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31" r:id="rId3"/>
    <p:sldId id="318" r:id="rId4"/>
    <p:sldId id="348" r:id="rId5"/>
    <p:sldId id="326" r:id="rId6"/>
    <p:sldId id="346" r:id="rId7"/>
    <p:sldId id="347" r:id="rId8"/>
    <p:sldId id="349" r:id="rId9"/>
    <p:sldId id="350" r:id="rId10"/>
    <p:sldId id="329" r:id="rId11"/>
    <p:sldId id="328" r:id="rId12"/>
    <p:sldId id="351" r:id="rId13"/>
    <p:sldId id="332" r:id="rId14"/>
    <p:sldId id="333" r:id="rId15"/>
    <p:sldId id="321" r:id="rId16"/>
    <p:sldId id="352" r:id="rId17"/>
    <p:sldId id="300" r:id="rId18"/>
  </p:sldIdLst>
  <p:sldSz cx="9144000" cy="6858000" type="screen4x3"/>
  <p:notesSz cx="7045325" cy="934561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52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667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ID" dirty="0" err="1"/>
              <a:t>Prosedur</a:t>
            </a:r>
            <a:r>
              <a:rPr lang="en-ID" dirty="0"/>
              <a:t> </a:t>
            </a:r>
            <a:r>
              <a:rPr lang="en-ID" dirty="0" err="1"/>
              <a:t>kepailitan</a:t>
            </a:r>
            <a:r>
              <a:rPr lang="en-ID" dirty="0"/>
              <a:t> </a:t>
            </a:r>
            <a:r>
              <a:rPr lang="en-ID" dirty="0" err="1"/>
              <a:t>menyediakan</a:t>
            </a:r>
            <a:r>
              <a:rPr lang="en-ID" dirty="0"/>
              <a:t> </a:t>
            </a:r>
            <a:r>
              <a:rPr lang="en-ID" b="1" dirty="0" err="1"/>
              <a:t>jalan</a:t>
            </a:r>
            <a:r>
              <a:rPr lang="en-ID" b="1" dirty="0"/>
              <a:t> </a:t>
            </a:r>
            <a:r>
              <a:rPr lang="en-ID" b="1" dirty="0" err="1"/>
              <a:t>keluar</a:t>
            </a:r>
            <a:r>
              <a:rPr lang="en-ID" b="1" dirty="0"/>
              <a:t> yang </a:t>
            </a:r>
            <a:r>
              <a:rPr lang="en-ID" b="1" dirty="0" err="1"/>
              <a:t>terstruktur</a:t>
            </a:r>
            <a:r>
              <a:rPr lang="en-ID" b="1" dirty="0"/>
              <a:t> dan </a:t>
            </a:r>
            <a:r>
              <a:rPr lang="en-ID" b="1" dirty="0" err="1"/>
              <a:t>adil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5. </a:t>
            </a:r>
            <a:r>
              <a:rPr lang="en-ID" dirty="0" err="1"/>
              <a:t>hukum</a:t>
            </a:r>
            <a:r>
              <a:rPr lang="en-ID" dirty="0"/>
              <a:t> </a:t>
            </a:r>
            <a:r>
              <a:rPr lang="en-ID" dirty="0" err="1"/>
              <a:t>kepailitan</a:t>
            </a:r>
            <a:r>
              <a:rPr lang="en-ID" dirty="0"/>
              <a:t> </a:t>
            </a:r>
            <a:r>
              <a:rPr lang="en-ID" dirty="0" err="1"/>
              <a:t>berfungsi</a:t>
            </a:r>
            <a:r>
              <a:rPr lang="en-ID" dirty="0"/>
              <a:t> </a:t>
            </a:r>
            <a:r>
              <a:rPr lang="en-ID" b="1" dirty="0" err="1"/>
              <a:t>preventif</a:t>
            </a:r>
            <a:r>
              <a:rPr lang="en-ID" dirty="0"/>
              <a:t>, </a:t>
            </a:r>
            <a:r>
              <a:rPr lang="en-ID" dirty="0" err="1"/>
              <a:t>bukan</a:t>
            </a:r>
            <a:r>
              <a:rPr lang="en-ID" dirty="0"/>
              <a:t>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b="1" dirty="0" err="1"/>
              <a:t>kuratif</a:t>
            </a:r>
            <a:r>
              <a:rPr lang="en-ID" dirty="0"/>
              <a:t> (</a:t>
            </a:r>
            <a:r>
              <a:rPr lang="en-ID" dirty="0" err="1"/>
              <a:t>penyembuhan</a:t>
            </a:r>
            <a:r>
              <a:rPr lang="en-ID" dirty="0"/>
              <a:t>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4863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90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934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0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504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8805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96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Rekonsiliasi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dapat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 </a:t>
            </a:r>
            <a:r>
              <a:rPr lang="en-ID" b="0" i="0" dirty="0" err="1">
                <a:solidFill>
                  <a:srgbClr val="EEF0FF"/>
                </a:solidFill>
                <a:effectLst/>
                <a:latin typeface="Google Sans"/>
              </a:rPr>
              <a:t>berarti</a:t>
            </a:r>
            <a:r>
              <a:rPr lang="en-ID" b="0" i="0" dirty="0">
                <a:solidFill>
                  <a:srgbClr val="EEF0FF"/>
                </a:solidFill>
                <a:effectLst/>
                <a:latin typeface="Google Sans"/>
              </a:rPr>
              <a:t> </a:t>
            </a:r>
            <a:r>
              <a:rPr lang="en-ID" dirty="0" err="1"/>
              <a:t>pencocokan</a:t>
            </a:r>
            <a:r>
              <a:rPr lang="en-ID" dirty="0"/>
              <a:t> data </a:t>
            </a:r>
            <a:r>
              <a:rPr lang="en-ID" dirty="0" err="1"/>
              <a:t>keuangan</a:t>
            </a:r>
            <a:r>
              <a:rPr lang="en-ID" dirty="0"/>
              <a:t>, </a:t>
            </a:r>
            <a:r>
              <a:rPr lang="en-ID" dirty="0" err="1"/>
              <a:t>penyelesaian</a:t>
            </a:r>
            <a:r>
              <a:rPr lang="en-ID" dirty="0"/>
              <a:t> </a:t>
            </a:r>
            <a:r>
              <a:rPr lang="en-ID" dirty="0" err="1"/>
              <a:t>konflik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pengungkapan</a:t>
            </a:r>
            <a:r>
              <a:rPr lang="en-ID" dirty="0"/>
              <a:t> </a:t>
            </a:r>
            <a:r>
              <a:rPr lang="en-ID" dirty="0" err="1"/>
              <a:t>kebenaran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720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43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784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HKB24221: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KEPAILITAN – SEJARAH DAN HAKIKAT HUKUM KEPAILITAN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HKB24221: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KEPAILITAN – SEJARAH DAN HAKIKAT HUKUM KEPAILITAN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SEJARAH DAN HAKIKAT HUKUM KEPAILITAN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1-2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Indonesia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Eropa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Kontinental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(civil law),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tapi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dipengaruhi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Anglo Saxon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restrukturisasi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(PKPU).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Pengaruh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terlihat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mediasi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rekonsiliasi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penunjukan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kurator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profesional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Amerika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731432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Pengertian Kepailitan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Pailit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diartikan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berhenti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membayar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Pailit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disinonimkan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kata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bangkrut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KBBI,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pailit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jatuh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bangkrut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jatuh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miskin,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perihal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pailit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kondisi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membayar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piutang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4795643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Pengertian Kepailitan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 Angka 1 UU 37/2004: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sita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pailit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pengurusan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pemberesannya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kurator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bawah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pengawasan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sebagaimana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</a:t>
            </a:r>
            <a:endParaRPr lang="en-ID" sz="24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445371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dimaksudkan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mencegah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penyitaan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eksekusi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dimintakan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perorangan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penjarahan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perseorangan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beslaang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Maksud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penyitaan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seimbang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pengelolaan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asset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Pengurusan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pemberesan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penyitaan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589230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Tujuan Hukum Kepailitan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C5FCA8A0-1C10-4B9B-6D81-9D294C396F15}"/>
              </a:ext>
            </a:extLst>
          </p:cNvPr>
          <p:cNvSpPr txBox="1">
            <a:spLocks/>
          </p:cNvSpPr>
          <p:nvPr/>
        </p:nvSpPr>
        <p:spPr>
          <a:xfrm>
            <a:off x="457200" y="1628800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solusi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ketidakmampuan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membayar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utang.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Menjamin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kepastian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piutang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ulang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PKPU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kontrol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disiplin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180775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Fungsi Kepailitan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Menghindari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kekacauan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penagihan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piutang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mengutamakan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Menyediakan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forum legal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formal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preventif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kelayakan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finansial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integritas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998873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Fungsi Kepailitan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Keberadaan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melindungi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pailit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pailit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pailit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kurator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dimungkinkan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perdamaian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terjamin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terlindungi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UU.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mencegah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perbuatan-perbuatan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merugikan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77955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tata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utang-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piutang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membayar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utangnya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16132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warisan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kolonial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Belanda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makin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pesatnya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perekonomian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memunculkan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beragam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terciptanya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kondusif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perekonomian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masuknya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aturan-aturan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masuknya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KUHD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III KUHD.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dicabut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05149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Masa Kolonial Belanda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masa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kolonial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Hindia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Belanda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memberlakukan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Faillissements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Verordening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(FV)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diterapkan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melindungi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Eropa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Hindia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Belanda.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disalahgunakan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bertanggung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kebangkrutan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palsu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melarikan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utang.</a:t>
            </a:r>
          </a:p>
        </p:txBody>
      </p:sp>
    </p:spTree>
    <p:extLst>
      <p:ext uri="{BB962C8B-B14F-4D97-AF65-F5344CB8AC3E}">
        <p14:creationId xmlns:p14="http://schemas.microsoft.com/office/powerpoint/2010/main" val="349162879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Pasca Kemerdekaan (1945-1998)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merdeka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FV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UUD 1945.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lama,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penafsiran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berhenti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membayar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Juga, pada masa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sanksi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396680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Masa Krisis Ekonomi dan Reformasi (1998)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Krisis ekonomi 1997–1998 mempercepat reformasi hukum kepailitan.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 kasus-kasus kepailitan terjadi secara besar-besaran yang kemudian terbentuk suatu Perpu 1/1998 sebagai pengganti FV. Namun, isinya masih sama.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Selanjutnya, Perpu ini diperkuat kedudukan hukumnya dengan disahkannya UU 4/1998. Perubahan ini bertujuan untuk menciptakan proses kepailitan yang lebih efisien dan memberikan kepastian hukum bagi kreditur dan debitur.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01611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Masa Krisis Ekonomi dan Reformasi (1998)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UU tsb mulai memperkenalkan Penundaan Kewajiban Pembayaran Utang (PKPU).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Namun, UU ini dinilai masih banyak celah, seperti:</a:t>
            </a:r>
          </a:p>
          <a:p>
            <a:pPr marL="514350" indent="-514350" algn="l">
              <a:buAutoNum type="arabicPeriod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 tegas dalam mendefinisikan utang</a:t>
            </a:r>
          </a:p>
          <a:p>
            <a:pPr marL="514350" indent="-514350" algn="l">
              <a:buAutoNum type="arabicPeriod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 hakim dan kurator tidak jelas</a:t>
            </a:r>
          </a:p>
          <a:p>
            <a:pPr marL="514350" indent="-514350" algn="l">
              <a:buAutoNum type="arabicPeriod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Penyalahgunaan PKPU utk menghindari kewajiban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87849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Masa Reformasi Lanjutan (2004 - sekarang)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Menyadari masih adanya kelemahan dalam UU No. 4 Tahun 1998, pemerintah mengesahkan UU No. 37 Tahun 2004 tentang Kepailitan dan Penundaan Kewajiban Pembayaran Utang.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UU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menyempurnakan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definisi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menegaskan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kurator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memperkenalkan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mekanisme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PKPU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restrukturisasi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utang.</a:t>
            </a:r>
          </a:p>
        </p:txBody>
      </p:sp>
    </p:spTree>
    <p:extLst>
      <p:ext uri="{BB962C8B-B14F-4D97-AF65-F5344CB8AC3E}">
        <p14:creationId xmlns:p14="http://schemas.microsoft.com/office/powerpoint/2010/main" val="109026092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10588</TotalTime>
  <Words>831</Words>
  <Application>Microsoft Office PowerPoint</Application>
  <PresentationFormat>On-screen Show (4:3)</PresentationFormat>
  <Paragraphs>62</Paragraphs>
  <Slides>17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Cambria</vt:lpstr>
      <vt:lpstr>Google Sans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496</cp:revision>
  <cp:lastPrinted>2017-08-29T02:54:51Z</cp:lastPrinted>
  <dcterms:created xsi:type="dcterms:W3CDTF">2010-04-18T12:06:30Z</dcterms:created>
  <dcterms:modified xsi:type="dcterms:W3CDTF">2025-04-09T09:21:18Z</dcterms:modified>
</cp:coreProperties>
</file>