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70" r:id="rId12"/>
    <p:sldId id="272" r:id="rId13"/>
    <p:sldId id="277" r:id="rId14"/>
    <p:sldId id="273" r:id="rId15"/>
    <p:sldId id="274" r:id="rId16"/>
    <p:sldId id="275" r:id="rId17"/>
    <p:sldId id="276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7" r:id="rId26"/>
    <p:sldId id="286" r:id="rId27"/>
    <p:sldId id="285" r:id="rId2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866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02D269-2770-4801-8494-4AE9F4C183EC}" type="datetimeFigureOut">
              <a:rPr lang="id-ID" smtClean="0"/>
              <a:t>23/03/2021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713E4-8103-477A-929B-F33098FC3C5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29188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713E4-8103-477A-929B-F33098FC3C5F}" type="slidenum">
              <a:rPr lang="id-ID" smtClean="0"/>
              <a:t>24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69213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26218-BB46-4CA6-B60B-34F2D1E626BE}" type="datetimeFigureOut">
              <a:rPr lang="id-ID" smtClean="0"/>
              <a:t>23/03/2021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8317-9303-47A1-AC4C-BD64C337269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05547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26218-BB46-4CA6-B60B-34F2D1E626BE}" type="datetimeFigureOut">
              <a:rPr lang="id-ID" smtClean="0"/>
              <a:t>23/03/2021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8317-9303-47A1-AC4C-BD64C337269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470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26218-BB46-4CA6-B60B-34F2D1E626BE}" type="datetimeFigureOut">
              <a:rPr lang="id-ID" smtClean="0"/>
              <a:t>23/03/2021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8317-9303-47A1-AC4C-BD64C337269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77708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26218-BB46-4CA6-B60B-34F2D1E626BE}" type="datetimeFigureOut">
              <a:rPr lang="id-ID" smtClean="0"/>
              <a:t>23/03/2021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8317-9303-47A1-AC4C-BD64C337269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1537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26218-BB46-4CA6-B60B-34F2D1E626BE}" type="datetimeFigureOut">
              <a:rPr lang="id-ID" smtClean="0"/>
              <a:t>23/03/2021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8317-9303-47A1-AC4C-BD64C337269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0710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26218-BB46-4CA6-B60B-34F2D1E626BE}" type="datetimeFigureOut">
              <a:rPr lang="id-ID" smtClean="0"/>
              <a:t>23/03/2021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8317-9303-47A1-AC4C-BD64C337269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9163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26218-BB46-4CA6-B60B-34F2D1E626BE}" type="datetimeFigureOut">
              <a:rPr lang="id-ID" smtClean="0"/>
              <a:t>23/03/2021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8317-9303-47A1-AC4C-BD64C337269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84052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26218-BB46-4CA6-B60B-34F2D1E626BE}" type="datetimeFigureOut">
              <a:rPr lang="id-ID" smtClean="0"/>
              <a:t>23/03/2021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8317-9303-47A1-AC4C-BD64C337269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4090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26218-BB46-4CA6-B60B-34F2D1E626BE}" type="datetimeFigureOut">
              <a:rPr lang="id-ID" smtClean="0"/>
              <a:t>23/03/2021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8317-9303-47A1-AC4C-BD64C337269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37068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26218-BB46-4CA6-B60B-34F2D1E626BE}" type="datetimeFigureOut">
              <a:rPr lang="id-ID" smtClean="0"/>
              <a:t>23/03/2021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8317-9303-47A1-AC4C-BD64C337269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64829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26218-BB46-4CA6-B60B-34F2D1E626BE}" type="datetimeFigureOut">
              <a:rPr lang="id-ID" smtClean="0"/>
              <a:t>23/03/2021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8317-9303-47A1-AC4C-BD64C337269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1946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26218-BB46-4CA6-B60B-34F2D1E626BE}" type="datetimeFigureOut">
              <a:rPr lang="id-ID" smtClean="0"/>
              <a:t>23/03/2021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08317-9303-47A1-AC4C-BD64C337269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121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dkv\Power Point Template\abstract-flat-geometric-in-black-background-vect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0728" y="-284874"/>
            <a:ext cx="13335000" cy="749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69558" y="692696"/>
            <a:ext cx="964907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6000" b="1" dirty="0" smtClean="0">
                <a:solidFill>
                  <a:schemeClr val="bg1"/>
                </a:solidFill>
              </a:rPr>
              <a:t>Beda </a:t>
            </a:r>
          </a:p>
          <a:p>
            <a:pPr algn="ctr"/>
            <a:r>
              <a:rPr lang="en-US" sz="6000" b="1" dirty="0" smtClean="0">
                <a:solidFill>
                  <a:schemeClr val="bg1"/>
                </a:solidFill>
              </a:rPr>
              <a:t>Brand            </a:t>
            </a:r>
          </a:p>
          <a:p>
            <a:pPr algn="ctr"/>
            <a:r>
              <a:rPr lang="en-US" sz="6000" b="1" dirty="0" err="1" smtClean="0">
                <a:solidFill>
                  <a:schemeClr val="bg1"/>
                </a:solidFill>
              </a:rPr>
              <a:t>dengan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6000" b="1" dirty="0" smtClean="0">
                <a:solidFill>
                  <a:schemeClr val="bg1"/>
                </a:solidFill>
              </a:rPr>
              <a:t>Logo </a:t>
            </a:r>
            <a:r>
              <a:rPr lang="en-US" sz="6000" b="1" dirty="0" smtClean="0">
                <a:solidFill>
                  <a:schemeClr val="bg1"/>
                </a:solidFill>
              </a:rPr>
              <a:t>?</a:t>
            </a:r>
            <a:endParaRPr lang="id-ID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053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271251" y="2249616"/>
            <a:ext cx="11665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</a:rPr>
              <a:t>Branding </a:t>
            </a:r>
            <a:r>
              <a:rPr lang="en-US" sz="5400" dirty="0" err="1" smtClean="0">
                <a:solidFill>
                  <a:schemeClr val="bg1"/>
                </a:solidFill>
              </a:rPr>
              <a:t>Kacang</a:t>
            </a:r>
            <a:r>
              <a:rPr lang="en-US" sz="5400" dirty="0" smtClean="0">
                <a:solidFill>
                  <a:schemeClr val="bg1"/>
                </a:solidFill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</a:rPr>
              <a:t>Mente</a:t>
            </a:r>
            <a:r>
              <a:rPr lang="en-US" sz="5400" dirty="0" smtClean="0">
                <a:solidFill>
                  <a:schemeClr val="bg1"/>
                </a:solidFill>
              </a:rPr>
              <a:t> FARAZ</a:t>
            </a:r>
            <a:br>
              <a:rPr lang="en-US" sz="5400" dirty="0" smtClean="0">
                <a:solidFill>
                  <a:schemeClr val="bg1"/>
                </a:solidFill>
              </a:rPr>
            </a:br>
            <a:endParaRPr lang="en-US" sz="5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658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274735" y="836712"/>
            <a:ext cx="116652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en-US" sz="3600" dirty="0" smtClean="0">
                <a:solidFill>
                  <a:schemeClr val="bg1"/>
                </a:solidFill>
              </a:rPr>
              <a:t>MASALAH = </a:t>
            </a:r>
          </a:p>
          <a:p>
            <a:pPr algn="just">
              <a:buNone/>
            </a:pPr>
            <a:endParaRPr lang="en-US" sz="3600" dirty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n-US" sz="3600" dirty="0" err="1" smtClean="0">
                <a:solidFill>
                  <a:schemeClr val="bg1"/>
                </a:solidFill>
              </a:rPr>
              <a:t>Faraz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satu-satunya</a:t>
            </a:r>
            <a:r>
              <a:rPr lang="en-US" sz="3600" dirty="0" smtClean="0">
                <a:solidFill>
                  <a:schemeClr val="bg1"/>
                </a:solidFill>
              </a:rPr>
              <a:t> UMKM yang </a:t>
            </a:r>
            <a:r>
              <a:rPr lang="en-US" sz="3600" dirty="0" err="1" smtClean="0">
                <a:solidFill>
                  <a:schemeClr val="bg1"/>
                </a:solidFill>
              </a:rPr>
              <a:t>memproduksi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pangan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kacang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mente</a:t>
            </a:r>
            <a:r>
              <a:rPr lang="en-US" sz="3600" dirty="0" smtClean="0">
                <a:solidFill>
                  <a:schemeClr val="bg1"/>
                </a:solidFill>
              </a:rPr>
              <a:t> di </a:t>
            </a:r>
            <a:r>
              <a:rPr lang="en-US" sz="3600" dirty="0" err="1" smtClean="0">
                <a:solidFill>
                  <a:schemeClr val="bg1"/>
                </a:solidFill>
              </a:rPr>
              <a:t>kota</a:t>
            </a:r>
            <a:r>
              <a:rPr lang="en-US" sz="3600" dirty="0" smtClean="0">
                <a:solidFill>
                  <a:schemeClr val="bg1"/>
                </a:solidFill>
              </a:rPr>
              <a:t> Padang </a:t>
            </a:r>
            <a:r>
              <a:rPr lang="en-US" sz="3600" dirty="0" err="1" smtClean="0">
                <a:solidFill>
                  <a:schemeClr val="bg1"/>
                </a:solidFill>
              </a:rPr>
              <a:t>tapi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belum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begitu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dikenal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oleh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masyarakat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luas</a:t>
            </a:r>
            <a:r>
              <a:rPr lang="en-US" sz="3600" dirty="0" smtClean="0">
                <a:solidFill>
                  <a:schemeClr val="bg1"/>
                </a:solidFill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</a:rPr>
              <a:t>sangat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kontradiktif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dengan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penjualan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produk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Faraz</a:t>
            </a:r>
            <a:r>
              <a:rPr lang="en-US" sz="3600" dirty="0" smtClean="0">
                <a:solidFill>
                  <a:schemeClr val="bg1"/>
                </a:solidFill>
              </a:rPr>
              <a:t> yang </a:t>
            </a:r>
            <a:r>
              <a:rPr lang="en-US" sz="3600" dirty="0" err="1" smtClean="0">
                <a:solidFill>
                  <a:schemeClr val="bg1"/>
                </a:solidFill>
              </a:rPr>
              <a:t>dijual</a:t>
            </a:r>
            <a:r>
              <a:rPr lang="en-US" sz="3600" dirty="0" smtClean="0">
                <a:solidFill>
                  <a:schemeClr val="bg1"/>
                </a:solidFill>
              </a:rPr>
              <a:t> di </a:t>
            </a:r>
            <a:r>
              <a:rPr lang="en-US" sz="3600" dirty="0" err="1" smtClean="0">
                <a:solidFill>
                  <a:schemeClr val="bg1"/>
                </a:solidFill>
              </a:rPr>
              <a:t>toko-toko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besar</a:t>
            </a:r>
            <a:r>
              <a:rPr lang="en-US" sz="3600" dirty="0" smtClean="0">
                <a:solidFill>
                  <a:schemeClr val="bg1"/>
                </a:solidFill>
              </a:rPr>
              <a:t> di </a:t>
            </a:r>
            <a:r>
              <a:rPr lang="en-US" sz="3600" dirty="0" err="1" smtClean="0">
                <a:solidFill>
                  <a:schemeClr val="bg1"/>
                </a:solidFill>
              </a:rPr>
              <a:t>kota</a:t>
            </a:r>
            <a:r>
              <a:rPr lang="en-US" sz="3600" dirty="0" smtClean="0">
                <a:solidFill>
                  <a:schemeClr val="bg1"/>
                </a:solidFill>
              </a:rPr>
              <a:t> Padang </a:t>
            </a:r>
            <a:r>
              <a:rPr lang="en-US" sz="3600" dirty="0" err="1" smtClean="0">
                <a:solidFill>
                  <a:schemeClr val="bg1"/>
                </a:solidFill>
              </a:rPr>
              <a:t>seperti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Toko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Budiman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dan</a:t>
            </a:r>
            <a:r>
              <a:rPr lang="en-US" sz="3600" dirty="0" smtClean="0">
                <a:solidFill>
                  <a:schemeClr val="bg1"/>
                </a:solidFill>
              </a:rPr>
              <a:t> SJS Plaza. </a:t>
            </a:r>
          </a:p>
          <a:p>
            <a:pPr algn="just">
              <a:buNone/>
            </a:pPr>
            <a:endParaRPr lang="en-US" sz="3600" dirty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n-US" sz="3600" dirty="0" err="1" smtClean="0">
                <a:solidFill>
                  <a:schemeClr val="bg1"/>
                </a:solidFill>
              </a:rPr>
              <a:t>Tampilan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identitas</a:t>
            </a:r>
            <a:r>
              <a:rPr lang="en-US" sz="3600" dirty="0" smtClean="0">
                <a:solidFill>
                  <a:schemeClr val="bg1"/>
                </a:solidFill>
              </a:rPr>
              <a:t> visual  </a:t>
            </a:r>
            <a:r>
              <a:rPr lang="en-US" sz="3600" dirty="0" smtClean="0">
                <a:solidFill>
                  <a:schemeClr val="bg1"/>
                </a:solidFill>
              </a:rPr>
              <a:t>yang </a:t>
            </a:r>
            <a:r>
              <a:rPr lang="en-US" sz="3600" dirty="0" err="1" smtClean="0">
                <a:solidFill>
                  <a:schemeClr val="bg1"/>
                </a:solidFill>
              </a:rPr>
              <a:t>biasa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saja</a:t>
            </a:r>
            <a:r>
              <a:rPr lang="en-US" sz="3600" dirty="0" smtClean="0">
                <a:solidFill>
                  <a:schemeClr val="bg1"/>
                </a:solidFill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</a:rPr>
              <a:t>adalah</a:t>
            </a:r>
            <a:r>
              <a:rPr lang="en-US" sz="3600" dirty="0" smtClean="0">
                <a:solidFill>
                  <a:schemeClr val="bg1"/>
                </a:solidFill>
              </a:rPr>
              <a:t>  </a:t>
            </a:r>
            <a:r>
              <a:rPr lang="en-US" sz="3600" dirty="0" err="1" smtClean="0">
                <a:solidFill>
                  <a:schemeClr val="bg1"/>
                </a:solidFill>
              </a:rPr>
              <a:t>faktor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utama</a:t>
            </a:r>
            <a:r>
              <a:rPr lang="en-US" sz="3600" dirty="0" smtClean="0">
                <a:solidFill>
                  <a:schemeClr val="bg1"/>
                </a:solidFill>
              </a:rPr>
              <a:t> yang </a:t>
            </a:r>
            <a:r>
              <a:rPr lang="en-US" sz="3600" dirty="0" err="1" smtClean="0">
                <a:solidFill>
                  <a:schemeClr val="bg1"/>
                </a:solidFill>
              </a:rPr>
              <a:t>melatar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belakang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permasalahan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tersebut</a:t>
            </a:r>
            <a:r>
              <a:rPr lang="en-US" sz="3600" dirty="0" smtClean="0">
                <a:solidFill>
                  <a:schemeClr val="bg1"/>
                </a:solidFill>
              </a:rPr>
              <a:t>.</a:t>
            </a:r>
            <a:endParaRPr lang="id-ID" sz="3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943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274735" y="836712"/>
            <a:ext cx="116652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en-US" sz="3600" dirty="0" err="1" smtClean="0">
                <a:solidFill>
                  <a:schemeClr val="bg1"/>
                </a:solidFill>
              </a:rPr>
              <a:t>Sejarah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</a:p>
          <a:p>
            <a:pPr algn="just">
              <a:buNone/>
            </a:pPr>
            <a:endParaRPr lang="en-US" sz="3600" dirty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n-US" sz="3600" dirty="0" smtClean="0">
                <a:solidFill>
                  <a:schemeClr val="bg1"/>
                </a:solidFill>
              </a:rPr>
              <a:t>Usaha </a:t>
            </a:r>
            <a:r>
              <a:rPr lang="en-US" sz="3600" dirty="0" err="1" smtClean="0">
                <a:solidFill>
                  <a:schemeClr val="bg1"/>
                </a:solidFill>
              </a:rPr>
              <a:t>Kacang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Mente</a:t>
            </a:r>
            <a:r>
              <a:rPr lang="en-US" sz="3600" dirty="0" smtClean="0">
                <a:solidFill>
                  <a:schemeClr val="bg1"/>
                </a:solidFill>
              </a:rPr>
              <a:t> FARAZ </a:t>
            </a:r>
            <a:r>
              <a:rPr lang="en-US" sz="3600" dirty="0" err="1" smtClean="0">
                <a:solidFill>
                  <a:schemeClr val="bg1"/>
                </a:solidFill>
              </a:rPr>
              <a:t>pertama</a:t>
            </a:r>
            <a:r>
              <a:rPr lang="en-US" sz="3600" dirty="0" smtClean="0">
                <a:solidFill>
                  <a:schemeClr val="bg1"/>
                </a:solidFill>
              </a:rPr>
              <a:t> kali </a:t>
            </a:r>
            <a:r>
              <a:rPr lang="en-US" sz="3600" dirty="0" err="1" smtClean="0">
                <a:solidFill>
                  <a:schemeClr val="bg1"/>
                </a:solidFill>
              </a:rPr>
              <a:t>berdiri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tahun</a:t>
            </a:r>
            <a:r>
              <a:rPr lang="en-US" sz="3600" dirty="0" smtClean="0">
                <a:solidFill>
                  <a:schemeClr val="bg1"/>
                </a:solidFill>
              </a:rPr>
              <a:t> 2006, </a:t>
            </a:r>
            <a:r>
              <a:rPr lang="en-US" sz="3600" dirty="0" err="1" smtClean="0">
                <a:solidFill>
                  <a:schemeClr val="bg1"/>
                </a:solidFill>
              </a:rPr>
              <a:t>tepatnya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pada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tanggal</a:t>
            </a:r>
            <a:r>
              <a:rPr lang="en-US" sz="3600" dirty="0" smtClean="0">
                <a:solidFill>
                  <a:schemeClr val="bg1"/>
                </a:solidFill>
              </a:rPr>
              <a:t> 05 </a:t>
            </a:r>
            <a:r>
              <a:rPr lang="en-US" sz="3600" dirty="0" err="1" smtClean="0">
                <a:solidFill>
                  <a:schemeClr val="bg1"/>
                </a:solidFill>
              </a:rPr>
              <a:t>Februari</a:t>
            </a:r>
            <a:r>
              <a:rPr lang="en-US" sz="3600" dirty="0" smtClean="0">
                <a:solidFill>
                  <a:schemeClr val="bg1"/>
                </a:solidFill>
              </a:rPr>
              <a:t> 2006. </a:t>
            </a:r>
            <a:r>
              <a:rPr lang="en-US" sz="3600" dirty="0" err="1" smtClean="0">
                <a:solidFill>
                  <a:schemeClr val="bg1"/>
                </a:solidFill>
              </a:rPr>
              <a:t>Tapi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saat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itu</a:t>
            </a:r>
            <a:r>
              <a:rPr lang="en-US" sz="3600" dirty="0" smtClean="0">
                <a:solidFill>
                  <a:schemeClr val="bg1"/>
                </a:solidFill>
              </a:rPr>
              <a:t> unit </a:t>
            </a:r>
            <a:r>
              <a:rPr lang="en-US" sz="3600" dirty="0" err="1" smtClean="0">
                <a:solidFill>
                  <a:schemeClr val="bg1"/>
                </a:solidFill>
              </a:rPr>
              <a:t>usaha</a:t>
            </a:r>
            <a:r>
              <a:rPr lang="en-US" sz="3600" dirty="0" smtClean="0">
                <a:solidFill>
                  <a:schemeClr val="bg1"/>
                </a:solidFill>
              </a:rPr>
              <a:t>  </a:t>
            </a:r>
            <a:r>
              <a:rPr lang="en-US" sz="3600" dirty="0" err="1" smtClean="0">
                <a:solidFill>
                  <a:schemeClr val="bg1"/>
                </a:solidFill>
              </a:rPr>
              <a:t>biasa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seperti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Risoles</a:t>
            </a:r>
            <a:r>
              <a:rPr lang="en-US" sz="3600" dirty="0" smtClean="0">
                <a:solidFill>
                  <a:schemeClr val="bg1"/>
                </a:solidFill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</a:rPr>
              <a:t>Kue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Bawang</a:t>
            </a:r>
            <a:r>
              <a:rPr lang="en-US" sz="3600" dirty="0" smtClean="0">
                <a:solidFill>
                  <a:schemeClr val="bg1"/>
                </a:solidFill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</a:rPr>
              <a:t>Kue</a:t>
            </a:r>
            <a:r>
              <a:rPr lang="en-US" sz="3600" dirty="0" smtClean="0">
                <a:solidFill>
                  <a:schemeClr val="bg1"/>
                </a:solidFill>
              </a:rPr>
              <a:t>  </a:t>
            </a:r>
            <a:r>
              <a:rPr lang="en-US" sz="3600" dirty="0" err="1" smtClean="0">
                <a:solidFill>
                  <a:schemeClr val="bg1"/>
                </a:solidFill>
              </a:rPr>
              <a:t>Stik</a:t>
            </a:r>
            <a:r>
              <a:rPr lang="en-US" sz="3600" dirty="0" smtClean="0">
                <a:solidFill>
                  <a:schemeClr val="bg1"/>
                </a:solidFill>
              </a:rPr>
              <a:t>  </a:t>
            </a:r>
            <a:r>
              <a:rPr lang="en-US" sz="3600" dirty="0" err="1" smtClean="0">
                <a:solidFill>
                  <a:schemeClr val="bg1"/>
                </a:solidFill>
              </a:rPr>
              <a:t>dll</a:t>
            </a:r>
            <a:r>
              <a:rPr lang="en-US" sz="3600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None/>
            </a:pPr>
            <a:r>
              <a:rPr lang="en-US" sz="3600" dirty="0" smtClean="0">
                <a:solidFill>
                  <a:schemeClr val="bg1"/>
                </a:solidFill>
              </a:rPr>
              <a:t>    </a:t>
            </a:r>
          </a:p>
          <a:p>
            <a:pPr algn="just">
              <a:buNone/>
            </a:pPr>
            <a:r>
              <a:rPr lang="en-US" sz="3600" dirty="0" err="1" smtClean="0">
                <a:solidFill>
                  <a:schemeClr val="bg1"/>
                </a:solidFill>
              </a:rPr>
              <a:t>Pada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tanggal</a:t>
            </a:r>
            <a:r>
              <a:rPr lang="en-US" sz="3600" dirty="0" smtClean="0">
                <a:solidFill>
                  <a:schemeClr val="bg1"/>
                </a:solidFill>
              </a:rPr>
              <a:t> 26 </a:t>
            </a:r>
            <a:r>
              <a:rPr lang="en-US" sz="3600" dirty="0" err="1" smtClean="0">
                <a:solidFill>
                  <a:schemeClr val="bg1"/>
                </a:solidFill>
              </a:rPr>
              <a:t>Juni</a:t>
            </a:r>
            <a:r>
              <a:rPr lang="en-US" sz="3600" dirty="0" smtClean="0">
                <a:solidFill>
                  <a:schemeClr val="bg1"/>
                </a:solidFill>
              </a:rPr>
              <a:t> 2012 home </a:t>
            </a:r>
            <a:r>
              <a:rPr lang="en-US" sz="3600" dirty="0" err="1" smtClean="0">
                <a:solidFill>
                  <a:schemeClr val="bg1"/>
                </a:solidFill>
              </a:rPr>
              <a:t>industri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ini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melakukan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pengembangan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usaha</a:t>
            </a:r>
            <a:r>
              <a:rPr lang="en-US" sz="3600" dirty="0" smtClean="0">
                <a:solidFill>
                  <a:schemeClr val="bg1"/>
                </a:solidFill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</a:rPr>
              <a:t>maka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dari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sinilah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cikal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bakal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terciptanya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produk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unggulan</a:t>
            </a:r>
            <a:r>
              <a:rPr lang="en-US" sz="3600" dirty="0" smtClean="0">
                <a:solidFill>
                  <a:schemeClr val="bg1"/>
                </a:solidFill>
              </a:rPr>
              <a:t>  </a:t>
            </a:r>
            <a:r>
              <a:rPr lang="en-US" sz="3600" dirty="0" err="1" smtClean="0">
                <a:solidFill>
                  <a:schemeClr val="bg1"/>
                </a:solidFill>
              </a:rPr>
              <a:t>yaitu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Kacang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Mente</a:t>
            </a:r>
            <a:r>
              <a:rPr lang="en-US" sz="3600" dirty="0" smtClean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00675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-756592" y="0"/>
            <a:ext cx="10657184" cy="73174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35000"/>
              </a:spcBef>
              <a:buFont typeface="Arial" pitchFamily="34" charset="0"/>
              <a:buNone/>
              <a:defRPr/>
            </a:pPr>
            <a:r>
              <a:rPr lang="en-US" sz="3800" b="1" u="sng" dirty="0" err="1" smtClean="0">
                <a:solidFill>
                  <a:schemeClr val="bg1"/>
                </a:solidFill>
                <a:latin typeface="Calibri" pitchFamily="34" charset="0"/>
              </a:rPr>
              <a:t>Responsif</a:t>
            </a:r>
            <a:r>
              <a:rPr lang="en-US" sz="3800" b="1" u="sng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b="1" u="sng" dirty="0" err="1" smtClean="0">
                <a:solidFill>
                  <a:schemeClr val="bg1"/>
                </a:solidFill>
                <a:latin typeface="Calibri" pitchFamily="34" charset="0"/>
              </a:rPr>
              <a:t>konsumen</a:t>
            </a:r>
            <a:endParaRPr lang="en-US" sz="3800" b="1" u="sng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just">
              <a:spcBef>
                <a:spcPct val="35000"/>
              </a:spcBef>
              <a:defRPr/>
            </a:pP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Kacang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mente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FARAZ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meiliki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ciri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khas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rasa yang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berbeda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harga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makanan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ini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pun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sangatlah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terjangkau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</a:p>
          <a:p>
            <a:pPr algn="just">
              <a:spcBef>
                <a:spcPct val="35000"/>
              </a:spcBef>
              <a:defRPr/>
            </a:pP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Dari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segi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kemasan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Kacang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mente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FARAZ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terlalu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sederhana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hanya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dibungkus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dengan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plastik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dan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di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beri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merek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apakah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kehigehenisannya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terjamin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</a:p>
          <a:p>
            <a:pPr algn="just">
              <a:spcBef>
                <a:spcPct val="35000"/>
              </a:spcBef>
              <a:defRPr/>
            </a:pP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Sayang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sekali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Faraz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tidak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memiliki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sistem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pemasaran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digital,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jadi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agak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susah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kalau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ingin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memesan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dengan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jumlah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yang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banyak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</a:p>
          <a:p>
            <a:pPr algn="just">
              <a:spcBef>
                <a:spcPct val="35000"/>
              </a:spcBef>
              <a:defRPr/>
            </a:pP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Faraz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bentuk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logonya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biasa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saja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tidak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kompetitif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pasti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mudah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800" dirty="0" err="1" smtClean="0">
                <a:solidFill>
                  <a:schemeClr val="bg1"/>
                </a:solidFill>
                <a:latin typeface="Calibri" pitchFamily="34" charset="0"/>
              </a:rPr>
              <a:t>dilupakan</a:t>
            </a:r>
            <a:r>
              <a:rPr lang="en-US" sz="3800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339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274735" y="836712"/>
            <a:ext cx="116652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en-US" sz="3600" dirty="0" err="1" smtClean="0">
                <a:solidFill>
                  <a:schemeClr val="bg1"/>
                </a:solidFill>
              </a:rPr>
              <a:t>Visi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dari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Faraz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ialah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mewujudkan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kacang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mente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menjadi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produk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unggulan</a:t>
            </a:r>
            <a:r>
              <a:rPr lang="en-US" sz="3600" dirty="0" smtClean="0">
                <a:solidFill>
                  <a:schemeClr val="bg1"/>
                </a:solidFill>
              </a:rPr>
              <a:t>  </a:t>
            </a:r>
            <a:r>
              <a:rPr lang="en-US" sz="3600" dirty="0" err="1" smtClean="0">
                <a:solidFill>
                  <a:schemeClr val="bg1"/>
                </a:solidFill>
              </a:rPr>
              <a:t>salah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satu</a:t>
            </a:r>
            <a:r>
              <a:rPr lang="en-US" sz="3600" dirty="0" smtClean="0">
                <a:solidFill>
                  <a:schemeClr val="bg1"/>
                </a:solidFill>
              </a:rPr>
              <a:t>  </a:t>
            </a:r>
            <a:r>
              <a:rPr lang="en-US" sz="3600" dirty="0" err="1" smtClean="0">
                <a:solidFill>
                  <a:schemeClr val="bg1"/>
                </a:solidFill>
              </a:rPr>
              <a:t>makanan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khas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daerah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kota</a:t>
            </a:r>
            <a:r>
              <a:rPr lang="en-US" sz="3600" dirty="0" smtClean="0">
                <a:solidFill>
                  <a:schemeClr val="bg1"/>
                </a:solidFill>
              </a:rPr>
              <a:t> Padang.</a:t>
            </a:r>
          </a:p>
          <a:p>
            <a:pPr algn="just">
              <a:buNone/>
            </a:pPr>
            <a:endParaRPr lang="en-US" sz="3600" dirty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n-US" sz="3600" dirty="0" err="1" smtClean="0">
                <a:solidFill>
                  <a:schemeClr val="bg1"/>
                </a:solidFill>
              </a:rPr>
              <a:t>Misi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untuk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mewujudkan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visinya</a:t>
            </a:r>
            <a:r>
              <a:rPr lang="en-US" sz="3600" dirty="0" smtClean="0">
                <a:solidFill>
                  <a:schemeClr val="bg1"/>
                </a:solidFill>
              </a:rPr>
              <a:t>  </a:t>
            </a:r>
            <a:r>
              <a:rPr lang="en-US" sz="3600" dirty="0" err="1" smtClean="0">
                <a:solidFill>
                  <a:schemeClr val="bg1"/>
                </a:solidFill>
              </a:rPr>
              <a:t>pemilik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usaha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berinovasi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mengembangkan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produk-produknya</a:t>
            </a:r>
            <a:r>
              <a:rPr lang="en-US" sz="3600" dirty="0" smtClean="0">
                <a:solidFill>
                  <a:schemeClr val="bg1"/>
                </a:solidFill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</a:rPr>
              <a:t>selain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itu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pemilik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juga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melakukan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strategi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pemasaran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ditempat-tempat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khusus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seperti</a:t>
            </a:r>
            <a:r>
              <a:rPr lang="en-US" sz="3600" dirty="0" smtClean="0">
                <a:solidFill>
                  <a:schemeClr val="bg1"/>
                </a:solidFill>
              </a:rPr>
              <a:t> SJS Plaza </a:t>
            </a:r>
            <a:r>
              <a:rPr lang="en-US" sz="3600" dirty="0" err="1" smtClean="0">
                <a:solidFill>
                  <a:schemeClr val="bg1"/>
                </a:solidFill>
              </a:rPr>
              <a:t>dan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toko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Budiman</a:t>
            </a:r>
            <a:endParaRPr lang="en-US" sz="3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354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274735" y="836712"/>
            <a:ext cx="11665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en-US" sz="3600" dirty="0" smtClean="0">
                <a:solidFill>
                  <a:schemeClr val="bg1"/>
                </a:solidFill>
              </a:rPr>
              <a:t>Data Visual</a:t>
            </a:r>
          </a:p>
          <a:p>
            <a:pPr algn="just">
              <a:buNone/>
            </a:pPr>
            <a:endParaRPr lang="en-US" sz="3600" dirty="0">
              <a:solidFill>
                <a:schemeClr val="bg1"/>
              </a:solidFill>
            </a:endParaRPr>
          </a:p>
          <a:p>
            <a:pPr algn="just">
              <a:buNone/>
            </a:pPr>
            <a:endParaRPr lang="en-US" sz="3600" dirty="0" smtClean="0">
              <a:solidFill>
                <a:schemeClr val="bg1"/>
              </a:solidFill>
            </a:endParaRPr>
          </a:p>
        </p:txBody>
      </p:sp>
      <p:pic>
        <p:nvPicPr>
          <p:cNvPr id="6" name="Picture 2" descr="C:\Documents and Settings\Akoe\My Documents\132823_459354ea-d85a-11e0-add6-c343313806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274735" y="1844824"/>
            <a:ext cx="5184576" cy="3888432"/>
          </a:xfrm>
          <a:prstGeom prst="rect">
            <a:avLst/>
          </a:prstGeom>
          <a:noFill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44824"/>
            <a:ext cx="3744416" cy="3875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049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9473" y="893775"/>
            <a:ext cx="5134496" cy="508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893775"/>
            <a:ext cx="6774535" cy="508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2310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-1331863" y="-342800"/>
            <a:ext cx="11809312" cy="74442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35000"/>
              </a:spcBef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Logo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kacang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mente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Faraz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harus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merepresentasikan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unggul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Identitas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daerah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</a:p>
          <a:p>
            <a:endParaRPr lang="en-US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just"/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Logo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Kacang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Mente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Faraz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mencitrakan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bahwa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kacang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mente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adalah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produk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unggulan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makanan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khas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daerah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kota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Padang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dengan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keunggulannya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dari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segi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Higehenis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enak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sehat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Modern.</a:t>
            </a:r>
          </a:p>
          <a:p>
            <a:endParaRPr lang="en-US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L</a:t>
            </a:r>
            <a:r>
              <a:rPr lang="id-ID" dirty="0" smtClean="0">
                <a:solidFill>
                  <a:schemeClr val="bg1"/>
                </a:solidFill>
                <a:latin typeface="Calibri" pitchFamily="34" charset="0"/>
              </a:rPr>
              <a:t>ogo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harus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berbentuk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kombinasi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huruf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gambar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atau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huruf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saja</a:t>
            </a:r>
            <a:endParaRPr lang="en-US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spcBef>
                <a:spcPct val="35000"/>
              </a:spcBef>
              <a:defRPr/>
            </a:pPr>
            <a:endParaRPr lang="en-US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spcBef>
                <a:spcPct val="35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L</a:t>
            </a:r>
            <a:r>
              <a:rPr lang="id-ID" b="1" dirty="0" smtClean="0">
                <a:solidFill>
                  <a:schemeClr val="bg1"/>
                </a:solidFill>
                <a:latin typeface="Calibri" pitchFamily="34" charset="0"/>
              </a:rPr>
              <a:t>ogo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berwarna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coklat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hitam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,  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merah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kuning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hitam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hijau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biru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en-US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spcBef>
                <a:spcPct val="35000"/>
              </a:spcBef>
              <a:defRPr/>
            </a:pPr>
            <a:endParaRPr lang="en-US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spcBef>
                <a:spcPct val="35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Logo </a:t>
            </a:r>
            <a:r>
              <a:rPr lang="en-US" b="1" dirty="0" err="1" smtClean="0">
                <a:solidFill>
                  <a:schemeClr val="bg1"/>
                </a:solidFill>
                <a:latin typeface="Calibri" pitchFamily="34" charset="0"/>
              </a:rPr>
              <a:t>bisa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Calibri" pitchFamily="34" charset="0"/>
              </a:rPr>
              <a:t>ber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bentuk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dasar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lingkaran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/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elips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,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segitiga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ataupun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berbentuk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kacang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mente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itu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itchFamily="34" charset="0"/>
              </a:rPr>
              <a:t>sendiri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en-US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893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948264" y="1189971"/>
            <a:ext cx="3456384" cy="61274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en-US" sz="3000" dirty="0" smtClean="0">
                <a:solidFill>
                  <a:schemeClr val="bg1"/>
                </a:solidFill>
                <a:latin typeface="Calibri" pitchFamily="34" charset="0"/>
              </a:rPr>
              <a:t>3</a:t>
            </a:r>
          </a:p>
          <a:p>
            <a:pPr>
              <a:buFont typeface="Arial" pitchFamily="34" charset="0"/>
              <a:buNone/>
            </a:pPr>
            <a:r>
              <a:rPr lang="en-US" sz="3000" dirty="0" smtClean="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en-US" sz="3000" dirty="0" err="1" smtClean="0">
                <a:solidFill>
                  <a:schemeClr val="bg1"/>
                </a:solidFill>
                <a:latin typeface="Calibri" pitchFamily="34" charset="0"/>
              </a:rPr>
              <a:t>Kacang</a:t>
            </a:r>
            <a:r>
              <a:rPr lang="en-US" sz="30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Calibri" pitchFamily="34" charset="0"/>
              </a:rPr>
              <a:t>mente</a:t>
            </a:r>
            <a:endParaRPr lang="en-US" sz="30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None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Simbol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Kebudayaan</a:t>
            </a:r>
            <a:endParaRPr lang="en-US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None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 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Sumbar</a:t>
            </a:r>
            <a:endParaRPr lang="en-US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None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Brand ”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Faraz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”</a:t>
            </a:r>
          </a:p>
          <a:p>
            <a:pPr>
              <a:buFont typeface="Arial" pitchFamily="34" charset="0"/>
              <a:buNone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Lingkaran</a:t>
            </a:r>
            <a:endParaRPr lang="en-US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None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Segitiga</a:t>
            </a:r>
            <a:endParaRPr lang="en-US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None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en-US" sz="3000" dirty="0" err="1" smtClean="0">
                <a:solidFill>
                  <a:schemeClr val="bg1"/>
                </a:solidFill>
                <a:latin typeface="Calibri" pitchFamily="34" charset="0"/>
              </a:rPr>
              <a:t>Coklat</a:t>
            </a:r>
            <a:r>
              <a:rPr lang="en-US" sz="30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en-US" sz="30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None/>
            </a:pPr>
            <a:r>
              <a:rPr lang="en-US" sz="3000" dirty="0" smtClean="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en-US" sz="3000" dirty="0" err="1" smtClean="0">
                <a:solidFill>
                  <a:schemeClr val="bg1"/>
                </a:solidFill>
                <a:latin typeface="Calibri" pitchFamily="34" charset="0"/>
              </a:rPr>
              <a:t>Merah</a:t>
            </a:r>
            <a:endParaRPr lang="en-US" sz="30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None/>
            </a:pPr>
            <a:r>
              <a:rPr lang="en-US" sz="3000" dirty="0" smtClean="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en-US" sz="3000" dirty="0" err="1" smtClean="0">
                <a:solidFill>
                  <a:schemeClr val="bg1"/>
                </a:solidFill>
                <a:latin typeface="Calibri" pitchFamily="34" charset="0"/>
              </a:rPr>
              <a:t>Hitam</a:t>
            </a:r>
            <a:endParaRPr lang="en-US" sz="30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None/>
            </a:pPr>
            <a:r>
              <a:rPr lang="en-US" sz="3000" dirty="0" smtClean="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en-US" sz="3000" dirty="0" err="1" smtClean="0">
                <a:solidFill>
                  <a:schemeClr val="bg1"/>
                </a:solidFill>
                <a:latin typeface="Calibri" pitchFamily="34" charset="0"/>
              </a:rPr>
              <a:t>Hijau</a:t>
            </a:r>
            <a:endParaRPr lang="en-US" sz="30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None/>
            </a:pPr>
            <a:r>
              <a:rPr lang="en-US" sz="3000" dirty="0" smtClean="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en-US" sz="3000" dirty="0" err="1" smtClean="0">
                <a:solidFill>
                  <a:schemeClr val="bg1"/>
                </a:solidFill>
                <a:latin typeface="Calibri" pitchFamily="34" charset="0"/>
              </a:rPr>
              <a:t>Biru</a:t>
            </a:r>
            <a:endParaRPr lang="en-US" sz="30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None/>
            </a:pPr>
            <a:r>
              <a:rPr lang="en-US" sz="3000" dirty="0" smtClean="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en-US" sz="3000" dirty="0" err="1" smtClean="0">
                <a:solidFill>
                  <a:schemeClr val="bg1"/>
                </a:solidFill>
                <a:latin typeface="Calibri" pitchFamily="34" charset="0"/>
              </a:rPr>
              <a:t>Kuning</a:t>
            </a:r>
            <a:endParaRPr lang="en-US" sz="30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None/>
            </a:pP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-1620688" y="1189971"/>
            <a:ext cx="3672408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Home</a:t>
            </a:r>
            <a:r>
              <a:rPr kumimoji="0" lang="en-US" sz="2800" b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sz="2800" b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Industri</a:t>
            </a:r>
            <a:endParaRPr lang="en-US" sz="28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Makanan</a:t>
            </a:r>
            <a:r>
              <a:rPr kumimoji="0" lang="en-US" sz="2800" b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sz="2800" b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Khas</a:t>
            </a:r>
            <a:r>
              <a:rPr kumimoji="0" lang="en-US" sz="2800" b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sz="2800" b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daerah</a:t>
            </a:r>
            <a:endParaRPr kumimoji="0" lang="en-US" sz="2800" b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Inovasi</a:t>
            </a:r>
            <a:endParaRPr kumimoji="0" lang="en-US" sz="2800" b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Produk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unggulan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marL="342900" indent="-342900">
              <a:spcBef>
                <a:spcPct val="20000"/>
              </a:spcBef>
            </a:pPr>
            <a:r>
              <a:rPr kumimoji="0" lang="en-US" sz="2800" b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</a:rPr>
              <a:t>marketing tools</a:t>
            </a:r>
          </a:p>
          <a:p>
            <a:pPr marL="342900" lvl="0" indent="-342900">
              <a:spcBef>
                <a:spcPct val="20000"/>
              </a:spcBef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marL="342900" lvl="0" indent="-342900">
              <a:spcBef>
                <a:spcPct val="20000"/>
              </a:spcBef>
            </a:pPr>
            <a:endParaRPr lang="en-US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  <a:p>
            <a:pPr marL="342900" lvl="0" indent="-342900">
              <a:spcBef>
                <a:spcPct val="20000"/>
              </a:spcBef>
            </a:pPr>
            <a:endParaRPr lang="en-US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843808" y="1189971"/>
            <a:ext cx="28194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800" dirty="0">
              <a:solidFill>
                <a:schemeClr val="bg1"/>
              </a:solidFill>
              <a:latin typeface="Calibri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Superior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passion 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Higehenis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(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bersih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)</a:t>
            </a:r>
          </a:p>
          <a:p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Enak</a:t>
            </a:r>
            <a:endParaRPr lang="en-US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sehat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Modern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Identitas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daerah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Kompetitif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2481263" y="-243681"/>
            <a:ext cx="6172200" cy="487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  </a:t>
            </a:r>
            <a:r>
              <a:rPr lang="en-US" dirty="0" smtClean="0">
                <a:solidFill>
                  <a:schemeClr val="bg1"/>
                </a:solidFill>
              </a:rPr>
              <a:t>keywords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331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2590800" y="1447800"/>
            <a:ext cx="4419600" cy="426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43200" y="1524000"/>
            <a:ext cx="4419600" cy="4267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895600" y="1676400"/>
            <a:ext cx="4114800" cy="396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67200" y="2057400"/>
            <a:ext cx="1143000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solidFill>
                  <a:schemeClr val="bg1"/>
                </a:solidFill>
              </a:rPr>
              <a:t>1</a:t>
            </a:r>
            <a:endParaRPr lang="en-US" sz="88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7600" y="3657600"/>
            <a:ext cx="1066800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solidFill>
                  <a:schemeClr val="bg1"/>
                </a:solidFill>
              </a:rPr>
              <a:t>2</a:t>
            </a:r>
            <a:endParaRPr lang="en-US" sz="88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0" y="3658850"/>
            <a:ext cx="990600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solidFill>
                  <a:schemeClr val="bg1"/>
                </a:solidFill>
              </a:rPr>
              <a:t>3</a:t>
            </a:r>
            <a:endParaRPr lang="en-US" sz="88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000" y="3352800"/>
            <a:ext cx="1676400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Dan</a:t>
            </a:r>
            <a:endParaRPr lang="en-US" sz="6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315200" y="3200400"/>
            <a:ext cx="167640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000" b="1" dirty="0" err="1" smtClean="0"/>
              <a:t>Atau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3074660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251743" y="1556792"/>
            <a:ext cx="96490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3600" dirty="0">
                <a:solidFill>
                  <a:schemeClr val="bg1"/>
                </a:solidFill>
              </a:rPr>
              <a:t>Brand (merek) berfungsi sebagai identitas suatu perusahaan atau organisasi. Namun brand tidak hanya digambarkan dalam sebuah simbol (seperti logo), brand bersifat menyeluruh. Brand bisa berupa Nama, simbol/logo, bentuk, iklan, slogan, maupun penggunaan kombinasi warna</a:t>
            </a:r>
            <a:endParaRPr lang="id-ID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24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908720" y="273312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</a:rPr>
              <a:t>Kacang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Mente</a:t>
            </a:r>
            <a:endParaRPr lang="id-ID" sz="3600" dirty="0">
              <a:solidFill>
                <a:schemeClr val="bg1"/>
              </a:solidFill>
            </a:endParaRPr>
          </a:p>
        </p:txBody>
      </p:sp>
      <p:pic>
        <p:nvPicPr>
          <p:cNvPr id="10" name="Picture 3" descr="C:\Documents and Settings\Akoe\My Documents\kacang-mete-onli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195" y="2270818"/>
            <a:ext cx="2952328" cy="2952328"/>
          </a:xfrm>
          <a:prstGeom prst="rect">
            <a:avLst/>
          </a:prstGeom>
          <a:noFill/>
        </p:spPr>
      </p:pic>
      <p:pic>
        <p:nvPicPr>
          <p:cNvPr id="11" name="Picture 4" descr="C:\Documents and Settings\Akoe\My Documents\potensi-bisnis-kacang-met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072243" y="2514611"/>
            <a:ext cx="2681251" cy="2043113"/>
          </a:xfrm>
          <a:prstGeom prst="rect">
            <a:avLst/>
          </a:prstGeom>
          <a:noFill/>
        </p:spPr>
      </p:pic>
      <p:pic>
        <p:nvPicPr>
          <p:cNvPr id="12" name="Picture 5" descr="C:\Documents and Settings\Akoe\My Documents\Kacang-Me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581" y="2514610"/>
            <a:ext cx="3215553" cy="20431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1373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5"/>
          <a:stretch/>
        </p:blipFill>
        <p:spPr bwMode="auto">
          <a:xfrm>
            <a:off x="-1853018" y="1237129"/>
            <a:ext cx="12851622" cy="373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1485900" y="236530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Sehat</a:t>
            </a:r>
            <a:endParaRPr lang="id-ID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43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692696" y="222048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Unggul</a:t>
            </a:r>
            <a:endParaRPr lang="id-ID" sz="3200" dirty="0">
              <a:solidFill>
                <a:schemeClr val="bg1"/>
              </a:solidFill>
            </a:endParaRPr>
          </a:p>
        </p:txBody>
      </p:sp>
      <p:pic>
        <p:nvPicPr>
          <p:cNvPr id="23555" name="Picture 3" descr="D:\dkv\perkulihaan\Semester 2\Ilustrasi\6-zodiak-paling-kuat-mental-mereka-kuat-bertahan-disaat-yang-lain-menyera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0"/>
          <a:stretch/>
        </p:blipFill>
        <p:spPr bwMode="auto">
          <a:xfrm>
            <a:off x="-1720207" y="1562893"/>
            <a:ext cx="4626596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Documents and Settings\Akoe\My Documents\Pakaian Wanita Sumatera Barat 0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872" y="1176551"/>
            <a:ext cx="3558480" cy="4741860"/>
          </a:xfrm>
          <a:prstGeom prst="rect">
            <a:avLst/>
          </a:prstGeom>
          <a:noFill/>
        </p:spPr>
      </p:pic>
      <p:pic>
        <p:nvPicPr>
          <p:cNvPr id="8" name="Picture 2" descr="C:\Documents and Settings\Akoe\My Documents\145402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63036" y="2132856"/>
            <a:ext cx="3361928" cy="2232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9058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692696" y="222048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Modern</a:t>
            </a:r>
            <a:endParaRPr lang="id-ID" sz="3200" dirty="0">
              <a:solidFill>
                <a:schemeClr val="bg1"/>
              </a:solidFill>
            </a:endParaRPr>
          </a:p>
        </p:txBody>
      </p:sp>
      <p:pic>
        <p:nvPicPr>
          <p:cNvPr id="24579" name="Picture 3" descr="C:\Users\User\Videos\Modern-Logo-Design-in-2021-with-colorful-animal-for-brand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335" y="1829635"/>
            <a:ext cx="38576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C:\Users\User\Videos\c9fa08d3390974a7160fa0ed69812c1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0" y="1829635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5" descr="C:\Users\User\Videos\modern logo design trends 2019_4 copy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2" b="23315"/>
          <a:stretch/>
        </p:blipFill>
        <p:spPr bwMode="auto">
          <a:xfrm>
            <a:off x="6886292" y="1836358"/>
            <a:ext cx="4048125" cy="285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649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692696" y="222048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Identitas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daerah</a:t>
            </a:r>
            <a:endParaRPr lang="en-US" sz="3200" dirty="0" smtClean="0">
              <a:solidFill>
                <a:schemeClr val="bg1"/>
              </a:solidFill>
            </a:endParaRPr>
          </a:p>
        </p:txBody>
      </p:sp>
      <p:pic>
        <p:nvPicPr>
          <p:cNvPr id="7" name="Picture 5" descr="C:\Documents and Settings\Akoe\My Documents\Pakaian Wanita Sumatera Barat 0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626408" y="1404937"/>
            <a:ext cx="4326200" cy="5764888"/>
          </a:xfrm>
          <a:prstGeom prst="rect">
            <a:avLst/>
          </a:prstGeom>
          <a:noFill/>
        </p:spPr>
      </p:pic>
      <p:pic>
        <p:nvPicPr>
          <p:cNvPr id="8" name="Picture 2" descr="C:\Documents and Settings\Akoe\My Documents\itiak-pulang-patang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42447" y="806823"/>
            <a:ext cx="6840760" cy="1140127"/>
          </a:xfrm>
          <a:prstGeom prst="rect">
            <a:avLst/>
          </a:prstGeom>
          <a:noFill/>
        </p:spPr>
      </p:pic>
      <p:pic>
        <p:nvPicPr>
          <p:cNvPr id="4098" name="Picture 2" descr="C:\Users\User\Videos\unname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793" y="2329256"/>
            <a:ext cx="5710414" cy="482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468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170" y="87029"/>
            <a:ext cx="3213100" cy="20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690" y="-528376"/>
            <a:ext cx="3872310" cy="3273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88514" y="446865"/>
            <a:ext cx="1656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bg1"/>
                </a:solidFill>
              </a:rPr>
              <a:t>+</a:t>
            </a:r>
            <a:endParaRPr lang="id-ID" sz="8000" b="1" dirty="0">
              <a:solidFill>
                <a:schemeClr val="bg1"/>
              </a:solidFill>
            </a:endParaRPr>
          </a:p>
        </p:txBody>
      </p:sp>
      <p:pic>
        <p:nvPicPr>
          <p:cNvPr id="5123" name="Picture 3" descr="C:\Users\User\Downloads\P_20210323_231055_vHDR_Aut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23524" y="1919781"/>
            <a:ext cx="3898537" cy="6928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-559550" y="465529"/>
            <a:ext cx="1656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bg1"/>
                </a:solidFill>
              </a:rPr>
              <a:t>F +</a:t>
            </a:r>
            <a:endParaRPr lang="id-ID" sz="8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552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481263" y="3621741"/>
            <a:ext cx="14108113" cy="38397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76"/>
          <a:stretch/>
        </p:blipFill>
        <p:spPr bwMode="auto">
          <a:xfrm>
            <a:off x="-2481263" y="-973138"/>
            <a:ext cx="14108113" cy="4594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D:\dkv\kuliah magister ISI Padangpanjang\lap\randing\LOGOFARA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604" y="4006855"/>
            <a:ext cx="4475162" cy="279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1402" y="-603448"/>
            <a:ext cx="10991850" cy="327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66098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88640"/>
            <a:ext cx="946854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 smtClean="0">
                <a:solidFill>
                  <a:schemeClr val="bg1"/>
                </a:solidFill>
              </a:rPr>
              <a:t>Tugas</a:t>
            </a:r>
            <a:r>
              <a:rPr lang="en-US" sz="8000" b="1" dirty="0" smtClean="0">
                <a:solidFill>
                  <a:schemeClr val="bg1"/>
                </a:solidFill>
              </a:rPr>
              <a:t> 1 : </a:t>
            </a:r>
            <a:r>
              <a:rPr lang="en-US" sz="8000" b="1" dirty="0" err="1" smtClean="0">
                <a:solidFill>
                  <a:schemeClr val="bg1"/>
                </a:solidFill>
              </a:rPr>
              <a:t>Perancangan</a:t>
            </a:r>
            <a:r>
              <a:rPr lang="en-US" sz="8000" b="1" dirty="0" smtClean="0">
                <a:solidFill>
                  <a:schemeClr val="bg1"/>
                </a:solidFill>
              </a:rPr>
              <a:t> logo  UMKM    (</a:t>
            </a:r>
            <a:r>
              <a:rPr lang="en-US" sz="8000" b="1" dirty="0" err="1" smtClean="0">
                <a:solidFill>
                  <a:schemeClr val="bg1"/>
                </a:solidFill>
              </a:rPr>
              <a:t>Konsep</a:t>
            </a:r>
            <a:r>
              <a:rPr lang="en-US" sz="8000" b="1" dirty="0" smtClean="0">
                <a:solidFill>
                  <a:schemeClr val="bg1"/>
                </a:solidFill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</a:rPr>
              <a:t>dan</a:t>
            </a:r>
            <a:r>
              <a:rPr lang="en-US" sz="8000" b="1" dirty="0" smtClean="0">
                <a:solidFill>
                  <a:schemeClr val="bg1"/>
                </a:solidFill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</a:rPr>
              <a:t>Sketsa</a:t>
            </a:r>
            <a:r>
              <a:rPr lang="en-US" sz="8000" b="1" dirty="0" smtClean="0">
                <a:solidFill>
                  <a:schemeClr val="bg1"/>
                </a:solidFill>
              </a:rPr>
              <a:t>)</a:t>
            </a:r>
          </a:p>
          <a:p>
            <a:pPr algn="ctr"/>
            <a:endParaRPr lang="en-US" sz="8000" b="1" dirty="0">
              <a:solidFill>
                <a:schemeClr val="bg1"/>
              </a:solidFill>
            </a:endParaRPr>
          </a:p>
          <a:p>
            <a:pPr algn="ctr"/>
            <a:r>
              <a:rPr lang="en-US" sz="8000" b="1" dirty="0" smtClean="0">
                <a:solidFill>
                  <a:schemeClr val="bg1"/>
                </a:solidFill>
              </a:rPr>
              <a:t>2 - 3</a:t>
            </a:r>
            <a:endParaRPr lang="id-ID" sz="8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324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251743" y="1556792"/>
            <a:ext cx="96490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solidFill>
                  <a:schemeClr val="bg1"/>
                </a:solidFill>
              </a:rPr>
              <a:t>L</a:t>
            </a:r>
            <a:r>
              <a:rPr lang="id-ID" sz="3600" dirty="0" smtClean="0">
                <a:solidFill>
                  <a:schemeClr val="bg1"/>
                </a:solidFill>
              </a:rPr>
              <a:t>ogo </a:t>
            </a:r>
            <a:r>
              <a:rPr lang="en-US" sz="3600" dirty="0">
                <a:solidFill>
                  <a:schemeClr val="bg1"/>
                </a:solidFill>
              </a:rPr>
              <a:t>=</a:t>
            </a:r>
            <a:r>
              <a:rPr lang="id-ID" sz="3600" dirty="0" smtClean="0">
                <a:solidFill>
                  <a:schemeClr val="bg1"/>
                </a:solidFill>
              </a:rPr>
              <a:t> </a:t>
            </a:r>
            <a:r>
              <a:rPr lang="id-ID" sz="3600" dirty="0">
                <a:solidFill>
                  <a:schemeClr val="bg1"/>
                </a:solidFill>
              </a:rPr>
              <a:t>sebuah tulisan, sketsa, atau gambar yang mempunyai makna tertentu dan bisa mewakili identitas </a:t>
            </a:r>
            <a:r>
              <a:rPr lang="id-ID" sz="3600" dirty="0" smtClean="0">
                <a:solidFill>
                  <a:schemeClr val="bg1"/>
                </a:solidFill>
              </a:rPr>
              <a:t>lembaga</a:t>
            </a:r>
            <a:r>
              <a:rPr lang="id-ID" sz="3600" dirty="0">
                <a:solidFill>
                  <a:schemeClr val="bg1"/>
                </a:solidFill>
              </a:rPr>
              <a:t>, organisasi, perusahaan, daerah, negara, atau produk</a:t>
            </a:r>
            <a:r>
              <a:rPr lang="id-ID" sz="3600" dirty="0" smtClean="0">
                <a:solidFill>
                  <a:schemeClr val="bg1"/>
                </a:solidFill>
              </a:rPr>
              <a:t>.</a:t>
            </a:r>
            <a:endParaRPr lang="en-US" sz="3600" dirty="0" smtClean="0">
              <a:solidFill>
                <a:schemeClr val="bg1"/>
              </a:solidFill>
            </a:endParaRPr>
          </a:p>
          <a:p>
            <a:pPr algn="just"/>
            <a:endParaRPr lang="en-US" sz="3600" b="1" dirty="0">
              <a:solidFill>
                <a:schemeClr val="bg1"/>
              </a:solidFill>
            </a:endParaRPr>
          </a:p>
          <a:p>
            <a:pPr algn="just"/>
            <a:r>
              <a:rPr lang="en-US" sz="3600" b="1" dirty="0" err="1" smtClean="0">
                <a:solidFill>
                  <a:schemeClr val="bg1"/>
                </a:solidFill>
              </a:rPr>
              <a:t>Secara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sederhana</a:t>
            </a:r>
            <a:r>
              <a:rPr lang="en-US" sz="3600" b="1" dirty="0" smtClean="0">
                <a:solidFill>
                  <a:schemeClr val="bg1"/>
                </a:solidFill>
              </a:rPr>
              <a:t>  logo  </a:t>
            </a:r>
            <a:r>
              <a:rPr lang="en-US" sz="3600" b="1" dirty="0" err="1" smtClean="0">
                <a:solidFill>
                  <a:schemeClr val="bg1"/>
                </a:solidFill>
              </a:rPr>
              <a:t>dapat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diartikan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wajah</a:t>
            </a:r>
            <a:r>
              <a:rPr lang="en-US" sz="3600" b="1" dirty="0" smtClean="0">
                <a:solidFill>
                  <a:schemeClr val="bg1"/>
                </a:solidFill>
              </a:rPr>
              <a:t> visual </a:t>
            </a:r>
            <a:r>
              <a:rPr lang="en-US" sz="3600" b="1" dirty="0" err="1" smtClean="0">
                <a:solidFill>
                  <a:schemeClr val="bg1"/>
                </a:solidFill>
              </a:rPr>
              <a:t>dari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suatu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usaha</a:t>
            </a:r>
            <a:r>
              <a:rPr lang="en-US" sz="3600" b="1" dirty="0" smtClean="0">
                <a:solidFill>
                  <a:schemeClr val="bg1"/>
                </a:solidFill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</a:rPr>
              <a:t>lembaga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atau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organisasi</a:t>
            </a:r>
            <a:endParaRPr lang="id-ID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950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251743" y="2142926"/>
            <a:ext cx="9649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chemeClr val="bg1"/>
                </a:solidFill>
              </a:rPr>
              <a:t>Branding</a:t>
            </a:r>
            <a:endParaRPr lang="id-ID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688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259855" y="692696"/>
            <a:ext cx="116652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chemeClr val="bg1"/>
                </a:solidFill>
              </a:rPr>
              <a:t>Branding </a:t>
            </a:r>
            <a:r>
              <a:rPr lang="en-US" sz="3200" b="1" dirty="0" err="1" smtClean="0">
                <a:solidFill>
                  <a:schemeClr val="bg1"/>
                </a:solidFill>
              </a:rPr>
              <a:t>adalah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nama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istilah</a:t>
            </a:r>
            <a:r>
              <a:rPr lang="en-US" sz="3200" b="1" dirty="0" smtClean="0">
                <a:solidFill>
                  <a:schemeClr val="bg1"/>
                </a:solidFill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</a:rPr>
              <a:t>tanda</a:t>
            </a:r>
            <a:r>
              <a:rPr lang="en-US" sz="3200" b="1" dirty="0" smtClean="0">
                <a:solidFill>
                  <a:schemeClr val="bg1"/>
                </a:solidFill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</a:rPr>
              <a:t>simbol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atau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rancangan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atau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kombinasi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dari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semuanya</a:t>
            </a:r>
            <a:r>
              <a:rPr lang="en-US" sz="3200" b="1" dirty="0" smtClean="0">
                <a:solidFill>
                  <a:schemeClr val="bg1"/>
                </a:solidFill>
              </a:rPr>
              <a:t> yang </a:t>
            </a:r>
            <a:r>
              <a:rPr lang="en-US" sz="3200" b="1" dirty="0" err="1" smtClean="0">
                <a:solidFill>
                  <a:schemeClr val="bg1"/>
                </a:solidFill>
              </a:rPr>
              <a:t>dimaksud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untuk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mengidentifikasi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barang</a:t>
            </a:r>
            <a:r>
              <a:rPr lang="en-US" sz="3200" b="1" dirty="0" smtClean="0">
                <a:solidFill>
                  <a:schemeClr val="bg1"/>
                </a:solidFill>
              </a:rPr>
              <a:t> , </a:t>
            </a:r>
            <a:r>
              <a:rPr lang="en-US" sz="3200" b="1" dirty="0" err="1" smtClean="0">
                <a:solidFill>
                  <a:schemeClr val="bg1"/>
                </a:solidFill>
              </a:rPr>
              <a:t>jasa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dan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kelompok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penjual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untuk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membedakan</a:t>
            </a:r>
            <a:r>
              <a:rPr lang="en-US" sz="3200" b="1" dirty="0" smtClean="0">
                <a:solidFill>
                  <a:schemeClr val="bg1"/>
                </a:solidFill>
              </a:rPr>
              <a:t>  </a:t>
            </a:r>
            <a:r>
              <a:rPr lang="en-US" sz="3200" b="1" dirty="0" err="1" smtClean="0">
                <a:solidFill>
                  <a:schemeClr val="bg1"/>
                </a:solidFill>
              </a:rPr>
              <a:t>dari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kompetitornya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(</a:t>
            </a:r>
            <a:r>
              <a:rPr lang="en-US" sz="3200" b="1" dirty="0" err="1" smtClean="0">
                <a:solidFill>
                  <a:schemeClr val="bg1"/>
                </a:solidFill>
              </a:rPr>
              <a:t>Kotler</a:t>
            </a:r>
            <a:r>
              <a:rPr lang="en-US" sz="3200" b="1" dirty="0" smtClean="0">
                <a:solidFill>
                  <a:schemeClr val="bg1"/>
                </a:solidFill>
              </a:rPr>
              <a:t>, 2009,332) </a:t>
            </a:r>
            <a:endParaRPr lang="id-ID" sz="32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259855" y="3861048"/>
            <a:ext cx="11665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3200" dirty="0" smtClean="0">
                <a:solidFill>
                  <a:schemeClr val="bg1"/>
                </a:solidFill>
              </a:rPr>
              <a:t>Suatu </a:t>
            </a:r>
            <a:r>
              <a:rPr lang="sv-SE" sz="3200" dirty="0">
                <a:solidFill>
                  <a:schemeClr val="bg1"/>
                </a:solidFill>
              </a:rPr>
              <a:t>aktivitas komunikasi yang dilakukan suatu tempat usaha sebagai cara untuk </a:t>
            </a:r>
            <a:r>
              <a:rPr lang="sv-SE" sz="3200" dirty="0" smtClean="0">
                <a:solidFill>
                  <a:schemeClr val="bg1"/>
                </a:solidFill>
              </a:rPr>
              <a:t>mengembangkan/membangun  </a:t>
            </a:r>
            <a:r>
              <a:rPr lang="sv-SE" sz="3200" dirty="0">
                <a:solidFill>
                  <a:schemeClr val="bg1"/>
                </a:solidFill>
              </a:rPr>
              <a:t>brand tersebut. </a:t>
            </a:r>
            <a:endParaRPr lang="id-ID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237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4976" y="62892"/>
            <a:ext cx="10015538" cy="6795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693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259855" y="926177"/>
            <a:ext cx="116652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solidFill>
                  <a:schemeClr val="bg1"/>
                </a:solidFill>
              </a:rPr>
              <a:t>Fungsi</a:t>
            </a:r>
            <a:r>
              <a:rPr lang="en-US" sz="3200" b="1" dirty="0" smtClean="0">
                <a:solidFill>
                  <a:schemeClr val="bg1"/>
                </a:solidFill>
              </a:rPr>
              <a:t> branding = </a:t>
            </a:r>
            <a:r>
              <a:rPr lang="id-ID" sz="3200" b="1" dirty="0" smtClean="0">
                <a:solidFill>
                  <a:schemeClr val="bg1"/>
                </a:solidFill>
              </a:rPr>
              <a:t>untuk </a:t>
            </a:r>
            <a:r>
              <a:rPr lang="id-ID" sz="3200" b="1" dirty="0">
                <a:solidFill>
                  <a:schemeClr val="bg1"/>
                </a:solidFill>
              </a:rPr>
              <a:t>membangun sebuah citra dari produk atau tempat usaha </a:t>
            </a:r>
            <a:r>
              <a:rPr lang="id-ID" sz="3200" b="1" dirty="0" smtClean="0">
                <a:solidFill>
                  <a:schemeClr val="bg1"/>
                </a:solidFill>
              </a:rPr>
              <a:t>tersebut</a:t>
            </a:r>
            <a:r>
              <a:rPr lang="en-US" sz="3200" b="1" dirty="0" smtClean="0">
                <a:solidFill>
                  <a:schemeClr val="bg1"/>
                </a:solidFill>
              </a:rPr>
              <a:t> agar </a:t>
            </a:r>
            <a:r>
              <a:rPr lang="en-US" sz="3200" b="1" dirty="0" err="1" smtClean="0">
                <a:solidFill>
                  <a:schemeClr val="bg1"/>
                </a:solidFill>
              </a:rPr>
              <a:t>diingat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oleh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masyarakat</a:t>
            </a:r>
            <a:r>
              <a:rPr lang="en-US" sz="3200" b="1" dirty="0" smtClean="0">
                <a:solidFill>
                  <a:schemeClr val="bg1"/>
                </a:solidFill>
              </a:rPr>
              <a:t> (target </a:t>
            </a:r>
            <a:r>
              <a:rPr lang="en-US" sz="3200" b="1" dirty="0" err="1" smtClean="0">
                <a:solidFill>
                  <a:schemeClr val="bg1"/>
                </a:solidFill>
              </a:rPr>
              <a:t>audiens</a:t>
            </a:r>
            <a:r>
              <a:rPr lang="en-US" sz="3200" b="1" dirty="0" smtClean="0">
                <a:solidFill>
                  <a:schemeClr val="bg1"/>
                </a:solidFill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</a:rPr>
              <a:t>dalam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waktu</a:t>
            </a:r>
            <a:r>
              <a:rPr lang="en-US" sz="3200" b="1" dirty="0" smtClean="0">
                <a:solidFill>
                  <a:schemeClr val="bg1"/>
                </a:solidFill>
              </a:rPr>
              <a:t> yang lama. </a:t>
            </a:r>
            <a:endParaRPr lang="en-US" sz="3200" b="1" dirty="0" smtClean="0">
              <a:solidFill>
                <a:schemeClr val="bg1"/>
              </a:solidFill>
            </a:endParaRPr>
          </a:p>
          <a:p>
            <a:pPr algn="just"/>
            <a:endParaRPr lang="en-US" sz="3200" b="1" dirty="0">
              <a:solidFill>
                <a:schemeClr val="bg1"/>
              </a:solidFill>
            </a:endParaRPr>
          </a:p>
          <a:p>
            <a:pPr algn="just"/>
            <a:r>
              <a:rPr lang="en-US" sz="3200" b="1" dirty="0" err="1" smtClean="0">
                <a:solidFill>
                  <a:schemeClr val="bg1"/>
                </a:solidFill>
              </a:rPr>
              <a:t>Contoh</a:t>
            </a:r>
            <a:r>
              <a:rPr lang="en-US" sz="3200" b="1" dirty="0" smtClean="0">
                <a:solidFill>
                  <a:schemeClr val="bg1"/>
                </a:solidFill>
              </a:rPr>
              <a:t> air </a:t>
            </a:r>
            <a:r>
              <a:rPr lang="en-US" sz="3200" b="1" dirty="0" err="1" smtClean="0">
                <a:solidFill>
                  <a:schemeClr val="bg1"/>
                </a:solidFill>
              </a:rPr>
              <a:t>minum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kemasan</a:t>
            </a:r>
            <a:r>
              <a:rPr lang="en-US" sz="3200" b="1" dirty="0" smtClean="0">
                <a:solidFill>
                  <a:schemeClr val="bg1"/>
                </a:solidFill>
              </a:rPr>
              <a:t> Aqua, </a:t>
            </a:r>
            <a:r>
              <a:rPr lang="en-US" sz="3200" b="1" dirty="0" err="1" smtClean="0">
                <a:solidFill>
                  <a:schemeClr val="bg1"/>
                </a:solidFill>
              </a:rPr>
              <a:t>meski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masyarakat</a:t>
            </a:r>
            <a:r>
              <a:rPr lang="en-US" sz="3200" b="1" dirty="0" smtClean="0">
                <a:solidFill>
                  <a:schemeClr val="bg1"/>
                </a:solidFill>
              </a:rPr>
              <a:t>  </a:t>
            </a:r>
            <a:r>
              <a:rPr lang="en-US" sz="3200" b="1" dirty="0" err="1" smtClean="0">
                <a:solidFill>
                  <a:schemeClr val="bg1"/>
                </a:solidFill>
              </a:rPr>
              <a:t>membeli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produk</a:t>
            </a:r>
            <a:r>
              <a:rPr lang="en-US" sz="3200" b="1" dirty="0" smtClean="0">
                <a:solidFill>
                  <a:schemeClr val="bg1"/>
                </a:solidFill>
              </a:rPr>
              <a:t> air </a:t>
            </a:r>
            <a:r>
              <a:rPr lang="en-US" sz="3200" b="1" dirty="0" err="1" smtClean="0">
                <a:solidFill>
                  <a:schemeClr val="bg1"/>
                </a:solidFill>
              </a:rPr>
              <a:t>kemasan</a:t>
            </a:r>
            <a:r>
              <a:rPr lang="en-US" sz="3200" b="1" dirty="0" smtClean="0">
                <a:solidFill>
                  <a:schemeClr val="bg1"/>
                </a:solidFill>
              </a:rPr>
              <a:t> lain </a:t>
            </a:r>
            <a:r>
              <a:rPr lang="en-US" sz="3200" b="1" dirty="0" err="1" smtClean="0">
                <a:solidFill>
                  <a:schemeClr val="bg1"/>
                </a:solidFill>
              </a:rPr>
              <a:t>tapi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mereka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tetap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menyebut</a:t>
            </a:r>
            <a:r>
              <a:rPr lang="en-US" sz="3200" b="1" dirty="0" smtClean="0">
                <a:solidFill>
                  <a:schemeClr val="bg1"/>
                </a:solidFill>
              </a:rPr>
              <a:t>  Aqua</a:t>
            </a:r>
          </a:p>
          <a:p>
            <a:pPr algn="just"/>
            <a:endParaRPr lang="en-US" sz="3200" b="1" dirty="0">
              <a:solidFill>
                <a:schemeClr val="bg1"/>
              </a:solidFill>
            </a:endParaRPr>
          </a:p>
          <a:p>
            <a:pPr algn="just"/>
            <a:r>
              <a:rPr lang="en-US" sz="3200" b="1" dirty="0" smtClean="0">
                <a:solidFill>
                  <a:schemeClr val="bg1"/>
                </a:solidFill>
              </a:rPr>
              <a:t>Hal </a:t>
            </a:r>
            <a:r>
              <a:rPr lang="en-US" sz="3200" b="1" dirty="0" err="1" smtClean="0">
                <a:solidFill>
                  <a:schemeClr val="bg1"/>
                </a:solidFill>
              </a:rPr>
              <a:t>ini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karena</a:t>
            </a:r>
            <a:r>
              <a:rPr lang="en-US" sz="3200" b="1" dirty="0" smtClean="0">
                <a:solidFill>
                  <a:schemeClr val="bg1"/>
                </a:solidFill>
              </a:rPr>
              <a:t> brand </a:t>
            </a:r>
            <a:r>
              <a:rPr lang="en-US" sz="3200" b="1" dirty="0" err="1" smtClean="0">
                <a:solidFill>
                  <a:schemeClr val="bg1"/>
                </a:solidFill>
              </a:rPr>
              <a:t>awarenes</a:t>
            </a:r>
            <a:r>
              <a:rPr lang="en-US" sz="3200" b="1" dirty="0" smtClean="0">
                <a:solidFill>
                  <a:schemeClr val="bg1"/>
                </a:solidFill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</a:rPr>
              <a:t>kemampuan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konsumen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untuk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mengigat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dan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mengenali</a:t>
            </a:r>
            <a:r>
              <a:rPr lang="en-US" sz="3200" b="1" dirty="0" smtClean="0">
                <a:solidFill>
                  <a:schemeClr val="bg1"/>
                </a:solidFill>
              </a:rPr>
              <a:t>)  Aqua </a:t>
            </a:r>
            <a:r>
              <a:rPr lang="en-US" sz="3200" b="1" dirty="0" err="1" smtClean="0">
                <a:solidFill>
                  <a:schemeClr val="bg1"/>
                </a:solidFill>
              </a:rPr>
              <a:t>sudah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tertanam</a:t>
            </a:r>
            <a:r>
              <a:rPr lang="en-US" sz="3200" b="1" dirty="0" smtClean="0">
                <a:solidFill>
                  <a:schemeClr val="bg1"/>
                </a:solidFill>
              </a:rPr>
              <a:t>  </a:t>
            </a:r>
            <a:r>
              <a:rPr lang="en-US" sz="3200" b="1" dirty="0" err="1" smtClean="0">
                <a:solidFill>
                  <a:schemeClr val="bg1"/>
                </a:solidFill>
              </a:rPr>
              <a:t>secara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psikis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pada</a:t>
            </a:r>
            <a:r>
              <a:rPr lang="en-US" sz="3200" b="1" dirty="0" smtClean="0">
                <a:solidFill>
                  <a:schemeClr val="bg1"/>
                </a:solidFill>
              </a:rPr>
              <a:t> target  </a:t>
            </a:r>
            <a:r>
              <a:rPr lang="en-US" sz="3200" b="1" dirty="0" err="1" smtClean="0">
                <a:solidFill>
                  <a:schemeClr val="bg1"/>
                </a:solidFill>
              </a:rPr>
              <a:t>audiens</a:t>
            </a:r>
            <a:r>
              <a:rPr lang="en-US" sz="3200" b="1" dirty="0" smtClean="0">
                <a:solidFill>
                  <a:schemeClr val="bg1"/>
                </a:solidFill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</a:rPr>
              <a:t>konsumen</a:t>
            </a:r>
            <a:r>
              <a:rPr lang="en-US" sz="3200" b="1" dirty="0" smtClean="0">
                <a:solidFill>
                  <a:schemeClr val="bg1"/>
                </a:solidFill>
              </a:rPr>
              <a:t>)  </a:t>
            </a:r>
            <a:endParaRPr lang="id-ID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315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259855" y="2204864"/>
            <a:ext cx="11665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chemeClr val="bg1"/>
                </a:solidFill>
              </a:rPr>
              <a:t>T</a:t>
            </a:r>
            <a:r>
              <a:rPr lang="id-ID" sz="3200" dirty="0" smtClean="0">
                <a:solidFill>
                  <a:schemeClr val="bg1"/>
                </a:solidFill>
              </a:rPr>
              <a:t>ujuannya </a:t>
            </a:r>
            <a:r>
              <a:rPr lang="id-ID" sz="3200" dirty="0">
                <a:solidFill>
                  <a:schemeClr val="bg1"/>
                </a:solidFill>
              </a:rPr>
              <a:t>adalah membangun kepercayaan masyarakat terhadap produk atau perusahaan yang sedang </a:t>
            </a:r>
            <a:r>
              <a:rPr lang="en-US" sz="3200" dirty="0" smtClean="0">
                <a:solidFill>
                  <a:schemeClr val="bg1"/>
                </a:solidFill>
              </a:rPr>
              <a:t>di</a:t>
            </a:r>
            <a:r>
              <a:rPr lang="id-ID" sz="3200" dirty="0" smtClean="0">
                <a:solidFill>
                  <a:schemeClr val="bg1"/>
                </a:solidFill>
              </a:rPr>
              <a:t>jalankan</a:t>
            </a:r>
            <a:r>
              <a:rPr lang="id-ID" sz="3200" dirty="0">
                <a:solidFill>
                  <a:schemeClr val="bg1"/>
                </a:solidFill>
              </a:rPr>
              <a:t>.</a:t>
            </a:r>
            <a:endParaRPr lang="id-ID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746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263" y="-973138"/>
            <a:ext cx="14108113" cy="881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268856" y="1172398"/>
            <a:ext cx="116652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3200" i="1" dirty="0">
                <a:solidFill>
                  <a:schemeClr val="bg1"/>
                </a:solidFill>
              </a:rPr>
              <a:t>Branding</a:t>
            </a:r>
            <a:r>
              <a:rPr lang="id-ID" sz="3200" dirty="0">
                <a:solidFill>
                  <a:schemeClr val="bg1"/>
                </a:solidFill>
              </a:rPr>
              <a:t> memiliki </a:t>
            </a:r>
            <a:r>
              <a:rPr lang="id-ID" sz="3200" dirty="0" smtClean="0">
                <a:solidFill>
                  <a:schemeClr val="bg1"/>
                </a:solidFill>
              </a:rPr>
              <a:t>manfaat </a:t>
            </a:r>
            <a:r>
              <a:rPr lang="en-US" sz="3200" dirty="0" err="1" smtClean="0">
                <a:solidFill>
                  <a:schemeClr val="bg1"/>
                </a:solidFill>
              </a:rPr>
              <a:t>yaitu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untuk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id-ID" sz="3200" dirty="0" smtClean="0">
                <a:solidFill>
                  <a:schemeClr val="bg1"/>
                </a:solidFill>
              </a:rPr>
              <a:t> menarik </a:t>
            </a:r>
            <a:r>
              <a:rPr lang="id-ID" sz="3200" dirty="0">
                <a:solidFill>
                  <a:schemeClr val="bg1"/>
                </a:solidFill>
              </a:rPr>
              <a:t>perhatian </a:t>
            </a:r>
            <a:r>
              <a:rPr lang="id-ID" sz="3200" dirty="0" smtClean="0">
                <a:solidFill>
                  <a:schemeClr val="bg1"/>
                </a:solidFill>
              </a:rPr>
              <a:t>konsumen</a:t>
            </a:r>
            <a:r>
              <a:rPr lang="en-US" sz="3200" dirty="0" smtClean="0">
                <a:solidFill>
                  <a:schemeClr val="bg1"/>
                </a:solidFill>
              </a:rPr>
              <a:t>, s</a:t>
            </a:r>
            <a:r>
              <a:rPr lang="id-ID" sz="3200" dirty="0" smtClean="0">
                <a:solidFill>
                  <a:schemeClr val="bg1"/>
                </a:solidFill>
              </a:rPr>
              <a:t>elain </a:t>
            </a:r>
            <a:r>
              <a:rPr lang="id-ID" sz="3200" dirty="0">
                <a:solidFill>
                  <a:schemeClr val="bg1"/>
                </a:solidFill>
              </a:rPr>
              <a:t>itu </a:t>
            </a:r>
            <a:r>
              <a:rPr lang="id-ID" sz="3200" i="1" dirty="0">
                <a:solidFill>
                  <a:schemeClr val="bg1"/>
                </a:solidFill>
              </a:rPr>
              <a:t>branding</a:t>
            </a:r>
            <a:r>
              <a:rPr lang="id-ID" sz="3200" dirty="0">
                <a:solidFill>
                  <a:schemeClr val="bg1"/>
                </a:solidFill>
              </a:rPr>
              <a:t> juga bisa menjadi pembeda di antara produk atau tempat usaha yang lainnya. Dengan begitu brand </a:t>
            </a:r>
            <a:r>
              <a:rPr lang="id-ID" sz="3200" dirty="0" smtClean="0">
                <a:solidFill>
                  <a:schemeClr val="bg1"/>
                </a:solidFill>
              </a:rPr>
              <a:t>bisa </a:t>
            </a:r>
            <a:r>
              <a:rPr lang="id-ID" sz="3200" dirty="0">
                <a:solidFill>
                  <a:schemeClr val="bg1"/>
                </a:solidFill>
              </a:rPr>
              <a:t>berkembang dan dikenal oleh masyarakat. Untuk bisa mengembangkan produk </a:t>
            </a:r>
            <a:r>
              <a:rPr lang="id-ID" sz="3200" dirty="0" smtClean="0">
                <a:solidFill>
                  <a:schemeClr val="bg1"/>
                </a:solidFill>
              </a:rPr>
              <a:t>tentunya </a:t>
            </a:r>
            <a:r>
              <a:rPr lang="id-ID" sz="3200" dirty="0">
                <a:solidFill>
                  <a:schemeClr val="bg1"/>
                </a:solidFill>
              </a:rPr>
              <a:t>membutuhkan brand yang cukup </a:t>
            </a:r>
            <a:r>
              <a:rPr lang="id-ID" sz="3200" dirty="0" smtClean="0">
                <a:solidFill>
                  <a:schemeClr val="bg1"/>
                </a:solidFill>
              </a:rPr>
              <a:t>kuat</a:t>
            </a:r>
            <a:r>
              <a:rPr lang="en-US" sz="3200" dirty="0" smtClean="0">
                <a:solidFill>
                  <a:schemeClr val="bg1"/>
                </a:solidFill>
              </a:rPr>
              <a:t>, d</a:t>
            </a:r>
            <a:r>
              <a:rPr lang="id-ID" sz="3200" dirty="0" smtClean="0">
                <a:solidFill>
                  <a:schemeClr val="bg1"/>
                </a:solidFill>
              </a:rPr>
              <a:t>engan </a:t>
            </a:r>
            <a:r>
              <a:rPr lang="id-ID" sz="3200" dirty="0">
                <a:solidFill>
                  <a:schemeClr val="bg1"/>
                </a:solidFill>
              </a:rPr>
              <a:t>membuat </a:t>
            </a:r>
            <a:r>
              <a:rPr lang="id-ID" sz="3200" i="1" dirty="0">
                <a:solidFill>
                  <a:schemeClr val="bg1"/>
                </a:solidFill>
              </a:rPr>
              <a:t>brand</a:t>
            </a:r>
            <a:r>
              <a:rPr lang="id-ID" sz="3200" dirty="0">
                <a:solidFill>
                  <a:schemeClr val="bg1"/>
                </a:solidFill>
              </a:rPr>
              <a:t> yang kuat untuk </a:t>
            </a:r>
            <a:r>
              <a:rPr lang="id-ID" sz="3200" dirty="0" smtClean="0">
                <a:solidFill>
                  <a:schemeClr val="bg1"/>
                </a:solidFill>
              </a:rPr>
              <a:t>produk, </a:t>
            </a:r>
            <a:r>
              <a:rPr lang="en-US" sz="3200" dirty="0" err="1" smtClean="0">
                <a:solidFill>
                  <a:schemeClr val="bg1"/>
                </a:solidFill>
              </a:rPr>
              <a:t>pelaku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usaha</a:t>
            </a:r>
            <a:r>
              <a:rPr lang="id-ID" sz="3200" dirty="0" smtClean="0">
                <a:solidFill>
                  <a:schemeClr val="bg1"/>
                </a:solidFill>
              </a:rPr>
              <a:t> </a:t>
            </a:r>
            <a:r>
              <a:rPr lang="id-ID" sz="3200" dirty="0">
                <a:solidFill>
                  <a:schemeClr val="bg1"/>
                </a:solidFill>
              </a:rPr>
              <a:t>tidak perlu khawatir dengan persaingan yang ada. Hal ini disebabkan karena brand </a:t>
            </a:r>
            <a:r>
              <a:rPr lang="en-US" sz="3200" dirty="0" err="1" smtClean="0">
                <a:solidFill>
                  <a:schemeClr val="bg1"/>
                </a:solidFill>
              </a:rPr>
              <a:t>tadi</a:t>
            </a:r>
            <a:r>
              <a:rPr lang="id-ID" sz="3200" dirty="0" smtClean="0">
                <a:solidFill>
                  <a:schemeClr val="bg1"/>
                </a:solidFill>
              </a:rPr>
              <a:t> </a:t>
            </a:r>
            <a:r>
              <a:rPr lang="id-ID" sz="3200" dirty="0">
                <a:solidFill>
                  <a:schemeClr val="bg1"/>
                </a:solidFill>
              </a:rPr>
              <a:t>sudah memiliki reputasi yang baik di mata konsumen.</a:t>
            </a:r>
            <a:endParaRPr lang="id-ID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022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635</Words>
  <Application>Microsoft Office PowerPoint</Application>
  <PresentationFormat>On-screen Show (4:3)</PresentationFormat>
  <Paragraphs>96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Griyacom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Berbagi Aplikasi</dc:creator>
  <cp:lastModifiedBy>Berbagi Aplikasi</cp:lastModifiedBy>
  <cp:revision>28</cp:revision>
  <dcterms:created xsi:type="dcterms:W3CDTF">2021-03-23T09:47:25Z</dcterms:created>
  <dcterms:modified xsi:type="dcterms:W3CDTF">2021-03-23T16:15:48Z</dcterms:modified>
</cp:coreProperties>
</file>