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640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122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D7795-DB1D-4588-A437-1EB5AD82F42E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78D14-7F33-4EBF-B9BD-0FF1166EC7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943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78D14-7F33-4EBF-B9BD-0FF1166EC7EA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19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F71A4F1-9E84-4B05-9276-0322728259AD}" type="datetimeFigureOut">
              <a:rPr lang="en-GB" smtClean="0"/>
              <a:pPr/>
              <a:t>11/01/2021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4DEDA6D-6EFA-4762-A28E-9E40918B190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357430"/>
            <a:ext cx="7520940" cy="548640"/>
          </a:xfrm>
        </p:spPr>
        <p:txBody>
          <a:bodyPr/>
          <a:lstStyle/>
          <a:p>
            <a:r>
              <a:rPr lang="en-US" sz="4000" b="1" dirty="0" smtClean="0"/>
              <a:t>KONSEP LABA</a:t>
            </a:r>
            <a:endParaRPr lang="en-GB" sz="40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0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5337568"/>
              </p:ext>
            </p:extLst>
          </p:nvPr>
        </p:nvGraphicFramePr>
        <p:xfrm>
          <a:off x="381000" y="1828800"/>
          <a:ext cx="8382000" cy="4756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5491"/>
                <a:gridCol w="3059947"/>
                <a:gridCol w="2394454"/>
                <a:gridCol w="2262108"/>
              </a:tblGrid>
              <a:tr h="57381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Aspek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Pembeda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Laba Akuntansi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Laba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Ekonomi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</a:tr>
              <a:tr h="14345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Sudut pandang pemaknaan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Perekayasaan akuntansi, Penyusun standar, dan Penyusun statemen Keuangan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Pemegang saham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</a:tr>
              <a:tr h="57381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Dasar Pengukuran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Biaya historis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Biaya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kesempatan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Nilai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pasar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</a:tr>
              <a:tr h="57381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Pengertian “Ekonomik”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Kelayakan jangka panjang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Penilaian jangka pendek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</a:tr>
              <a:tr h="57381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Makna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Depresiasi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Alokasi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biaya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Penurunan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nilai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ekonomis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</a:tr>
              <a:tr h="28690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Unit Pengukur	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Nominal Rupiah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Daya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beli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</a:tr>
              <a:tr h="57381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Konsep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Dasar</a:t>
                      </a:r>
                      <a:r>
                        <a:rPr lang="en-US" sz="1400" dirty="0">
                          <a:effectLst/>
                        </a:rPr>
                        <a:t> yang </a:t>
                      </a:r>
                      <a:r>
                        <a:rPr lang="en-US" sz="1400" dirty="0" err="1">
                          <a:effectLst/>
                        </a:rPr>
                        <a:t>Melandasi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Kontinuitas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usaha</a:t>
                      </a:r>
                      <a:r>
                        <a:rPr lang="en-US" sz="1400" dirty="0">
                          <a:effectLst/>
                        </a:rPr>
                        <a:t> (</a:t>
                      </a:r>
                      <a:r>
                        <a:rPr lang="en-US" sz="1400" dirty="0" err="1">
                          <a:effectLst/>
                        </a:rPr>
                        <a:t>asas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akrual</a:t>
                      </a:r>
                      <a:r>
                        <a:rPr lang="en-US" sz="1400" dirty="0">
                          <a:effectLst/>
                        </a:rPr>
                        <a:t>)	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Likuidasi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atau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Nilai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tunai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0" marB="0"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76113"/>
            <a:ext cx="8077200" cy="790687"/>
          </a:xfrm>
        </p:spPr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Lanjutan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371600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3. </a:t>
            </a:r>
            <a:r>
              <a:rPr lang="en-US" sz="1600" b="1" dirty="0" err="1" smtClean="0"/>
              <a:t>Perbandingan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Antara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Laba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Akuntansi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Laba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Ekonomi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40271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00" y="2667156"/>
            <a:ext cx="3806825" cy="3228663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29" y="1102658"/>
            <a:ext cx="8973671" cy="552674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	</a:t>
            </a:r>
            <a:endParaRPr lang="en-GB" b="0" dirty="0"/>
          </a:p>
          <a:p>
            <a:pPr>
              <a:lnSpc>
                <a:spcPct val="160000"/>
              </a:lnSpc>
            </a:pPr>
            <a:r>
              <a:rPr lang="en-US" b="0" dirty="0" smtClean="0"/>
              <a:t>	</a:t>
            </a:r>
            <a:r>
              <a:rPr lang="en-US" sz="2000" b="0" i="1" dirty="0" err="1" smtClean="0">
                <a:latin typeface="Arial" pitchFamily="34" charset="0"/>
                <a:cs typeface="Arial" pitchFamily="34" charset="0"/>
              </a:rPr>
              <a:t>Laba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pos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penting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ikhtisar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keuangan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merniliki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berbagai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kegunaan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berbagai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konteks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Laba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umumnya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dipandang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bagi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perpajakan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determinan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kebijakan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pembayaran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dividen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pedoman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investasi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pengambilan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keputusan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prediksi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.(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Belkaoui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: 1993)</a:t>
            </a:r>
            <a:endParaRPr lang="en-GB" sz="2000" b="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="0" i="1" dirty="0" err="1" smtClean="0">
                <a:latin typeface="Arial" pitchFamily="34" charset="0"/>
                <a:cs typeface="Arial" pitchFamily="34" charset="0"/>
              </a:rPr>
              <a:t>Laba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berasal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pengurangan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harga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pokok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produksi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biaya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lain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kerugian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penghasilan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penghasilan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operasi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GB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Commite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On Terminology,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Sofyan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Syafri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H : 2004)</a:t>
            </a:r>
            <a:endParaRPr lang="en-GB" sz="2000" b="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="0" i="1" dirty="0" err="1" smtClean="0">
                <a:latin typeface="Arial" pitchFamily="34" charset="0"/>
                <a:cs typeface="Arial" pitchFamily="34" charset="0"/>
              </a:rPr>
              <a:t>Laba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pengambilan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investasi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kepada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pemilik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. Hal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mengukur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diberikan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entitas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kepada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investor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entitas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masih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kekayaan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sama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posisi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awalnya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GB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Stice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Skousen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: 2009)</a:t>
            </a:r>
            <a:endParaRPr lang="en-GB" sz="2000" b="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="0" i="1" dirty="0" err="1" smtClean="0">
                <a:latin typeface="Arial" pitchFamily="34" charset="0"/>
                <a:cs typeface="Arial" pitchFamily="34" charset="0"/>
              </a:rPr>
              <a:t>Laba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residual yang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tertinggal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setelah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semua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beban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termasuk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penyesuaian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pemeliharaan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modal,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kalau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dikurangkan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penghasilan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Kalau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beban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melebihi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penghasilan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maka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residualnya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kerugian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bersih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GB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i="1" dirty="0" err="1">
                <a:latin typeface="Arial" pitchFamily="34" charset="0"/>
                <a:cs typeface="Arial" pitchFamily="34" charset="0"/>
              </a:rPr>
              <a:t>Akuntan</a:t>
            </a:r>
            <a:r>
              <a:rPr lang="en-US" sz="2000" b="0" i="1" dirty="0">
                <a:latin typeface="Arial" pitchFamily="34" charset="0"/>
                <a:cs typeface="Arial" pitchFamily="34" charset="0"/>
              </a:rPr>
              <a:t> Indonesia : 2007)</a:t>
            </a:r>
            <a:endParaRPr lang="en-GB" sz="2000" b="0" dirty="0">
              <a:latin typeface="Arial" pitchFamily="34" charset="0"/>
              <a:cs typeface="Arial" pitchFamily="34" charset="0"/>
            </a:endParaRPr>
          </a:p>
          <a:p>
            <a:pPr marL="0" indent="0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7224" y="357166"/>
            <a:ext cx="7520940" cy="700110"/>
          </a:xfrm>
        </p:spPr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62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94360"/>
            <a:ext cx="7520940" cy="548640"/>
          </a:xfrm>
        </p:spPr>
        <p:txBody>
          <a:bodyPr/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153400" cy="5071572"/>
          </a:xfrm>
        </p:spPr>
        <p:txBody>
          <a:bodyPr>
            <a:normAutofit/>
          </a:bodyPr>
          <a:lstStyle/>
          <a:p>
            <a:pPr algn="just"/>
            <a:r>
              <a:rPr lang="en-US" sz="2000" b="0" dirty="0" smtClean="0">
                <a:latin typeface="Arial" pitchFamily="34" charset="0"/>
                <a:cs typeface="Arial" pitchFamily="34" charset="0"/>
              </a:rPr>
              <a:t>a. 	  </a:t>
            </a: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Kenaikan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kemakmuran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dimiliki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dikuasai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entitas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</a:t>
            </a:r>
            <a:endParaRPr lang="en-GB" sz="2000" b="0" dirty="0">
              <a:latin typeface="Arial" pitchFamily="34" charset="0"/>
              <a:cs typeface="Arial" pitchFamily="34" charset="0"/>
            </a:endParaRPr>
          </a:p>
          <a:p>
            <a:pPr marL="457200" lvl="0" indent="-457200" algn="just">
              <a:lnSpc>
                <a:spcPct val="150000"/>
              </a:lnSpc>
              <a:buAutoNum type="alphaLcPeriod" startAt="2"/>
            </a:pP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periode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harus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diidentifikasi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kondisi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kemakmuran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awal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kemakmuran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akhir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dan</a:t>
            </a:r>
            <a:endParaRPr lang="en-GB" sz="2000" b="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just">
              <a:lnSpc>
                <a:spcPct val="150000"/>
              </a:lnSpc>
              <a:buAutoNum type="alphaLcPeriod" startAt="2"/>
            </a:pP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dinikmati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didistribusi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ditarik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entitas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menguasai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kemakmuran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asalkan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kemakmuran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awal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dipertahankan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2000" b="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just">
              <a:lnSpc>
                <a:spcPct val="150000"/>
              </a:lnSpc>
              <a:buAutoNum type="alphaLcPeriod" startAt="2"/>
            </a:pPr>
            <a:r>
              <a:rPr lang="en-US" sz="2000" b="0" dirty="0" err="1" smtClean="0">
                <a:latin typeface="Arial" pitchFamily="34" charset="0"/>
                <a:cs typeface="Arial" pitchFamily="34" charset="0"/>
              </a:rPr>
              <a:t>Kemakmuran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berupa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aset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bersih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perusahaan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modal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pemegang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saham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kekayaan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investasi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ekonomik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apapun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dinilai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0" dirty="0" err="1">
                <a:latin typeface="Arial" pitchFamily="34" charset="0"/>
                <a:cs typeface="Arial" pitchFamily="34" charset="0"/>
              </a:rPr>
              <a:t>uang</a:t>
            </a:r>
            <a:r>
              <a:rPr lang="en-US" sz="2000" b="0" dirty="0">
                <a:latin typeface="Arial" pitchFamily="34" charset="0"/>
                <a:cs typeface="Arial" pitchFamily="34" charset="0"/>
              </a:rPr>
              <a:t>.</a:t>
            </a:r>
            <a:endParaRPr lang="en-GB" sz="2000" b="0" dirty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314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53028"/>
            <a:ext cx="8534400" cy="5147772"/>
          </a:xfrm>
        </p:spPr>
        <p:txBody>
          <a:bodyPr>
            <a:no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	</a:t>
            </a:r>
            <a:r>
              <a:rPr lang="en-US" sz="2000" b="0" dirty="0" smtClean="0"/>
              <a:t>1. </a:t>
            </a:r>
            <a:r>
              <a:rPr lang="en-US" sz="2000" b="0" dirty="0" err="1" smtClean="0"/>
              <a:t>Indikator</a:t>
            </a:r>
            <a:r>
              <a:rPr lang="en-US" sz="2000" b="0" dirty="0" smtClean="0"/>
              <a:t> </a:t>
            </a:r>
            <a:r>
              <a:rPr lang="en-US" sz="2000" b="0" dirty="0" err="1"/>
              <a:t>efisiensi</a:t>
            </a:r>
            <a:r>
              <a:rPr lang="en-US" sz="2000" b="0" dirty="0"/>
              <a:t> </a:t>
            </a:r>
            <a:r>
              <a:rPr lang="en-US" sz="2000" b="0" dirty="0" err="1"/>
              <a:t>penggunaan</a:t>
            </a:r>
            <a:r>
              <a:rPr lang="en-US" sz="2000" b="0" dirty="0"/>
              <a:t> modal </a:t>
            </a:r>
            <a:r>
              <a:rPr lang="en-US" sz="2000" b="0" dirty="0" err="1"/>
              <a:t>atau</a:t>
            </a:r>
            <a:r>
              <a:rPr lang="en-US" sz="2000" b="0" dirty="0"/>
              <a:t> </a:t>
            </a:r>
            <a:r>
              <a:rPr lang="en-US" sz="2000" b="0" dirty="0" err="1"/>
              <a:t>biaya</a:t>
            </a:r>
            <a:endParaRPr lang="en-GB" sz="2000" b="0" dirty="0"/>
          </a:p>
          <a:p>
            <a:pPr lvl="0"/>
            <a:r>
              <a:rPr lang="en-US" sz="2000" b="0" dirty="0"/>
              <a:t>	</a:t>
            </a:r>
            <a:r>
              <a:rPr lang="en-US" sz="2000" b="0" dirty="0" smtClean="0"/>
              <a:t>2. </a:t>
            </a:r>
            <a:r>
              <a:rPr lang="en-US" sz="2000" b="0" dirty="0" err="1" smtClean="0"/>
              <a:t>Pengukur</a:t>
            </a:r>
            <a:r>
              <a:rPr lang="en-US" sz="2000" b="0" dirty="0" smtClean="0"/>
              <a:t> </a:t>
            </a:r>
            <a:r>
              <a:rPr lang="en-US" sz="2000" b="0" dirty="0" err="1"/>
              <a:t>prestasi</a:t>
            </a:r>
            <a:r>
              <a:rPr lang="en-US" sz="2000" b="0" dirty="0"/>
              <a:t> </a:t>
            </a:r>
            <a:r>
              <a:rPr lang="en-US" sz="2000" b="0" dirty="0" err="1"/>
              <a:t>atau</a:t>
            </a:r>
            <a:r>
              <a:rPr lang="en-US" sz="2000" b="0" dirty="0"/>
              <a:t> </a:t>
            </a:r>
            <a:r>
              <a:rPr lang="en-US" sz="2000" b="0" dirty="0" err="1"/>
              <a:t>kinerja</a:t>
            </a:r>
            <a:r>
              <a:rPr lang="en-US" sz="2000" b="0" dirty="0"/>
              <a:t> management</a:t>
            </a:r>
            <a:endParaRPr lang="en-GB" sz="2000" b="0" dirty="0"/>
          </a:p>
          <a:p>
            <a:pPr lvl="0"/>
            <a:r>
              <a:rPr lang="en-US" sz="2000" b="0" dirty="0" smtClean="0"/>
              <a:t>	3. </a:t>
            </a:r>
            <a:r>
              <a:rPr lang="en-US" sz="2000" b="0" dirty="0" err="1" smtClean="0"/>
              <a:t>Alat</a:t>
            </a:r>
            <a:r>
              <a:rPr lang="en-US" sz="2000" b="0" dirty="0" smtClean="0"/>
              <a:t> </a:t>
            </a:r>
            <a:r>
              <a:rPr lang="en-US" sz="2000" b="0" dirty="0" err="1"/>
              <a:t>motivasi</a:t>
            </a:r>
            <a:r>
              <a:rPr lang="en-US" sz="2000" b="0" dirty="0"/>
              <a:t> </a:t>
            </a:r>
            <a:r>
              <a:rPr lang="en-US" sz="2000" b="0" dirty="0" err="1"/>
              <a:t>bagi</a:t>
            </a:r>
            <a:r>
              <a:rPr lang="en-US" sz="2000" b="0" dirty="0"/>
              <a:t> management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pengelolaan</a:t>
            </a:r>
            <a:r>
              <a:rPr lang="en-US" sz="2000" b="0" dirty="0"/>
              <a:t> </a:t>
            </a:r>
            <a:r>
              <a:rPr lang="en-US" sz="2000" b="0" dirty="0" err="1"/>
              <a:t>perusahaan</a:t>
            </a:r>
            <a:endParaRPr lang="en-GB" sz="2000" b="0" dirty="0"/>
          </a:p>
          <a:p>
            <a:pPr lvl="0"/>
            <a:r>
              <a:rPr lang="en-US" sz="2000" b="0" dirty="0" smtClean="0"/>
              <a:t>	4. </a:t>
            </a:r>
            <a:r>
              <a:rPr lang="en-US" sz="2000" b="0" dirty="0" err="1" smtClean="0"/>
              <a:t>Dasar</a:t>
            </a:r>
            <a:r>
              <a:rPr lang="en-US" sz="2000" b="0" dirty="0" smtClean="0"/>
              <a:t> </a:t>
            </a:r>
            <a:r>
              <a:rPr lang="en-US" sz="2000" b="0" dirty="0" err="1"/>
              <a:t>penentuan</a:t>
            </a:r>
            <a:r>
              <a:rPr lang="en-US" sz="2000" b="0" dirty="0"/>
              <a:t> </a:t>
            </a:r>
            <a:r>
              <a:rPr lang="en-US" sz="2000" b="0" dirty="0" err="1"/>
              <a:t>besarnya</a:t>
            </a:r>
            <a:r>
              <a:rPr lang="en-US" sz="2000" b="0" dirty="0"/>
              <a:t> </a:t>
            </a:r>
            <a:r>
              <a:rPr lang="en-US" sz="2000" b="0" dirty="0" err="1"/>
              <a:t>pengenaan</a:t>
            </a:r>
            <a:r>
              <a:rPr lang="en-US" sz="2000" b="0" dirty="0"/>
              <a:t> </a:t>
            </a:r>
            <a:r>
              <a:rPr lang="en-US" sz="2000" b="0" dirty="0" err="1"/>
              <a:t>pajak</a:t>
            </a:r>
            <a:endParaRPr lang="en-GB" sz="2000" b="0" dirty="0"/>
          </a:p>
          <a:p>
            <a:pPr lvl="0"/>
            <a:r>
              <a:rPr lang="en-US" sz="2000" b="0" dirty="0" smtClean="0"/>
              <a:t>	5. </a:t>
            </a:r>
            <a:r>
              <a:rPr lang="en-US" sz="2000" b="0" dirty="0" err="1" smtClean="0"/>
              <a:t>Dasar</a:t>
            </a:r>
            <a:r>
              <a:rPr lang="en-US" sz="2000" b="0" dirty="0" smtClean="0"/>
              <a:t> </a:t>
            </a:r>
            <a:r>
              <a:rPr lang="en-US" sz="2000" b="0" dirty="0" err="1"/>
              <a:t>penghitungan</a:t>
            </a:r>
            <a:r>
              <a:rPr lang="en-US" sz="2000" b="0" dirty="0"/>
              <a:t> </a:t>
            </a:r>
            <a:r>
              <a:rPr lang="en-US" sz="2000" b="0" dirty="0" err="1"/>
              <a:t>deviden</a:t>
            </a:r>
            <a:endParaRPr lang="en-GB" sz="2000" b="0" dirty="0"/>
          </a:p>
          <a:p>
            <a:pPr lvl="0"/>
            <a:r>
              <a:rPr lang="en-US" sz="2000" b="0" dirty="0" smtClean="0"/>
              <a:t>	6. </a:t>
            </a:r>
            <a:r>
              <a:rPr lang="en-US" sz="2000" b="0" dirty="0" err="1" smtClean="0"/>
              <a:t>Dasar</a:t>
            </a:r>
            <a:r>
              <a:rPr lang="en-US" sz="2000" b="0" dirty="0" smtClean="0"/>
              <a:t> </a:t>
            </a:r>
            <a:r>
              <a:rPr lang="en-US" sz="2000" b="0" dirty="0" err="1"/>
              <a:t>pembagian</a:t>
            </a:r>
            <a:r>
              <a:rPr lang="en-US" sz="2000" b="0" dirty="0"/>
              <a:t> </a:t>
            </a:r>
            <a:r>
              <a:rPr lang="en-US" sz="2000" b="0" dirty="0" err="1"/>
              <a:t>kompensasi</a:t>
            </a:r>
            <a:r>
              <a:rPr lang="en-US" sz="2000" b="0" dirty="0"/>
              <a:t> </a:t>
            </a:r>
            <a:r>
              <a:rPr lang="en-US" sz="2000" b="0" dirty="0" err="1"/>
              <a:t>dan</a:t>
            </a:r>
            <a:r>
              <a:rPr lang="en-US" sz="2000" b="0" dirty="0"/>
              <a:t> bonus</a:t>
            </a:r>
            <a:endParaRPr lang="en-GB" sz="2000" b="0" dirty="0"/>
          </a:p>
          <a:p>
            <a:pPr lvl="0"/>
            <a:r>
              <a:rPr lang="en-US" sz="2000" b="0" dirty="0" smtClean="0"/>
              <a:t>	7. </a:t>
            </a:r>
            <a:r>
              <a:rPr lang="en-US" sz="2000" b="0" dirty="0" err="1" smtClean="0"/>
              <a:t>Pedoman</a:t>
            </a:r>
            <a:r>
              <a:rPr lang="en-US" sz="2000" b="0" dirty="0" smtClean="0"/>
              <a:t>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menentukan</a:t>
            </a:r>
            <a:r>
              <a:rPr lang="en-US" sz="2000" b="0" dirty="0"/>
              <a:t> </a:t>
            </a:r>
            <a:r>
              <a:rPr lang="en-US" sz="2000" b="0" dirty="0" err="1"/>
              <a:t>kebijakan</a:t>
            </a:r>
            <a:r>
              <a:rPr lang="en-US" sz="2000" b="0" dirty="0"/>
              <a:t> </a:t>
            </a:r>
            <a:r>
              <a:rPr lang="en-US" sz="2000" b="0" dirty="0" err="1"/>
              <a:t>dan</a:t>
            </a:r>
            <a:r>
              <a:rPr lang="en-US" sz="2000" b="0" dirty="0"/>
              <a:t> </a:t>
            </a:r>
            <a:r>
              <a:rPr lang="en-US" sz="2000" b="0" dirty="0" err="1"/>
              <a:t>pengambilan</a:t>
            </a:r>
            <a:r>
              <a:rPr lang="en-US" sz="2000" b="0" dirty="0"/>
              <a:t> </a:t>
            </a:r>
            <a:r>
              <a:rPr lang="en-US" sz="2000" b="0" dirty="0" err="1"/>
              <a:t>keputusan</a:t>
            </a:r>
            <a:endParaRPr lang="en-GB" sz="2000" b="0" dirty="0"/>
          </a:p>
          <a:p>
            <a:pPr lvl="0"/>
            <a:r>
              <a:rPr lang="en-US" sz="2000" b="0" dirty="0" smtClean="0"/>
              <a:t>	8. </a:t>
            </a:r>
            <a:r>
              <a:rPr lang="en-US" sz="2000" b="0" dirty="0" err="1" smtClean="0"/>
              <a:t>Dasar</a:t>
            </a:r>
            <a:r>
              <a:rPr lang="en-US" sz="2000" b="0" dirty="0" smtClean="0"/>
              <a:t> </a:t>
            </a:r>
            <a:r>
              <a:rPr lang="en-US" sz="2000" b="0" dirty="0" err="1"/>
              <a:t>peramalan</a:t>
            </a:r>
            <a:r>
              <a:rPr lang="en-US" sz="2000" b="0" dirty="0"/>
              <a:t> </a:t>
            </a:r>
            <a:r>
              <a:rPr lang="en-US" sz="2000" b="0" dirty="0" err="1"/>
              <a:t>kondisi</a:t>
            </a:r>
            <a:r>
              <a:rPr lang="en-US" sz="2000" b="0" dirty="0"/>
              <a:t> </a:t>
            </a:r>
            <a:r>
              <a:rPr lang="en-US" sz="2000" b="0" dirty="0" err="1"/>
              <a:t>perusahaan</a:t>
            </a:r>
            <a:r>
              <a:rPr lang="en-US" sz="2000" b="0" dirty="0"/>
              <a:t> di </a:t>
            </a:r>
            <a:r>
              <a:rPr lang="en-US" sz="2000" b="0" dirty="0" err="1"/>
              <a:t>masa</a:t>
            </a:r>
            <a:r>
              <a:rPr lang="en-US" sz="2000" b="0" dirty="0"/>
              <a:t> yang </a:t>
            </a:r>
            <a:r>
              <a:rPr lang="en-US" sz="2000" b="0" dirty="0" err="1"/>
              <a:t>akan</a:t>
            </a:r>
            <a:r>
              <a:rPr lang="en-US" sz="2000" b="0" dirty="0"/>
              <a:t> </a:t>
            </a:r>
            <a:r>
              <a:rPr lang="en-US" sz="2000" b="0" dirty="0" err="1"/>
              <a:t>datang</a:t>
            </a:r>
            <a:endParaRPr lang="en-GB" sz="2000" b="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68983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066800"/>
            <a:ext cx="7520940" cy="3579849"/>
          </a:xfrm>
        </p:spPr>
        <p:txBody>
          <a:bodyPr/>
          <a:lstStyle/>
          <a:p>
            <a:endParaRPr lang="en-US" dirty="0" smtClean="0"/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036948"/>
              </p:ext>
            </p:extLst>
          </p:nvPr>
        </p:nvGraphicFramePr>
        <p:xfrm>
          <a:off x="571473" y="1214422"/>
          <a:ext cx="7929616" cy="52864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5509"/>
                <a:gridCol w="3038899"/>
                <a:gridCol w="2147604"/>
                <a:gridCol w="2147604"/>
              </a:tblGrid>
              <a:tr h="4399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No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Jenis Laba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Penerima Informasi Laba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Perhitungan Laba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</a:tr>
              <a:tr h="659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Value Added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Karyawan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Pemilik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Kreditur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dan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Pemerintah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Harga jual produk – Cost yang dikeluarkan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</a:tr>
              <a:tr h="14560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Enterrprise</a:t>
                      </a:r>
                      <a:r>
                        <a:rPr lang="en-US" sz="1200" dirty="0">
                          <a:effectLst/>
                        </a:rPr>
                        <a:t> Net Income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Pemegang saham, Pemegang obligasi, dan Pemerintah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(Revenue – Expenses) +</a:t>
                      </a:r>
                      <a:endParaRPr lang="en-GB" sz="1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(Gains – Loses) </a:t>
                      </a:r>
                      <a:r>
                        <a:rPr lang="en-US" sz="1200" dirty="0" err="1">
                          <a:effectLst/>
                        </a:rPr>
                        <a:t>tidak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termasuk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Biaya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bunga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Pajak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penghasilan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dan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Pembagian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deviden</a:t>
                      </a:r>
                      <a:endParaRPr lang="en-GB" sz="1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</a:tr>
              <a:tr h="8799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Net Income to Investors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Pemegang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saham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dan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Pemegang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obligasi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Seperti butir dua, namun termasuk Pajak penghasilan</a:t>
                      </a:r>
                      <a:endParaRPr lang="en-GB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</a:tr>
              <a:tr h="8799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Net Income to Shareholders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Pemegang saham (Preffered stock dan Common stock)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Seperti butir tiga, namun setelah dikurangi bunga obligasi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</a:tr>
              <a:tr h="9706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Net Income to Residual Shareholders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Pemegang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saham</a:t>
                      </a:r>
                      <a:r>
                        <a:rPr lang="en-US" sz="1200" dirty="0">
                          <a:effectLst/>
                        </a:rPr>
                        <a:t> Common stock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Seperti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butir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empat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namun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setelah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dikurangi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deviden</a:t>
                      </a:r>
                      <a:r>
                        <a:rPr lang="en-US" sz="1200" dirty="0">
                          <a:effectLst/>
                        </a:rPr>
                        <a:t> Preferred Stock</a:t>
                      </a:r>
                      <a:endParaRPr lang="en-GB" sz="1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97" marR="448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17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Polemik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534400" cy="5147772"/>
          </a:xfrm>
        </p:spPr>
        <p:txBody>
          <a:bodyPr>
            <a:normAutofit/>
          </a:bodyPr>
          <a:lstStyle/>
          <a:p>
            <a:r>
              <a:rPr lang="en-US" b="0" dirty="0" smtClean="0"/>
              <a:t>	</a:t>
            </a:r>
            <a:r>
              <a:rPr lang="en-US" sz="2000" b="0" dirty="0" err="1" smtClean="0"/>
              <a:t>Laba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merupakan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penting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dalam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suatu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laporan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. </a:t>
            </a:r>
            <a:r>
              <a:rPr lang="en-US" sz="2000" b="0" dirty="0" err="1" smtClean="0"/>
              <a:t>Angka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penting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untuk</a:t>
            </a:r>
            <a:r>
              <a:rPr lang="en-US" sz="2000" b="0" dirty="0" smtClean="0"/>
              <a:t> :</a:t>
            </a:r>
          </a:p>
          <a:p>
            <a:pPr lvl="0"/>
            <a:r>
              <a:rPr lang="en-US" sz="2000" dirty="0" smtClean="0"/>
              <a:t>	</a:t>
            </a:r>
            <a:r>
              <a:rPr lang="en-US" sz="2000" b="0" dirty="0" smtClean="0"/>
              <a:t>1. </a:t>
            </a:r>
            <a:r>
              <a:rPr lang="en-US" sz="2000" b="0" dirty="0" err="1" smtClean="0"/>
              <a:t>Perhitungan</a:t>
            </a:r>
            <a:r>
              <a:rPr lang="en-US" sz="2000" b="0" dirty="0" smtClean="0"/>
              <a:t> </a:t>
            </a:r>
            <a:r>
              <a:rPr lang="en-US" sz="2000" b="0" dirty="0" err="1"/>
              <a:t>pajak</a:t>
            </a:r>
            <a:r>
              <a:rPr lang="en-US" sz="2000" b="0" dirty="0"/>
              <a:t>, </a:t>
            </a:r>
            <a:r>
              <a:rPr lang="en-US" sz="2000" b="0" dirty="0" err="1"/>
              <a:t>berfungsi</a:t>
            </a:r>
            <a:r>
              <a:rPr lang="en-US" sz="2000" b="0" dirty="0"/>
              <a:t> </a:t>
            </a:r>
            <a:r>
              <a:rPr lang="en-US" sz="2000" b="0" dirty="0" err="1"/>
              <a:t>sebagai</a:t>
            </a:r>
            <a:r>
              <a:rPr lang="en-US" sz="2000" b="0" dirty="0"/>
              <a:t> </a:t>
            </a:r>
            <a:r>
              <a:rPr lang="en-US" sz="2000" b="0" dirty="0" err="1"/>
              <a:t>dasar</a:t>
            </a:r>
            <a:r>
              <a:rPr lang="en-US" sz="2000" b="0" dirty="0"/>
              <a:t> </a:t>
            </a:r>
            <a:r>
              <a:rPr lang="en-US" sz="2000" b="0" dirty="0" err="1"/>
              <a:t>pengenaan</a:t>
            </a:r>
            <a:r>
              <a:rPr lang="en-US" sz="2000" b="0" dirty="0"/>
              <a:t> </a:t>
            </a:r>
            <a:r>
              <a:rPr lang="en-US" sz="2000" b="0" dirty="0" err="1"/>
              <a:t>pajak</a:t>
            </a:r>
            <a:r>
              <a:rPr lang="en-US" sz="2000" b="0" dirty="0"/>
              <a:t> yang </a:t>
            </a:r>
            <a:r>
              <a:rPr lang="en-US" sz="2000" b="0" dirty="0" err="1"/>
              <a:t>akan</a:t>
            </a:r>
            <a:r>
              <a:rPr lang="en-US" sz="2000" b="0" dirty="0"/>
              <a:t> </a:t>
            </a:r>
            <a:r>
              <a:rPr lang="en-US" sz="2000" b="0" dirty="0" err="1"/>
              <a:t>diterima</a:t>
            </a:r>
            <a:r>
              <a:rPr lang="en-US" sz="2000" b="0" dirty="0"/>
              <a:t> Negara.</a:t>
            </a:r>
            <a:endParaRPr lang="en-GB" sz="2000" b="0" dirty="0"/>
          </a:p>
          <a:p>
            <a:pPr lvl="0"/>
            <a:r>
              <a:rPr lang="en-US" sz="2000" b="0" dirty="0" smtClean="0"/>
              <a:t>	2. </a:t>
            </a:r>
            <a:r>
              <a:rPr lang="en-US" sz="2000" b="0" dirty="0" err="1" smtClean="0"/>
              <a:t>Menghitung</a:t>
            </a:r>
            <a:r>
              <a:rPr lang="en-US" sz="2000" b="0" dirty="0" smtClean="0"/>
              <a:t> </a:t>
            </a:r>
            <a:r>
              <a:rPr lang="en-US" sz="2000" b="0" dirty="0" err="1"/>
              <a:t>dividen</a:t>
            </a:r>
            <a:r>
              <a:rPr lang="en-US" sz="2000" b="0" dirty="0"/>
              <a:t> yang </a:t>
            </a:r>
            <a:r>
              <a:rPr lang="en-US" sz="2000" b="0" dirty="0" err="1"/>
              <a:t>akan</a:t>
            </a:r>
            <a:r>
              <a:rPr lang="en-US" sz="2000" b="0" dirty="0"/>
              <a:t> </a:t>
            </a:r>
            <a:r>
              <a:rPr lang="en-US" sz="2000" b="0" dirty="0" err="1"/>
              <a:t>dibagikan</a:t>
            </a:r>
            <a:r>
              <a:rPr lang="en-US" sz="2000" b="0" dirty="0"/>
              <a:t> </a:t>
            </a:r>
            <a:r>
              <a:rPr lang="en-US" sz="2000" b="0" dirty="0" err="1"/>
              <a:t>kepada</a:t>
            </a:r>
            <a:r>
              <a:rPr lang="en-US" sz="2000" b="0" dirty="0"/>
              <a:t> </a:t>
            </a:r>
            <a:r>
              <a:rPr lang="en-US" sz="2000" b="0" dirty="0" err="1"/>
              <a:t>pemilik</a:t>
            </a:r>
            <a:r>
              <a:rPr lang="en-US" sz="2000" b="0" dirty="0"/>
              <a:t> </a:t>
            </a:r>
            <a:r>
              <a:rPr lang="en-US" sz="2000" b="0" dirty="0" err="1"/>
              <a:t>dan</a:t>
            </a:r>
            <a:r>
              <a:rPr lang="en-US" sz="2000" b="0" dirty="0"/>
              <a:t> yang </a:t>
            </a:r>
            <a:r>
              <a:rPr lang="en-US" sz="2000" b="0" dirty="0" err="1"/>
              <a:t>akan</a:t>
            </a:r>
            <a:r>
              <a:rPr lang="en-US" sz="2000" b="0" dirty="0"/>
              <a:t> </a:t>
            </a:r>
            <a:r>
              <a:rPr lang="en-US" sz="2000" b="0" dirty="0" err="1"/>
              <a:t>ditahan</a:t>
            </a:r>
            <a:r>
              <a:rPr lang="en-US" sz="2000" b="0" dirty="0"/>
              <a:t>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perusahaan</a:t>
            </a:r>
            <a:r>
              <a:rPr lang="en-US" sz="2000" b="0" dirty="0"/>
              <a:t>.</a:t>
            </a:r>
            <a:endParaRPr lang="en-GB" sz="2000" b="0" dirty="0"/>
          </a:p>
          <a:p>
            <a:pPr lvl="0"/>
            <a:r>
              <a:rPr lang="en-US" sz="2000" b="0" dirty="0" smtClean="0"/>
              <a:t>	3. </a:t>
            </a:r>
            <a:r>
              <a:rPr lang="en-US" sz="2000" b="0" dirty="0" err="1" smtClean="0"/>
              <a:t>Menjadi</a:t>
            </a:r>
            <a:r>
              <a:rPr lang="en-US" sz="2000" b="0" dirty="0" smtClean="0"/>
              <a:t> </a:t>
            </a:r>
            <a:r>
              <a:rPr lang="en-US" sz="2000" b="0" dirty="0" err="1"/>
              <a:t>pedoman</a:t>
            </a:r>
            <a:r>
              <a:rPr lang="en-US" sz="2000" b="0" dirty="0"/>
              <a:t>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menentukan</a:t>
            </a:r>
            <a:r>
              <a:rPr lang="en-US" sz="2000" b="0" dirty="0"/>
              <a:t> </a:t>
            </a:r>
            <a:r>
              <a:rPr lang="en-US" sz="2000" b="0" dirty="0" err="1"/>
              <a:t>kebijaksanaan</a:t>
            </a:r>
            <a:r>
              <a:rPr lang="en-US" sz="2000" b="0" dirty="0"/>
              <a:t> </a:t>
            </a:r>
            <a:r>
              <a:rPr lang="en-US" sz="2000" b="0" dirty="0" err="1"/>
              <a:t>investasi</a:t>
            </a:r>
            <a:r>
              <a:rPr lang="en-US" sz="2000" b="0" dirty="0"/>
              <a:t> </a:t>
            </a:r>
            <a:r>
              <a:rPr lang="en-US" sz="2000" b="0" dirty="0" err="1"/>
              <a:t>dan</a:t>
            </a:r>
            <a:r>
              <a:rPr lang="en-US" sz="2000" b="0" dirty="0"/>
              <a:t> </a:t>
            </a:r>
            <a:r>
              <a:rPr lang="en-US" sz="2000" b="0" dirty="0" err="1"/>
              <a:t>pengambilan</a:t>
            </a:r>
            <a:r>
              <a:rPr lang="en-US" sz="2000" b="0" dirty="0"/>
              <a:t> </a:t>
            </a:r>
            <a:r>
              <a:rPr lang="en-US" sz="2000" b="0" dirty="0" err="1"/>
              <a:t>keputusan</a:t>
            </a:r>
            <a:r>
              <a:rPr lang="en-US" sz="2000" b="0" dirty="0"/>
              <a:t>.</a:t>
            </a:r>
            <a:endParaRPr lang="en-GB" sz="2000" b="0" dirty="0"/>
          </a:p>
          <a:p>
            <a:pPr lvl="0"/>
            <a:r>
              <a:rPr lang="en-US" sz="2000" b="0" dirty="0" smtClean="0"/>
              <a:t>	4. </a:t>
            </a:r>
            <a:r>
              <a:rPr lang="en-US" sz="2000" b="0" dirty="0" err="1" smtClean="0"/>
              <a:t>Menjadi</a:t>
            </a:r>
            <a:r>
              <a:rPr lang="en-US" sz="2000" b="0" dirty="0" smtClean="0"/>
              <a:t> </a:t>
            </a:r>
            <a:r>
              <a:rPr lang="en-US" sz="2000" b="0" dirty="0" err="1"/>
              <a:t>dasar</a:t>
            </a:r>
            <a:r>
              <a:rPr lang="en-US" sz="2000" b="0" dirty="0"/>
              <a:t>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peramalan</a:t>
            </a:r>
            <a:r>
              <a:rPr lang="en-US" sz="2000" b="0" dirty="0"/>
              <a:t> </a:t>
            </a:r>
            <a:r>
              <a:rPr lang="en-US" sz="2000" b="0" dirty="0" err="1"/>
              <a:t>laba</a:t>
            </a:r>
            <a:r>
              <a:rPr lang="en-US" sz="2000" b="0" dirty="0"/>
              <a:t> </a:t>
            </a:r>
            <a:r>
              <a:rPr lang="en-US" sz="2000" b="0" dirty="0" err="1"/>
              <a:t>maupun</a:t>
            </a:r>
            <a:r>
              <a:rPr lang="en-US" sz="2000" b="0" dirty="0"/>
              <a:t> </a:t>
            </a:r>
            <a:r>
              <a:rPr lang="en-US" sz="2000" b="0" dirty="0" err="1"/>
              <a:t>kejadian</a:t>
            </a:r>
            <a:r>
              <a:rPr lang="en-US" sz="2000" b="0" dirty="0"/>
              <a:t> </a:t>
            </a:r>
            <a:r>
              <a:rPr lang="en-US" sz="2000" b="0" dirty="0" err="1"/>
              <a:t>ekonomi</a:t>
            </a:r>
            <a:r>
              <a:rPr lang="en-US" sz="2000" b="0" dirty="0"/>
              <a:t> </a:t>
            </a:r>
            <a:r>
              <a:rPr lang="en-US" sz="2000" b="0" dirty="0" err="1"/>
              <a:t>perusahaan</a:t>
            </a:r>
            <a:r>
              <a:rPr lang="en-US" sz="2000" b="0" dirty="0"/>
              <a:t> </a:t>
            </a:r>
            <a:r>
              <a:rPr lang="en-US" sz="2000" b="0" dirty="0" err="1"/>
              <a:t>lainnya</a:t>
            </a:r>
            <a:r>
              <a:rPr lang="en-US" sz="2000" b="0" dirty="0"/>
              <a:t> di </a:t>
            </a:r>
            <a:r>
              <a:rPr lang="en-US" sz="2000" b="0" dirty="0" err="1"/>
              <a:t>masa</a:t>
            </a:r>
            <a:r>
              <a:rPr lang="en-US" sz="2000" b="0" dirty="0"/>
              <a:t> yang </a:t>
            </a:r>
            <a:r>
              <a:rPr lang="en-US" sz="2000" b="0" dirty="0" err="1"/>
              <a:t>akan</a:t>
            </a:r>
            <a:r>
              <a:rPr lang="en-US" sz="2000" b="0" dirty="0"/>
              <a:t> </a:t>
            </a:r>
            <a:r>
              <a:rPr lang="en-US" sz="2000" b="0" dirty="0" err="1"/>
              <a:t>datang</a:t>
            </a:r>
            <a:r>
              <a:rPr lang="en-US" sz="2000" b="0" dirty="0"/>
              <a:t>.</a:t>
            </a:r>
            <a:endParaRPr lang="en-GB" sz="2000" b="0" dirty="0"/>
          </a:p>
          <a:p>
            <a:pPr lvl="0"/>
            <a:r>
              <a:rPr lang="en-US" sz="2000" b="0" dirty="0" smtClean="0"/>
              <a:t>	5. </a:t>
            </a:r>
            <a:r>
              <a:rPr lang="en-US" sz="2000" b="0" dirty="0" err="1" smtClean="0"/>
              <a:t>Menjadi</a:t>
            </a:r>
            <a:r>
              <a:rPr lang="en-US" sz="2000" b="0" dirty="0" smtClean="0"/>
              <a:t> </a:t>
            </a:r>
            <a:r>
              <a:rPr lang="en-US" sz="2000" b="0" dirty="0" err="1"/>
              <a:t>dasar</a:t>
            </a:r>
            <a:r>
              <a:rPr lang="en-US" sz="2000" b="0" dirty="0"/>
              <a:t>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perhitungan</a:t>
            </a:r>
            <a:r>
              <a:rPr lang="en-US" sz="2000" b="0" dirty="0"/>
              <a:t> </a:t>
            </a:r>
            <a:r>
              <a:rPr lang="en-US" sz="2000" b="0" dirty="0" err="1"/>
              <a:t>dan</a:t>
            </a:r>
            <a:r>
              <a:rPr lang="en-US" sz="2000" b="0" dirty="0"/>
              <a:t> </a:t>
            </a:r>
            <a:r>
              <a:rPr lang="en-US" sz="2000" b="0" dirty="0" err="1"/>
              <a:t>penilaian</a:t>
            </a:r>
            <a:r>
              <a:rPr lang="en-US" sz="2000" b="0" dirty="0"/>
              <a:t> </a:t>
            </a:r>
            <a:r>
              <a:rPr lang="en-US" sz="2000" b="0" dirty="0" err="1"/>
              <a:t>efisiensi</a:t>
            </a:r>
            <a:r>
              <a:rPr lang="en-US" sz="2000" b="0" dirty="0"/>
              <a:t>.</a:t>
            </a:r>
            <a:endParaRPr lang="en-GB" sz="2000" b="0" dirty="0"/>
          </a:p>
          <a:p>
            <a:pPr lvl="0"/>
            <a:r>
              <a:rPr lang="en-US" sz="2000" b="0" dirty="0" smtClean="0"/>
              <a:t>	6. </a:t>
            </a:r>
            <a:r>
              <a:rPr lang="en-US" sz="2000" b="0" dirty="0" err="1" smtClean="0"/>
              <a:t>Menilai</a:t>
            </a:r>
            <a:r>
              <a:rPr lang="en-US" sz="2000" b="0" dirty="0" smtClean="0"/>
              <a:t> </a:t>
            </a:r>
            <a:r>
              <a:rPr lang="en-US" sz="2000" b="0" dirty="0" err="1"/>
              <a:t>prestasi</a:t>
            </a:r>
            <a:r>
              <a:rPr lang="en-US" sz="2000" b="0" dirty="0"/>
              <a:t> </a:t>
            </a:r>
            <a:r>
              <a:rPr lang="en-US" sz="2000" b="0" dirty="0" err="1"/>
              <a:t>atau</a:t>
            </a:r>
            <a:r>
              <a:rPr lang="en-US" sz="2000" b="0" dirty="0"/>
              <a:t> </a:t>
            </a:r>
            <a:r>
              <a:rPr lang="en-US" sz="2000" b="0" dirty="0" err="1"/>
              <a:t>kinerja</a:t>
            </a:r>
            <a:r>
              <a:rPr lang="en-US" sz="2000" b="0" dirty="0"/>
              <a:t> </a:t>
            </a:r>
            <a:r>
              <a:rPr lang="en-US" sz="2000" b="0" dirty="0" err="1"/>
              <a:t>perusahaan</a:t>
            </a:r>
            <a:r>
              <a:rPr lang="en-US" sz="2000" b="0" dirty="0"/>
              <a:t>/</a:t>
            </a:r>
            <a:r>
              <a:rPr lang="en-US" sz="2000" b="0" dirty="0" err="1"/>
              <a:t>segmen</a:t>
            </a:r>
            <a:r>
              <a:rPr lang="en-US" sz="2000" b="0" dirty="0"/>
              <a:t> </a:t>
            </a:r>
            <a:r>
              <a:rPr lang="en-US" sz="2000" b="0" dirty="0" err="1"/>
              <a:t>perusahaan</a:t>
            </a:r>
            <a:r>
              <a:rPr lang="en-US" sz="2000" b="0" dirty="0"/>
              <a:t>/</a:t>
            </a:r>
            <a:r>
              <a:rPr lang="en-US" sz="2000" b="0" dirty="0" err="1"/>
              <a:t>divisi</a:t>
            </a:r>
            <a:r>
              <a:rPr lang="en-US" sz="2000" b="0" dirty="0"/>
              <a:t>.</a:t>
            </a:r>
            <a:endParaRPr lang="en-GB" sz="2000" b="0" dirty="0"/>
          </a:p>
          <a:p>
            <a:pPr lvl="0"/>
            <a:r>
              <a:rPr lang="en-US" sz="2000" b="0" dirty="0" smtClean="0"/>
              <a:t>	7. </a:t>
            </a:r>
            <a:r>
              <a:rPr lang="en-US" sz="2000" b="0" dirty="0" err="1" smtClean="0"/>
              <a:t>Perhitungan</a:t>
            </a:r>
            <a:r>
              <a:rPr lang="en-US" sz="2000" b="0" dirty="0" smtClean="0"/>
              <a:t> </a:t>
            </a:r>
            <a:r>
              <a:rPr lang="en-US" sz="2000" b="0" dirty="0"/>
              <a:t>zakat </a:t>
            </a:r>
            <a:r>
              <a:rPr lang="en-US" sz="2000" b="0" dirty="0" err="1"/>
              <a:t>sebagai</a:t>
            </a:r>
            <a:r>
              <a:rPr lang="en-US" sz="2000" b="0" dirty="0"/>
              <a:t> </a:t>
            </a:r>
            <a:r>
              <a:rPr lang="en-US" sz="2000" b="0" dirty="0" err="1"/>
              <a:t>kewajiban</a:t>
            </a:r>
            <a:r>
              <a:rPr lang="en-US" sz="2000" b="0" dirty="0"/>
              <a:t> </a:t>
            </a:r>
            <a:r>
              <a:rPr lang="en-US" sz="2000" b="0" dirty="0" err="1"/>
              <a:t>manusia</a:t>
            </a:r>
            <a:r>
              <a:rPr lang="en-US" sz="2000" b="0" dirty="0"/>
              <a:t> </a:t>
            </a:r>
            <a:r>
              <a:rPr lang="en-US" sz="2000" b="0" dirty="0" err="1"/>
              <a:t>sebagai</a:t>
            </a:r>
            <a:r>
              <a:rPr lang="en-US" sz="2000" b="0" dirty="0"/>
              <a:t> </a:t>
            </a:r>
            <a:r>
              <a:rPr lang="en-US" sz="2000" b="0" dirty="0" err="1"/>
              <a:t>hamba</a:t>
            </a:r>
            <a:r>
              <a:rPr lang="en-US" sz="2000" b="0" dirty="0"/>
              <a:t> </a:t>
            </a:r>
            <a:r>
              <a:rPr lang="en-US" sz="2000" b="0" dirty="0" err="1"/>
              <a:t>kepada</a:t>
            </a:r>
            <a:r>
              <a:rPr lang="en-US" sz="2000" b="0" dirty="0"/>
              <a:t> </a:t>
            </a:r>
            <a:r>
              <a:rPr lang="en-US" sz="2000" b="0" dirty="0" err="1"/>
              <a:t>Tuhannya</a:t>
            </a:r>
            <a:r>
              <a:rPr lang="en-US" sz="2000" b="0" dirty="0"/>
              <a:t> </a:t>
            </a:r>
            <a:r>
              <a:rPr lang="en-US" sz="2000" b="0" dirty="0" err="1"/>
              <a:t>melalui</a:t>
            </a:r>
            <a:r>
              <a:rPr lang="en-US" sz="2000" b="0" dirty="0"/>
              <a:t> </a:t>
            </a:r>
            <a:r>
              <a:rPr lang="en-US" sz="2000" b="0" dirty="0" err="1"/>
              <a:t>pembayaran</a:t>
            </a:r>
            <a:r>
              <a:rPr lang="en-US" sz="2000" b="0" dirty="0"/>
              <a:t> zakat </a:t>
            </a:r>
            <a:r>
              <a:rPr lang="en-US" sz="2000" b="0" dirty="0" err="1"/>
              <a:t>kepada</a:t>
            </a:r>
            <a:r>
              <a:rPr lang="en-US" sz="2000" b="0" dirty="0"/>
              <a:t> </a:t>
            </a:r>
            <a:r>
              <a:rPr lang="en-US" sz="2000" b="0" dirty="0" err="1"/>
              <a:t>masyarakat</a:t>
            </a:r>
            <a:r>
              <a:rPr lang="en-US" sz="2000" b="0" dirty="0"/>
              <a:t>.</a:t>
            </a:r>
            <a:endParaRPr lang="en-GB" sz="2000" b="0" dirty="0"/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47780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620000" cy="838200"/>
          </a:xfrm>
        </p:spPr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tataran</a:t>
            </a:r>
            <a:r>
              <a:rPr lang="en-US" dirty="0" smtClean="0"/>
              <a:t> (level) </a:t>
            </a:r>
            <a:r>
              <a:rPr lang="en-US" dirty="0" err="1" smtClean="0"/>
              <a:t>semiotika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44706"/>
            <a:ext cx="7924800" cy="3335771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/>
              <a:t>salah</a:t>
            </a:r>
            <a:r>
              <a:rPr lang="en-US" sz="2000" b="0" dirty="0"/>
              <a:t> </a:t>
            </a:r>
            <a:r>
              <a:rPr lang="en-US" sz="2000" b="0" dirty="0" err="1"/>
              <a:t>satu</a:t>
            </a:r>
            <a:r>
              <a:rPr lang="en-US" sz="2000" b="0" dirty="0"/>
              <a:t> </a:t>
            </a:r>
            <a:r>
              <a:rPr lang="en-US" sz="2000" b="0" dirty="0" err="1"/>
              <a:t>elemen</a:t>
            </a:r>
            <a:r>
              <a:rPr lang="en-US" sz="2000" b="0" dirty="0"/>
              <a:t> </a:t>
            </a:r>
            <a:r>
              <a:rPr lang="en-US" sz="2000" b="0" dirty="0" err="1"/>
              <a:t>akuntansi</a:t>
            </a:r>
            <a:r>
              <a:rPr lang="en-US" sz="2000" b="0" dirty="0"/>
              <a:t>, </a:t>
            </a:r>
            <a:r>
              <a:rPr lang="en-US" sz="2000" b="0" dirty="0" err="1"/>
              <a:t>laba</a:t>
            </a:r>
            <a:r>
              <a:rPr lang="en-US" sz="2000" b="0" dirty="0"/>
              <a:t> </a:t>
            </a:r>
            <a:r>
              <a:rPr lang="en-US" sz="2000" b="0" dirty="0" err="1"/>
              <a:t>digunakan</a:t>
            </a:r>
            <a:r>
              <a:rPr lang="en-US" sz="2000" b="0" dirty="0"/>
              <a:t> </a:t>
            </a:r>
            <a:r>
              <a:rPr lang="en-US" sz="2000" b="0" dirty="0" err="1"/>
              <a:t>sebagai</a:t>
            </a:r>
            <a:r>
              <a:rPr lang="en-US" sz="2000" b="0" dirty="0"/>
              <a:t> </a:t>
            </a:r>
            <a:r>
              <a:rPr lang="en-US" sz="2000" b="0" dirty="0" err="1"/>
              <a:t>informasi</a:t>
            </a:r>
            <a:r>
              <a:rPr lang="en-US" sz="2000" b="0" dirty="0"/>
              <a:t> yang </a:t>
            </a:r>
            <a:r>
              <a:rPr lang="en-US" sz="2000" b="0" dirty="0" err="1"/>
              <a:t>dibutuhkan</a:t>
            </a:r>
            <a:r>
              <a:rPr lang="en-US" sz="2000" b="0" dirty="0"/>
              <a:t> </a:t>
            </a:r>
            <a:r>
              <a:rPr lang="en-US" sz="2000" b="0" dirty="0" err="1"/>
              <a:t>oleh</a:t>
            </a:r>
            <a:r>
              <a:rPr lang="en-US" sz="2000" b="0" dirty="0"/>
              <a:t> </a:t>
            </a:r>
            <a:r>
              <a:rPr lang="en-US" sz="2000" b="0" dirty="0" err="1"/>
              <a:t>para</a:t>
            </a:r>
            <a:r>
              <a:rPr lang="en-US" sz="2000" b="0" dirty="0"/>
              <a:t> </a:t>
            </a:r>
            <a:r>
              <a:rPr lang="en-US" sz="2000" b="0" dirty="0" err="1"/>
              <a:t>pengguna</a:t>
            </a:r>
            <a:r>
              <a:rPr lang="en-US" sz="2000" b="0" dirty="0"/>
              <a:t> </a:t>
            </a:r>
            <a:r>
              <a:rPr lang="en-US" sz="2000" b="0" dirty="0" err="1"/>
              <a:t>laporan</a:t>
            </a:r>
            <a:r>
              <a:rPr lang="en-US" sz="2000" b="0" dirty="0"/>
              <a:t> </a:t>
            </a:r>
            <a:r>
              <a:rPr lang="en-US" sz="2000" b="0" dirty="0" err="1"/>
              <a:t>keuangan</a:t>
            </a:r>
            <a:r>
              <a:rPr lang="en-US" sz="2000" b="0" dirty="0"/>
              <a:t>. </a:t>
            </a:r>
            <a:r>
              <a:rPr lang="en-US" sz="2000" b="0" dirty="0" err="1"/>
              <a:t>Oleh</a:t>
            </a:r>
            <a:r>
              <a:rPr lang="en-US" sz="2000" b="0" dirty="0"/>
              <a:t> </a:t>
            </a:r>
            <a:r>
              <a:rPr lang="en-US" sz="2000" b="0" dirty="0" err="1"/>
              <a:t>karena</a:t>
            </a:r>
            <a:r>
              <a:rPr lang="en-US" sz="2000" b="0" dirty="0"/>
              <a:t> </a:t>
            </a:r>
            <a:r>
              <a:rPr lang="en-US" sz="2000" b="0" dirty="0" err="1"/>
              <a:t>itu</a:t>
            </a:r>
            <a:r>
              <a:rPr lang="en-US" sz="2000" b="0" dirty="0"/>
              <a:t>, </a:t>
            </a:r>
            <a:r>
              <a:rPr lang="en-US" sz="2000" b="0" dirty="0" err="1"/>
              <a:t>konsep</a:t>
            </a:r>
            <a:r>
              <a:rPr lang="en-US" sz="2000" b="0" dirty="0"/>
              <a:t> </a:t>
            </a:r>
            <a:r>
              <a:rPr lang="en-US" sz="2000" b="0" dirty="0" err="1"/>
              <a:t>laba</a:t>
            </a:r>
            <a:r>
              <a:rPr lang="en-US" sz="2000" b="0" dirty="0"/>
              <a:t> </a:t>
            </a:r>
            <a:r>
              <a:rPr lang="en-US" sz="2000" b="0" dirty="0" err="1"/>
              <a:t>harus</a:t>
            </a:r>
            <a:r>
              <a:rPr lang="en-US" sz="2000" b="0" dirty="0"/>
              <a:t> </a:t>
            </a:r>
            <a:r>
              <a:rPr lang="en-US" sz="2000" b="0" dirty="0" err="1"/>
              <a:t>dipahami</a:t>
            </a:r>
            <a:r>
              <a:rPr lang="en-US" sz="2000" b="0" dirty="0"/>
              <a:t> </a:t>
            </a:r>
            <a:r>
              <a:rPr lang="en-US" sz="2000" b="0" dirty="0" err="1"/>
              <a:t>sebagai</a:t>
            </a:r>
            <a:r>
              <a:rPr lang="en-US" sz="2000" b="0" dirty="0"/>
              <a:t> </a:t>
            </a:r>
            <a:r>
              <a:rPr lang="en-US" sz="2000" b="0" dirty="0" err="1"/>
              <a:t>suatu</a:t>
            </a:r>
            <a:r>
              <a:rPr lang="en-US" sz="2000" b="0" dirty="0"/>
              <a:t> </a:t>
            </a:r>
            <a:r>
              <a:rPr lang="en-US" sz="2000" b="0" dirty="0" err="1"/>
              <a:t>bahasa</a:t>
            </a:r>
            <a:r>
              <a:rPr lang="en-US" sz="2000" b="0" dirty="0"/>
              <a:t> yang </a:t>
            </a:r>
            <a:r>
              <a:rPr lang="en-US" sz="2000" b="0" dirty="0" err="1"/>
              <a:t>dapat</a:t>
            </a:r>
            <a:r>
              <a:rPr lang="en-US" sz="2000" b="0" dirty="0"/>
              <a:t> </a:t>
            </a:r>
            <a:r>
              <a:rPr lang="en-US" sz="2000" b="0" dirty="0" err="1"/>
              <a:t>dikomunikasikan</a:t>
            </a:r>
            <a:r>
              <a:rPr lang="en-US" sz="2000" b="0" dirty="0"/>
              <a:t> </a:t>
            </a:r>
            <a:r>
              <a:rPr lang="en-US" sz="2000" b="0" dirty="0" err="1"/>
              <a:t>maksudnya</a:t>
            </a:r>
            <a:r>
              <a:rPr lang="en-US" sz="2000" b="0" dirty="0"/>
              <a:t> </a:t>
            </a:r>
            <a:r>
              <a:rPr lang="en-US" sz="2000" b="0" dirty="0" err="1"/>
              <a:t>kepada</a:t>
            </a:r>
            <a:r>
              <a:rPr lang="en-US" sz="2000" b="0" dirty="0"/>
              <a:t> </a:t>
            </a:r>
            <a:r>
              <a:rPr lang="en-US" sz="2000" b="0" dirty="0" err="1"/>
              <a:t>para</a:t>
            </a:r>
            <a:r>
              <a:rPr lang="en-US" sz="2000" b="0" dirty="0"/>
              <a:t> </a:t>
            </a:r>
            <a:r>
              <a:rPr lang="en-US" sz="2000" b="0" dirty="0" err="1"/>
              <a:t>pengguna</a:t>
            </a:r>
            <a:r>
              <a:rPr lang="en-US" sz="2000" b="0" dirty="0"/>
              <a:t>. </a:t>
            </a:r>
            <a:r>
              <a:rPr lang="en-US" sz="2000" b="0" dirty="0" err="1"/>
              <a:t>Berikut</a:t>
            </a:r>
            <a:r>
              <a:rPr lang="en-US" sz="2000" b="0" dirty="0"/>
              <a:t> </a:t>
            </a:r>
            <a:r>
              <a:rPr lang="en-US" sz="2000" b="0" dirty="0" err="1"/>
              <a:t>adalah</a:t>
            </a:r>
            <a:r>
              <a:rPr lang="en-US" sz="2000" b="0" dirty="0"/>
              <a:t> </a:t>
            </a:r>
            <a:r>
              <a:rPr lang="en-US" sz="2000" b="0" dirty="0" err="1"/>
              <a:t>ciri-ciri</a:t>
            </a:r>
            <a:r>
              <a:rPr lang="en-US" sz="2000" b="0" dirty="0"/>
              <a:t> </a:t>
            </a:r>
            <a:r>
              <a:rPr lang="en-US" sz="2000" b="0" dirty="0" err="1"/>
              <a:t>tiap</a:t>
            </a:r>
            <a:r>
              <a:rPr lang="en-US" sz="2000" b="0" dirty="0"/>
              <a:t> </a:t>
            </a:r>
            <a:r>
              <a:rPr lang="en-US" sz="2000" b="0" dirty="0" err="1"/>
              <a:t>tataran</a:t>
            </a:r>
            <a:r>
              <a:rPr lang="en-US" sz="2000" b="0" dirty="0"/>
              <a:t>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Teori</a:t>
            </a:r>
            <a:r>
              <a:rPr lang="en-US" sz="2000" b="0" dirty="0"/>
              <a:t> </a:t>
            </a:r>
            <a:r>
              <a:rPr lang="en-US" sz="2000" b="0" dirty="0" err="1"/>
              <a:t>Komunikasi</a:t>
            </a:r>
            <a:r>
              <a:rPr lang="en-US" sz="2000" b="0" dirty="0"/>
              <a:t> </a:t>
            </a:r>
            <a:r>
              <a:rPr lang="en-US" sz="2000" b="0" dirty="0" smtClean="0"/>
              <a:t>:</a:t>
            </a:r>
          </a:p>
          <a:p>
            <a:endParaRPr lang="en-GB" b="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053456"/>
              </p:ext>
            </p:extLst>
          </p:nvPr>
        </p:nvGraphicFramePr>
        <p:xfrm>
          <a:off x="457200" y="3358896"/>
          <a:ext cx="8153400" cy="220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4103"/>
                <a:gridCol w="2868789"/>
                <a:gridCol w="2640508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Tataran</a:t>
                      </a:r>
                      <a:r>
                        <a:rPr lang="en-US" sz="1800" dirty="0">
                          <a:effectLst/>
                        </a:rPr>
                        <a:t>	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Sasaran Bahasan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Penekanan Komunikasi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Sintaktika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Aspek</a:t>
                      </a:r>
                      <a:r>
                        <a:rPr lang="en-US" sz="1800" dirty="0">
                          <a:effectLst/>
                        </a:rPr>
                        <a:t> formal </a:t>
                      </a:r>
                      <a:r>
                        <a:rPr lang="en-US" sz="1800" dirty="0" err="1">
                          <a:effectLst/>
                        </a:rPr>
                        <a:t>tanda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bahasa</a:t>
                      </a:r>
                      <a:r>
                        <a:rPr lang="en-US" sz="1800" dirty="0">
                          <a:effectLst/>
                        </a:rPr>
                        <a:t> (</a:t>
                      </a:r>
                      <a:r>
                        <a:rPr lang="en-US" sz="1800" dirty="0" err="1">
                          <a:effectLst/>
                        </a:rPr>
                        <a:t>kosa</a:t>
                      </a:r>
                      <a:r>
                        <a:rPr lang="en-US" sz="1800" dirty="0">
                          <a:effectLst/>
                        </a:rPr>
                        <a:t> kata, </a:t>
                      </a:r>
                      <a:r>
                        <a:rPr lang="en-US" sz="1800" dirty="0" err="1">
                          <a:effectLst/>
                        </a:rPr>
                        <a:t>tata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bahasa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Operasional, Penandaan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err="1" smtClean="0">
                          <a:effectLst/>
                        </a:rPr>
                        <a:t>Semantika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Aspek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isi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tanda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bahasa</a:t>
                      </a:r>
                      <a:r>
                        <a:rPr lang="en-US" sz="1800" dirty="0">
                          <a:effectLst/>
                        </a:rPr>
                        <a:t> (</a:t>
                      </a:r>
                      <a:r>
                        <a:rPr lang="en-US" sz="1800" dirty="0" err="1">
                          <a:effectLst/>
                        </a:rPr>
                        <a:t>makna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Penafsiran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r>
                        <a:rPr lang="en-US" sz="1800" dirty="0" err="1">
                          <a:effectLst/>
                        </a:rPr>
                        <a:t>Pelambangan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Pragmatika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Keefektifan tanda bahasa (efek komunikatif)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Fungsional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r>
                        <a:rPr lang="en-US" sz="1800" dirty="0" err="1">
                          <a:effectLst/>
                        </a:rPr>
                        <a:t>Pengaruh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49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077200" cy="790687"/>
          </a:xfrm>
        </p:spPr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9918"/>
            <a:ext cx="9144000" cy="5643282"/>
          </a:xfrm>
        </p:spPr>
        <p:txBody>
          <a:bodyPr numCol="2">
            <a:normAutofit/>
          </a:bodyPr>
          <a:lstStyle/>
          <a:p>
            <a:pPr>
              <a:buAutoNum type="arabicPeriod"/>
            </a:pP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endParaRPr lang="en-US" b="0" dirty="0" smtClean="0"/>
          </a:p>
          <a:p>
            <a:pPr marL="0" indent="0" algn="just"/>
            <a:r>
              <a:rPr lang="en-US" b="0" dirty="0" err="1" smtClean="0"/>
              <a:t>Laba</a:t>
            </a:r>
            <a:r>
              <a:rPr lang="en-US" b="0" dirty="0" smtClean="0"/>
              <a:t> </a:t>
            </a:r>
            <a:r>
              <a:rPr lang="en-US" b="0" dirty="0" err="1"/>
              <a:t>dari</a:t>
            </a:r>
            <a:r>
              <a:rPr lang="en-US" b="0" dirty="0"/>
              <a:t> </a:t>
            </a:r>
            <a:r>
              <a:rPr lang="en-US" b="0" dirty="0" err="1"/>
              <a:t>sisi</a:t>
            </a:r>
            <a:r>
              <a:rPr lang="en-US" b="0" dirty="0"/>
              <a:t> </a:t>
            </a:r>
            <a:r>
              <a:rPr lang="en-US" b="0" dirty="0" err="1"/>
              <a:t>ekonomi</a:t>
            </a:r>
            <a:r>
              <a:rPr lang="en-US" b="0" dirty="0"/>
              <a:t> </a:t>
            </a:r>
            <a:r>
              <a:rPr lang="en-US" b="0" dirty="0" err="1"/>
              <a:t>murni</a:t>
            </a:r>
            <a:r>
              <a:rPr lang="en-US" b="0" dirty="0"/>
              <a:t> </a:t>
            </a:r>
            <a:r>
              <a:rPr lang="en-US" b="0" dirty="0" err="1"/>
              <a:t>didefinisikan</a:t>
            </a:r>
            <a:r>
              <a:rPr lang="en-US" b="0" dirty="0"/>
              <a:t> </a:t>
            </a:r>
            <a:r>
              <a:rPr lang="en-US" b="0" dirty="0" err="1"/>
              <a:t>sebagai</a:t>
            </a:r>
            <a:r>
              <a:rPr lang="en-US" b="0" dirty="0"/>
              <a:t> </a:t>
            </a:r>
            <a:r>
              <a:rPr lang="en-US" b="0" dirty="0" err="1"/>
              <a:t>peningkatan</a:t>
            </a:r>
            <a:r>
              <a:rPr lang="en-US" b="0" dirty="0"/>
              <a:t> </a:t>
            </a:r>
            <a:r>
              <a:rPr lang="en-US" b="0" dirty="0" err="1"/>
              <a:t>kekayaan</a:t>
            </a:r>
            <a:r>
              <a:rPr lang="en-US" b="0" dirty="0"/>
              <a:t> </a:t>
            </a:r>
            <a:r>
              <a:rPr lang="en-US" b="0" dirty="0" err="1"/>
              <a:t>seorang</a:t>
            </a:r>
            <a:r>
              <a:rPr lang="en-US" b="0" dirty="0"/>
              <a:t> investor </a:t>
            </a:r>
            <a:r>
              <a:rPr lang="en-US" b="0" dirty="0" err="1"/>
              <a:t>dari</a:t>
            </a:r>
            <a:r>
              <a:rPr lang="en-US" b="0" dirty="0"/>
              <a:t> </a:t>
            </a:r>
            <a:r>
              <a:rPr lang="en-US" b="0" dirty="0" err="1"/>
              <a:t>hasil</a:t>
            </a:r>
            <a:r>
              <a:rPr lang="en-US" b="0" dirty="0"/>
              <a:t> </a:t>
            </a:r>
            <a:r>
              <a:rPr lang="en-US" b="0" dirty="0" err="1"/>
              <a:t>penanaman</a:t>
            </a:r>
            <a:r>
              <a:rPr lang="en-US" b="0" dirty="0"/>
              <a:t> </a:t>
            </a:r>
            <a:r>
              <a:rPr lang="en-US" b="0" dirty="0" err="1"/>
              <a:t>modalnya</a:t>
            </a:r>
            <a:r>
              <a:rPr lang="en-US" b="0" dirty="0"/>
              <a:t>, </a:t>
            </a:r>
            <a:r>
              <a:rPr lang="en-US" b="0" dirty="0" err="1"/>
              <a:t>setelah</a:t>
            </a:r>
            <a:r>
              <a:rPr lang="en-US" b="0" dirty="0"/>
              <a:t> </a:t>
            </a:r>
            <a:r>
              <a:rPr lang="en-US" b="0" dirty="0" err="1"/>
              <a:t>dikurangi</a:t>
            </a:r>
            <a:r>
              <a:rPr lang="en-US" b="0" dirty="0"/>
              <a:t> </a:t>
            </a:r>
            <a:r>
              <a:rPr lang="en-US" b="0" dirty="0" err="1"/>
              <a:t>seluruh</a:t>
            </a:r>
            <a:r>
              <a:rPr lang="en-US" b="0" dirty="0"/>
              <a:t> </a:t>
            </a:r>
            <a:r>
              <a:rPr lang="en-US" b="0" dirty="0" err="1"/>
              <a:t>biaya</a:t>
            </a:r>
            <a:r>
              <a:rPr lang="en-US" b="0" dirty="0"/>
              <a:t> yang </a:t>
            </a:r>
            <a:r>
              <a:rPr lang="en-US" b="0" dirty="0" err="1"/>
              <a:t>berhubungan</a:t>
            </a:r>
            <a:r>
              <a:rPr lang="en-US" b="0" dirty="0"/>
              <a:t> </a:t>
            </a:r>
            <a:r>
              <a:rPr lang="en-US" b="0" dirty="0" err="1"/>
              <a:t>dengan</a:t>
            </a:r>
            <a:r>
              <a:rPr lang="en-US" b="0" dirty="0"/>
              <a:t> </a:t>
            </a:r>
            <a:r>
              <a:rPr lang="en-US" b="0" dirty="0" err="1"/>
              <a:t>penanaman</a:t>
            </a:r>
            <a:r>
              <a:rPr lang="en-US" b="0" dirty="0"/>
              <a:t> </a:t>
            </a:r>
            <a:r>
              <a:rPr lang="en-US" b="0" dirty="0" smtClean="0"/>
              <a:t>modal </a:t>
            </a:r>
            <a:r>
              <a:rPr lang="en-US" b="0" dirty="0" err="1"/>
              <a:t>tersebut</a:t>
            </a:r>
            <a:r>
              <a:rPr lang="en-US" b="0" dirty="0" smtClean="0"/>
              <a:t>.</a:t>
            </a:r>
          </a:p>
          <a:p>
            <a:pPr marL="0" indent="0" algn="just"/>
            <a:endParaRPr lang="en-GB" b="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b="0" dirty="0" err="1" smtClean="0"/>
              <a:t>Definisi</a:t>
            </a:r>
            <a:r>
              <a:rPr lang="en-US" b="0" dirty="0" smtClean="0"/>
              <a:t> </a:t>
            </a:r>
            <a:r>
              <a:rPr lang="en-US" b="0" dirty="0" err="1" smtClean="0"/>
              <a:t>Laba</a:t>
            </a:r>
            <a:r>
              <a:rPr lang="en-US" b="0" dirty="0" smtClean="0"/>
              <a:t> </a:t>
            </a:r>
            <a:r>
              <a:rPr lang="en-US" b="0" dirty="0" err="1" smtClean="0"/>
              <a:t>Ekonomi</a:t>
            </a:r>
            <a:endParaRPr lang="en-US" b="0" dirty="0" smtClean="0"/>
          </a:p>
          <a:p>
            <a:pPr marL="0" indent="0" algn="just"/>
            <a:r>
              <a:rPr lang="en-US" b="0" dirty="0"/>
              <a:t>Fischer (1912) </a:t>
            </a:r>
            <a:r>
              <a:rPr lang="en-US" b="0" dirty="0" err="1"/>
              <a:t>mendefinisikan</a:t>
            </a:r>
            <a:r>
              <a:rPr lang="en-US" b="0" dirty="0"/>
              <a:t> </a:t>
            </a:r>
            <a:r>
              <a:rPr lang="en-US" b="0" dirty="0" err="1"/>
              <a:t>laba</a:t>
            </a:r>
            <a:r>
              <a:rPr lang="en-US" b="0" dirty="0"/>
              <a:t> </a:t>
            </a:r>
            <a:r>
              <a:rPr lang="en-US" b="0" dirty="0" err="1"/>
              <a:t>ekonomi</a:t>
            </a:r>
            <a:r>
              <a:rPr lang="en-US" b="0" dirty="0"/>
              <a:t> </a:t>
            </a:r>
            <a:r>
              <a:rPr lang="en-US" b="0" dirty="0" err="1"/>
              <a:t>sebagai</a:t>
            </a:r>
            <a:r>
              <a:rPr lang="en-US" b="0" dirty="0"/>
              <a:t> </a:t>
            </a:r>
            <a:r>
              <a:rPr lang="en-US" b="0" dirty="0" err="1"/>
              <a:t>deretan</a:t>
            </a:r>
            <a:r>
              <a:rPr lang="en-US" b="0" dirty="0"/>
              <a:t> </a:t>
            </a:r>
            <a:r>
              <a:rPr lang="en-US" b="0" dirty="0" err="1"/>
              <a:t>peristiwa</a:t>
            </a:r>
            <a:r>
              <a:rPr lang="en-US" b="0" dirty="0"/>
              <a:t> yang </a:t>
            </a:r>
            <a:r>
              <a:rPr lang="en-US" b="0" dirty="0" err="1"/>
              <a:t>dihubungkan</a:t>
            </a:r>
            <a:r>
              <a:rPr lang="en-US" b="0" dirty="0"/>
              <a:t> </a:t>
            </a:r>
            <a:r>
              <a:rPr lang="en-US" b="0" dirty="0" err="1"/>
              <a:t>dengan</a:t>
            </a:r>
            <a:r>
              <a:rPr lang="en-US" b="0" dirty="0"/>
              <a:t> </a:t>
            </a:r>
            <a:r>
              <a:rPr lang="en-US" b="0" dirty="0" err="1"/>
              <a:t>berbagai</a:t>
            </a:r>
            <a:r>
              <a:rPr lang="en-US" b="0" dirty="0"/>
              <a:t> </a:t>
            </a:r>
            <a:r>
              <a:rPr lang="en-US" b="0" dirty="0" err="1"/>
              <a:t>tahapan</a:t>
            </a:r>
            <a:r>
              <a:rPr lang="en-US" b="0" dirty="0"/>
              <a:t> </a:t>
            </a:r>
            <a:r>
              <a:rPr lang="en-US" b="0" dirty="0" err="1"/>
              <a:t>berbeda</a:t>
            </a:r>
            <a:r>
              <a:rPr lang="en-US" b="0" dirty="0"/>
              <a:t> </a:t>
            </a:r>
            <a:r>
              <a:rPr lang="en-US" b="0" dirty="0" err="1"/>
              <a:t>yaitu</a:t>
            </a:r>
            <a:r>
              <a:rPr lang="en-US" b="0" dirty="0"/>
              <a:t> </a:t>
            </a:r>
            <a:r>
              <a:rPr lang="en-US" b="0" dirty="0" err="1"/>
              <a:t>penikmatan</a:t>
            </a:r>
            <a:r>
              <a:rPr lang="en-US" b="0" dirty="0"/>
              <a:t> </a:t>
            </a:r>
            <a:r>
              <a:rPr lang="en-US" b="0" dirty="0" err="1"/>
              <a:t>laba</a:t>
            </a:r>
            <a:r>
              <a:rPr lang="en-US" b="0" dirty="0"/>
              <a:t> </a:t>
            </a:r>
            <a:r>
              <a:rPr lang="en-US" b="0" dirty="0" err="1"/>
              <a:t>psikis</a:t>
            </a:r>
            <a:r>
              <a:rPr lang="en-US" b="0" dirty="0"/>
              <a:t>, </a:t>
            </a:r>
            <a:r>
              <a:rPr lang="en-US" b="0" dirty="0" err="1"/>
              <a:t>laba</a:t>
            </a:r>
            <a:r>
              <a:rPr lang="en-US" b="0" dirty="0"/>
              <a:t> </a:t>
            </a:r>
            <a:r>
              <a:rPr lang="en-US" b="0" dirty="0" err="1"/>
              <a:t>nyata</a:t>
            </a:r>
            <a:r>
              <a:rPr lang="en-US" b="0" dirty="0"/>
              <a:t>, </a:t>
            </a:r>
            <a:r>
              <a:rPr lang="en-US" b="0" dirty="0" err="1"/>
              <a:t>dan</a:t>
            </a:r>
            <a:r>
              <a:rPr lang="en-US" b="0" dirty="0"/>
              <a:t> </a:t>
            </a:r>
            <a:r>
              <a:rPr lang="en-US" b="0" dirty="0" err="1"/>
              <a:t>laba</a:t>
            </a:r>
            <a:r>
              <a:rPr lang="en-US" b="0" dirty="0"/>
              <a:t> </a:t>
            </a:r>
            <a:r>
              <a:rPr lang="en-US" b="0" dirty="0" err="1"/>
              <a:t>uang</a:t>
            </a:r>
            <a:r>
              <a:rPr lang="en-US" b="0" dirty="0"/>
              <a:t>. </a:t>
            </a:r>
            <a:r>
              <a:rPr lang="en-US" b="0" dirty="0" err="1"/>
              <a:t>Lindahl</a:t>
            </a:r>
            <a:r>
              <a:rPr lang="en-US" b="0" dirty="0"/>
              <a:t> (1919) </a:t>
            </a:r>
            <a:r>
              <a:rPr lang="en-US" b="0" dirty="0" err="1"/>
              <a:t>memiiki</a:t>
            </a:r>
            <a:r>
              <a:rPr lang="en-US" b="0" dirty="0"/>
              <a:t> </a:t>
            </a:r>
            <a:r>
              <a:rPr lang="en-US" b="0" dirty="0" err="1"/>
              <a:t>pandangan</a:t>
            </a:r>
            <a:r>
              <a:rPr lang="en-US" b="0" dirty="0"/>
              <a:t> </a:t>
            </a:r>
            <a:r>
              <a:rPr lang="en-US" b="0" dirty="0" err="1"/>
              <a:t>berbeda</a:t>
            </a:r>
            <a:r>
              <a:rPr lang="en-US" b="0" dirty="0"/>
              <a:t> </a:t>
            </a:r>
            <a:r>
              <a:rPr lang="en-US" b="0" dirty="0" err="1"/>
              <a:t>dengan</a:t>
            </a:r>
            <a:r>
              <a:rPr lang="en-US" b="0" dirty="0"/>
              <a:t> </a:t>
            </a:r>
            <a:r>
              <a:rPr lang="en-US" b="0" dirty="0" err="1"/>
              <a:t>mengaitkan</a:t>
            </a:r>
            <a:r>
              <a:rPr lang="en-US" b="0" dirty="0"/>
              <a:t> </a:t>
            </a:r>
            <a:r>
              <a:rPr lang="en-US" b="0" dirty="0" err="1"/>
              <a:t>konsep</a:t>
            </a:r>
            <a:r>
              <a:rPr lang="en-US" b="0" dirty="0"/>
              <a:t> </a:t>
            </a:r>
            <a:r>
              <a:rPr lang="en-US" b="0" dirty="0" err="1"/>
              <a:t>laba</a:t>
            </a:r>
            <a:r>
              <a:rPr lang="en-US" b="0" dirty="0"/>
              <a:t> </a:t>
            </a:r>
            <a:r>
              <a:rPr lang="en-US" b="0" dirty="0" err="1"/>
              <a:t>ekonomi</a:t>
            </a:r>
            <a:r>
              <a:rPr lang="en-US" b="0" dirty="0"/>
              <a:t> </a:t>
            </a:r>
            <a:r>
              <a:rPr lang="en-US" b="0" dirty="0" err="1"/>
              <a:t>dan</a:t>
            </a:r>
            <a:r>
              <a:rPr lang="en-US" b="0" dirty="0"/>
              <a:t> </a:t>
            </a:r>
            <a:r>
              <a:rPr lang="en-US" b="0" dirty="0" err="1"/>
              <a:t>bunga</a:t>
            </a:r>
            <a:r>
              <a:rPr lang="en-US" b="0" dirty="0"/>
              <a:t>, </a:t>
            </a:r>
            <a:r>
              <a:rPr lang="en-US" b="0" dirty="0" err="1"/>
              <a:t>lalu</a:t>
            </a:r>
            <a:r>
              <a:rPr lang="en-US" b="0" dirty="0"/>
              <a:t> </a:t>
            </a:r>
            <a:r>
              <a:rPr lang="en-US" b="0" dirty="0" err="1"/>
              <a:t>dihubungkan</a:t>
            </a:r>
            <a:r>
              <a:rPr lang="en-US" b="0" dirty="0"/>
              <a:t> </a:t>
            </a:r>
            <a:r>
              <a:rPr lang="en-US" b="0" dirty="0" err="1"/>
              <a:t>dengan</a:t>
            </a:r>
            <a:r>
              <a:rPr lang="en-US" b="0" dirty="0"/>
              <a:t> </a:t>
            </a:r>
            <a:r>
              <a:rPr lang="en-US" b="0" dirty="0" err="1"/>
              <a:t>peningkatan</a:t>
            </a:r>
            <a:r>
              <a:rPr lang="en-US" b="0" dirty="0"/>
              <a:t> </a:t>
            </a:r>
            <a:r>
              <a:rPr lang="en-US" b="0" dirty="0" err="1"/>
              <a:t>barang</a:t>
            </a:r>
            <a:r>
              <a:rPr lang="en-US" b="0" dirty="0"/>
              <a:t> modal </a:t>
            </a:r>
            <a:r>
              <a:rPr lang="en-US" b="0" dirty="0" err="1"/>
              <a:t>selama</a:t>
            </a:r>
            <a:r>
              <a:rPr lang="en-US" b="0" dirty="0"/>
              <a:t> </a:t>
            </a:r>
            <a:r>
              <a:rPr lang="en-US" b="0" dirty="0" err="1"/>
              <a:t>waktu</a:t>
            </a:r>
            <a:r>
              <a:rPr lang="en-US" b="0" dirty="0"/>
              <a:t> </a:t>
            </a:r>
            <a:r>
              <a:rPr lang="en-US" b="0" dirty="0" err="1"/>
              <a:t>tertentu</a:t>
            </a:r>
            <a:r>
              <a:rPr lang="en-US" b="0" dirty="0"/>
              <a:t>. </a:t>
            </a:r>
            <a:r>
              <a:rPr lang="en-US" b="0" dirty="0" err="1"/>
              <a:t>Sedangkan</a:t>
            </a:r>
            <a:r>
              <a:rPr lang="en-US" b="0" dirty="0"/>
              <a:t> Hicks (1946) </a:t>
            </a:r>
            <a:r>
              <a:rPr lang="en-US" b="0" dirty="0" err="1"/>
              <a:t>mengembangkan</a:t>
            </a:r>
            <a:r>
              <a:rPr lang="en-US" b="0" dirty="0"/>
              <a:t> </a:t>
            </a:r>
            <a:r>
              <a:rPr lang="en-US" b="0" dirty="0" err="1"/>
              <a:t>kedua</a:t>
            </a:r>
            <a:r>
              <a:rPr lang="en-US" b="0" dirty="0"/>
              <a:t> </a:t>
            </a:r>
            <a:r>
              <a:rPr lang="en-US" b="0" dirty="0" err="1"/>
              <a:t>konsep</a:t>
            </a:r>
            <a:r>
              <a:rPr lang="en-US" b="0" dirty="0"/>
              <a:t> di </a:t>
            </a:r>
            <a:r>
              <a:rPr lang="en-US" b="0" dirty="0" err="1"/>
              <a:t>atas</a:t>
            </a:r>
            <a:r>
              <a:rPr lang="en-US" b="0" dirty="0"/>
              <a:t> </a:t>
            </a:r>
            <a:r>
              <a:rPr lang="en-US" b="0" dirty="0" err="1"/>
              <a:t>dengan</a:t>
            </a:r>
            <a:r>
              <a:rPr lang="en-US" b="0" dirty="0"/>
              <a:t> </a:t>
            </a:r>
            <a:r>
              <a:rPr lang="en-US" b="0" dirty="0" err="1"/>
              <a:t>mendefinisikan</a:t>
            </a:r>
            <a:r>
              <a:rPr lang="en-US" b="0" dirty="0"/>
              <a:t> </a:t>
            </a:r>
            <a:r>
              <a:rPr lang="en-US" b="0" dirty="0" err="1"/>
              <a:t>laba</a:t>
            </a:r>
            <a:r>
              <a:rPr lang="en-US" b="0" dirty="0"/>
              <a:t> </a:t>
            </a:r>
            <a:r>
              <a:rPr lang="en-US" b="0" dirty="0" err="1"/>
              <a:t>ekonomi</a:t>
            </a:r>
            <a:r>
              <a:rPr lang="en-US" b="0" dirty="0"/>
              <a:t> </a:t>
            </a:r>
            <a:r>
              <a:rPr lang="en-US" b="0" dirty="0" err="1"/>
              <a:t>sebagai</a:t>
            </a:r>
            <a:r>
              <a:rPr lang="en-US" b="0" dirty="0"/>
              <a:t> </a:t>
            </a:r>
            <a:r>
              <a:rPr lang="en-US" b="0" dirty="0" err="1"/>
              <a:t>jumlah</a:t>
            </a:r>
            <a:r>
              <a:rPr lang="en-US" b="0" dirty="0"/>
              <a:t> </a:t>
            </a:r>
            <a:r>
              <a:rPr lang="en-US" b="0" dirty="0" err="1"/>
              <a:t>maksimum</a:t>
            </a:r>
            <a:r>
              <a:rPr lang="en-US" b="0" dirty="0"/>
              <a:t> yang </a:t>
            </a:r>
            <a:r>
              <a:rPr lang="en-US" b="0" dirty="0" err="1"/>
              <a:t>dikonsumsi</a:t>
            </a:r>
            <a:r>
              <a:rPr lang="en-US" b="0" dirty="0"/>
              <a:t> </a:t>
            </a:r>
            <a:r>
              <a:rPr lang="en-US" b="0" dirty="0" err="1"/>
              <a:t>selama</a:t>
            </a:r>
            <a:r>
              <a:rPr lang="en-US" b="0" dirty="0"/>
              <a:t> </a:t>
            </a:r>
            <a:r>
              <a:rPr lang="en-US" b="0" dirty="0" err="1"/>
              <a:t>suatu</a:t>
            </a:r>
            <a:r>
              <a:rPr lang="en-US" b="0" dirty="0"/>
              <a:t> </a:t>
            </a:r>
            <a:r>
              <a:rPr lang="en-US" b="0" dirty="0" err="1"/>
              <a:t>periode</a:t>
            </a:r>
            <a:r>
              <a:rPr lang="en-US" b="0" dirty="0"/>
              <a:t> </a:t>
            </a:r>
            <a:r>
              <a:rPr lang="en-US" b="0" dirty="0" err="1"/>
              <a:t>dan</a:t>
            </a:r>
            <a:r>
              <a:rPr lang="en-US" b="0" dirty="0"/>
              <a:t> </a:t>
            </a:r>
            <a:r>
              <a:rPr lang="en-US" b="0" dirty="0" err="1"/>
              <a:t>pada</a:t>
            </a:r>
            <a:r>
              <a:rPr lang="en-US" b="0" dirty="0"/>
              <a:t> </a:t>
            </a:r>
            <a:r>
              <a:rPr lang="en-US" b="0" dirty="0" err="1"/>
              <a:t>akhir</a:t>
            </a:r>
            <a:r>
              <a:rPr lang="en-US" b="0" dirty="0"/>
              <a:t> </a:t>
            </a:r>
            <a:r>
              <a:rPr lang="en-US" b="0" dirty="0" err="1"/>
              <a:t>periode</a:t>
            </a:r>
            <a:r>
              <a:rPr lang="en-US" b="0" dirty="0"/>
              <a:t> </a:t>
            </a:r>
            <a:r>
              <a:rPr lang="en-US" b="0" dirty="0" err="1"/>
              <a:t>masih</a:t>
            </a:r>
            <a:r>
              <a:rPr lang="en-US" b="0" dirty="0"/>
              <a:t> </a:t>
            </a:r>
            <a:r>
              <a:rPr lang="en-US" b="0" dirty="0" err="1"/>
              <a:t>memiliki</a:t>
            </a:r>
            <a:r>
              <a:rPr lang="en-US" b="0" dirty="0"/>
              <a:t> </a:t>
            </a:r>
            <a:r>
              <a:rPr lang="en-US" b="0" dirty="0" err="1"/>
              <a:t>kekayaan</a:t>
            </a:r>
            <a:r>
              <a:rPr lang="en-US" b="0" dirty="0"/>
              <a:t> yang </a:t>
            </a:r>
            <a:r>
              <a:rPr lang="en-US" b="0" dirty="0" err="1"/>
              <a:t>sama</a:t>
            </a:r>
            <a:r>
              <a:rPr lang="en-US" b="0" dirty="0"/>
              <a:t> </a:t>
            </a:r>
            <a:r>
              <a:rPr lang="en-US" b="0" dirty="0" err="1"/>
              <a:t>seperti</a:t>
            </a:r>
            <a:r>
              <a:rPr lang="en-US" b="0" dirty="0"/>
              <a:t> </a:t>
            </a:r>
            <a:r>
              <a:rPr lang="en-US" b="0" dirty="0" err="1"/>
              <a:t>pada</a:t>
            </a:r>
            <a:r>
              <a:rPr lang="en-US" b="0" dirty="0"/>
              <a:t> </a:t>
            </a:r>
            <a:r>
              <a:rPr lang="en-US" b="0" dirty="0" err="1"/>
              <a:t>awal</a:t>
            </a:r>
            <a:r>
              <a:rPr lang="en-US" b="0" dirty="0"/>
              <a:t> </a:t>
            </a:r>
            <a:r>
              <a:rPr lang="en-US" b="0" dirty="0" err="1"/>
              <a:t>periode</a:t>
            </a:r>
            <a:r>
              <a:rPr lang="en-US" b="0" dirty="0" smtClean="0"/>
              <a:t>.</a:t>
            </a:r>
          </a:p>
          <a:p>
            <a:pPr marL="0" indent="0" algn="just"/>
            <a:endParaRPr lang="en-US" b="0" dirty="0" smtClean="0"/>
          </a:p>
          <a:p>
            <a:pPr marL="573786" lvl="3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b="0" dirty="0" err="1" smtClean="0"/>
              <a:t>Sifat</a:t>
            </a:r>
            <a:r>
              <a:rPr lang="en-US" b="0" dirty="0" smtClean="0"/>
              <a:t> </a:t>
            </a:r>
            <a:r>
              <a:rPr lang="en-US" b="0" dirty="0" err="1" smtClean="0"/>
              <a:t>Laba</a:t>
            </a:r>
            <a:r>
              <a:rPr lang="en-US" b="0" dirty="0" smtClean="0"/>
              <a:t> </a:t>
            </a:r>
            <a:r>
              <a:rPr lang="en-US" b="0" dirty="0" err="1" smtClean="0"/>
              <a:t>Ekonomi</a:t>
            </a:r>
            <a:endParaRPr lang="en-US" b="0" dirty="0" smtClean="0"/>
          </a:p>
          <a:p>
            <a:pPr marL="0" indent="0"/>
            <a:r>
              <a:rPr lang="en-US" b="0" dirty="0"/>
              <a:t>	</a:t>
            </a:r>
            <a:r>
              <a:rPr lang="en-US" b="0" dirty="0" smtClean="0"/>
              <a:t>a. Physical Income</a:t>
            </a:r>
          </a:p>
          <a:p>
            <a:pPr marL="0" indent="0"/>
            <a:r>
              <a:rPr lang="en-US" b="0" dirty="0"/>
              <a:t>	</a:t>
            </a:r>
            <a:r>
              <a:rPr lang="en-US" b="0" dirty="0" smtClean="0"/>
              <a:t>b. Real Income</a:t>
            </a:r>
          </a:p>
          <a:p>
            <a:pPr marL="0" indent="0"/>
            <a:r>
              <a:rPr lang="en-US" b="0" dirty="0"/>
              <a:t>	</a:t>
            </a:r>
            <a:r>
              <a:rPr lang="en-US" b="0" dirty="0" smtClean="0"/>
              <a:t>c. Money Income</a:t>
            </a:r>
          </a:p>
          <a:p>
            <a:pPr marL="0" indent="0"/>
            <a:endParaRPr lang="en-US" b="0" dirty="0" smtClean="0"/>
          </a:p>
          <a:p>
            <a:pPr marL="573786" lvl="3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b="0" dirty="0" err="1" smtClean="0"/>
              <a:t>Konsep</a:t>
            </a:r>
            <a:r>
              <a:rPr lang="en-US" b="0" dirty="0" smtClean="0"/>
              <a:t> </a:t>
            </a:r>
            <a:r>
              <a:rPr lang="en-US" b="0" dirty="0" err="1" smtClean="0"/>
              <a:t>Laba</a:t>
            </a:r>
            <a:r>
              <a:rPr lang="en-US" b="0" dirty="0" smtClean="0"/>
              <a:t> </a:t>
            </a:r>
            <a:r>
              <a:rPr lang="en-US" b="0" dirty="0" err="1" smtClean="0"/>
              <a:t>Ekonomi</a:t>
            </a:r>
            <a:endParaRPr lang="en-US" b="0" dirty="0" smtClean="0"/>
          </a:p>
          <a:p>
            <a:pPr marL="0" indent="0"/>
            <a:r>
              <a:rPr lang="en-US" b="0" dirty="0"/>
              <a:t>	</a:t>
            </a:r>
            <a:r>
              <a:rPr lang="en-US" b="0" dirty="0" smtClean="0"/>
              <a:t>a.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Ukuran</a:t>
            </a:r>
            <a:r>
              <a:rPr lang="en-US" b="0" dirty="0" smtClean="0"/>
              <a:t> </a:t>
            </a:r>
            <a:r>
              <a:rPr lang="en-US" b="0" dirty="0" err="1" smtClean="0"/>
              <a:t>Uang</a:t>
            </a:r>
            <a:endParaRPr lang="en-US" b="0" dirty="0" smtClean="0"/>
          </a:p>
          <a:p>
            <a:pPr marL="1296162" lvl="6" indent="-285750">
              <a:buFont typeface="Wingdings" pitchFamily="2" charset="2"/>
              <a:buChar char="ü"/>
            </a:pPr>
            <a:r>
              <a:rPr lang="en-US" b="0" dirty="0" smtClean="0"/>
              <a:t>Money Maintenance</a:t>
            </a:r>
          </a:p>
          <a:p>
            <a:pPr marL="1296162" lvl="6" indent="-285750">
              <a:buFont typeface="Wingdings" pitchFamily="2" charset="2"/>
              <a:buChar char="ü"/>
            </a:pPr>
            <a:r>
              <a:rPr lang="en-US" dirty="0" smtClean="0"/>
              <a:t>General Purchasing Power Money Maintenance</a:t>
            </a:r>
            <a:r>
              <a:rPr lang="en-US" b="0" dirty="0" smtClean="0"/>
              <a:t>	</a:t>
            </a:r>
          </a:p>
          <a:p>
            <a:pPr marL="0" indent="0"/>
            <a:r>
              <a:rPr lang="en-US" b="0" dirty="0"/>
              <a:t>	</a:t>
            </a:r>
            <a:r>
              <a:rPr lang="en-US" b="0" dirty="0" smtClean="0"/>
              <a:t>b.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Ukuran</a:t>
            </a:r>
            <a:r>
              <a:rPr lang="en-US" b="0" dirty="0" smtClean="0"/>
              <a:t> </a:t>
            </a:r>
            <a:r>
              <a:rPr lang="en-US" b="0" dirty="0" err="1" smtClean="0"/>
              <a:t>Tenaga</a:t>
            </a:r>
            <a:r>
              <a:rPr lang="en-US" b="0" dirty="0" smtClean="0"/>
              <a:t> </a:t>
            </a:r>
            <a:r>
              <a:rPr lang="en-US" b="0" dirty="0" err="1" smtClean="0"/>
              <a:t>Beli</a:t>
            </a:r>
            <a:r>
              <a:rPr lang="en-US" b="0" dirty="0" smtClean="0"/>
              <a:t> </a:t>
            </a:r>
            <a:r>
              <a:rPr lang="en-US" b="0" dirty="0" err="1" smtClean="0"/>
              <a:t>Umum</a:t>
            </a:r>
            <a:endParaRPr lang="en-US" b="0" dirty="0" smtClean="0"/>
          </a:p>
          <a:p>
            <a:pPr marL="1296162" lvl="6" indent="-285750">
              <a:buFont typeface="Wingdings" pitchFamily="2" charset="2"/>
              <a:buChar char="ü"/>
            </a:pPr>
            <a:r>
              <a:rPr lang="en-US" b="0" dirty="0" smtClean="0"/>
              <a:t>Productive Capacity Maintenance</a:t>
            </a:r>
          </a:p>
          <a:p>
            <a:pPr marL="1296162" lvl="6" indent="-285750">
              <a:buFont typeface="Wingdings" pitchFamily="2" charset="2"/>
              <a:buChar char="ü"/>
            </a:pPr>
            <a:r>
              <a:rPr lang="en-US" dirty="0" smtClean="0"/>
              <a:t>General Purchasing Power, Productive Capacity Maintenance</a:t>
            </a:r>
            <a:r>
              <a:rPr lang="en-US" b="0" dirty="0"/>
              <a:t>	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19217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 numCol="2">
            <a:normAutofit fontScale="92500" lnSpcReduction="20000"/>
          </a:bodyPr>
          <a:lstStyle/>
          <a:p>
            <a:r>
              <a:rPr lang="en-US" sz="2100" dirty="0" smtClean="0"/>
              <a:t>2.</a:t>
            </a:r>
            <a:r>
              <a:rPr lang="en-US" sz="1500" dirty="0" smtClean="0"/>
              <a:t> </a:t>
            </a:r>
            <a:r>
              <a:rPr lang="en-US" sz="2100" dirty="0" err="1" smtClean="0"/>
              <a:t>Konsep</a:t>
            </a:r>
            <a:r>
              <a:rPr lang="en-US" sz="2100" dirty="0" smtClean="0"/>
              <a:t> </a:t>
            </a:r>
            <a:r>
              <a:rPr lang="en-US" sz="2100" dirty="0" err="1"/>
              <a:t>L</a:t>
            </a:r>
            <a:r>
              <a:rPr lang="en-US" sz="2100" dirty="0" err="1" smtClean="0"/>
              <a:t>aba</a:t>
            </a:r>
            <a:r>
              <a:rPr lang="en-US" sz="2100" dirty="0" smtClean="0"/>
              <a:t> </a:t>
            </a:r>
            <a:r>
              <a:rPr lang="en-US" sz="2100" dirty="0" err="1" smtClean="0"/>
              <a:t>Akuntansi</a:t>
            </a:r>
            <a:endParaRPr lang="en-US" sz="2100" dirty="0" smtClean="0"/>
          </a:p>
          <a:p>
            <a:pPr algn="just"/>
            <a:r>
              <a:rPr lang="en-US" sz="2100" dirty="0" smtClean="0"/>
              <a:t>	</a:t>
            </a:r>
            <a:r>
              <a:rPr lang="en-US" sz="2100" b="0" dirty="0" err="1" smtClean="0"/>
              <a:t>Laba</a:t>
            </a:r>
            <a:r>
              <a:rPr lang="en-US" sz="2100" b="0" dirty="0" smtClean="0"/>
              <a:t> </a:t>
            </a:r>
            <a:r>
              <a:rPr lang="en-US" sz="2100" b="0" dirty="0" err="1"/>
              <a:t>dari</a:t>
            </a:r>
            <a:r>
              <a:rPr lang="en-US" sz="2100" b="0" dirty="0"/>
              <a:t> </a:t>
            </a:r>
            <a:r>
              <a:rPr lang="en-US" sz="2100" b="0" dirty="0" err="1"/>
              <a:t>sisi</a:t>
            </a:r>
            <a:r>
              <a:rPr lang="en-US" sz="2100" b="0" dirty="0"/>
              <a:t> </a:t>
            </a:r>
            <a:r>
              <a:rPr lang="en-US" sz="2100" b="0" dirty="0" err="1"/>
              <a:t>akuntansi</a:t>
            </a:r>
            <a:r>
              <a:rPr lang="en-US" sz="2100" b="0" dirty="0"/>
              <a:t> </a:t>
            </a:r>
            <a:r>
              <a:rPr lang="en-US" sz="2100" b="0" dirty="0" err="1"/>
              <a:t>didefinisikan</a:t>
            </a:r>
            <a:r>
              <a:rPr lang="en-US" sz="2100" b="0" dirty="0"/>
              <a:t> </a:t>
            </a:r>
            <a:r>
              <a:rPr lang="en-US" sz="2100" b="0" dirty="0" err="1"/>
              <a:t>sebagai</a:t>
            </a:r>
            <a:r>
              <a:rPr lang="en-US" sz="2100" b="0" dirty="0"/>
              <a:t> </a:t>
            </a:r>
            <a:r>
              <a:rPr lang="en-US" sz="2100" b="0" dirty="0" err="1"/>
              <a:t>selisih</a:t>
            </a:r>
            <a:r>
              <a:rPr lang="en-US" sz="2100" b="0" dirty="0"/>
              <a:t> </a:t>
            </a:r>
            <a:r>
              <a:rPr lang="en-US" sz="2100" b="0" dirty="0" err="1"/>
              <a:t>antara</a:t>
            </a:r>
            <a:r>
              <a:rPr lang="en-US" sz="2100" b="0" dirty="0"/>
              <a:t> </a:t>
            </a:r>
            <a:r>
              <a:rPr lang="en-US" sz="2100" b="0" dirty="0" err="1"/>
              <a:t>harga</a:t>
            </a:r>
            <a:r>
              <a:rPr lang="en-US" sz="2100" b="0" dirty="0"/>
              <a:t> </a:t>
            </a:r>
            <a:r>
              <a:rPr lang="en-US" sz="2100" b="0" dirty="0" err="1"/>
              <a:t>penjualan</a:t>
            </a:r>
            <a:r>
              <a:rPr lang="en-US" sz="2100" b="0" dirty="0"/>
              <a:t> </a:t>
            </a:r>
            <a:r>
              <a:rPr lang="en-US" sz="2100" b="0" dirty="0" err="1"/>
              <a:t>dan</a:t>
            </a:r>
            <a:r>
              <a:rPr lang="en-US" sz="2100" b="0" dirty="0"/>
              <a:t> </a:t>
            </a:r>
            <a:r>
              <a:rPr lang="en-US" sz="2100" b="0" dirty="0" err="1"/>
              <a:t>biaya</a:t>
            </a:r>
            <a:r>
              <a:rPr lang="en-US" sz="2100" b="0" dirty="0"/>
              <a:t> </a:t>
            </a:r>
            <a:r>
              <a:rPr lang="en-US" sz="2100" b="0" dirty="0" err="1" smtClean="0"/>
              <a:t>produksi</a:t>
            </a:r>
            <a:r>
              <a:rPr lang="en-US" sz="2100" b="0" dirty="0" smtClean="0"/>
              <a:t>.</a:t>
            </a:r>
            <a:endParaRPr lang="en-GB" sz="2100" b="0" dirty="0" smtClean="0"/>
          </a:p>
          <a:p>
            <a:endParaRPr lang="en-US" sz="2100" b="0" dirty="0" smtClean="0"/>
          </a:p>
          <a:p>
            <a:endParaRPr lang="en-US" sz="2100" b="0" dirty="0" smtClean="0"/>
          </a:p>
          <a:p>
            <a:pPr>
              <a:buFont typeface="Arial" pitchFamily="34" charset="0"/>
              <a:buChar char="•"/>
            </a:pPr>
            <a:r>
              <a:rPr lang="en-US" sz="2100" b="0" dirty="0" err="1" smtClean="0"/>
              <a:t>Definisi</a:t>
            </a:r>
            <a:r>
              <a:rPr lang="en-US" sz="2100" b="0" dirty="0" smtClean="0"/>
              <a:t> </a:t>
            </a:r>
            <a:r>
              <a:rPr lang="en-US" sz="2100" b="0" dirty="0" err="1" smtClean="0"/>
              <a:t>Laba</a:t>
            </a:r>
            <a:r>
              <a:rPr lang="en-US" sz="2100" b="0" dirty="0" smtClean="0"/>
              <a:t> </a:t>
            </a:r>
            <a:r>
              <a:rPr lang="en-US" sz="2100" b="0" dirty="0" err="1" smtClean="0"/>
              <a:t>Akuntansi</a:t>
            </a:r>
            <a:endParaRPr lang="en-US" sz="2100" b="0" dirty="0"/>
          </a:p>
          <a:p>
            <a:pPr marL="0" indent="0" algn="just"/>
            <a:r>
              <a:rPr lang="en-US" sz="2100" b="0" dirty="0" err="1" smtClean="0"/>
              <a:t>Laba</a:t>
            </a:r>
            <a:r>
              <a:rPr lang="en-US" sz="2100" b="0" dirty="0" smtClean="0"/>
              <a:t> </a:t>
            </a:r>
            <a:r>
              <a:rPr lang="en-US" sz="2100" b="0" dirty="0" err="1"/>
              <a:t>Akuntansi</a:t>
            </a:r>
            <a:r>
              <a:rPr lang="en-US" sz="2100" b="0" dirty="0"/>
              <a:t> </a:t>
            </a:r>
            <a:r>
              <a:rPr lang="en-US" sz="2100" b="0" dirty="0" err="1"/>
              <a:t>merupakan</a:t>
            </a:r>
            <a:r>
              <a:rPr lang="en-US" sz="2100" b="0" dirty="0"/>
              <a:t> </a:t>
            </a:r>
            <a:r>
              <a:rPr lang="en-US" sz="2100" b="0" dirty="0" err="1"/>
              <a:t>perbedaan</a:t>
            </a:r>
            <a:r>
              <a:rPr lang="en-US" sz="2100" b="0" dirty="0"/>
              <a:t> </a:t>
            </a:r>
            <a:r>
              <a:rPr lang="en-US" sz="2100" b="0" dirty="0" err="1"/>
              <a:t>antara</a:t>
            </a:r>
            <a:r>
              <a:rPr lang="en-US" sz="2100" b="0" dirty="0"/>
              <a:t> </a:t>
            </a:r>
            <a:r>
              <a:rPr lang="en-US" sz="2100" b="0" dirty="0" err="1"/>
              <a:t>realisasi</a:t>
            </a:r>
            <a:r>
              <a:rPr lang="en-US" sz="2100" b="0" dirty="0"/>
              <a:t> </a:t>
            </a:r>
            <a:r>
              <a:rPr lang="en-US" sz="2100" b="0" dirty="0" err="1"/>
              <a:t>penghasilan</a:t>
            </a:r>
            <a:r>
              <a:rPr lang="en-US" sz="2100" b="0" dirty="0"/>
              <a:t> yang </a:t>
            </a:r>
            <a:r>
              <a:rPr lang="en-US" sz="2100" b="0" dirty="0" err="1"/>
              <a:t>berasal</a:t>
            </a:r>
            <a:r>
              <a:rPr lang="en-US" sz="2100" b="0" dirty="0"/>
              <a:t> </a:t>
            </a:r>
            <a:r>
              <a:rPr lang="en-US" sz="2100" b="0" dirty="0" err="1"/>
              <a:t>dari</a:t>
            </a:r>
            <a:r>
              <a:rPr lang="en-US" sz="2100" b="0" dirty="0"/>
              <a:t> </a:t>
            </a:r>
            <a:r>
              <a:rPr lang="en-US" sz="2100" b="0" dirty="0" err="1"/>
              <a:t>transaksi</a:t>
            </a:r>
            <a:r>
              <a:rPr lang="en-US" sz="2100" b="0" dirty="0"/>
              <a:t> </a:t>
            </a:r>
            <a:r>
              <a:rPr lang="en-US" sz="2100" b="0" dirty="0" err="1"/>
              <a:t>perusahaan</a:t>
            </a:r>
            <a:r>
              <a:rPr lang="en-US" sz="2100" b="0" dirty="0"/>
              <a:t> </a:t>
            </a:r>
            <a:r>
              <a:rPr lang="en-US" sz="2100" b="0" dirty="0" err="1"/>
              <a:t>pada</a:t>
            </a:r>
            <a:r>
              <a:rPr lang="en-US" sz="2100" b="0" dirty="0"/>
              <a:t> </a:t>
            </a:r>
            <a:r>
              <a:rPr lang="en-US" sz="2100" b="0" dirty="0" err="1"/>
              <a:t>periode</a:t>
            </a:r>
            <a:r>
              <a:rPr lang="en-US" sz="2100" b="0" dirty="0"/>
              <a:t> </a:t>
            </a:r>
            <a:r>
              <a:rPr lang="en-US" sz="2100" b="0" dirty="0" err="1"/>
              <a:t>tertentu</a:t>
            </a:r>
            <a:r>
              <a:rPr lang="en-US" sz="2100" b="0" dirty="0"/>
              <a:t> </a:t>
            </a:r>
            <a:r>
              <a:rPr lang="en-US" sz="2100" b="0" dirty="0" err="1"/>
              <a:t>dikurangi</a:t>
            </a:r>
            <a:r>
              <a:rPr lang="en-US" sz="2100" b="0" dirty="0"/>
              <a:t> </a:t>
            </a:r>
            <a:r>
              <a:rPr lang="en-US" sz="2100" b="0" dirty="0" err="1"/>
              <a:t>dengan</a:t>
            </a:r>
            <a:r>
              <a:rPr lang="en-US" sz="2100" b="0" dirty="0"/>
              <a:t> </a:t>
            </a:r>
            <a:r>
              <a:rPr lang="en-US" sz="2100" b="0" dirty="0" err="1"/>
              <a:t>biaya</a:t>
            </a:r>
            <a:r>
              <a:rPr lang="en-US" sz="2100" b="0" dirty="0"/>
              <a:t> yang </a:t>
            </a:r>
            <a:r>
              <a:rPr lang="en-US" sz="2100" b="0" dirty="0" err="1"/>
              <a:t>dikeluarkan</a:t>
            </a:r>
            <a:r>
              <a:rPr lang="en-US" sz="2100" b="0" dirty="0"/>
              <a:t> </a:t>
            </a:r>
            <a:r>
              <a:rPr lang="en-US" sz="2100" b="0" dirty="0" err="1"/>
              <a:t>untuk</a:t>
            </a:r>
            <a:r>
              <a:rPr lang="en-US" sz="2100" b="0" dirty="0"/>
              <a:t> </a:t>
            </a:r>
            <a:r>
              <a:rPr lang="en-US" sz="2100" b="0" dirty="0" err="1"/>
              <a:t>mendapatkan</a:t>
            </a:r>
            <a:r>
              <a:rPr lang="en-US" sz="2100" b="0" dirty="0"/>
              <a:t> </a:t>
            </a:r>
            <a:r>
              <a:rPr lang="en-US" sz="2100" b="0" dirty="0" err="1"/>
              <a:t>penghasilan</a:t>
            </a:r>
            <a:r>
              <a:rPr lang="en-US" sz="2100" b="0" dirty="0"/>
              <a:t> </a:t>
            </a:r>
            <a:r>
              <a:rPr lang="en-US" sz="2100" b="0" dirty="0" err="1"/>
              <a:t>tersebut</a:t>
            </a:r>
            <a:r>
              <a:rPr lang="en-US" sz="2100" b="0" dirty="0"/>
              <a:t>. </a:t>
            </a:r>
            <a:r>
              <a:rPr lang="en-US" sz="2100" b="0" dirty="0" err="1"/>
              <a:t>Menurut</a:t>
            </a:r>
            <a:r>
              <a:rPr lang="en-US" sz="2100" b="0" dirty="0"/>
              <a:t> </a:t>
            </a:r>
            <a:r>
              <a:rPr lang="en-US" sz="2100" b="0" dirty="0" err="1"/>
              <a:t>Belkaoui</a:t>
            </a:r>
            <a:r>
              <a:rPr lang="en-US" sz="2100" b="0" dirty="0"/>
              <a:t>, </a:t>
            </a:r>
            <a:r>
              <a:rPr lang="en-US" sz="2100" b="0" dirty="0" err="1"/>
              <a:t>laba</a:t>
            </a:r>
            <a:r>
              <a:rPr lang="en-US" sz="2100" b="0" dirty="0"/>
              <a:t> </a:t>
            </a:r>
            <a:r>
              <a:rPr lang="en-US" sz="2100" b="0" dirty="0" err="1"/>
              <a:t>akuntansi</a:t>
            </a:r>
            <a:r>
              <a:rPr lang="en-US" sz="2100" b="0" dirty="0"/>
              <a:t> </a:t>
            </a:r>
            <a:r>
              <a:rPr lang="en-US" sz="2100" b="0" dirty="0" err="1"/>
              <a:t>secara</a:t>
            </a:r>
            <a:r>
              <a:rPr lang="en-US" sz="2100" b="0" dirty="0"/>
              <a:t> </a:t>
            </a:r>
            <a:r>
              <a:rPr lang="en-US" sz="2100" b="0" dirty="0" err="1"/>
              <a:t>operasional</a:t>
            </a:r>
            <a:r>
              <a:rPr lang="en-US" sz="2100" b="0" dirty="0"/>
              <a:t> </a:t>
            </a:r>
            <a:r>
              <a:rPr lang="en-US" sz="2100" b="0" dirty="0" err="1"/>
              <a:t>didefinisikan</a:t>
            </a:r>
            <a:r>
              <a:rPr lang="en-US" sz="2100" b="0" dirty="0"/>
              <a:t> </a:t>
            </a:r>
            <a:r>
              <a:rPr lang="en-US" sz="2100" b="0" dirty="0" err="1"/>
              <a:t>sebagai</a:t>
            </a:r>
            <a:r>
              <a:rPr lang="en-US" sz="2100" b="0" dirty="0"/>
              <a:t> </a:t>
            </a:r>
            <a:r>
              <a:rPr lang="en-US" sz="2100" b="0" dirty="0" err="1"/>
              <a:t>perbedaan</a:t>
            </a:r>
            <a:r>
              <a:rPr lang="en-US" sz="2100" b="0" dirty="0"/>
              <a:t> </a:t>
            </a:r>
            <a:r>
              <a:rPr lang="en-US" sz="2100" b="0" dirty="0" err="1"/>
              <a:t>antara</a:t>
            </a:r>
            <a:r>
              <a:rPr lang="en-US" sz="2100" b="0" dirty="0"/>
              <a:t> </a:t>
            </a:r>
            <a:r>
              <a:rPr lang="en-US" sz="2100" b="0" dirty="0" err="1"/>
              <a:t>pendapatan</a:t>
            </a:r>
            <a:r>
              <a:rPr lang="en-US" sz="2100" b="0" dirty="0"/>
              <a:t> </a:t>
            </a:r>
            <a:r>
              <a:rPr lang="en-US" sz="2100" b="0" dirty="0" err="1"/>
              <a:t>realisasi</a:t>
            </a:r>
            <a:r>
              <a:rPr lang="en-US" sz="2100" b="0" dirty="0"/>
              <a:t> yang </a:t>
            </a:r>
            <a:r>
              <a:rPr lang="en-US" sz="2100" b="0" dirty="0" err="1"/>
              <a:t>timbul</a:t>
            </a:r>
            <a:r>
              <a:rPr lang="en-US" sz="2100" b="0" dirty="0"/>
              <a:t> </a:t>
            </a:r>
            <a:r>
              <a:rPr lang="en-US" sz="2100" b="0" dirty="0" err="1"/>
              <a:t>dari</a:t>
            </a:r>
            <a:r>
              <a:rPr lang="en-US" sz="2100" b="0" dirty="0"/>
              <a:t> </a:t>
            </a:r>
            <a:r>
              <a:rPr lang="en-US" sz="2100" b="0" dirty="0" err="1"/>
              <a:t>transaksi</a:t>
            </a:r>
            <a:r>
              <a:rPr lang="en-US" sz="2100" b="0" dirty="0"/>
              <a:t> </a:t>
            </a:r>
            <a:r>
              <a:rPr lang="en-US" sz="2100" b="0" dirty="0" err="1"/>
              <a:t>periode</a:t>
            </a:r>
            <a:r>
              <a:rPr lang="en-US" sz="2100" b="0" dirty="0"/>
              <a:t> </a:t>
            </a:r>
            <a:r>
              <a:rPr lang="en-US" sz="2100" b="0" dirty="0" err="1"/>
              <a:t>tersebut</a:t>
            </a:r>
            <a:r>
              <a:rPr lang="en-US" sz="2100" b="0" dirty="0"/>
              <a:t> </a:t>
            </a:r>
            <a:r>
              <a:rPr lang="en-US" sz="2100" b="0" dirty="0" err="1"/>
              <a:t>dan</a:t>
            </a:r>
            <a:r>
              <a:rPr lang="en-US" sz="2100" b="0" dirty="0"/>
              <a:t> </a:t>
            </a:r>
            <a:r>
              <a:rPr lang="en-US" sz="2100" b="0" dirty="0" err="1"/>
              <a:t>biaya</a:t>
            </a:r>
            <a:r>
              <a:rPr lang="en-US" sz="2100" b="0" dirty="0"/>
              <a:t> </a:t>
            </a:r>
            <a:r>
              <a:rPr lang="en-US" sz="2100" b="0" dirty="0" err="1"/>
              <a:t>historis</a:t>
            </a:r>
            <a:r>
              <a:rPr lang="en-US" sz="2100" b="0" dirty="0"/>
              <a:t> yang </a:t>
            </a:r>
            <a:r>
              <a:rPr lang="en-US" sz="2100" b="0" dirty="0" err="1"/>
              <a:t>sepadan</a:t>
            </a:r>
            <a:r>
              <a:rPr lang="en-US" sz="2100" b="0" dirty="0"/>
              <a:t> </a:t>
            </a:r>
            <a:r>
              <a:rPr lang="en-US" sz="2100" b="0" dirty="0" err="1"/>
              <a:t>dengannya</a:t>
            </a:r>
            <a:r>
              <a:rPr lang="en-US" sz="2100" b="0" dirty="0" smtClean="0"/>
              <a:t>.</a:t>
            </a:r>
          </a:p>
          <a:p>
            <a:pPr marL="0" indent="0" algn="just"/>
            <a:endParaRPr lang="en-US" sz="1300" b="0" dirty="0" smtClean="0"/>
          </a:p>
          <a:p>
            <a:pPr marL="0" indent="0" algn="just"/>
            <a:r>
              <a:rPr lang="en-US" sz="1300" b="0" dirty="0" smtClean="0"/>
              <a:t>	</a:t>
            </a:r>
            <a:endParaRPr lang="en-US" b="0" dirty="0" smtClean="0"/>
          </a:p>
          <a:p>
            <a:pPr marL="0" indent="0" algn="just"/>
            <a:endParaRPr lang="en-US" b="0" dirty="0"/>
          </a:p>
          <a:p>
            <a:pPr marL="573786" lvl="3" indent="-285750" algn="just">
              <a:buClrTx/>
              <a:buFont typeface="Arial" pitchFamily="34" charset="0"/>
              <a:buChar char="•"/>
            </a:pPr>
            <a:r>
              <a:rPr lang="en-US" b="0" dirty="0" err="1" smtClean="0"/>
              <a:t>Sifat</a:t>
            </a:r>
            <a:r>
              <a:rPr lang="en-US" b="0" dirty="0" smtClean="0"/>
              <a:t> </a:t>
            </a:r>
            <a:r>
              <a:rPr lang="en-US" b="0" dirty="0" err="1" smtClean="0"/>
              <a:t>Laba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endParaRPr lang="en-GB" b="0" dirty="0"/>
          </a:p>
          <a:p>
            <a:pPr marL="288036" lvl="3" indent="0" algn="just">
              <a:buNone/>
            </a:pPr>
            <a:r>
              <a:rPr lang="en-US" sz="1700" dirty="0" smtClean="0"/>
              <a:t>a</a:t>
            </a:r>
            <a:r>
              <a:rPr lang="en-US" sz="1500" dirty="0" smtClean="0"/>
              <a:t>. </a:t>
            </a:r>
            <a:r>
              <a:rPr lang="en-US" sz="1500" dirty="0" err="1"/>
              <a:t>Laba</a:t>
            </a:r>
            <a:r>
              <a:rPr lang="en-US" sz="1500" dirty="0"/>
              <a:t> </a:t>
            </a:r>
            <a:r>
              <a:rPr lang="en-US" sz="1500" dirty="0" err="1"/>
              <a:t>akuntansi</a:t>
            </a:r>
            <a:r>
              <a:rPr lang="en-US" sz="1500" dirty="0"/>
              <a:t> </a:t>
            </a:r>
            <a:r>
              <a:rPr lang="en-US" sz="1500" dirty="0" err="1"/>
              <a:t>didasarkan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transaksi</a:t>
            </a:r>
            <a:r>
              <a:rPr lang="en-US" sz="1500" dirty="0"/>
              <a:t> yang </a:t>
            </a:r>
            <a:r>
              <a:rPr lang="en-US" sz="1500" dirty="0" err="1"/>
              <a:t>benar-benar</a:t>
            </a:r>
            <a:r>
              <a:rPr lang="en-US" sz="1500" dirty="0"/>
              <a:t> </a:t>
            </a:r>
            <a:r>
              <a:rPr lang="en-US" sz="1500" dirty="0" err="1"/>
              <a:t>terjadi</a:t>
            </a:r>
            <a:r>
              <a:rPr lang="en-US" sz="1500" dirty="0"/>
              <a:t> </a:t>
            </a:r>
            <a:r>
              <a:rPr lang="en-US" sz="1500" dirty="0" err="1"/>
              <a:t>yaitu</a:t>
            </a:r>
            <a:r>
              <a:rPr lang="en-US" sz="1500" dirty="0"/>
              <a:t> </a:t>
            </a:r>
            <a:r>
              <a:rPr lang="en-US" sz="1500" dirty="0" err="1"/>
              <a:t>timbulnya</a:t>
            </a:r>
            <a:r>
              <a:rPr lang="en-US" sz="1500" dirty="0"/>
              <a:t> </a:t>
            </a:r>
            <a:r>
              <a:rPr lang="en-US" sz="1500" dirty="0" err="1"/>
              <a:t>pendapatan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biaya</a:t>
            </a:r>
            <a:r>
              <a:rPr lang="en-US" sz="1500" dirty="0"/>
              <a:t> </a:t>
            </a:r>
            <a:r>
              <a:rPr lang="en-US" sz="1500" dirty="0" err="1"/>
              <a:t>untuk</a:t>
            </a:r>
            <a:r>
              <a:rPr lang="en-US" sz="1500" dirty="0"/>
              <a:t> </a:t>
            </a:r>
            <a:r>
              <a:rPr lang="en-US" sz="1500" dirty="0" err="1"/>
              <a:t>mendapatkan</a:t>
            </a:r>
            <a:r>
              <a:rPr lang="en-US" sz="1500" dirty="0"/>
              <a:t> </a:t>
            </a:r>
            <a:r>
              <a:rPr lang="en-US" sz="1500" dirty="0" err="1"/>
              <a:t>pendapatan</a:t>
            </a:r>
            <a:r>
              <a:rPr lang="en-US" sz="1500" dirty="0"/>
              <a:t> </a:t>
            </a:r>
            <a:r>
              <a:rPr lang="en-US" sz="1500" dirty="0" err="1" smtClean="0"/>
              <a:t>tersebut</a:t>
            </a:r>
            <a:r>
              <a:rPr lang="en-US" sz="1500" dirty="0" smtClean="0"/>
              <a:t>.</a:t>
            </a:r>
            <a:endParaRPr lang="en-GB" sz="1500" dirty="0" smtClean="0"/>
          </a:p>
          <a:p>
            <a:pPr marL="288036" lvl="3" indent="0" algn="just">
              <a:buNone/>
            </a:pPr>
            <a:r>
              <a:rPr lang="en-US" sz="1500" b="0" dirty="0" smtClean="0"/>
              <a:t>b. </a:t>
            </a:r>
            <a:r>
              <a:rPr lang="en-US" sz="1500" dirty="0" err="1" smtClean="0"/>
              <a:t>Laba</a:t>
            </a:r>
            <a:r>
              <a:rPr lang="en-US" sz="1500" dirty="0" smtClean="0"/>
              <a:t> </a:t>
            </a:r>
            <a:r>
              <a:rPr lang="en-US" sz="1500" dirty="0" err="1" smtClean="0"/>
              <a:t>akuntansi</a:t>
            </a:r>
            <a:r>
              <a:rPr lang="en-US" sz="1500" dirty="0" smtClean="0"/>
              <a:t> </a:t>
            </a:r>
            <a:r>
              <a:rPr lang="en-US" sz="1500" dirty="0" err="1" smtClean="0"/>
              <a:t>didasarkan</a:t>
            </a:r>
            <a:r>
              <a:rPr lang="en-US" sz="1500" dirty="0" smtClean="0"/>
              <a:t> </a:t>
            </a:r>
            <a:r>
              <a:rPr lang="en-US" sz="1500" dirty="0" err="1" smtClean="0"/>
              <a:t>pada</a:t>
            </a:r>
            <a:r>
              <a:rPr lang="en-US" sz="1500" dirty="0" smtClean="0"/>
              <a:t> </a:t>
            </a:r>
            <a:r>
              <a:rPr lang="en-US" sz="1500" dirty="0" err="1" smtClean="0"/>
              <a:t>postulat</a:t>
            </a:r>
            <a:r>
              <a:rPr lang="en-US" sz="1500" dirty="0" smtClean="0"/>
              <a:t> “</a:t>
            </a:r>
            <a:r>
              <a:rPr lang="en-US" sz="1500" dirty="0" err="1" smtClean="0"/>
              <a:t>periodik</a:t>
            </a:r>
            <a:r>
              <a:rPr lang="en-US" sz="1500" dirty="0" smtClean="0"/>
              <a:t>” </a:t>
            </a:r>
            <a:r>
              <a:rPr lang="en-US" sz="1500" dirty="0" err="1" smtClean="0"/>
              <a:t>laba</a:t>
            </a:r>
            <a:r>
              <a:rPr lang="en-US" sz="1500" dirty="0" smtClean="0"/>
              <a:t>, </a:t>
            </a:r>
            <a:r>
              <a:rPr lang="en-US" sz="1500" dirty="0" err="1" smtClean="0"/>
              <a:t>artinya</a:t>
            </a:r>
            <a:r>
              <a:rPr lang="en-US" sz="1500" dirty="0" smtClean="0"/>
              <a:t> </a:t>
            </a:r>
            <a:r>
              <a:rPr lang="en-US" sz="1500" dirty="0" err="1" smtClean="0"/>
              <a:t>merupakan</a:t>
            </a:r>
            <a:r>
              <a:rPr lang="en-US" sz="1500" dirty="0" smtClean="0"/>
              <a:t> </a:t>
            </a:r>
            <a:r>
              <a:rPr lang="en-US" sz="1500" dirty="0" err="1" smtClean="0"/>
              <a:t>prestasi</a:t>
            </a:r>
            <a:r>
              <a:rPr lang="en-US" sz="1500" dirty="0" smtClean="0"/>
              <a:t> </a:t>
            </a:r>
            <a:r>
              <a:rPr lang="en-US" sz="1500" dirty="0" err="1" smtClean="0"/>
              <a:t>perusahaan</a:t>
            </a:r>
            <a:r>
              <a:rPr lang="en-US" sz="1500" dirty="0" smtClean="0"/>
              <a:t>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bidang</a:t>
            </a:r>
            <a:r>
              <a:rPr lang="en-US" sz="1500" dirty="0" smtClean="0"/>
              <a:t> </a:t>
            </a:r>
            <a:r>
              <a:rPr lang="en-US" sz="1500" dirty="0" err="1" smtClean="0"/>
              <a:t>keuangan</a:t>
            </a:r>
            <a:r>
              <a:rPr lang="en-US" sz="1500" dirty="0" smtClean="0"/>
              <a:t> </a:t>
            </a:r>
            <a:r>
              <a:rPr lang="en-US" sz="1500" dirty="0" err="1" smtClean="0"/>
              <a:t>pada</a:t>
            </a:r>
            <a:r>
              <a:rPr lang="en-US" sz="1500" dirty="0" smtClean="0"/>
              <a:t> </a:t>
            </a:r>
            <a:r>
              <a:rPr lang="en-US" sz="1500" dirty="0" err="1" smtClean="0"/>
              <a:t>periode</a:t>
            </a:r>
            <a:r>
              <a:rPr lang="en-US" sz="1500" dirty="0" smtClean="0"/>
              <a:t> </a:t>
            </a:r>
            <a:r>
              <a:rPr lang="en-US" sz="1500" dirty="0" err="1" smtClean="0"/>
              <a:t>tertentu</a:t>
            </a:r>
            <a:r>
              <a:rPr lang="en-US" sz="1500" dirty="0" smtClean="0"/>
              <a:t>.</a:t>
            </a:r>
            <a:endParaRPr lang="en-GB" sz="1500" dirty="0" smtClean="0"/>
          </a:p>
          <a:p>
            <a:pPr marL="288036" lvl="3" indent="0" algn="just">
              <a:buNone/>
            </a:pPr>
            <a:r>
              <a:rPr lang="en-US" sz="1500" b="0" dirty="0" smtClean="0"/>
              <a:t>c. </a:t>
            </a:r>
            <a:r>
              <a:rPr lang="en-US" sz="1500" dirty="0" err="1"/>
              <a:t>Laba</a:t>
            </a:r>
            <a:r>
              <a:rPr lang="en-US" sz="1500" dirty="0"/>
              <a:t> </a:t>
            </a:r>
            <a:r>
              <a:rPr lang="en-US" sz="1500" dirty="0" err="1"/>
              <a:t>akuntansi</a:t>
            </a:r>
            <a:r>
              <a:rPr lang="en-US" sz="1500" dirty="0"/>
              <a:t> </a:t>
            </a:r>
            <a:r>
              <a:rPr lang="en-US" sz="1500" dirty="0" err="1"/>
              <a:t>didasarkan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prinsip</a:t>
            </a:r>
            <a:r>
              <a:rPr lang="en-US" sz="1500" dirty="0"/>
              <a:t> revenue yang </a:t>
            </a:r>
            <a:r>
              <a:rPr lang="en-US" sz="1500" dirty="0" err="1"/>
              <a:t>memerlukan</a:t>
            </a:r>
            <a:r>
              <a:rPr lang="en-US" sz="1500" dirty="0"/>
              <a:t> </a:t>
            </a:r>
            <a:r>
              <a:rPr lang="en-US" sz="1500" dirty="0" err="1"/>
              <a:t>pengukuran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pengakuan</a:t>
            </a:r>
            <a:r>
              <a:rPr lang="en-US" sz="1500" dirty="0"/>
              <a:t>.</a:t>
            </a:r>
            <a:endParaRPr lang="en-GB" sz="1500" dirty="0"/>
          </a:p>
          <a:p>
            <a:pPr marL="288036" lvl="3" indent="0" algn="just">
              <a:buNone/>
            </a:pPr>
            <a:r>
              <a:rPr lang="en-US" sz="1500" b="0" dirty="0" smtClean="0"/>
              <a:t>d. </a:t>
            </a:r>
            <a:r>
              <a:rPr lang="en-US" sz="1500" dirty="0" err="1" smtClean="0"/>
              <a:t>Laba</a:t>
            </a:r>
            <a:r>
              <a:rPr lang="en-US" sz="1500" dirty="0" smtClean="0"/>
              <a:t> </a:t>
            </a:r>
            <a:r>
              <a:rPr lang="en-US" sz="1500" dirty="0" err="1" smtClean="0"/>
              <a:t>akuntansi</a:t>
            </a:r>
            <a:r>
              <a:rPr lang="en-US" sz="1500" dirty="0" smtClean="0"/>
              <a:t> </a:t>
            </a:r>
            <a:r>
              <a:rPr lang="en-US" sz="1500" dirty="0" err="1" smtClean="0"/>
              <a:t>memerlukan</a:t>
            </a:r>
            <a:r>
              <a:rPr lang="en-US" sz="1500" dirty="0" smtClean="0"/>
              <a:t> </a:t>
            </a:r>
            <a:r>
              <a:rPr lang="en-US" sz="1500" dirty="0" err="1" smtClean="0"/>
              <a:t>perhitungan</a:t>
            </a:r>
            <a:r>
              <a:rPr lang="en-US" sz="1500" dirty="0" smtClean="0"/>
              <a:t> </a:t>
            </a:r>
            <a:r>
              <a:rPr lang="en-US" sz="1500" dirty="0" err="1" smtClean="0"/>
              <a:t>terhadap</a:t>
            </a:r>
            <a:r>
              <a:rPr lang="en-US" sz="1500" dirty="0" smtClean="0"/>
              <a:t> </a:t>
            </a:r>
            <a:r>
              <a:rPr lang="en-US" sz="1500" dirty="0" err="1" smtClean="0"/>
              <a:t>biaya</a:t>
            </a:r>
            <a:r>
              <a:rPr lang="en-US" sz="1500" dirty="0" smtClean="0"/>
              <a:t>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bentuk</a:t>
            </a:r>
            <a:r>
              <a:rPr lang="en-US" sz="1500" dirty="0" smtClean="0"/>
              <a:t> </a:t>
            </a:r>
            <a:r>
              <a:rPr lang="en-US" sz="1500" dirty="0" err="1" smtClean="0"/>
              <a:t>biaya</a:t>
            </a:r>
            <a:r>
              <a:rPr lang="en-US" sz="1500" dirty="0" smtClean="0"/>
              <a:t> </a:t>
            </a:r>
            <a:r>
              <a:rPr lang="en-US" sz="1500" dirty="0" err="1" smtClean="0"/>
              <a:t>historis</a:t>
            </a:r>
            <a:r>
              <a:rPr lang="en-US" sz="1500" dirty="0" smtClean="0"/>
              <a:t> yang </a:t>
            </a:r>
            <a:r>
              <a:rPr lang="en-US" sz="1500" dirty="0" err="1" smtClean="0"/>
              <a:t>dikeluarkan</a:t>
            </a:r>
            <a:r>
              <a:rPr lang="en-US" sz="1500" dirty="0" smtClean="0"/>
              <a:t> </a:t>
            </a:r>
            <a:r>
              <a:rPr lang="en-US" sz="1500" dirty="0" err="1" smtClean="0"/>
              <a:t>perusahaan</a:t>
            </a:r>
            <a:r>
              <a:rPr lang="en-US" sz="1500" dirty="0" smtClean="0"/>
              <a:t>.</a:t>
            </a:r>
            <a:endParaRPr lang="en-GB" sz="1500" dirty="0" smtClean="0"/>
          </a:p>
          <a:p>
            <a:pPr marL="288036" lvl="3" indent="0" algn="just">
              <a:buNone/>
            </a:pPr>
            <a:r>
              <a:rPr lang="en-US" sz="1500" b="0" dirty="0" smtClean="0"/>
              <a:t>e. </a:t>
            </a:r>
            <a:r>
              <a:rPr lang="en-US" sz="1500" dirty="0" err="1"/>
              <a:t>Laba</a:t>
            </a:r>
            <a:r>
              <a:rPr lang="en-US" sz="1500" dirty="0"/>
              <a:t> </a:t>
            </a:r>
            <a:r>
              <a:rPr lang="en-US" sz="1500" dirty="0" err="1"/>
              <a:t>akuntansi</a:t>
            </a:r>
            <a:r>
              <a:rPr lang="en-US" sz="1500" dirty="0"/>
              <a:t> </a:t>
            </a:r>
            <a:r>
              <a:rPr lang="en-US" sz="1500" dirty="0" err="1"/>
              <a:t>didasarkan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prinsip</a:t>
            </a:r>
            <a:r>
              <a:rPr lang="en-US" sz="1500" dirty="0"/>
              <a:t> “matching” </a:t>
            </a:r>
            <a:r>
              <a:rPr lang="en-US" sz="1500" dirty="0" err="1"/>
              <a:t>artinya</a:t>
            </a:r>
            <a:r>
              <a:rPr lang="en-US" sz="1500" dirty="0"/>
              <a:t> </a:t>
            </a:r>
            <a:r>
              <a:rPr lang="en-US" sz="1500" dirty="0" err="1"/>
              <a:t>hasil</a:t>
            </a:r>
            <a:r>
              <a:rPr lang="en-US" sz="1500" dirty="0"/>
              <a:t> </a:t>
            </a:r>
            <a:r>
              <a:rPr lang="en-US" sz="1500" dirty="0" err="1"/>
              <a:t>pendapatan</a:t>
            </a:r>
            <a:r>
              <a:rPr lang="en-US" sz="1500" dirty="0"/>
              <a:t> </a:t>
            </a:r>
            <a:r>
              <a:rPr lang="en-US" sz="1500" dirty="0" err="1"/>
              <a:t>dikurangi</a:t>
            </a:r>
            <a:r>
              <a:rPr lang="en-US" sz="1500" dirty="0"/>
              <a:t> </a:t>
            </a:r>
            <a:r>
              <a:rPr lang="en-US" sz="1500" dirty="0" err="1"/>
              <a:t>biaya</a:t>
            </a:r>
            <a:r>
              <a:rPr lang="en-US" sz="1500" dirty="0"/>
              <a:t> yang </a:t>
            </a:r>
            <a:r>
              <a:rPr lang="en-US" sz="1500" dirty="0" err="1"/>
              <a:t>dikeluarkan</a:t>
            </a:r>
            <a:r>
              <a:rPr lang="en-US" sz="1500" dirty="0"/>
              <a:t> </a:t>
            </a:r>
            <a:r>
              <a:rPr lang="en-US" sz="1500" dirty="0" err="1"/>
              <a:t>dalam</a:t>
            </a:r>
            <a:r>
              <a:rPr lang="en-US" sz="1500" dirty="0"/>
              <a:t> </a:t>
            </a:r>
            <a:r>
              <a:rPr lang="en-US" sz="1500" dirty="0" err="1"/>
              <a:t>periode</a:t>
            </a:r>
            <a:r>
              <a:rPr lang="en-US" sz="1500" dirty="0"/>
              <a:t> yang </a:t>
            </a:r>
            <a:r>
              <a:rPr lang="en-US" sz="1500" dirty="0" err="1"/>
              <a:t>sama</a:t>
            </a:r>
            <a:r>
              <a:rPr lang="en-US" sz="1500" dirty="0"/>
              <a:t>.</a:t>
            </a:r>
            <a:endParaRPr lang="en-GB" sz="1500" dirty="0"/>
          </a:p>
          <a:p>
            <a:pPr marL="288036" lvl="3" indent="0" algn="just">
              <a:buNone/>
            </a:pPr>
            <a:endParaRPr lang="en-US" b="0" dirty="0" smtClean="0"/>
          </a:p>
          <a:p>
            <a:pPr marL="573786" lvl="3" indent="-285750" algn="just">
              <a:buClrTx/>
              <a:buFont typeface="Arial" pitchFamily="34" charset="0"/>
              <a:buChar char="•"/>
            </a:pP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endParaRPr lang="en-US" dirty="0" smtClean="0"/>
          </a:p>
          <a:p>
            <a:pPr algn="just"/>
            <a:r>
              <a:rPr lang="en-US" dirty="0" smtClean="0"/>
              <a:t>	</a:t>
            </a:r>
            <a:r>
              <a:rPr lang="en-US" sz="1500" b="0" dirty="0" err="1" smtClean="0"/>
              <a:t>Pada</a:t>
            </a:r>
            <a:r>
              <a:rPr lang="en-US" sz="1500" b="0" dirty="0" smtClean="0"/>
              <a:t> </a:t>
            </a:r>
            <a:r>
              <a:rPr lang="en-US" sz="1500" b="0" dirty="0" err="1"/>
              <a:t>laba</a:t>
            </a:r>
            <a:r>
              <a:rPr lang="en-US" sz="1500" b="0" dirty="0"/>
              <a:t> </a:t>
            </a:r>
            <a:r>
              <a:rPr lang="en-US" sz="1500" b="0" dirty="0" err="1"/>
              <a:t>akuntansi</a:t>
            </a:r>
            <a:r>
              <a:rPr lang="en-US" sz="1500" b="0" dirty="0"/>
              <a:t> </a:t>
            </a:r>
            <a:r>
              <a:rPr lang="en-US" sz="1500" b="0" dirty="0" err="1"/>
              <a:t>dikenal</a:t>
            </a:r>
            <a:r>
              <a:rPr lang="en-US" sz="1500" b="0" dirty="0"/>
              <a:t> </a:t>
            </a:r>
            <a:r>
              <a:rPr lang="en-US" sz="1500" b="0" dirty="0" err="1"/>
              <a:t>konsep</a:t>
            </a:r>
            <a:r>
              <a:rPr lang="en-US" sz="1500" b="0" dirty="0"/>
              <a:t> Replacement Cost Income </a:t>
            </a:r>
            <a:r>
              <a:rPr lang="en-US" sz="1500" b="0" dirty="0" err="1"/>
              <a:t>dengan</a:t>
            </a:r>
            <a:r>
              <a:rPr lang="en-US" sz="1500" b="0" dirty="0"/>
              <a:t> </a:t>
            </a:r>
            <a:r>
              <a:rPr lang="en-US" sz="1500" b="0" dirty="0" err="1"/>
              <a:t>dua</a:t>
            </a:r>
            <a:r>
              <a:rPr lang="en-US" sz="1500" b="0" dirty="0"/>
              <a:t> </a:t>
            </a:r>
            <a:r>
              <a:rPr lang="en-US" sz="1500" b="0" dirty="0" err="1"/>
              <a:t>komponen</a:t>
            </a:r>
            <a:r>
              <a:rPr lang="en-US" sz="1500" b="0" dirty="0"/>
              <a:t> </a:t>
            </a:r>
            <a:r>
              <a:rPr lang="en-US" sz="1500" b="0" dirty="0" err="1"/>
              <a:t>laba</a:t>
            </a:r>
            <a:r>
              <a:rPr lang="en-US" sz="1500" b="0" dirty="0"/>
              <a:t> </a:t>
            </a:r>
            <a:r>
              <a:rPr lang="en-US" sz="1500" b="0" dirty="0" err="1"/>
              <a:t>yaitu</a:t>
            </a:r>
            <a:r>
              <a:rPr lang="en-US" sz="1500" b="0" dirty="0"/>
              <a:t>:</a:t>
            </a:r>
            <a:endParaRPr lang="en-GB" sz="1300" b="0" dirty="0"/>
          </a:p>
          <a:p>
            <a:pPr lvl="0" algn="just"/>
            <a:r>
              <a:rPr lang="en-US" sz="1500" b="0" dirty="0" smtClean="0"/>
              <a:t>	a. Current </a:t>
            </a:r>
            <a:r>
              <a:rPr lang="en-US" sz="1500" b="0" dirty="0" err="1"/>
              <a:t>oprating</a:t>
            </a:r>
            <a:r>
              <a:rPr lang="en-US" sz="1500" b="0" dirty="0"/>
              <a:t> profit : </a:t>
            </a:r>
            <a:r>
              <a:rPr lang="en-US" sz="1500" b="0" dirty="0" err="1"/>
              <a:t>Perhitungan</a:t>
            </a:r>
            <a:r>
              <a:rPr lang="en-US" sz="1500" b="0" dirty="0"/>
              <a:t> </a:t>
            </a:r>
            <a:r>
              <a:rPr lang="en-US" sz="1500" b="0" dirty="0" err="1"/>
              <a:t>dari</a:t>
            </a:r>
            <a:r>
              <a:rPr lang="en-US" sz="1500" b="0" dirty="0"/>
              <a:t> </a:t>
            </a:r>
            <a:r>
              <a:rPr lang="en-US" sz="1500" b="0" dirty="0" err="1"/>
              <a:t>pengurangan</a:t>
            </a:r>
            <a:r>
              <a:rPr lang="en-US" sz="1500" b="0" dirty="0"/>
              <a:t> </a:t>
            </a:r>
            <a:r>
              <a:rPr lang="en-US" sz="1500" b="0" dirty="0" err="1"/>
              <a:t>biaya</a:t>
            </a:r>
            <a:r>
              <a:rPr lang="en-US" sz="1500" b="0" dirty="0"/>
              <a:t> </a:t>
            </a:r>
            <a:r>
              <a:rPr lang="en-US" sz="1500" b="0" dirty="0" err="1"/>
              <a:t>pengganti</a:t>
            </a:r>
            <a:r>
              <a:rPr lang="en-US" sz="1500" b="0" dirty="0"/>
              <a:t> (replacement cost) </a:t>
            </a:r>
            <a:r>
              <a:rPr lang="en-US" sz="1500" b="0" dirty="0" err="1"/>
              <a:t>dari</a:t>
            </a:r>
            <a:r>
              <a:rPr lang="en-US" sz="1500" b="0" dirty="0"/>
              <a:t> </a:t>
            </a:r>
            <a:r>
              <a:rPr lang="en-US" sz="1500" b="0" dirty="0" err="1"/>
              <a:t>penghasilan</a:t>
            </a:r>
            <a:r>
              <a:rPr lang="en-US" sz="1500" b="0" dirty="0"/>
              <a:t>.</a:t>
            </a:r>
            <a:endParaRPr lang="en-GB" sz="1300" b="0" dirty="0"/>
          </a:p>
          <a:p>
            <a:pPr lvl="0" algn="just"/>
            <a:r>
              <a:rPr lang="en-US" sz="1500" b="0" dirty="0" smtClean="0"/>
              <a:t>	b. Realized </a:t>
            </a:r>
            <a:r>
              <a:rPr lang="en-US" sz="1500" b="0" dirty="0"/>
              <a:t>holding gain and loss : </a:t>
            </a:r>
            <a:r>
              <a:rPr lang="en-US" sz="1500" b="0" dirty="0" err="1"/>
              <a:t>Perhitungan</a:t>
            </a:r>
            <a:r>
              <a:rPr lang="en-US" sz="1500" b="0" dirty="0"/>
              <a:t> </a:t>
            </a:r>
            <a:r>
              <a:rPr lang="en-US" sz="1500" b="0" dirty="0" err="1"/>
              <a:t>perbedaan</a:t>
            </a:r>
            <a:r>
              <a:rPr lang="en-US" sz="1500" b="0" dirty="0"/>
              <a:t> </a:t>
            </a:r>
            <a:r>
              <a:rPr lang="en-US" sz="1500" b="0" dirty="0" err="1"/>
              <a:t>antara</a:t>
            </a:r>
            <a:r>
              <a:rPr lang="en-US" sz="1500" b="0" dirty="0"/>
              <a:t> replacement cost </a:t>
            </a:r>
            <a:r>
              <a:rPr lang="en-US" sz="1500" b="0" dirty="0" err="1"/>
              <a:t>barang</a:t>
            </a:r>
            <a:r>
              <a:rPr lang="en-US" sz="1500" b="0" dirty="0"/>
              <a:t> yang </a:t>
            </a:r>
            <a:r>
              <a:rPr lang="en-US" sz="1500" b="0" dirty="0" err="1"/>
              <a:t>dijual</a:t>
            </a:r>
            <a:r>
              <a:rPr lang="en-US" sz="1500" b="0" dirty="0"/>
              <a:t> </a:t>
            </a:r>
            <a:r>
              <a:rPr lang="en-US" sz="1500" b="0" dirty="0" err="1"/>
              <a:t>dengan</a:t>
            </a:r>
            <a:r>
              <a:rPr lang="en-US" sz="1500" b="0" dirty="0"/>
              <a:t> </a:t>
            </a:r>
            <a:r>
              <a:rPr lang="en-US" sz="1500" b="0" dirty="0" err="1"/>
              <a:t>biaya</a:t>
            </a:r>
            <a:r>
              <a:rPr lang="en-US" sz="1500" b="0" dirty="0"/>
              <a:t> </a:t>
            </a:r>
            <a:r>
              <a:rPr lang="en-US" sz="1500" b="0" dirty="0" err="1"/>
              <a:t>historis</a:t>
            </a:r>
            <a:r>
              <a:rPr lang="en-US" sz="1500" b="0" dirty="0"/>
              <a:t> </a:t>
            </a:r>
            <a:r>
              <a:rPr lang="en-US" sz="1500" b="0" dirty="0" err="1"/>
              <a:t>barang</a:t>
            </a:r>
            <a:r>
              <a:rPr lang="en-US" sz="1500" b="0" dirty="0"/>
              <a:t> yang </a:t>
            </a:r>
            <a:r>
              <a:rPr lang="en-US" sz="1500" b="0" dirty="0" err="1"/>
              <a:t>sama</a:t>
            </a:r>
            <a:r>
              <a:rPr lang="en-US" sz="1500" b="0" dirty="0"/>
              <a:t>.</a:t>
            </a:r>
            <a:endParaRPr lang="en-GB" sz="1300" b="0" dirty="0"/>
          </a:p>
          <a:p>
            <a:pPr marL="288036" lvl="3" indent="0">
              <a:buClrTx/>
              <a:buNone/>
            </a:pPr>
            <a:endParaRPr lang="en-GB" b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76113"/>
            <a:ext cx="8077200" cy="790687"/>
          </a:xfrm>
        </p:spPr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Lanjutan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3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154</TotalTime>
  <Words>419</Words>
  <Application>Microsoft Office PowerPoint</Application>
  <PresentationFormat>On-screen Show (4:3)</PresentationFormat>
  <Paragraphs>145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Franklin Gothic Book</vt:lpstr>
      <vt:lpstr>Franklin Gothic Medium</vt:lpstr>
      <vt:lpstr>Times New Roman</vt:lpstr>
      <vt:lpstr>Tunga</vt:lpstr>
      <vt:lpstr>Wingdings</vt:lpstr>
      <vt:lpstr>Angles</vt:lpstr>
      <vt:lpstr>KONSEP LABA</vt:lpstr>
      <vt:lpstr>Definisi Laba </vt:lpstr>
      <vt:lpstr>Karakteristik Laba</vt:lpstr>
      <vt:lpstr>Fungsi Perhitungan Laba</vt:lpstr>
      <vt:lpstr>Jenis-jenis Laba</vt:lpstr>
      <vt:lpstr>Polemik tentang laba</vt:lpstr>
      <vt:lpstr>Konsep laba dalam aspek tataran (level) semiotika</vt:lpstr>
      <vt:lpstr>Konsep laba secara ekonomi dan akuntansi</vt:lpstr>
      <vt:lpstr>Konsep laba secara ekonomi dan akuntansi Lanjutan</vt:lpstr>
      <vt:lpstr>Konsep laba secara ekonomi dan akuntansi Lanjutan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LABA</dc:title>
  <dc:creator>MSI</dc:creator>
  <cp:lastModifiedBy>BigDedi</cp:lastModifiedBy>
  <cp:revision>63</cp:revision>
  <dcterms:created xsi:type="dcterms:W3CDTF">2016-11-22T14:22:59Z</dcterms:created>
  <dcterms:modified xsi:type="dcterms:W3CDTF">2021-01-11T01:23:28Z</dcterms:modified>
</cp:coreProperties>
</file>