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76" r:id="rId3"/>
    <p:sldId id="279" r:id="rId4"/>
    <p:sldId id="280" r:id="rId5"/>
    <p:sldId id="281" r:id="rId6"/>
    <p:sldId id="282" r:id="rId7"/>
    <p:sldId id="283" r:id="rId8"/>
    <p:sldId id="288" r:id="rId9"/>
    <p:sldId id="287" r:id="rId10"/>
    <p:sldId id="289" r:id="rId11"/>
    <p:sldId id="290" r:id="rId12"/>
    <p:sldId id="284" r:id="rId13"/>
    <p:sldId id="765" r:id="rId14"/>
    <p:sldId id="295" r:id="rId15"/>
    <p:sldId id="291" r:id="rId16"/>
    <p:sldId id="761" r:id="rId17"/>
    <p:sldId id="762" r:id="rId18"/>
    <p:sldId id="763" r:id="rId19"/>
    <p:sldId id="764" r:id="rId20"/>
    <p:sldId id="754" r:id="rId21"/>
    <p:sldId id="755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116" d="100"/>
          <a:sy n="116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95231-90C6-4D97-9877-25066EF8E45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9EF5E-A8A0-41B8-8D6D-0A384BBF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9EF5E-A8A0-41B8-8D6D-0A384BBF6D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Futura Bk"/>
            </a:endParaRPr>
          </a:p>
        </p:txBody>
      </p:sp>
      <p:sp>
        <p:nvSpPr>
          <p:cNvPr id="21508" name="Footer Placeholder 1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300"/>
              <a:t>Copyright itSM Publishing 2015</a:t>
            </a:r>
          </a:p>
        </p:txBody>
      </p:sp>
    </p:spTree>
    <p:extLst>
      <p:ext uri="{BB962C8B-B14F-4D97-AF65-F5344CB8AC3E}">
        <p14:creationId xmlns:p14="http://schemas.microsoft.com/office/powerpoint/2010/main" val="170515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5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5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CB39-F074-4CE8-B6D9-9A36ACDAF3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2800-2157-4B72-8A53-668E86C6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CB39-F074-4CE8-B6D9-9A36ACDAF3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2800-2157-4B72-8A53-668E86C6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CB39-F074-4CE8-B6D9-9A36ACDAF3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2800-2157-4B72-8A53-668E86C6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1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142999"/>
            <a:ext cx="8348472" cy="5006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807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CB39-F074-4CE8-B6D9-9A36ACDAF3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2800-2157-4B72-8A53-668E86C6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CB39-F074-4CE8-B6D9-9A36ACDAF3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2800-2157-4B72-8A53-668E86C6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5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CB39-F074-4CE8-B6D9-9A36ACDAF3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2800-2157-4B72-8A53-668E86C6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6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CB39-F074-4CE8-B6D9-9A36ACDAF3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2800-2157-4B72-8A53-668E86C6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CB39-F074-4CE8-B6D9-9A36ACDAF3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2800-2157-4B72-8A53-668E86C6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8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CB39-F074-4CE8-B6D9-9A36ACDAF3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2800-2157-4B72-8A53-668E86C6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0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CB39-F074-4CE8-B6D9-9A36ACDAF3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2800-2157-4B72-8A53-668E86C6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3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CB39-F074-4CE8-B6D9-9A36ACDAF3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2800-2157-4B72-8A53-668E86C6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3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CB39-F074-4CE8-B6D9-9A36ACDAF30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2800-2157-4B72-8A53-668E86C6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wa.org/Portals/0/files/legreg/documents/AWWACybersecurityguid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wa.org/Portals/0/files/legreg/documents/AWWACybersecurityguid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wa.org/Portals/0/files/legreg/documents/AWWACybersecurityguid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wa.org/Portals/0/files/legreg/documents/AWWACybersecurityguid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securityframework.i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securityframework.i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1" y="2794561"/>
            <a:ext cx="8763000" cy="2133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1" y="2713448"/>
            <a:ext cx="87629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Designing, Building and Managing a Cyber Security Program Based on the NIST Cybersecurity Framework (NIST CSF) 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A Business Case 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9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ISO 27002: 2013 Code of Practice for Information Security Management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711642"/>
            <a:ext cx="6400800" cy="46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8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ISO 27002 Controls Mapping to the NIST Cybersecurity Framework: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02080" y="1600200"/>
            <a:ext cx="6644640" cy="47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2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NIST CSF Risk Management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i="1" dirty="0"/>
              <a:t>Baldrige Cybersecurity Excellence Builder </a:t>
            </a:r>
            <a:r>
              <a:rPr lang="en-US" sz="2000" dirty="0"/>
              <a:t>is a </a:t>
            </a:r>
            <a:r>
              <a:rPr lang="en-US" sz="2000" dirty="0">
                <a:highlight>
                  <a:srgbClr val="FFFF00"/>
                </a:highlight>
              </a:rPr>
              <a:t>voluntary self-assessment tool </a:t>
            </a:r>
            <a:r>
              <a:rPr lang="en-US" sz="2000" dirty="0"/>
              <a:t>that enables organizations to better understand the effectiveness of their cybersecurity risk management efforts.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E855A-42A7-57C4-78D2-28392141B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830668"/>
            <a:ext cx="4730715" cy="4027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139BC2-3AE6-C14F-6A7A-3A111F8E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774575"/>
            <a:ext cx="3505200" cy="1483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7812EC-6B23-F4EE-7467-9B4F84253725}"/>
              </a:ext>
            </a:extLst>
          </p:cNvPr>
          <p:cNvSpPr txBox="1"/>
          <p:nvPr/>
        </p:nvSpPr>
        <p:spPr>
          <a:xfrm>
            <a:off x="5257800" y="259080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600" b="1" i="1" dirty="0"/>
              <a:t> </a:t>
            </a:r>
            <a:r>
              <a:rPr lang="id-ID" sz="1600" b="1" i="1" dirty="0" err="1"/>
              <a:t>Baldrige</a:t>
            </a:r>
            <a:r>
              <a:rPr lang="id-ID" sz="1600" b="1" i="1" dirty="0"/>
              <a:t> </a:t>
            </a:r>
            <a:r>
              <a:rPr lang="id-ID" sz="1600" b="1" i="1" dirty="0" err="1"/>
              <a:t>Excellence</a:t>
            </a:r>
            <a:r>
              <a:rPr lang="id-ID" sz="1600" b="1" i="1" dirty="0"/>
              <a:t> </a:t>
            </a:r>
            <a:r>
              <a:rPr lang="id-ID" sz="1600" b="1" i="1" dirty="0" err="1"/>
              <a:t>Framework</a:t>
            </a:r>
            <a:endParaRPr lang="id-ID" sz="1600" b="1" i="1" dirty="0"/>
          </a:p>
        </p:txBody>
      </p:sp>
    </p:spTree>
    <p:extLst>
      <p:ext uri="{BB962C8B-B14F-4D97-AF65-F5344CB8AC3E}">
        <p14:creationId xmlns:p14="http://schemas.microsoft.com/office/powerpoint/2010/main" val="377473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NIST CSF Risk Management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Using this self-assessment tool, organizations can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Determine cybersecurity-related activities important to your business strategy and critical service delivery;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Prioritize your investments in managing cybersecurity risk;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Determine how best to enable your workforce, customers, suppliers, partners, and collaborators to be risk conscious and security aware, and to fulfill their cybersecurity roles and responsibilities;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Assess the effectiveness and efficiency of your use of cybersecurity standards, guidelines, and practices;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Assess the cybersecurity results you achieve;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Identify priorities for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111687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-2286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Baldrige Cybersecurity Excellence Builder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055" y="685800"/>
            <a:ext cx="81534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and Cybersecurity Leadership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How do your senior leaders lead cybersecurity policies and operations?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Governance and Societal Responsibilities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 How do you govern cybersecurity policies and operations and fulfill your organization’s societal responsibilities?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Strategy Development: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How do you develop your cybersecurity strategy?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Strategy Implementation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 How do you implement your cybersecurity strategy?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Voice of the Customer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 How do you obtain information from your customers?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Customer Engagement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 How do you engage customers by serving their needs and building relationships?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Measurement, Analysis, and Improvement of Performance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 How do you measure, analyze, and then improve cybersecurity-related performance?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Knowledge Management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 How do you manage your organization's cybersecurity related knowledge assets?</a:t>
            </a:r>
          </a:p>
          <a:p>
            <a:pPr marL="285750" indent="-285750">
              <a:lnSpc>
                <a:spcPct val="107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Workforce Environment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 How do you build an effective and supportive workforce environment to achieve your cybersecurity goals?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96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Baldrige Cybersecurity Excellence Builder (cont.)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" y="1295400"/>
            <a:ext cx="8153400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Workforce Engagement: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How do you engage your workforce to achieve a high performance work environment in support of cybersecurity policies and operations?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Work Processes: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How do you design, manage, and improve your key cybersecurity work processes?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Operational Effectiveness: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How do you ensure effective management of your cybersecurity operations?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Process Results: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What are your cybersecurity performance and process effectiveness results?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Customer Results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 What are your customer-focused cybersecurity performance results?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Workforce Results: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What are your workforce-focused cybersecurity performance results?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Leadership and Governance Results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 What are your cybersecurity leadership and governance results?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Financial Results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 What are your financial performance results for your cybersecurity operations?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1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4058" y="350160"/>
            <a:ext cx="7839942" cy="762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American Water Works Association</a:t>
            </a:r>
            <a:br>
              <a:rPr lang="en-US" sz="3600" dirty="0"/>
            </a:br>
            <a:r>
              <a:rPr lang="en-US" sz="1800" i="1" dirty="0">
                <a:latin typeface="Arial"/>
                <a:cs typeface="Arial"/>
                <a:hlinkClick r:id="rId3"/>
              </a:rPr>
              <a:t>Process Control System Security Guidance for the Water Sector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9760"/>
            <a:ext cx="8229600" cy="518623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/>
              <a:t>A 29 page security guide</a:t>
            </a:r>
          </a:p>
          <a:p>
            <a:pPr>
              <a:buFont typeface="Arial"/>
              <a:buChar char="•"/>
            </a:pPr>
            <a:r>
              <a:rPr lang="en-US" sz="2800" dirty="0"/>
              <a:t>Recommended Security Practices for Water Sector – a list of 12 major ‘to dos’</a:t>
            </a:r>
          </a:p>
          <a:p>
            <a:pPr>
              <a:buFont typeface="Arial"/>
              <a:buChar char="•"/>
            </a:pPr>
            <a:r>
              <a:rPr lang="en-US" sz="2800" dirty="0"/>
              <a:t>A Cybersecurity Guidance Tool to simplify guidance landscape</a:t>
            </a:r>
          </a:p>
          <a:p>
            <a:pPr>
              <a:buFont typeface="Arial"/>
              <a:buChar char="•"/>
            </a:pPr>
            <a:r>
              <a:rPr lang="en-US" sz="2800" dirty="0"/>
              <a:t>Crosswalk of Framework to AWWA Guidance Control</a:t>
            </a:r>
          </a:p>
          <a:p>
            <a:pPr>
              <a:buFont typeface="Arial"/>
              <a:buChar char="•"/>
            </a:pPr>
            <a:endParaRPr lang="en-US" sz="2800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Shot 2016-07-01 at 2.5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8" y="113840"/>
            <a:ext cx="1190780" cy="9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4058" y="350160"/>
            <a:ext cx="7839942" cy="762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Cybersecurity Guidance </a:t>
            </a:r>
            <a:r>
              <a:rPr lang="en-US" sz="3200" dirty="0" err="1"/>
              <a:t>Tool</a:t>
            </a:r>
            <a:r>
              <a:rPr lang="en-US" sz="1800" i="1" dirty="0" err="1">
                <a:latin typeface="Arial"/>
                <a:cs typeface="Arial"/>
                <a:hlinkClick r:id="rId3"/>
              </a:rPr>
              <a:t>Process</a:t>
            </a:r>
            <a:r>
              <a:rPr lang="en-US" sz="1800" i="1" dirty="0">
                <a:latin typeface="Arial"/>
                <a:cs typeface="Arial"/>
                <a:hlinkClick r:id="rId3"/>
              </a:rPr>
              <a:t> Control System Security Guidance for the Water Sector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Shot 2016-07-01 at 2.5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8" y="113840"/>
            <a:ext cx="1190780" cy="970636"/>
          </a:xfrm>
          <a:prstGeom prst="rect">
            <a:avLst/>
          </a:prstGeom>
        </p:spPr>
      </p:pic>
      <p:pic>
        <p:nvPicPr>
          <p:cNvPr id="5" name="Picture 4" descr="Screen Shot 2016-07-01 at 3.03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85" y="1133581"/>
            <a:ext cx="7091992" cy="55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0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4058" y="350160"/>
            <a:ext cx="7839942" cy="762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CGT Use Case Examples</a:t>
            </a:r>
            <a:br>
              <a:rPr lang="en-US" sz="3600" dirty="0"/>
            </a:br>
            <a:r>
              <a:rPr lang="en-US" sz="1800" i="1" dirty="0">
                <a:latin typeface="Arial"/>
                <a:cs typeface="Arial"/>
                <a:hlinkClick r:id="rId3"/>
              </a:rPr>
              <a:t>Process Control System Security Guidance for the Water Sector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Shot 2016-07-01 at 2.5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8" y="113840"/>
            <a:ext cx="1190780" cy="970636"/>
          </a:xfrm>
          <a:prstGeom prst="rect">
            <a:avLst/>
          </a:prstGeom>
        </p:spPr>
      </p:pic>
      <p:pic>
        <p:nvPicPr>
          <p:cNvPr id="6" name="Picture 5" descr="Screen Shot 2016-07-01 at 3.10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48" y="1111314"/>
            <a:ext cx="6395550" cy="57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03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4058" y="350160"/>
            <a:ext cx="7839942" cy="762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Referenced Standards</a:t>
            </a:r>
            <a:br>
              <a:rPr lang="en-US" sz="3600" dirty="0"/>
            </a:br>
            <a:r>
              <a:rPr lang="en-US" sz="1800" i="1" dirty="0">
                <a:latin typeface="Arial"/>
                <a:cs typeface="Arial"/>
                <a:hlinkClick r:id="rId3"/>
              </a:rPr>
              <a:t>Process Control System Security Guidance for the Water Sector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Shot 2016-07-01 at 2.5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8" y="113840"/>
            <a:ext cx="1190780" cy="970636"/>
          </a:xfrm>
          <a:prstGeom prst="rect">
            <a:avLst/>
          </a:prstGeom>
        </p:spPr>
      </p:pic>
      <p:pic>
        <p:nvPicPr>
          <p:cNvPr id="2" name="Picture 1" descr="Screen Shot 2016-07-01 at 3.06.00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75" y="1100004"/>
            <a:ext cx="5751225" cy="57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8"/>
          <p:cNvSpPr>
            <a:spLocks noGrp="1"/>
          </p:cNvSpPr>
          <p:nvPr>
            <p:ph type="title"/>
          </p:nvPr>
        </p:nvSpPr>
        <p:spPr>
          <a:xfrm>
            <a:off x="339725" y="420688"/>
            <a:ext cx="8375650" cy="439737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US" altLang="en-US" sz="3200" dirty="0">
                <a:latin typeface="Futura Bk"/>
              </a:rPr>
              <a:t>Agenda and Objectives</a:t>
            </a:r>
          </a:p>
        </p:txBody>
      </p:sp>
      <p:sp>
        <p:nvSpPr>
          <p:cNvPr id="819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8173316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The Digital Innovation Economy</a:t>
            </a:r>
          </a:p>
          <a:p>
            <a:pPr eaLnBrk="1" hangingPunct="1"/>
            <a:r>
              <a:rPr lang="en-US" altLang="en-US" sz="2400" dirty="0"/>
              <a:t>The Cyber Security Problem</a:t>
            </a:r>
          </a:p>
          <a:p>
            <a:pPr eaLnBrk="1" hangingPunct="1"/>
            <a:r>
              <a:rPr lang="en-US" altLang="en-US" sz="2400" dirty="0"/>
              <a:t>The Cyber Security Solution </a:t>
            </a:r>
          </a:p>
          <a:p>
            <a:pPr eaLnBrk="1" hangingPunct="1"/>
            <a:r>
              <a:rPr lang="en-US" altLang="en-US" sz="2400" dirty="0"/>
              <a:t>The UMASS Controls Factory</a:t>
            </a:r>
          </a:p>
          <a:p>
            <a:pPr eaLnBrk="1" hangingPunct="1"/>
            <a:r>
              <a:rPr lang="en-US" altLang="en-US" sz="2400" dirty="0"/>
              <a:t>UMASS Cybersecurity Services</a:t>
            </a:r>
          </a:p>
          <a:p>
            <a:pPr lvl="3"/>
            <a:r>
              <a:rPr lang="en-US" altLang="en-US" sz="2000" dirty="0"/>
              <a:t>Training &amp; Mentoring Services</a:t>
            </a:r>
          </a:p>
          <a:p>
            <a:pPr lvl="3"/>
            <a:r>
              <a:rPr lang="en-US" altLang="en-US" sz="2000" dirty="0"/>
              <a:t>Assessment Services</a:t>
            </a:r>
          </a:p>
          <a:p>
            <a:pPr lvl="3"/>
            <a:r>
              <a:rPr lang="en-US" altLang="en-US" sz="2000" dirty="0"/>
              <a:t>Managed Services</a:t>
            </a:r>
          </a:p>
          <a:p>
            <a:pPr marL="0" indent="0" eaLnBrk="1" hangingPunct="1"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5879925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7737" y="350160"/>
            <a:ext cx="7109953" cy="762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Suggested Priorities for SMEs</a:t>
            </a:r>
            <a:br>
              <a:rPr lang="en-US" sz="3600" dirty="0"/>
            </a:br>
            <a:r>
              <a:rPr lang="en-US" sz="1800" i="1" dirty="0">
                <a:latin typeface="Arial"/>
                <a:cs typeface="Arial"/>
                <a:hlinkClick r:id="rId3"/>
              </a:rPr>
              <a:t>National Framework for Cybersecurity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758" y="85408"/>
            <a:ext cx="1790870" cy="1050134"/>
            <a:chOff x="440802" y="1176962"/>
            <a:chExt cx="2235200" cy="11703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802" y="1176962"/>
              <a:ext cx="2235200" cy="5461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802" y="1712335"/>
              <a:ext cx="2209800" cy="635000"/>
            </a:xfrm>
            <a:prstGeom prst="rect">
              <a:avLst/>
            </a:prstGeom>
          </p:spPr>
        </p:pic>
      </p:grpSp>
      <p:pic>
        <p:nvPicPr>
          <p:cNvPr id="6" name="Picture 5" descr="Screen Shot 2016-07-01 at 3.16.02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881"/>
            <a:ext cx="9144000" cy="53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63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7738" y="350160"/>
            <a:ext cx="6600302" cy="762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Qualitative Assessment Criteria</a:t>
            </a:r>
            <a:br>
              <a:rPr lang="en-US" sz="3200" dirty="0"/>
            </a:br>
            <a:r>
              <a:rPr lang="en-US" sz="1800" i="1" dirty="0">
                <a:latin typeface="Arial"/>
                <a:cs typeface="Arial"/>
                <a:hlinkClick r:id="rId3"/>
              </a:rPr>
              <a:t>National Framework for Cybersecurity</a:t>
            </a:r>
            <a:endParaRPr lang="en-US" sz="1800" i="1" dirty="0">
              <a:latin typeface="Arial"/>
              <a:cs typeface="Arial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758" y="85408"/>
            <a:ext cx="1790870" cy="1050134"/>
            <a:chOff x="440802" y="1176962"/>
            <a:chExt cx="2235200" cy="11703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802" y="1176962"/>
              <a:ext cx="2235200" cy="5461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802" y="1712335"/>
              <a:ext cx="2209800" cy="635000"/>
            </a:xfrm>
            <a:prstGeom prst="rect">
              <a:avLst/>
            </a:prstGeom>
          </p:spPr>
        </p:pic>
      </p:grpSp>
      <p:pic>
        <p:nvPicPr>
          <p:cNvPr id="3" name="Picture 2" descr="Screen Shot 2016-07-01 at 3.17.47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" y="1171701"/>
            <a:ext cx="8985245" cy="55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4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altLang="en-US"/>
            </a:br>
            <a:r>
              <a:rPr lang="en-US" altLang="en-US" sz="2700">
                <a:solidFill>
                  <a:schemeClr val="tx1"/>
                </a:solidFill>
              </a:rPr>
              <a:t>Questions &amp; Answers</a:t>
            </a:r>
          </a:p>
        </p:txBody>
      </p:sp>
      <p:pic>
        <p:nvPicPr>
          <p:cNvPr id="36867" name="Picture 3" descr="j02955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5626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6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Digital Innovation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Three things are certain in today’s business world: first, digital services are now at the center of all businesses; second, business is a moving target and third businesses are under attack from those trying to steal the critical information companies rely on for daily business operations and revenue generation.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The demand for a proactive, collaborative and balanced approach for managing and securing enterprise digital assets and services across stakeholders, supply chains, functions, markets, and geographies has never been greater.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In order to achieve the potential benefits of the digital innovation economy, an enterprise must ensure that it can build and maintain a reliable, resilient, secure and trusted digital infrastructure.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6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-15794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Cyber Security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762000"/>
            <a:ext cx="8229600" cy="5888182"/>
          </a:xfrm>
        </p:spPr>
        <p:txBody>
          <a:bodyPr>
            <a:normAutofit/>
          </a:bodyPr>
          <a:lstStyle/>
          <a:p>
            <a:r>
              <a:rPr lang="en-US" sz="2400" dirty="0"/>
              <a:t>Cybersecurity is all about managing risk. Before you can manage risk, you need to understand what the risk components are</a:t>
            </a:r>
          </a:p>
          <a:p>
            <a:r>
              <a:rPr lang="en-US" sz="2400" dirty="0"/>
              <a:t>Risk components include the threats, vulnerabilities, assets (and their relative value), and the controls associated with an organizations information resources </a:t>
            </a:r>
          </a:p>
          <a:p>
            <a:r>
              <a:rPr lang="en-US" sz="2400" dirty="0"/>
              <a:t>An effective cybersecurity program involves a thorough understanding these risk components and how they are secured and managed within an organization </a:t>
            </a:r>
          </a:p>
          <a:p>
            <a:r>
              <a:rPr lang="en-US" sz="2400" dirty="0"/>
              <a:t>The equation for risk, which identifies the key components of risk is shown below</a:t>
            </a:r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5105400"/>
            <a:ext cx="594360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4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Cyber Security Solution</a:t>
            </a:r>
            <a:br>
              <a:rPr lang="en-US" sz="3200" dirty="0"/>
            </a:br>
            <a:r>
              <a:rPr lang="en-US" sz="2000" b="1" dirty="0"/>
              <a:t>NIST Cybersecurity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" y="1219200"/>
            <a:ext cx="82296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Recognizing the national and economic security of the United States depends on the reliable function of critical infrastructure, the President issued Executive Order (EO) 13636 in February 2013.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 Order directed NIST to work with stakeholders to develop a voluntary framework – based on existing standards, guidelines, and practices - for reducing cyber risks to critical infrastructure. </a:t>
            </a:r>
          </a:p>
          <a:p>
            <a:endParaRPr lang="en-US" sz="2800" dirty="0"/>
          </a:p>
          <a:p>
            <a:r>
              <a:rPr lang="en-US" sz="2800" dirty="0"/>
              <a:t>Standards, guidelines and practices include – ISO 27001, </a:t>
            </a:r>
            <a:r>
              <a:rPr lang="en-US" sz="2800" dirty="0" err="1"/>
              <a:t>Cobit</a:t>
            </a:r>
            <a:r>
              <a:rPr lang="en-US" sz="2800" dirty="0"/>
              <a:t>, CCS CSC, NIST 800-53, 800-171 etc.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 program focuses on the 16 critical infrastructure sectors as defined by the Department of Homeland Security but has now extended its reach across other sectors, countries and governments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NIST CSF Technical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CIS Critical Security Controls (CIS Controls) are a concise, prioritized set of cyber practices created to stop today’s most pervasive and dangerous cyber-attacks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CIS Controls are developed, refined, and validated by a community of leading experts from around the world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Organizations that apply just the </a:t>
            </a:r>
            <a:r>
              <a:rPr lang="en-US" sz="2400" dirty="0">
                <a:highlight>
                  <a:srgbClr val="FFFF00"/>
                </a:highlight>
              </a:rPr>
              <a:t>first five CIS Controls can reduce their risk of cyberattack by 85 percent</a:t>
            </a:r>
            <a:r>
              <a:rPr lang="en-US" sz="2400" dirty="0"/>
              <a:t>. </a:t>
            </a:r>
            <a:r>
              <a:rPr lang="en-US" sz="2400" dirty="0">
                <a:highlight>
                  <a:srgbClr val="00FFFF"/>
                </a:highlight>
              </a:rPr>
              <a:t>Implementing all 20 CIS Controls increases the risk reduction to 94 percent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3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CIS Critical Security Controls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1605280"/>
            <a:ext cx="7467600" cy="4795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679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20 Critical Controls Mapping to the NIST Cybersecurity Framework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594475" cy="45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7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NIST CSF Business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" y="7620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/>
              <a:t>Organizational assets are subject to both deliberate and accidental threats as the related processes, systems, networks and people that use and support them have </a:t>
            </a:r>
            <a:r>
              <a:rPr lang="en-US" sz="2000" dirty="0">
                <a:highlight>
                  <a:srgbClr val="FFFF00"/>
                </a:highlight>
              </a:rPr>
              <a:t>inherent vulnerabilities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Changes to business processes and systems or other external changes (such as new laws and regulations) may create </a:t>
            </a:r>
            <a:r>
              <a:rPr lang="en-US" sz="2000" dirty="0">
                <a:highlight>
                  <a:srgbClr val="FFFF00"/>
                </a:highlight>
              </a:rPr>
              <a:t>new information security risks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Effective information security reduces these risks by implementing a </a:t>
            </a:r>
            <a:r>
              <a:rPr lang="en-US" sz="2000" dirty="0">
                <a:highlight>
                  <a:srgbClr val="FFFF00"/>
                </a:highlight>
              </a:rPr>
              <a:t>suitable set of controls, including policies, processes, procedures and organizational structures </a:t>
            </a:r>
            <a:r>
              <a:rPr lang="en-US" sz="2000" dirty="0"/>
              <a:t>that deal with the people and process side of risk management.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ISO/IEC 27002:2013 provides guidelines for organizational information security standards and information security management practices including taking into consideration the organization's people and process risk environment(s)</a:t>
            </a:r>
          </a:p>
        </p:txBody>
      </p:sp>
    </p:spTree>
    <p:extLst>
      <p:ext uri="{BB962C8B-B14F-4D97-AF65-F5344CB8AC3E}">
        <p14:creationId xmlns:p14="http://schemas.microsoft.com/office/powerpoint/2010/main" val="31702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8787</TotalTime>
  <Words>1160</Words>
  <Application>Microsoft Office PowerPoint</Application>
  <PresentationFormat>On-screen Show (4:3)</PresentationFormat>
  <Paragraphs>108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Futura Bk</vt:lpstr>
      <vt:lpstr>Arial</vt:lpstr>
      <vt:lpstr>Calibri</vt:lpstr>
      <vt:lpstr>Office Theme</vt:lpstr>
      <vt:lpstr>PowerPoint Presentation</vt:lpstr>
      <vt:lpstr>Agenda and Objectives</vt:lpstr>
      <vt:lpstr>The Digital Innovation Economy</vt:lpstr>
      <vt:lpstr>The Cyber Security Problem</vt:lpstr>
      <vt:lpstr>The Cyber Security Solution NIST Cybersecurity Framework </vt:lpstr>
      <vt:lpstr>The NIST CSF Technical Controls</vt:lpstr>
      <vt:lpstr>CIS Critical Security Controls</vt:lpstr>
      <vt:lpstr>20 Critical Controls Mapping to the NIST Cybersecurity Framework</vt:lpstr>
      <vt:lpstr>The NIST CSF Business Controls</vt:lpstr>
      <vt:lpstr>ISO 27002: 2013 Code of Practice for Information Security Management</vt:lpstr>
      <vt:lpstr>ISO 27002 Controls Mapping to the NIST Cybersecurity Framework:</vt:lpstr>
      <vt:lpstr>The NIST CSF Risk Management Controls</vt:lpstr>
      <vt:lpstr>The NIST CSF Risk Management Controls</vt:lpstr>
      <vt:lpstr>Baldrige Cybersecurity Excellence Builder </vt:lpstr>
      <vt:lpstr>Baldrige Cybersecurity Excellence Builder (cont.)</vt:lpstr>
      <vt:lpstr>American Water Works Association Process Control System Security Guidance for the Water Sector</vt:lpstr>
      <vt:lpstr>Cybersecurity Guidance ToolProcess Control System Security Guidance for the Water Sector</vt:lpstr>
      <vt:lpstr>CGT Use Case Examples Process Control System Security Guidance for the Water Sector</vt:lpstr>
      <vt:lpstr>Referenced Standards Process Control System Security Guidance for the Water Sector</vt:lpstr>
      <vt:lpstr>Suggested Priorities for SMEs National Framework for Cybersecurity</vt:lpstr>
      <vt:lpstr>Qualitative Assessment Criteria National Framework for Cybersecurity</vt:lpstr>
      <vt:lpstr> Questions &amp;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Lemieux</dc:creator>
  <cp:lastModifiedBy>Office 365 06 Budi Luhur</cp:lastModifiedBy>
  <cp:revision>143</cp:revision>
  <dcterms:created xsi:type="dcterms:W3CDTF">2016-05-25T14:12:32Z</dcterms:created>
  <dcterms:modified xsi:type="dcterms:W3CDTF">2022-12-14T02:03:20Z</dcterms:modified>
</cp:coreProperties>
</file>