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8" r:id="rId3"/>
    <p:sldId id="259" r:id="rId4"/>
    <p:sldId id="260" r:id="rId5"/>
    <p:sldId id="261" r:id="rId6"/>
    <p:sldId id="263" r:id="rId7"/>
    <p:sldId id="264" r:id="rId8"/>
    <p:sldId id="265" r:id="rId9"/>
    <p:sldId id="266" r:id="rId10"/>
    <p:sldId id="267" r:id="rId11"/>
    <p:sldId id="268" r:id="rId12"/>
    <p:sldId id="269" r:id="rId13"/>
    <p:sldId id="270" r:id="rId14"/>
    <p:sldId id="271" r:id="rId15"/>
    <p:sldId id="272" r:id="rId16"/>
    <p:sldId id="275" r:id="rId17"/>
    <p:sldId id="276" r:id="rId18"/>
    <p:sldId id="277" r:id="rId19"/>
    <p:sldId id="278" r:id="rId20"/>
    <p:sldId id="279" r:id="rId21"/>
    <p:sldId id="284" r:id="rId22"/>
    <p:sldId id="285" r:id="rId23"/>
    <p:sldId id="286" r:id="rId24"/>
    <p:sldId id="287" r:id="rId25"/>
    <p:sldId id="288" r:id="rId26"/>
    <p:sldId id="289" r:id="rId27"/>
  </p:sldIdLst>
  <p:sldSz cx="10058400" cy="7772400"/>
  <p:notesSz cx="10058400" cy="7772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16"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2409444"/>
            <a:ext cx="8549640" cy="1632204"/>
          </a:xfrm>
          <a:prstGeom prst="rect">
            <a:avLst/>
          </a:prstGeom>
        </p:spPr>
        <p:txBody>
          <a:bodyPr wrap="square" lIns="0" tIns="0" rIns="0" bIns="0">
            <a:spAutoFit/>
          </a:bodyPr>
          <a:lstStyle>
            <a:lvl1pPr>
              <a:defRPr sz="3600" b="0" i="0">
                <a:solidFill>
                  <a:schemeClr val="tx1"/>
                </a:solidFill>
                <a:latin typeface="Calibri"/>
                <a:cs typeface="Calibri"/>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sz="23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23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10/18/2024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Calibri"/>
                <a:cs typeface="Calibri"/>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10/18/2024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600"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10/18/2024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10/18/2024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53912" y="1558630"/>
            <a:ext cx="6411595" cy="579755"/>
          </a:xfrm>
          <a:prstGeom prst="rect">
            <a:avLst/>
          </a:prstGeom>
        </p:spPr>
        <p:txBody>
          <a:bodyPr wrap="square" lIns="0" tIns="0" rIns="0" bIns="0">
            <a:spAutoFit/>
          </a:bodyPr>
          <a:lstStyle>
            <a:lvl1pPr>
              <a:defRPr sz="3600" b="0" i="0">
                <a:solidFill>
                  <a:schemeClr val="tx1"/>
                </a:solidFill>
                <a:latin typeface="Calibri"/>
                <a:cs typeface="Calibri"/>
              </a:defRPr>
            </a:lvl1pPr>
          </a:lstStyle>
          <a:p>
            <a:endParaRPr/>
          </a:p>
        </p:txBody>
      </p:sp>
      <p:sp>
        <p:nvSpPr>
          <p:cNvPr id="3" name="Holder 3"/>
          <p:cNvSpPr>
            <a:spLocks noGrp="1"/>
          </p:cNvSpPr>
          <p:nvPr>
            <p:ph type="body" idx="1"/>
          </p:nvPr>
        </p:nvSpPr>
        <p:spPr>
          <a:xfrm>
            <a:off x="753936" y="2533947"/>
            <a:ext cx="8461375" cy="3047365"/>
          </a:xfrm>
          <a:prstGeom prst="rect">
            <a:avLst/>
          </a:prstGeom>
        </p:spPr>
        <p:txBody>
          <a:bodyPr wrap="square" lIns="0" tIns="0" rIns="0" bIns="0">
            <a:spAutoFit/>
          </a:bodyPr>
          <a:lstStyle>
            <a:lvl1pPr>
              <a:defRPr sz="23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419856" y="7228332"/>
            <a:ext cx="3218688" cy="3886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10/18/2024</a:t>
            </a:fld>
            <a:endParaRPr lang="en-US"/>
          </a:p>
        </p:txBody>
      </p:sp>
      <p:sp>
        <p:nvSpPr>
          <p:cNvPr id="6" name="Holder 6"/>
          <p:cNvSpPr>
            <a:spLocks noGrp="1"/>
          </p:cNvSpPr>
          <p:nvPr>
            <p:ph type="sldNum" sz="quarter" idx="7"/>
          </p:nvPr>
        </p:nvSpPr>
        <p:spPr>
          <a:xfrm>
            <a:off x="7242048" y="7228332"/>
            <a:ext cx="2313432" cy="3886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24001" y="2428728"/>
            <a:ext cx="6549262" cy="2834109"/>
          </a:xfrm>
          <a:prstGeom prst="rect">
            <a:avLst/>
          </a:prstGeom>
        </p:spPr>
        <p:txBody>
          <a:bodyPr vert="horz" wrap="square" lIns="0" tIns="99060" rIns="0" bIns="0" rtlCol="0">
            <a:spAutoFit/>
          </a:bodyPr>
          <a:lstStyle/>
          <a:p>
            <a:pPr marL="12700" marR="5080" algn="ctr">
              <a:lnSpc>
                <a:spcPts val="5340"/>
              </a:lnSpc>
              <a:spcBef>
                <a:spcPts val="780"/>
              </a:spcBef>
            </a:pPr>
            <a:r>
              <a:rPr sz="4950" b="1" spc="-45" dirty="0"/>
              <a:t>Pengambilan</a:t>
            </a:r>
            <a:r>
              <a:rPr sz="4950" b="1" spc="-175" dirty="0"/>
              <a:t> </a:t>
            </a:r>
            <a:r>
              <a:rPr sz="4950" b="1" spc="-40" dirty="0"/>
              <a:t>Keputusan </a:t>
            </a:r>
            <a:r>
              <a:rPr sz="4950" b="1" dirty="0"/>
              <a:t>dalam</a:t>
            </a:r>
            <a:r>
              <a:rPr sz="4950" b="1" spc="-200" dirty="0"/>
              <a:t> </a:t>
            </a:r>
            <a:r>
              <a:rPr sz="4950" b="1" spc="-35" dirty="0" err="1"/>
              <a:t>Kondisi</a:t>
            </a:r>
            <a:r>
              <a:rPr sz="4950" b="1" spc="-235" dirty="0"/>
              <a:t> </a:t>
            </a:r>
            <a:r>
              <a:rPr sz="4950" b="1" spc="-10" dirty="0" err="1" smtClean="0"/>
              <a:t>Beresiko</a:t>
            </a:r>
            <a:r>
              <a:rPr lang="en-US" sz="4950" b="1" spc="-10" dirty="0" smtClean="0"/>
              <a:t/>
            </a:r>
            <a:br>
              <a:rPr lang="en-US" sz="4950" b="1" spc="-10" dirty="0" smtClean="0"/>
            </a:br>
            <a:endParaRPr sz="4950" b="1" dirty="0"/>
          </a:p>
          <a:p>
            <a:pPr algn="ctr">
              <a:lnSpc>
                <a:spcPct val="100000"/>
              </a:lnSpc>
              <a:spcBef>
                <a:spcPts val="1115"/>
              </a:spcBef>
            </a:pPr>
            <a:r>
              <a:rPr lang="en-US" b="1" dirty="0" smtClean="0"/>
              <a:t>Dr. FEBRIANSYAH, SE., MM., MH.</a:t>
            </a:r>
            <a:endParaRPr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dirty="0"/>
              <a:t>Contoh</a:t>
            </a:r>
            <a:r>
              <a:rPr spc="-120" dirty="0"/>
              <a:t> </a:t>
            </a:r>
            <a:r>
              <a:rPr spc="-50" dirty="0"/>
              <a:t>1</a:t>
            </a:r>
          </a:p>
        </p:txBody>
      </p:sp>
      <p:sp>
        <p:nvSpPr>
          <p:cNvPr id="3" name="object 3"/>
          <p:cNvSpPr txBox="1"/>
          <p:nvPr/>
        </p:nvSpPr>
        <p:spPr>
          <a:xfrm>
            <a:off x="753936" y="2533947"/>
            <a:ext cx="8548370" cy="3230245"/>
          </a:xfrm>
          <a:prstGeom prst="rect">
            <a:avLst/>
          </a:prstGeom>
        </p:spPr>
        <p:txBody>
          <a:bodyPr vert="horz" wrap="square" lIns="0" tIns="48260" rIns="0" bIns="0" rtlCol="0">
            <a:spAutoFit/>
          </a:bodyPr>
          <a:lstStyle/>
          <a:p>
            <a:pPr marL="12700" marR="5080">
              <a:lnSpc>
                <a:spcPct val="90400"/>
              </a:lnSpc>
              <a:spcBef>
                <a:spcPts val="380"/>
              </a:spcBef>
            </a:pPr>
            <a:r>
              <a:rPr sz="2300" dirty="0">
                <a:latin typeface="Calibri"/>
                <a:cs typeface="Calibri"/>
              </a:rPr>
              <a:t>Seseorang</a:t>
            </a:r>
            <a:r>
              <a:rPr sz="2300" spc="-85" dirty="0">
                <a:latin typeface="Calibri"/>
                <a:cs typeface="Calibri"/>
              </a:rPr>
              <a:t> </a:t>
            </a:r>
            <a:r>
              <a:rPr sz="2300" dirty="0">
                <a:latin typeface="Calibri"/>
                <a:cs typeface="Calibri"/>
              </a:rPr>
              <a:t>dihadapkan</a:t>
            </a:r>
            <a:r>
              <a:rPr sz="2300" spc="-55" dirty="0">
                <a:latin typeface="Calibri"/>
                <a:cs typeface="Calibri"/>
              </a:rPr>
              <a:t> </a:t>
            </a:r>
            <a:r>
              <a:rPr sz="2300" dirty="0">
                <a:latin typeface="Calibri"/>
                <a:cs typeface="Calibri"/>
              </a:rPr>
              <a:t>pada</a:t>
            </a:r>
            <a:r>
              <a:rPr sz="2300" spc="-80" dirty="0">
                <a:latin typeface="Calibri"/>
                <a:cs typeface="Calibri"/>
              </a:rPr>
              <a:t> </a:t>
            </a:r>
            <a:r>
              <a:rPr sz="2300" dirty="0">
                <a:latin typeface="Calibri"/>
                <a:cs typeface="Calibri"/>
              </a:rPr>
              <a:t>masalah</a:t>
            </a:r>
            <a:r>
              <a:rPr sz="2300" spc="-55" dirty="0">
                <a:latin typeface="Calibri"/>
                <a:cs typeface="Calibri"/>
              </a:rPr>
              <a:t> </a:t>
            </a:r>
            <a:r>
              <a:rPr sz="2300" dirty="0">
                <a:latin typeface="Calibri"/>
                <a:cs typeface="Calibri"/>
              </a:rPr>
              <a:t>penyimpanan</a:t>
            </a:r>
            <a:r>
              <a:rPr sz="2300" spc="-70" dirty="0">
                <a:latin typeface="Calibri"/>
                <a:cs typeface="Calibri"/>
              </a:rPr>
              <a:t> </a:t>
            </a:r>
            <a:r>
              <a:rPr sz="2300" dirty="0">
                <a:latin typeface="Calibri"/>
                <a:cs typeface="Calibri"/>
              </a:rPr>
              <a:t>uangnya,</a:t>
            </a:r>
            <a:r>
              <a:rPr sz="2300" spc="-60" dirty="0">
                <a:latin typeface="Calibri"/>
                <a:cs typeface="Calibri"/>
              </a:rPr>
              <a:t> </a:t>
            </a:r>
            <a:r>
              <a:rPr sz="2300" spc="-10" dirty="0">
                <a:latin typeface="Calibri"/>
                <a:cs typeface="Calibri"/>
              </a:rPr>
              <a:t>apakah </a:t>
            </a:r>
            <a:r>
              <a:rPr sz="2300" dirty="0">
                <a:latin typeface="Calibri"/>
                <a:cs typeface="Calibri"/>
              </a:rPr>
              <a:t>dalam</a:t>
            </a:r>
            <a:r>
              <a:rPr sz="2300" spc="-35" dirty="0">
                <a:latin typeface="Calibri"/>
                <a:cs typeface="Calibri"/>
              </a:rPr>
              <a:t> </a:t>
            </a:r>
            <a:r>
              <a:rPr sz="2300" dirty="0">
                <a:latin typeface="Calibri"/>
                <a:cs typeface="Calibri"/>
              </a:rPr>
              <a:t>bentuk</a:t>
            </a:r>
            <a:r>
              <a:rPr sz="2300" spc="-20" dirty="0">
                <a:latin typeface="Calibri"/>
                <a:cs typeface="Calibri"/>
              </a:rPr>
              <a:t> </a:t>
            </a:r>
            <a:r>
              <a:rPr sz="2300" dirty="0">
                <a:latin typeface="Calibri"/>
                <a:cs typeface="Calibri"/>
              </a:rPr>
              <a:t>deposito</a:t>
            </a:r>
            <a:r>
              <a:rPr sz="2300" spc="-50" dirty="0">
                <a:latin typeface="Calibri"/>
                <a:cs typeface="Calibri"/>
              </a:rPr>
              <a:t> </a:t>
            </a:r>
            <a:r>
              <a:rPr sz="2300" dirty="0">
                <a:latin typeface="Calibri"/>
                <a:cs typeface="Calibri"/>
              </a:rPr>
              <a:t>atau</a:t>
            </a:r>
            <a:r>
              <a:rPr sz="2300" spc="-40" dirty="0">
                <a:latin typeface="Calibri"/>
                <a:cs typeface="Calibri"/>
              </a:rPr>
              <a:t> </a:t>
            </a:r>
            <a:r>
              <a:rPr sz="2300" dirty="0">
                <a:latin typeface="Calibri"/>
                <a:cs typeface="Calibri"/>
              </a:rPr>
              <a:t>pembelian</a:t>
            </a:r>
            <a:r>
              <a:rPr sz="2300" spc="-45" dirty="0">
                <a:latin typeface="Calibri"/>
                <a:cs typeface="Calibri"/>
              </a:rPr>
              <a:t> </a:t>
            </a:r>
            <a:r>
              <a:rPr sz="2300" dirty="0">
                <a:latin typeface="Calibri"/>
                <a:cs typeface="Calibri"/>
              </a:rPr>
              <a:t>saham.</a:t>
            </a:r>
            <a:r>
              <a:rPr sz="2300" spc="-20" dirty="0">
                <a:latin typeface="Calibri"/>
                <a:cs typeface="Calibri"/>
              </a:rPr>
              <a:t> </a:t>
            </a:r>
            <a:r>
              <a:rPr sz="2300" spc="-10" dirty="0">
                <a:latin typeface="Calibri"/>
                <a:cs typeface="Calibri"/>
              </a:rPr>
              <a:t>Keuntungan</a:t>
            </a:r>
            <a:r>
              <a:rPr sz="2300" spc="-65" dirty="0">
                <a:latin typeface="Calibri"/>
                <a:cs typeface="Calibri"/>
              </a:rPr>
              <a:t> </a:t>
            </a:r>
            <a:r>
              <a:rPr sz="2300" dirty="0">
                <a:latin typeface="Calibri"/>
                <a:cs typeface="Calibri"/>
              </a:rPr>
              <a:t>yang</a:t>
            </a:r>
            <a:r>
              <a:rPr sz="2300" spc="-35" dirty="0">
                <a:latin typeface="Calibri"/>
                <a:cs typeface="Calibri"/>
              </a:rPr>
              <a:t> </a:t>
            </a:r>
            <a:r>
              <a:rPr sz="2300" spc="-20" dirty="0">
                <a:latin typeface="Calibri"/>
                <a:cs typeface="Calibri"/>
              </a:rPr>
              <a:t>akan </a:t>
            </a:r>
            <a:r>
              <a:rPr sz="2300" dirty="0">
                <a:latin typeface="Calibri"/>
                <a:cs typeface="Calibri"/>
              </a:rPr>
              <a:t>didapatnya</a:t>
            </a:r>
            <a:r>
              <a:rPr sz="2300" spc="-50" dirty="0">
                <a:latin typeface="Calibri"/>
                <a:cs typeface="Calibri"/>
              </a:rPr>
              <a:t> </a:t>
            </a:r>
            <a:r>
              <a:rPr sz="2300" spc="-10" dirty="0">
                <a:latin typeface="Calibri"/>
                <a:cs typeface="Calibri"/>
              </a:rPr>
              <a:t>bergantung</a:t>
            </a:r>
            <a:r>
              <a:rPr sz="2300" spc="-55" dirty="0">
                <a:latin typeface="Calibri"/>
                <a:cs typeface="Calibri"/>
              </a:rPr>
              <a:t> </a:t>
            </a:r>
            <a:r>
              <a:rPr sz="2300" dirty="0">
                <a:latin typeface="Calibri"/>
                <a:cs typeface="Calibri"/>
              </a:rPr>
              <a:t>pada</a:t>
            </a:r>
            <a:r>
              <a:rPr sz="2300" spc="-50" dirty="0">
                <a:latin typeface="Calibri"/>
                <a:cs typeface="Calibri"/>
              </a:rPr>
              <a:t> </a:t>
            </a:r>
            <a:r>
              <a:rPr sz="2300" dirty="0">
                <a:latin typeface="Calibri"/>
                <a:cs typeface="Calibri"/>
              </a:rPr>
              <a:t>laju</a:t>
            </a:r>
            <a:r>
              <a:rPr sz="2300" spc="-45" dirty="0">
                <a:latin typeface="Calibri"/>
                <a:cs typeface="Calibri"/>
              </a:rPr>
              <a:t> </a:t>
            </a:r>
            <a:r>
              <a:rPr sz="2300" dirty="0">
                <a:latin typeface="Calibri"/>
                <a:cs typeface="Calibri"/>
              </a:rPr>
              <a:t>pertumbuhan</a:t>
            </a:r>
            <a:r>
              <a:rPr sz="2300" spc="-45" dirty="0">
                <a:latin typeface="Calibri"/>
                <a:cs typeface="Calibri"/>
              </a:rPr>
              <a:t> </a:t>
            </a:r>
            <a:r>
              <a:rPr sz="2300" dirty="0">
                <a:latin typeface="Calibri"/>
                <a:cs typeface="Calibri"/>
              </a:rPr>
              <a:t>ekonomi.</a:t>
            </a:r>
            <a:r>
              <a:rPr sz="2300" spc="-100" dirty="0">
                <a:latin typeface="Calibri"/>
                <a:cs typeface="Calibri"/>
              </a:rPr>
              <a:t> </a:t>
            </a:r>
            <a:r>
              <a:rPr sz="2300" spc="-20" dirty="0">
                <a:latin typeface="Calibri"/>
                <a:cs typeface="Calibri"/>
              </a:rPr>
              <a:t>Laju </a:t>
            </a:r>
            <a:r>
              <a:rPr sz="2300" dirty="0">
                <a:latin typeface="Calibri"/>
                <a:cs typeface="Calibri"/>
              </a:rPr>
              <a:t>pertumbuhan</a:t>
            </a:r>
            <a:r>
              <a:rPr sz="2300" spc="-50" dirty="0">
                <a:latin typeface="Calibri"/>
                <a:cs typeface="Calibri"/>
              </a:rPr>
              <a:t> </a:t>
            </a:r>
            <a:r>
              <a:rPr sz="2300" dirty="0">
                <a:latin typeface="Calibri"/>
                <a:cs typeface="Calibri"/>
              </a:rPr>
              <a:t>ekonomi</a:t>
            </a:r>
            <a:r>
              <a:rPr sz="2300" spc="-100" dirty="0">
                <a:latin typeface="Calibri"/>
                <a:cs typeface="Calibri"/>
              </a:rPr>
              <a:t> </a:t>
            </a:r>
            <a:r>
              <a:rPr sz="2300" dirty="0">
                <a:latin typeface="Calibri"/>
                <a:cs typeface="Calibri"/>
              </a:rPr>
              <a:t>meningkat</a:t>
            </a:r>
            <a:r>
              <a:rPr sz="2300" spc="-85" dirty="0">
                <a:latin typeface="Calibri"/>
                <a:cs typeface="Calibri"/>
              </a:rPr>
              <a:t> </a:t>
            </a:r>
            <a:r>
              <a:rPr sz="2300" dirty="0">
                <a:latin typeface="Calibri"/>
                <a:cs typeface="Calibri"/>
              </a:rPr>
              <a:t>dengan</a:t>
            </a:r>
            <a:r>
              <a:rPr sz="2300" spc="-65" dirty="0">
                <a:latin typeface="Calibri"/>
                <a:cs typeface="Calibri"/>
              </a:rPr>
              <a:t> </a:t>
            </a:r>
            <a:r>
              <a:rPr sz="2300" dirty="0">
                <a:latin typeface="Calibri"/>
                <a:cs typeface="Calibri"/>
              </a:rPr>
              <a:t>probabilitas</a:t>
            </a:r>
            <a:r>
              <a:rPr sz="2300" spc="-60" dirty="0">
                <a:latin typeface="Calibri"/>
                <a:cs typeface="Calibri"/>
              </a:rPr>
              <a:t> </a:t>
            </a:r>
            <a:r>
              <a:rPr sz="2300" dirty="0">
                <a:latin typeface="Calibri"/>
                <a:cs typeface="Calibri"/>
              </a:rPr>
              <a:t>35%</a:t>
            </a:r>
            <a:r>
              <a:rPr sz="2300" spc="-65" dirty="0">
                <a:latin typeface="Calibri"/>
                <a:cs typeface="Calibri"/>
              </a:rPr>
              <a:t> </a:t>
            </a:r>
            <a:r>
              <a:rPr sz="2300" spc="-25" dirty="0">
                <a:latin typeface="Calibri"/>
                <a:cs typeface="Calibri"/>
              </a:rPr>
              <a:t>dan </a:t>
            </a:r>
            <a:r>
              <a:rPr sz="2300" dirty="0">
                <a:latin typeface="Calibri"/>
                <a:cs typeface="Calibri"/>
              </a:rPr>
              <a:t>menurun</a:t>
            </a:r>
            <a:r>
              <a:rPr sz="2300" spc="-5" dirty="0">
                <a:latin typeface="Calibri"/>
                <a:cs typeface="Calibri"/>
              </a:rPr>
              <a:t> </a:t>
            </a:r>
            <a:r>
              <a:rPr sz="2300" dirty="0">
                <a:latin typeface="Calibri"/>
                <a:cs typeface="Calibri"/>
              </a:rPr>
              <a:t>65%.</a:t>
            </a:r>
            <a:r>
              <a:rPr sz="2300" spc="-20" dirty="0">
                <a:latin typeface="Calibri"/>
                <a:cs typeface="Calibri"/>
              </a:rPr>
              <a:t> </a:t>
            </a:r>
            <a:r>
              <a:rPr sz="2300" dirty="0">
                <a:latin typeface="Calibri"/>
                <a:cs typeface="Calibri"/>
              </a:rPr>
              <a:t>Jika</a:t>
            </a:r>
            <a:r>
              <a:rPr sz="2300" spc="-55" dirty="0">
                <a:latin typeface="Calibri"/>
                <a:cs typeface="Calibri"/>
              </a:rPr>
              <a:t> </a:t>
            </a:r>
            <a:r>
              <a:rPr sz="2300" dirty="0">
                <a:latin typeface="Calibri"/>
                <a:cs typeface="Calibri"/>
              </a:rPr>
              <a:t>dipilih</a:t>
            </a:r>
            <a:r>
              <a:rPr sz="2300" spc="-20" dirty="0">
                <a:latin typeface="Calibri"/>
                <a:cs typeface="Calibri"/>
              </a:rPr>
              <a:t> </a:t>
            </a:r>
            <a:r>
              <a:rPr sz="2300" dirty="0">
                <a:latin typeface="Calibri"/>
                <a:cs typeface="Calibri"/>
              </a:rPr>
              <a:t>deposito,</a:t>
            </a:r>
            <a:r>
              <a:rPr sz="2300" spc="-35" dirty="0">
                <a:latin typeface="Calibri"/>
                <a:cs typeface="Calibri"/>
              </a:rPr>
              <a:t> </a:t>
            </a:r>
            <a:r>
              <a:rPr sz="2300" spc="-20" dirty="0">
                <a:latin typeface="Calibri"/>
                <a:cs typeface="Calibri"/>
              </a:rPr>
              <a:t>keuntungannya</a:t>
            </a:r>
            <a:r>
              <a:rPr sz="2300" spc="-30" dirty="0">
                <a:latin typeface="Calibri"/>
                <a:cs typeface="Calibri"/>
              </a:rPr>
              <a:t> </a:t>
            </a:r>
            <a:r>
              <a:rPr sz="2300" dirty="0">
                <a:latin typeface="Calibri"/>
                <a:cs typeface="Calibri"/>
              </a:rPr>
              <a:t>adalah</a:t>
            </a:r>
            <a:r>
              <a:rPr sz="2300" spc="-20" dirty="0">
                <a:latin typeface="Calibri"/>
                <a:cs typeface="Calibri"/>
              </a:rPr>
              <a:t> </a:t>
            </a:r>
            <a:r>
              <a:rPr sz="2300" dirty="0">
                <a:latin typeface="Calibri"/>
                <a:cs typeface="Calibri"/>
              </a:rPr>
              <a:t>250</a:t>
            </a:r>
            <a:r>
              <a:rPr sz="2300" spc="-30" dirty="0">
                <a:latin typeface="Calibri"/>
                <a:cs typeface="Calibri"/>
              </a:rPr>
              <a:t> </a:t>
            </a:r>
            <a:r>
              <a:rPr sz="2300" spc="-20" dirty="0">
                <a:latin typeface="Calibri"/>
                <a:cs typeface="Calibri"/>
              </a:rPr>
              <a:t>juta </a:t>
            </a:r>
            <a:r>
              <a:rPr sz="2300" dirty="0">
                <a:latin typeface="Calibri"/>
                <a:cs typeface="Calibri"/>
              </a:rPr>
              <a:t>rupiah</a:t>
            </a:r>
            <a:r>
              <a:rPr sz="2300" spc="-40" dirty="0">
                <a:latin typeface="Calibri"/>
                <a:cs typeface="Calibri"/>
              </a:rPr>
              <a:t> </a:t>
            </a:r>
            <a:r>
              <a:rPr sz="2300" dirty="0">
                <a:latin typeface="Calibri"/>
                <a:cs typeface="Calibri"/>
              </a:rPr>
              <a:t>pada</a:t>
            </a:r>
            <a:r>
              <a:rPr sz="2300" spc="-50" dirty="0">
                <a:latin typeface="Calibri"/>
                <a:cs typeface="Calibri"/>
              </a:rPr>
              <a:t> </a:t>
            </a:r>
            <a:r>
              <a:rPr sz="2300" dirty="0">
                <a:latin typeface="Calibri"/>
                <a:cs typeface="Calibri"/>
              </a:rPr>
              <a:t>saat</a:t>
            </a:r>
            <a:r>
              <a:rPr sz="2300" spc="-25" dirty="0">
                <a:latin typeface="Calibri"/>
                <a:cs typeface="Calibri"/>
              </a:rPr>
              <a:t> </a:t>
            </a:r>
            <a:r>
              <a:rPr sz="2300" dirty="0">
                <a:latin typeface="Calibri"/>
                <a:cs typeface="Calibri"/>
              </a:rPr>
              <a:t>pertumbuhan</a:t>
            </a:r>
            <a:r>
              <a:rPr sz="2300" spc="-20" dirty="0">
                <a:latin typeface="Calibri"/>
                <a:cs typeface="Calibri"/>
              </a:rPr>
              <a:t> </a:t>
            </a:r>
            <a:r>
              <a:rPr sz="2300" dirty="0">
                <a:latin typeface="Calibri"/>
                <a:cs typeface="Calibri"/>
              </a:rPr>
              <a:t>ekonomi</a:t>
            </a:r>
            <a:r>
              <a:rPr sz="2300" spc="-70" dirty="0">
                <a:latin typeface="Calibri"/>
                <a:cs typeface="Calibri"/>
              </a:rPr>
              <a:t> </a:t>
            </a:r>
            <a:r>
              <a:rPr sz="2300" dirty="0">
                <a:latin typeface="Calibri"/>
                <a:cs typeface="Calibri"/>
              </a:rPr>
              <a:t>meningkat</a:t>
            </a:r>
            <a:r>
              <a:rPr sz="2300" spc="-40" dirty="0">
                <a:latin typeface="Calibri"/>
                <a:cs typeface="Calibri"/>
              </a:rPr>
              <a:t> </a:t>
            </a:r>
            <a:r>
              <a:rPr sz="2300" dirty="0">
                <a:latin typeface="Calibri"/>
                <a:cs typeface="Calibri"/>
              </a:rPr>
              <a:t>dan</a:t>
            </a:r>
            <a:r>
              <a:rPr sz="2300" spc="-40" dirty="0">
                <a:latin typeface="Calibri"/>
                <a:cs typeface="Calibri"/>
              </a:rPr>
              <a:t> </a:t>
            </a:r>
            <a:r>
              <a:rPr sz="2300" dirty="0">
                <a:latin typeface="Calibri"/>
                <a:cs typeface="Calibri"/>
              </a:rPr>
              <a:t>175</a:t>
            </a:r>
            <a:r>
              <a:rPr sz="2300" spc="-25" dirty="0">
                <a:latin typeface="Calibri"/>
                <a:cs typeface="Calibri"/>
              </a:rPr>
              <a:t> </a:t>
            </a:r>
            <a:r>
              <a:rPr sz="2300" dirty="0">
                <a:latin typeface="Calibri"/>
                <a:cs typeface="Calibri"/>
              </a:rPr>
              <a:t>juta</a:t>
            </a:r>
            <a:r>
              <a:rPr sz="2300" spc="-45" dirty="0">
                <a:latin typeface="Calibri"/>
                <a:cs typeface="Calibri"/>
              </a:rPr>
              <a:t> </a:t>
            </a:r>
            <a:r>
              <a:rPr sz="2300" spc="-10" dirty="0">
                <a:latin typeface="Calibri"/>
                <a:cs typeface="Calibri"/>
              </a:rPr>
              <a:t>rupiah </a:t>
            </a:r>
            <a:r>
              <a:rPr sz="2300" dirty="0">
                <a:latin typeface="Calibri"/>
                <a:cs typeface="Calibri"/>
              </a:rPr>
              <a:t>pada</a:t>
            </a:r>
            <a:r>
              <a:rPr sz="2300" spc="-15" dirty="0">
                <a:latin typeface="Calibri"/>
                <a:cs typeface="Calibri"/>
              </a:rPr>
              <a:t> </a:t>
            </a:r>
            <a:r>
              <a:rPr sz="2300" dirty="0">
                <a:latin typeface="Calibri"/>
                <a:cs typeface="Calibri"/>
              </a:rPr>
              <a:t>saat</a:t>
            </a:r>
            <a:r>
              <a:rPr sz="2300" spc="-5" dirty="0">
                <a:latin typeface="Calibri"/>
                <a:cs typeface="Calibri"/>
              </a:rPr>
              <a:t> </a:t>
            </a:r>
            <a:r>
              <a:rPr sz="2300" dirty="0">
                <a:latin typeface="Calibri"/>
                <a:cs typeface="Calibri"/>
              </a:rPr>
              <a:t>menurun.</a:t>
            </a:r>
            <a:r>
              <a:rPr sz="2300" spc="-20" dirty="0">
                <a:latin typeface="Calibri"/>
                <a:cs typeface="Calibri"/>
              </a:rPr>
              <a:t> </a:t>
            </a:r>
            <a:r>
              <a:rPr sz="2300" dirty="0">
                <a:latin typeface="Calibri"/>
                <a:cs typeface="Calibri"/>
              </a:rPr>
              <a:t>Jika</a:t>
            </a:r>
            <a:r>
              <a:rPr sz="2300" spc="-55" dirty="0">
                <a:latin typeface="Calibri"/>
                <a:cs typeface="Calibri"/>
              </a:rPr>
              <a:t> </a:t>
            </a:r>
            <a:r>
              <a:rPr sz="2300" dirty="0">
                <a:latin typeface="Calibri"/>
                <a:cs typeface="Calibri"/>
              </a:rPr>
              <a:t>dipilih</a:t>
            </a:r>
            <a:r>
              <a:rPr sz="2300" spc="-5" dirty="0">
                <a:latin typeface="Calibri"/>
                <a:cs typeface="Calibri"/>
              </a:rPr>
              <a:t> </a:t>
            </a:r>
            <a:r>
              <a:rPr sz="2300" dirty="0">
                <a:latin typeface="Calibri"/>
                <a:cs typeface="Calibri"/>
              </a:rPr>
              <a:t>membeli</a:t>
            </a:r>
            <a:r>
              <a:rPr sz="2300" spc="-60" dirty="0">
                <a:latin typeface="Calibri"/>
                <a:cs typeface="Calibri"/>
              </a:rPr>
              <a:t> </a:t>
            </a:r>
            <a:r>
              <a:rPr sz="2300" dirty="0">
                <a:latin typeface="Calibri"/>
                <a:cs typeface="Calibri"/>
              </a:rPr>
              <a:t>saham,</a:t>
            </a:r>
            <a:r>
              <a:rPr sz="2300" spc="-15" dirty="0">
                <a:latin typeface="Calibri"/>
                <a:cs typeface="Calibri"/>
              </a:rPr>
              <a:t> </a:t>
            </a:r>
            <a:r>
              <a:rPr sz="2300" spc="-20" dirty="0">
                <a:latin typeface="Calibri"/>
                <a:cs typeface="Calibri"/>
              </a:rPr>
              <a:t>keuntungannya</a:t>
            </a:r>
            <a:r>
              <a:rPr sz="2300" spc="-35" dirty="0">
                <a:latin typeface="Calibri"/>
                <a:cs typeface="Calibri"/>
              </a:rPr>
              <a:t> </a:t>
            </a:r>
            <a:r>
              <a:rPr sz="2300" spc="-10" dirty="0">
                <a:latin typeface="Calibri"/>
                <a:cs typeface="Calibri"/>
              </a:rPr>
              <a:t>adalah </a:t>
            </a:r>
            <a:r>
              <a:rPr sz="2300" dirty="0">
                <a:latin typeface="Calibri"/>
                <a:cs typeface="Calibri"/>
              </a:rPr>
              <a:t>350</a:t>
            </a:r>
            <a:r>
              <a:rPr sz="2300" spc="-45" dirty="0">
                <a:latin typeface="Calibri"/>
                <a:cs typeface="Calibri"/>
              </a:rPr>
              <a:t> </a:t>
            </a:r>
            <a:r>
              <a:rPr sz="2300" dirty="0">
                <a:latin typeface="Calibri"/>
                <a:cs typeface="Calibri"/>
              </a:rPr>
              <a:t>juta</a:t>
            </a:r>
            <a:r>
              <a:rPr sz="2300" spc="-45" dirty="0">
                <a:latin typeface="Calibri"/>
                <a:cs typeface="Calibri"/>
              </a:rPr>
              <a:t> </a:t>
            </a:r>
            <a:r>
              <a:rPr sz="2300" dirty="0">
                <a:latin typeface="Calibri"/>
                <a:cs typeface="Calibri"/>
              </a:rPr>
              <a:t>rupiah</a:t>
            </a:r>
            <a:r>
              <a:rPr sz="2300" spc="-35" dirty="0">
                <a:latin typeface="Calibri"/>
                <a:cs typeface="Calibri"/>
              </a:rPr>
              <a:t> </a:t>
            </a:r>
            <a:r>
              <a:rPr sz="2300" dirty="0">
                <a:latin typeface="Calibri"/>
                <a:cs typeface="Calibri"/>
              </a:rPr>
              <a:t>pada</a:t>
            </a:r>
            <a:r>
              <a:rPr sz="2300" spc="-20" dirty="0">
                <a:latin typeface="Calibri"/>
                <a:cs typeface="Calibri"/>
              </a:rPr>
              <a:t> </a:t>
            </a:r>
            <a:r>
              <a:rPr sz="2300" dirty="0">
                <a:latin typeface="Calibri"/>
                <a:cs typeface="Calibri"/>
              </a:rPr>
              <a:t>saat</a:t>
            </a:r>
            <a:r>
              <a:rPr sz="2300" spc="-35" dirty="0">
                <a:latin typeface="Calibri"/>
                <a:cs typeface="Calibri"/>
              </a:rPr>
              <a:t> </a:t>
            </a:r>
            <a:r>
              <a:rPr sz="2300" dirty="0">
                <a:latin typeface="Calibri"/>
                <a:cs typeface="Calibri"/>
              </a:rPr>
              <a:t>pertumbuhan</a:t>
            </a:r>
            <a:r>
              <a:rPr sz="2300" spc="-35" dirty="0">
                <a:latin typeface="Calibri"/>
                <a:cs typeface="Calibri"/>
              </a:rPr>
              <a:t> </a:t>
            </a:r>
            <a:r>
              <a:rPr sz="2300" dirty="0">
                <a:latin typeface="Calibri"/>
                <a:cs typeface="Calibri"/>
              </a:rPr>
              <a:t>ekonomi</a:t>
            </a:r>
            <a:r>
              <a:rPr sz="2300" spc="-70" dirty="0">
                <a:latin typeface="Calibri"/>
                <a:cs typeface="Calibri"/>
              </a:rPr>
              <a:t> </a:t>
            </a:r>
            <a:r>
              <a:rPr sz="2300" dirty="0">
                <a:latin typeface="Calibri"/>
                <a:cs typeface="Calibri"/>
              </a:rPr>
              <a:t>meningkat</a:t>
            </a:r>
            <a:r>
              <a:rPr sz="2300" spc="-35" dirty="0">
                <a:latin typeface="Calibri"/>
                <a:cs typeface="Calibri"/>
              </a:rPr>
              <a:t> </a:t>
            </a:r>
            <a:r>
              <a:rPr sz="2300" dirty="0">
                <a:latin typeface="Calibri"/>
                <a:cs typeface="Calibri"/>
              </a:rPr>
              <a:t>dan</a:t>
            </a:r>
            <a:r>
              <a:rPr sz="2300" spc="-35" dirty="0">
                <a:latin typeface="Calibri"/>
                <a:cs typeface="Calibri"/>
              </a:rPr>
              <a:t> </a:t>
            </a:r>
            <a:r>
              <a:rPr sz="2300" spc="-25" dirty="0">
                <a:latin typeface="Calibri"/>
                <a:cs typeface="Calibri"/>
              </a:rPr>
              <a:t>125 </a:t>
            </a:r>
            <a:r>
              <a:rPr sz="2300" dirty="0">
                <a:latin typeface="Calibri"/>
                <a:cs typeface="Calibri"/>
              </a:rPr>
              <a:t>juta</a:t>
            </a:r>
            <a:r>
              <a:rPr sz="2300" spc="-55" dirty="0">
                <a:latin typeface="Calibri"/>
                <a:cs typeface="Calibri"/>
              </a:rPr>
              <a:t> </a:t>
            </a:r>
            <a:r>
              <a:rPr sz="2300" dirty="0">
                <a:latin typeface="Calibri"/>
                <a:cs typeface="Calibri"/>
              </a:rPr>
              <a:t>pada</a:t>
            </a:r>
            <a:r>
              <a:rPr sz="2300" spc="-55" dirty="0">
                <a:latin typeface="Calibri"/>
                <a:cs typeface="Calibri"/>
              </a:rPr>
              <a:t> </a:t>
            </a:r>
            <a:r>
              <a:rPr sz="2300" dirty="0">
                <a:latin typeface="Calibri"/>
                <a:cs typeface="Calibri"/>
              </a:rPr>
              <a:t>saat</a:t>
            </a:r>
            <a:r>
              <a:rPr sz="2300" spc="-30" dirty="0">
                <a:latin typeface="Calibri"/>
                <a:cs typeface="Calibri"/>
              </a:rPr>
              <a:t> </a:t>
            </a:r>
            <a:r>
              <a:rPr sz="2300" dirty="0">
                <a:latin typeface="Calibri"/>
                <a:cs typeface="Calibri"/>
              </a:rPr>
              <a:t>menurun.</a:t>
            </a:r>
            <a:r>
              <a:rPr sz="2300" spc="-20" dirty="0">
                <a:latin typeface="Calibri"/>
                <a:cs typeface="Calibri"/>
              </a:rPr>
              <a:t> </a:t>
            </a:r>
            <a:r>
              <a:rPr sz="2300" dirty="0">
                <a:latin typeface="Calibri"/>
                <a:cs typeface="Calibri"/>
              </a:rPr>
              <a:t>Dengan</a:t>
            </a:r>
            <a:r>
              <a:rPr sz="2300" spc="-45" dirty="0">
                <a:latin typeface="Calibri"/>
                <a:cs typeface="Calibri"/>
              </a:rPr>
              <a:t> </a:t>
            </a:r>
            <a:r>
              <a:rPr sz="2300" dirty="0">
                <a:latin typeface="Calibri"/>
                <a:cs typeface="Calibri"/>
              </a:rPr>
              <a:t>menggunakan</a:t>
            </a:r>
            <a:r>
              <a:rPr sz="2300" spc="-65" dirty="0">
                <a:latin typeface="Calibri"/>
                <a:cs typeface="Calibri"/>
              </a:rPr>
              <a:t> </a:t>
            </a:r>
            <a:r>
              <a:rPr sz="2300" dirty="0">
                <a:latin typeface="Calibri"/>
                <a:cs typeface="Calibri"/>
              </a:rPr>
              <a:t>nilai</a:t>
            </a:r>
            <a:r>
              <a:rPr sz="2300" spc="-40" dirty="0">
                <a:latin typeface="Calibri"/>
                <a:cs typeface="Calibri"/>
              </a:rPr>
              <a:t> </a:t>
            </a:r>
            <a:r>
              <a:rPr sz="2300" dirty="0">
                <a:latin typeface="Calibri"/>
                <a:cs typeface="Calibri"/>
              </a:rPr>
              <a:t>harapan</a:t>
            </a:r>
            <a:r>
              <a:rPr sz="2300" spc="-25" dirty="0">
                <a:latin typeface="Calibri"/>
                <a:cs typeface="Calibri"/>
              </a:rPr>
              <a:t> </a:t>
            </a:r>
            <a:r>
              <a:rPr sz="2300" spc="-10" dirty="0">
                <a:latin typeface="Calibri"/>
                <a:cs typeface="Calibri"/>
              </a:rPr>
              <a:t>payoff </a:t>
            </a:r>
            <a:r>
              <a:rPr sz="2300" spc="-25" dirty="0">
                <a:latin typeface="Calibri"/>
                <a:cs typeface="Calibri"/>
              </a:rPr>
              <a:t>terbesar,</a:t>
            </a:r>
            <a:r>
              <a:rPr sz="2300" spc="-55" dirty="0">
                <a:latin typeface="Calibri"/>
                <a:cs typeface="Calibri"/>
              </a:rPr>
              <a:t> </a:t>
            </a:r>
            <a:r>
              <a:rPr sz="2300" dirty="0">
                <a:latin typeface="Calibri"/>
                <a:cs typeface="Calibri"/>
              </a:rPr>
              <a:t>keputusan</a:t>
            </a:r>
            <a:r>
              <a:rPr sz="2300" spc="-40" dirty="0">
                <a:latin typeface="Calibri"/>
                <a:cs typeface="Calibri"/>
              </a:rPr>
              <a:t> </a:t>
            </a:r>
            <a:r>
              <a:rPr sz="2300" dirty="0">
                <a:latin typeface="Calibri"/>
                <a:cs typeface="Calibri"/>
              </a:rPr>
              <a:t>yang</a:t>
            </a:r>
            <a:r>
              <a:rPr sz="2300" spc="-30" dirty="0">
                <a:latin typeface="Calibri"/>
                <a:cs typeface="Calibri"/>
              </a:rPr>
              <a:t> </a:t>
            </a:r>
            <a:r>
              <a:rPr sz="2300" dirty="0">
                <a:latin typeface="Calibri"/>
                <a:cs typeface="Calibri"/>
              </a:rPr>
              <a:t>mana</a:t>
            </a:r>
            <a:r>
              <a:rPr sz="2300" spc="-50" dirty="0">
                <a:latin typeface="Calibri"/>
                <a:cs typeface="Calibri"/>
              </a:rPr>
              <a:t> </a:t>
            </a:r>
            <a:r>
              <a:rPr sz="2300" dirty="0">
                <a:latin typeface="Calibri"/>
                <a:cs typeface="Calibri"/>
              </a:rPr>
              <a:t>yang</a:t>
            </a:r>
            <a:r>
              <a:rPr sz="2300" spc="-55" dirty="0">
                <a:latin typeface="Calibri"/>
                <a:cs typeface="Calibri"/>
              </a:rPr>
              <a:t> </a:t>
            </a:r>
            <a:r>
              <a:rPr sz="2300" dirty="0">
                <a:latin typeface="Calibri"/>
                <a:cs typeface="Calibri"/>
              </a:rPr>
              <a:t>harus</a:t>
            </a:r>
            <a:r>
              <a:rPr sz="2300" spc="-30" dirty="0">
                <a:latin typeface="Calibri"/>
                <a:cs typeface="Calibri"/>
              </a:rPr>
              <a:t> </a:t>
            </a:r>
            <a:r>
              <a:rPr sz="2300" spc="-10" dirty="0">
                <a:latin typeface="Calibri"/>
                <a:cs typeface="Calibri"/>
              </a:rPr>
              <a:t>diambil?</a:t>
            </a:r>
            <a:endParaRPr sz="2300">
              <a:latin typeface="Calibri"/>
              <a:cs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4328159" y="2072639"/>
            <a:ext cx="3154679" cy="888491"/>
          </a:xfrm>
          <a:prstGeom prst="rect">
            <a:avLst/>
          </a:prstGeom>
        </p:spPr>
      </p:pic>
      <p:graphicFrame>
        <p:nvGraphicFramePr>
          <p:cNvPr id="3" name="object 3"/>
          <p:cNvGraphicFramePr>
            <a:graphicFrameLocks noGrp="1"/>
          </p:cNvGraphicFramePr>
          <p:nvPr/>
        </p:nvGraphicFramePr>
        <p:xfrm>
          <a:off x="1936241" y="2067305"/>
          <a:ext cx="5540374" cy="1495425"/>
        </p:xfrm>
        <a:graphic>
          <a:graphicData uri="http://schemas.openxmlformats.org/drawingml/2006/table">
            <a:tbl>
              <a:tblPr firstRow="1" bandRow="1">
                <a:tableStyleId>{2D5ABB26-0587-4C30-8999-92F81FD0307C}</a:tableStyleId>
              </a:tblPr>
              <a:tblGrid>
                <a:gridCol w="2386330"/>
                <a:gridCol w="1647190"/>
                <a:gridCol w="1506854"/>
              </a:tblGrid>
              <a:tr h="287655">
                <a:tc rowSpan="2">
                  <a:txBody>
                    <a:bodyPr/>
                    <a:lstStyle/>
                    <a:p>
                      <a:pPr marR="48895" algn="r">
                        <a:lnSpc>
                          <a:spcPts val="1670"/>
                        </a:lnSpc>
                      </a:pPr>
                      <a:r>
                        <a:rPr sz="1450" b="1" spc="-10" dirty="0">
                          <a:solidFill>
                            <a:srgbClr val="FFFFFF"/>
                          </a:solidFill>
                          <a:latin typeface="Calibri"/>
                          <a:cs typeface="Calibri"/>
                        </a:rPr>
                        <a:t>Alternatif</a:t>
                      </a:r>
                      <a:endParaRPr sz="1450">
                        <a:latin typeface="Calibri"/>
                        <a:cs typeface="Calibri"/>
                      </a:endParaRPr>
                    </a:p>
                    <a:p>
                      <a:pPr marR="49530" algn="r">
                        <a:lnSpc>
                          <a:spcPct val="100000"/>
                        </a:lnSpc>
                        <a:spcBef>
                          <a:spcPts val="865"/>
                        </a:spcBef>
                      </a:pPr>
                      <a:r>
                        <a:rPr sz="1450" b="1" spc="-10" dirty="0">
                          <a:solidFill>
                            <a:srgbClr val="FFFFFF"/>
                          </a:solidFill>
                          <a:latin typeface="Calibri"/>
                          <a:cs typeface="Calibri"/>
                        </a:rPr>
                        <a:t>Probabilitas</a:t>
                      </a:r>
                      <a:endParaRPr sz="1450">
                        <a:latin typeface="Calibri"/>
                        <a:cs typeface="Calibri"/>
                      </a:endParaRPr>
                    </a:p>
                    <a:p>
                      <a:pPr marL="54610">
                        <a:lnSpc>
                          <a:spcPct val="100000"/>
                        </a:lnSpc>
                        <a:spcBef>
                          <a:spcPts val="860"/>
                        </a:spcBef>
                      </a:pPr>
                      <a:r>
                        <a:rPr sz="1450" b="1" spc="-10" dirty="0">
                          <a:solidFill>
                            <a:srgbClr val="FFFFFF"/>
                          </a:solidFill>
                          <a:latin typeface="Calibri"/>
                          <a:cs typeface="Calibri"/>
                        </a:rPr>
                        <a:t>Tindakan</a:t>
                      </a:r>
                      <a:endParaRPr sz="1450">
                        <a:latin typeface="Calibri"/>
                        <a:cs typeface="Calibri"/>
                      </a:endParaRPr>
                    </a:p>
                  </a:txBody>
                  <a:tcPr marL="0" marR="0" marT="0" marB="0">
                    <a:lnL w="12700">
                      <a:solidFill>
                        <a:srgbClr val="FFFFFF"/>
                      </a:solidFill>
                      <a:prstDash val="solid"/>
                    </a:lnL>
                    <a:lnR w="38100">
                      <a:solidFill>
                        <a:srgbClr val="FFFFFF"/>
                      </a:solidFill>
                      <a:prstDash val="solid"/>
                    </a:lnR>
                    <a:lnT w="12700">
                      <a:solidFill>
                        <a:srgbClr val="FFFFFF"/>
                      </a:solidFill>
                      <a:prstDash val="solid"/>
                    </a:lnT>
                    <a:lnB w="38100">
                      <a:solidFill>
                        <a:srgbClr val="FFFFFF"/>
                      </a:solidFill>
                      <a:prstDash val="solid"/>
                    </a:lnB>
                    <a:solidFill>
                      <a:srgbClr val="4472C3"/>
                    </a:solidFill>
                  </a:tcPr>
                </a:tc>
                <a:tc gridSpan="2">
                  <a:txBody>
                    <a:bodyPr/>
                    <a:lstStyle/>
                    <a:p>
                      <a:pPr marL="493395">
                        <a:lnSpc>
                          <a:spcPts val="1670"/>
                        </a:lnSpc>
                      </a:pPr>
                      <a:r>
                        <a:rPr sz="1450" b="1" dirty="0">
                          <a:solidFill>
                            <a:srgbClr val="FFFFFF"/>
                          </a:solidFill>
                          <a:latin typeface="Calibri"/>
                          <a:cs typeface="Calibri"/>
                        </a:rPr>
                        <a:t>Laju</a:t>
                      </a:r>
                      <a:r>
                        <a:rPr sz="1450" b="1" spc="140" dirty="0">
                          <a:solidFill>
                            <a:srgbClr val="FFFFFF"/>
                          </a:solidFill>
                          <a:latin typeface="Calibri"/>
                          <a:cs typeface="Calibri"/>
                        </a:rPr>
                        <a:t> </a:t>
                      </a:r>
                      <a:r>
                        <a:rPr sz="1450" b="1" dirty="0">
                          <a:solidFill>
                            <a:srgbClr val="FFFFFF"/>
                          </a:solidFill>
                          <a:latin typeface="Calibri"/>
                          <a:cs typeface="Calibri"/>
                        </a:rPr>
                        <a:t>Pertumbuhan</a:t>
                      </a:r>
                      <a:r>
                        <a:rPr sz="1450" b="1" spc="85" dirty="0">
                          <a:solidFill>
                            <a:srgbClr val="FFFFFF"/>
                          </a:solidFill>
                          <a:latin typeface="Calibri"/>
                          <a:cs typeface="Calibri"/>
                        </a:rPr>
                        <a:t> </a:t>
                      </a:r>
                      <a:r>
                        <a:rPr sz="1450" b="1" spc="-10" dirty="0">
                          <a:solidFill>
                            <a:srgbClr val="FFFFFF"/>
                          </a:solidFill>
                          <a:latin typeface="Calibri"/>
                          <a:cs typeface="Calibri"/>
                        </a:rPr>
                        <a:t>Ekonomi</a:t>
                      </a:r>
                      <a:endParaRPr sz="1450">
                        <a:latin typeface="Calibri"/>
                        <a:cs typeface="Calibri"/>
                      </a:endParaRPr>
                    </a:p>
                  </a:txBody>
                  <a:tcPr marL="0" marR="0" marT="0" marB="0">
                    <a:lnL w="38100" cap="flat" cmpd="sng" algn="ctr">
                      <a:solidFill>
                        <a:srgbClr val="FFFFFF"/>
                      </a:solidFill>
                      <a:prstDash val="solid"/>
                      <a:round/>
                      <a:headEnd type="none" w="med" len="med"/>
                      <a:tailEnd type="none" w="med" len="med"/>
                    </a:lnL>
                    <a:lnR w="12700">
                      <a:solidFill>
                        <a:srgbClr val="FFFFFF"/>
                      </a:solidFill>
                      <a:prstDash val="solid"/>
                    </a:lnR>
                    <a:lnT w="12700">
                      <a:solidFill>
                        <a:srgbClr val="FFFFFF"/>
                      </a:solidFill>
                      <a:prstDash val="solid"/>
                    </a:lnT>
                  </a:tcPr>
                </a:tc>
                <a:tc hMerge="1">
                  <a:txBody>
                    <a:bodyPr/>
                    <a:lstStyle/>
                    <a:p>
                      <a:endParaRPr/>
                    </a:p>
                  </a:txBody>
                  <a:tcPr marL="0" marR="0" marT="0" marB="0"/>
                </a:tc>
              </a:tr>
              <a:tr h="600075">
                <a:tc vMerge="1">
                  <a:txBody>
                    <a:bodyPr/>
                    <a:lstStyle/>
                    <a:p>
                      <a:endParaRPr/>
                    </a:p>
                  </a:txBody>
                  <a:tcPr marL="0" marR="0" marT="0" marB="0">
                    <a:lnL w="12700">
                      <a:solidFill>
                        <a:srgbClr val="FFFFFF"/>
                      </a:solidFill>
                      <a:prstDash val="solid"/>
                    </a:lnL>
                    <a:lnR w="38100">
                      <a:solidFill>
                        <a:srgbClr val="FFFFFF"/>
                      </a:solidFill>
                      <a:prstDash val="solid"/>
                    </a:lnR>
                    <a:lnT w="12700">
                      <a:solidFill>
                        <a:srgbClr val="FFFFFF"/>
                      </a:solidFill>
                      <a:prstDash val="solid"/>
                    </a:lnT>
                    <a:lnB w="38100">
                      <a:solidFill>
                        <a:srgbClr val="FFFFFF"/>
                      </a:solidFill>
                      <a:prstDash val="solid"/>
                    </a:lnB>
                    <a:solidFill>
                      <a:srgbClr val="4472C3"/>
                    </a:solidFill>
                  </a:tcPr>
                </a:tc>
                <a:tc>
                  <a:txBody>
                    <a:bodyPr/>
                    <a:lstStyle/>
                    <a:p>
                      <a:pPr algn="ctr">
                        <a:lnSpc>
                          <a:spcPct val="100000"/>
                        </a:lnSpc>
                        <a:spcBef>
                          <a:spcPts val="60"/>
                        </a:spcBef>
                      </a:pPr>
                      <a:r>
                        <a:rPr sz="1450" spc="-10" dirty="0">
                          <a:latin typeface="Calibri"/>
                          <a:cs typeface="Calibri"/>
                        </a:rPr>
                        <a:t>Meningkat</a:t>
                      </a:r>
                      <a:endParaRPr sz="1450">
                        <a:latin typeface="Calibri"/>
                        <a:cs typeface="Calibri"/>
                      </a:endParaRPr>
                    </a:p>
                    <a:p>
                      <a:pPr algn="ctr">
                        <a:lnSpc>
                          <a:spcPct val="100000"/>
                        </a:lnSpc>
                        <a:spcBef>
                          <a:spcPts val="865"/>
                        </a:spcBef>
                      </a:pPr>
                      <a:r>
                        <a:rPr sz="1450" spc="-20" dirty="0">
                          <a:latin typeface="Calibri"/>
                          <a:cs typeface="Calibri"/>
                        </a:rPr>
                        <a:t>0,35</a:t>
                      </a:r>
                      <a:endParaRPr sz="1450">
                        <a:latin typeface="Calibri"/>
                        <a:cs typeface="Calibri"/>
                      </a:endParaRPr>
                    </a:p>
                  </a:txBody>
                  <a:tcPr marL="0" marR="0" marT="7620" marB="0">
                    <a:lnL w="38100">
                      <a:solidFill>
                        <a:srgbClr val="FFFFFF"/>
                      </a:solidFill>
                      <a:prstDash val="solid"/>
                    </a:lnL>
                    <a:lnR w="12700">
                      <a:solidFill>
                        <a:srgbClr val="FFFFFF"/>
                      </a:solidFill>
                      <a:prstDash val="solid"/>
                    </a:lnR>
                    <a:lnB w="12700">
                      <a:solidFill>
                        <a:srgbClr val="FFFFFF"/>
                      </a:solidFill>
                      <a:prstDash val="solid"/>
                    </a:lnB>
                  </a:tcPr>
                </a:tc>
                <a:tc>
                  <a:txBody>
                    <a:bodyPr/>
                    <a:lstStyle/>
                    <a:p>
                      <a:pPr algn="ctr">
                        <a:lnSpc>
                          <a:spcPct val="100000"/>
                        </a:lnSpc>
                        <a:spcBef>
                          <a:spcPts val="60"/>
                        </a:spcBef>
                      </a:pPr>
                      <a:r>
                        <a:rPr sz="1450" spc="-10" dirty="0">
                          <a:latin typeface="Calibri"/>
                          <a:cs typeface="Calibri"/>
                        </a:rPr>
                        <a:t>Menurun</a:t>
                      </a:r>
                      <a:endParaRPr sz="1450">
                        <a:latin typeface="Calibri"/>
                        <a:cs typeface="Calibri"/>
                      </a:endParaRPr>
                    </a:p>
                    <a:p>
                      <a:pPr algn="ctr">
                        <a:lnSpc>
                          <a:spcPct val="100000"/>
                        </a:lnSpc>
                        <a:spcBef>
                          <a:spcPts val="865"/>
                        </a:spcBef>
                      </a:pPr>
                      <a:r>
                        <a:rPr sz="1450" spc="-20" dirty="0">
                          <a:latin typeface="Calibri"/>
                          <a:cs typeface="Calibri"/>
                        </a:rPr>
                        <a:t>0,65</a:t>
                      </a:r>
                      <a:endParaRPr sz="1450">
                        <a:latin typeface="Calibri"/>
                        <a:cs typeface="Calibri"/>
                      </a:endParaRPr>
                    </a:p>
                  </a:txBody>
                  <a:tcPr marL="0" marR="0" marT="7620" marB="0">
                    <a:lnL w="12700">
                      <a:solidFill>
                        <a:srgbClr val="FFFFFF"/>
                      </a:solidFill>
                      <a:prstDash val="solid"/>
                    </a:lnL>
                    <a:lnR w="12700">
                      <a:solidFill>
                        <a:srgbClr val="FFFFFF"/>
                      </a:solidFill>
                      <a:prstDash val="solid"/>
                    </a:lnR>
                    <a:lnB w="12700">
                      <a:solidFill>
                        <a:srgbClr val="FFFFFF"/>
                      </a:solidFill>
                      <a:prstDash val="solid"/>
                    </a:lnB>
                  </a:tcPr>
                </a:tc>
              </a:tr>
              <a:tr h="302895">
                <a:tc>
                  <a:txBody>
                    <a:bodyPr/>
                    <a:lstStyle/>
                    <a:p>
                      <a:pPr marL="54610">
                        <a:lnSpc>
                          <a:spcPts val="1670"/>
                        </a:lnSpc>
                      </a:pPr>
                      <a:r>
                        <a:rPr sz="1450" b="1" spc="-10" dirty="0">
                          <a:solidFill>
                            <a:srgbClr val="FFFFFF"/>
                          </a:solidFill>
                          <a:latin typeface="Calibri"/>
                          <a:cs typeface="Calibri"/>
                        </a:rPr>
                        <a:t>Deposito</a:t>
                      </a:r>
                      <a:endParaRPr sz="1450">
                        <a:latin typeface="Calibri"/>
                        <a:cs typeface="Calibri"/>
                      </a:endParaRPr>
                    </a:p>
                  </a:txBody>
                  <a:tcPr marL="0" marR="0" marT="0"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4472C3"/>
                    </a:solidFill>
                  </a:tcPr>
                </a:tc>
                <a:tc>
                  <a:txBody>
                    <a:bodyPr/>
                    <a:lstStyle/>
                    <a:p>
                      <a:pPr marL="55880">
                        <a:lnSpc>
                          <a:spcPts val="1670"/>
                        </a:lnSpc>
                      </a:pPr>
                      <a:r>
                        <a:rPr sz="1450" spc="-25" dirty="0">
                          <a:latin typeface="Calibri"/>
                          <a:cs typeface="Calibri"/>
                        </a:rPr>
                        <a:t>250</a:t>
                      </a:r>
                      <a:endParaRPr sz="145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EBF4"/>
                    </a:solidFill>
                  </a:tcPr>
                </a:tc>
                <a:tc>
                  <a:txBody>
                    <a:bodyPr/>
                    <a:lstStyle/>
                    <a:p>
                      <a:pPr marL="54610">
                        <a:lnSpc>
                          <a:spcPts val="1670"/>
                        </a:lnSpc>
                      </a:pPr>
                      <a:r>
                        <a:rPr sz="1450" spc="-25" dirty="0">
                          <a:latin typeface="Calibri"/>
                          <a:cs typeface="Calibri"/>
                        </a:rPr>
                        <a:t>175</a:t>
                      </a:r>
                      <a:endParaRPr sz="145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8EBF4"/>
                    </a:solidFill>
                  </a:tcPr>
                </a:tc>
              </a:tr>
              <a:tr h="304800">
                <a:tc>
                  <a:txBody>
                    <a:bodyPr/>
                    <a:lstStyle/>
                    <a:p>
                      <a:pPr marL="54610">
                        <a:lnSpc>
                          <a:spcPts val="1680"/>
                        </a:lnSpc>
                      </a:pPr>
                      <a:r>
                        <a:rPr sz="1450" b="1" dirty="0">
                          <a:solidFill>
                            <a:srgbClr val="FFFFFF"/>
                          </a:solidFill>
                          <a:latin typeface="Calibri"/>
                          <a:cs typeface="Calibri"/>
                        </a:rPr>
                        <a:t>Beli</a:t>
                      </a:r>
                      <a:r>
                        <a:rPr sz="1450" b="1" spc="45" dirty="0">
                          <a:solidFill>
                            <a:srgbClr val="FFFFFF"/>
                          </a:solidFill>
                          <a:latin typeface="Calibri"/>
                          <a:cs typeface="Calibri"/>
                        </a:rPr>
                        <a:t> </a:t>
                      </a:r>
                      <a:r>
                        <a:rPr sz="1450" b="1" spc="-20" dirty="0">
                          <a:solidFill>
                            <a:srgbClr val="FFFFFF"/>
                          </a:solidFill>
                          <a:latin typeface="Calibri"/>
                          <a:cs typeface="Calibri"/>
                        </a:rPr>
                        <a:t>Saham</a:t>
                      </a:r>
                      <a:endParaRPr sz="145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4472C3"/>
                    </a:solidFill>
                  </a:tcPr>
                </a:tc>
                <a:tc>
                  <a:txBody>
                    <a:bodyPr/>
                    <a:lstStyle/>
                    <a:p>
                      <a:pPr marL="55880">
                        <a:lnSpc>
                          <a:spcPts val="1680"/>
                        </a:lnSpc>
                      </a:pPr>
                      <a:r>
                        <a:rPr sz="1450" spc="-25" dirty="0">
                          <a:latin typeface="Calibri"/>
                          <a:cs typeface="Calibri"/>
                        </a:rPr>
                        <a:t>350</a:t>
                      </a:r>
                      <a:endParaRPr sz="145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9"/>
                    </a:solidFill>
                  </a:tcPr>
                </a:tc>
                <a:tc>
                  <a:txBody>
                    <a:bodyPr/>
                    <a:lstStyle/>
                    <a:p>
                      <a:pPr marL="54610">
                        <a:lnSpc>
                          <a:spcPts val="1680"/>
                        </a:lnSpc>
                      </a:pPr>
                      <a:r>
                        <a:rPr sz="1450" spc="-25" dirty="0">
                          <a:latin typeface="Calibri"/>
                          <a:cs typeface="Calibri"/>
                        </a:rPr>
                        <a:t>125</a:t>
                      </a:r>
                      <a:endParaRPr sz="1450">
                        <a:latin typeface="Calibri"/>
                        <a:cs typeface="Calibri"/>
                      </a:endParaRPr>
                    </a:p>
                  </a:txBody>
                  <a:tcPr marL="0" marR="0" marT="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CFD4E9"/>
                    </a:solidFill>
                  </a:tcPr>
                </a:tc>
              </a:tr>
            </a:tbl>
          </a:graphicData>
        </a:graphic>
      </p:graphicFrame>
      <p:sp>
        <p:nvSpPr>
          <p:cNvPr id="4" name="object 4"/>
          <p:cNvSpPr/>
          <p:nvPr/>
        </p:nvSpPr>
        <p:spPr>
          <a:xfrm>
            <a:off x="1941575" y="2151888"/>
            <a:ext cx="2392680" cy="802005"/>
          </a:xfrm>
          <a:custGeom>
            <a:avLst/>
            <a:gdLst/>
            <a:ahLst/>
            <a:cxnLst/>
            <a:rect l="l" t="t" r="r" b="b"/>
            <a:pathLst>
              <a:path w="2392679" h="802005">
                <a:moveTo>
                  <a:pt x="0" y="0"/>
                </a:moveTo>
                <a:lnTo>
                  <a:pt x="2392680" y="801623"/>
                </a:lnTo>
              </a:path>
            </a:pathLst>
          </a:custGeom>
          <a:ln w="7620">
            <a:solidFill>
              <a:srgbClr val="000000"/>
            </a:solidFill>
          </a:ln>
        </p:spPr>
        <p:txBody>
          <a:bodyPr wrap="square" lIns="0" tIns="0" rIns="0" bIns="0" rtlCol="0"/>
          <a:lstStyle/>
          <a:p>
            <a:endParaRPr/>
          </a:p>
        </p:txBody>
      </p:sp>
      <p:sp>
        <p:nvSpPr>
          <p:cNvPr id="5" name="object 5"/>
          <p:cNvSpPr txBox="1">
            <a:spLocks noGrp="1"/>
          </p:cNvSpPr>
          <p:nvPr>
            <p:ph type="title"/>
          </p:nvPr>
        </p:nvSpPr>
        <p:spPr>
          <a:xfrm>
            <a:off x="1660591" y="1445802"/>
            <a:ext cx="2804160" cy="427990"/>
          </a:xfrm>
          <a:prstGeom prst="rect">
            <a:avLst/>
          </a:prstGeom>
        </p:spPr>
        <p:txBody>
          <a:bodyPr vert="horz" wrap="square" lIns="0" tIns="11430" rIns="0" bIns="0" rtlCol="0">
            <a:spAutoFit/>
          </a:bodyPr>
          <a:lstStyle/>
          <a:p>
            <a:pPr marL="12700">
              <a:lnSpc>
                <a:spcPct val="100000"/>
              </a:lnSpc>
              <a:spcBef>
                <a:spcPts val="90"/>
              </a:spcBef>
            </a:pPr>
            <a:r>
              <a:rPr sz="2650" spc="-10" dirty="0"/>
              <a:t>Kriteria</a:t>
            </a:r>
            <a:r>
              <a:rPr sz="2650" spc="-95" dirty="0"/>
              <a:t> </a:t>
            </a:r>
            <a:r>
              <a:rPr sz="2650" dirty="0"/>
              <a:t>Pilihan:</a:t>
            </a:r>
            <a:r>
              <a:rPr sz="2650" spc="-70" dirty="0"/>
              <a:t> </a:t>
            </a:r>
            <a:r>
              <a:rPr sz="2650" spc="-25" dirty="0"/>
              <a:t>MEP</a:t>
            </a:r>
            <a:endParaRPr sz="2650"/>
          </a:p>
        </p:txBody>
      </p:sp>
      <p:grpSp>
        <p:nvGrpSpPr>
          <p:cNvPr id="6" name="object 6"/>
          <p:cNvGrpSpPr/>
          <p:nvPr/>
        </p:nvGrpSpPr>
        <p:grpSpPr>
          <a:xfrm>
            <a:off x="2068829" y="3941826"/>
            <a:ext cx="2874010" cy="1430020"/>
            <a:chOff x="2068829" y="3941826"/>
            <a:chExt cx="2874010" cy="1430020"/>
          </a:xfrm>
        </p:grpSpPr>
        <p:sp>
          <p:nvSpPr>
            <p:cNvPr id="7" name="object 7"/>
            <p:cNvSpPr/>
            <p:nvPr/>
          </p:nvSpPr>
          <p:spPr>
            <a:xfrm>
              <a:off x="2074163" y="4421123"/>
              <a:ext cx="570230" cy="570230"/>
            </a:xfrm>
            <a:custGeom>
              <a:avLst/>
              <a:gdLst/>
              <a:ahLst/>
              <a:cxnLst/>
              <a:rect l="l" t="t" r="r" b="b"/>
              <a:pathLst>
                <a:path w="570230" h="570229">
                  <a:moveTo>
                    <a:pt x="284988" y="569976"/>
                  </a:moveTo>
                  <a:lnTo>
                    <a:pt x="238864" y="566234"/>
                  </a:lnTo>
                  <a:lnTo>
                    <a:pt x="195072" y="555406"/>
                  </a:lnTo>
                  <a:lnTo>
                    <a:pt x="154205" y="538086"/>
                  </a:lnTo>
                  <a:lnTo>
                    <a:pt x="116860" y="514868"/>
                  </a:lnTo>
                  <a:lnTo>
                    <a:pt x="83629" y="486346"/>
                  </a:lnTo>
                  <a:lnTo>
                    <a:pt x="55107" y="453115"/>
                  </a:lnTo>
                  <a:lnTo>
                    <a:pt x="31889" y="415770"/>
                  </a:lnTo>
                  <a:lnTo>
                    <a:pt x="14569" y="374904"/>
                  </a:lnTo>
                  <a:lnTo>
                    <a:pt x="3741" y="331111"/>
                  </a:lnTo>
                  <a:lnTo>
                    <a:pt x="0" y="284988"/>
                  </a:lnTo>
                  <a:lnTo>
                    <a:pt x="3741" y="238864"/>
                  </a:lnTo>
                  <a:lnTo>
                    <a:pt x="14569" y="195071"/>
                  </a:lnTo>
                  <a:lnTo>
                    <a:pt x="31889" y="154205"/>
                  </a:lnTo>
                  <a:lnTo>
                    <a:pt x="55107" y="116860"/>
                  </a:lnTo>
                  <a:lnTo>
                    <a:pt x="83629" y="83629"/>
                  </a:lnTo>
                  <a:lnTo>
                    <a:pt x="116860" y="55107"/>
                  </a:lnTo>
                  <a:lnTo>
                    <a:pt x="154205" y="31889"/>
                  </a:lnTo>
                  <a:lnTo>
                    <a:pt x="195072" y="14569"/>
                  </a:lnTo>
                  <a:lnTo>
                    <a:pt x="238864" y="3741"/>
                  </a:lnTo>
                  <a:lnTo>
                    <a:pt x="284988" y="0"/>
                  </a:lnTo>
                  <a:lnTo>
                    <a:pt x="331111" y="3741"/>
                  </a:lnTo>
                  <a:lnTo>
                    <a:pt x="374904" y="14569"/>
                  </a:lnTo>
                  <a:lnTo>
                    <a:pt x="415770" y="31889"/>
                  </a:lnTo>
                  <a:lnTo>
                    <a:pt x="453115" y="55107"/>
                  </a:lnTo>
                  <a:lnTo>
                    <a:pt x="486346" y="83629"/>
                  </a:lnTo>
                  <a:lnTo>
                    <a:pt x="514868" y="116860"/>
                  </a:lnTo>
                  <a:lnTo>
                    <a:pt x="538086" y="154205"/>
                  </a:lnTo>
                  <a:lnTo>
                    <a:pt x="555406" y="195071"/>
                  </a:lnTo>
                  <a:lnTo>
                    <a:pt x="566234" y="238864"/>
                  </a:lnTo>
                  <a:lnTo>
                    <a:pt x="569976" y="284988"/>
                  </a:lnTo>
                  <a:lnTo>
                    <a:pt x="566234" y="331111"/>
                  </a:lnTo>
                  <a:lnTo>
                    <a:pt x="555406" y="374903"/>
                  </a:lnTo>
                  <a:lnTo>
                    <a:pt x="538086" y="415770"/>
                  </a:lnTo>
                  <a:lnTo>
                    <a:pt x="514868" y="453115"/>
                  </a:lnTo>
                  <a:lnTo>
                    <a:pt x="486346" y="486346"/>
                  </a:lnTo>
                  <a:lnTo>
                    <a:pt x="453115" y="514868"/>
                  </a:lnTo>
                  <a:lnTo>
                    <a:pt x="415770" y="538086"/>
                  </a:lnTo>
                  <a:lnTo>
                    <a:pt x="374904" y="555406"/>
                  </a:lnTo>
                  <a:lnTo>
                    <a:pt x="331111" y="566234"/>
                  </a:lnTo>
                  <a:lnTo>
                    <a:pt x="284988" y="569976"/>
                  </a:lnTo>
                  <a:close/>
                </a:path>
              </a:pathLst>
            </a:custGeom>
            <a:solidFill>
              <a:srgbClr val="4472C3"/>
            </a:solidFill>
          </p:spPr>
          <p:txBody>
            <a:bodyPr wrap="square" lIns="0" tIns="0" rIns="0" bIns="0" rtlCol="0"/>
            <a:lstStyle/>
            <a:p>
              <a:endParaRPr/>
            </a:p>
          </p:txBody>
        </p:sp>
        <p:sp>
          <p:nvSpPr>
            <p:cNvPr id="8" name="object 8"/>
            <p:cNvSpPr/>
            <p:nvPr/>
          </p:nvSpPr>
          <p:spPr>
            <a:xfrm>
              <a:off x="2074163" y="4421123"/>
              <a:ext cx="570230" cy="570230"/>
            </a:xfrm>
            <a:custGeom>
              <a:avLst/>
              <a:gdLst/>
              <a:ahLst/>
              <a:cxnLst/>
              <a:rect l="l" t="t" r="r" b="b"/>
              <a:pathLst>
                <a:path w="570230" h="570229">
                  <a:moveTo>
                    <a:pt x="0" y="284988"/>
                  </a:moveTo>
                  <a:lnTo>
                    <a:pt x="3741" y="238864"/>
                  </a:lnTo>
                  <a:lnTo>
                    <a:pt x="14569" y="195071"/>
                  </a:lnTo>
                  <a:lnTo>
                    <a:pt x="31889" y="154205"/>
                  </a:lnTo>
                  <a:lnTo>
                    <a:pt x="55107" y="116860"/>
                  </a:lnTo>
                  <a:lnTo>
                    <a:pt x="83629" y="83629"/>
                  </a:lnTo>
                  <a:lnTo>
                    <a:pt x="116860" y="55107"/>
                  </a:lnTo>
                  <a:lnTo>
                    <a:pt x="154205" y="31889"/>
                  </a:lnTo>
                  <a:lnTo>
                    <a:pt x="195072" y="14569"/>
                  </a:lnTo>
                  <a:lnTo>
                    <a:pt x="238864" y="3741"/>
                  </a:lnTo>
                  <a:lnTo>
                    <a:pt x="284988" y="0"/>
                  </a:lnTo>
                  <a:lnTo>
                    <a:pt x="331111" y="3741"/>
                  </a:lnTo>
                  <a:lnTo>
                    <a:pt x="374904" y="14569"/>
                  </a:lnTo>
                  <a:lnTo>
                    <a:pt x="415770" y="31889"/>
                  </a:lnTo>
                  <a:lnTo>
                    <a:pt x="453115" y="55107"/>
                  </a:lnTo>
                  <a:lnTo>
                    <a:pt x="486346" y="83629"/>
                  </a:lnTo>
                  <a:lnTo>
                    <a:pt x="514868" y="116860"/>
                  </a:lnTo>
                  <a:lnTo>
                    <a:pt x="538086" y="154205"/>
                  </a:lnTo>
                  <a:lnTo>
                    <a:pt x="555406" y="195071"/>
                  </a:lnTo>
                  <a:lnTo>
                    <a:pt x="566234" y="238864"/>
                  </a:lnTo>
                  <a:lnTo>
                    <a:pt x="569976" y="284988"/>
                  </a:lnTo>
                  <a:lnTo>
                    <a:pt x="566234" y="331111"/>
                  </a:lnTo>
                  <a:lnTo>
                    <a:pt x="555406" y="374903"/>
                  </a:lnTo>
                  <a:lnTo>
                    <a:pt x="538086" y="415770"/>
                  </a:lnTo>
                  <a:lnTo>
                    <a:pt x="514868" y="453115"/>
                  </a:lnTo>
                  <a:lnTo>
                    <a:pt x="486346" y="486346"/>
                  </a:lnTo>
                  <a:lnTo>
                    <a:pt x="453115" y="514868"/>
                  </a:lnTo>
                  <a:lnTo>
                    <a:pt x="415770" y="538086"/>
                  </a:lnTo>
                  <a:lnTo>
                    <a:pt x="374904" y="555406"/>
                  </a:lnTo>
                  <a:lnTo>
                    <a:pt x="331111" y="566234"/>
                  </a:lnTo>
                  <a:lnTo>
                    <a:pt x="284988" y="569976"/>
                  </a:lnTo>
                  <a:lnTo>
                    <a:pt x="238864" y="566234"/>
                  </a:lnTo>
                  <a:lnTo>
                    <a:pt x="195072" y="555406"/>
                  </a:lnTo>
                  <a:lnTo>
                    <a:pt x="154205" y="538086"/>
                  </a:lnTo>
                  <a:lnTo>
                    <a:pt x="116860" y="514868"/>
                  </a:lnTo>
                  <a:lnTo>
                    <a:pt x="83629" y="486346"/>
                  </a:lnTo>
                  <a:lnTo>
                    <a:pt x="55107" y="453115"/>
                  </a:lnTo>
                  <a:lnTo>
                    <a:pt x="31889" y="415770"/>
                  </a:lnTo>
                  <a:lnTo>
                    <a:pt x="14569" y="374904"/>
                  </a:lnTo>
                  <a:lnTo>
                    <a:pt x="3741" y="331111"/>
                  </a:lnTo>
                  <a:lnTo>
                    <a:pt x="0" y="284988"/>
                  </a:lnTo>
                </a:path>
              </a:pathLst>
            </a:custGeom>
            <a:ln w="10668">
              <a:solidFill>
                <a:srgbClr val="2F528E"/>
              </a:solidFill>
            </a:ln>
          </p:spPr>
          <p:txBody>
            <a:bodyPr wrap="square" lIns="0" tIns="0" rIns="0" bIns="0" rtlCol="0"/>
            <a:lstStyle/>
            <a:p>
              <a:endParaRPr/>
            </a:p>
          </p:txBody>
        </p:sp>
        <p:sp>
          <p:nvSpPr>
            <p:cNvPr id="9" name="object 9"/>
            <p:cNvSpPr/>
            <p:nvPr/>
          </p:nvSpPr>
          <p:spPr>
            <a:xfrm>
              <a:off x="2560319" y="3953256"/>
              <a:ext cx="2382520" cy="1407160"/>
            </a:xfrm>
            <a:custGeom>
              <a:avLst/>
              <a:gdLst/>
              <a:ahLst/>
              <a:cxnLst/>
              <a:rect l="l" t="t" r="r" b="b"/>
              <a:pathLst>
                <a:path w="2382520" h="1407160">
                  <a:moveTo>
                    <a:pt x="0" y="551687"/>
                  </a:moveTo>
                  <a:lnTo>
                    <a:pt x="637032" y="0"/>
                  </a:lnTo>
                </a:path>
                <a:path w="2382520" h="1407160">
                  <a:moveTo>
                    <a:pt x="637032" y="0"/>
                  </a:moveTo>
                  <a:lnTo>
                    <a:pt x="2382012" y="0"/>
                  </a:lnTo>
                </a:path>
                <a:path w="2382520" h="1407160">
                  <a:moveTo>
                    <a:pt x="0" y="928115"/>
                  </a:moveTo>
                  <a:lnTo>
                    <a:pt x="637032" y="1406651"/>
                  </a:lnTo>
                </a:path>
                <a:path w="2382520" h="1407160">
                  <a:moveTo>
                    <a:pt x="632460" y="1406651"/>
                  </a:moveTo>
                  <a:lnTo>
                    <a:pt x="2378964" y="1406651"/>
                  </a:lnTo>
                </a:path>
              </a:pathLst>
            </a:custGeom>
            <a:ln w="22859">
              <a:solidFill>
                <a:srgbClr val="000000"/>
              </a:solidFill>
            </a:ln>
          </p:spPr>
          <p:txBody>
            <a:bodyPr wrap="square" lIns="0" tIns="0" rIns="0" bIns="0" rtlCol="0"/>
            <a:lstStyle/>
            <a:p>
              <a:endParaRPr/>
            </a:p>
          </p:txBody>
        </p:sp>
      </p:grpSp>
      <p:sp>
        <p:nvSpPr>
          <p:cNvPr id="10" name="object 10"/>
          <p:cNvSpPr txBox="1"/>
          <p:nvPr/>
        </p:nvSpPr>
        <p:spPr>
          <a:xfrm>
            <a:off x="1948231" y="3512023"/>
            <a:ext cx="6903720" cy="3152775"/>
          </a:xfrm>
          <a:prstGeom prst="rect">
            <a:avLst/>
          </a:prstGeom>
        </p:spPr>
        <p:txBody>
          <a:bodyPr vert="horz" wrap="square" lIns="0" tIns="121285" rIns="0" bIns="0" rtlCol="0">
            <a:spAutoFit/>
          </a:bodyPr>
          <a:lstStyle/>
          <a:p>
            <a:pPr marL="3065145">
              <a:lnSpc>
                <a:spcPct val="100000"/>
              </a:lnSpc>
              <a:spcBef>
                <a:spcPts val="955"/>
              </a:spcBef>
            </a:pPr>
            <a:r>
              <a:rPr sz="1450" dirty="0">
                <a:latin typeface="Calibri"/>
                <a:cs typeface="Calibri"/>
              </a:rPr>
              <a:t>T1</a:t>
            </a:r>
            <a:r>
              <a:rPr sz="1450" spc="20" dirty="0">
                <a:latin typeface="Calibri"/>
                <a:cs typeface="Calibri"/>
              </a:rPr>
              <a:t> </a:t>
            </a:r>
            <a:r>
              <a:rPr sz="1450" dirty="0">
                <a:latin typeface="Calibri"/>
                <a:cs typeface="Calibri"/>
              </a:rPr>
              <a:t>:</a:t>
            </a:r>
            <a:r>
              <a:rPr sz="1450" spc="25" dirty="0">
                <a:latin typeface="Calibri"/>
                <a:cs typeface="Calibri"/>
              </a:rPr>
              <a:t> </a:t>
            </a:r>
            <a:r>
              <a:rPr sz="1450" dirty="0">
                <a:latin typeface="Calibri"/>
                <a:cs typeface="Calibri"/>
              </a:rPr>
              <a:t>Tindakan</a:t>
            </a:r>
            <a:r>
              <a:rPr sz="1450" spc="40" dirty="0">
                <a:latin typeface="Calibri"/>
                <a:cs typeface="Calibri"/>
              </a:rPr>
              <a:t> </a:t>
            </a:r>
            <a:r>
              <a:rPr sz="1450" spc="-50" dirty="0">
                <a:latin typeface="Calibri"/>
                <a:cs typeface="Calibri"/>
              </a:rPr>
              <a:t>1</a:t>
            </a:r>
            <a:endParaRPr sz="1450">
              <a:latin typeface="Calibri"/>
              <a:cs typeface="Calibri"/>
            </a:endParaRPr>
          </a:p>
          <a:p>
            <a:pPr marL="3065145">
              <a:lnSpc>
                <a:spcPct val="100000"/>
              </a:lnSpc>
              <a:spcBef>
                <a:spcPts val="865"/>
              </a:spcBef>
            </a:pPr>
            <a:r>
              <a:rPr sz="1450" dirty="0">
                <a:latin typeface="Calibri"/>
                <a:cs typeface="Calibri"/>
              </a:rPr>
              <a:t>MEP</a:t>
            </a:r>
            <a:r>
              <a:rPr sz="1500" baseline="-19444" dirty="0">
                <a:latin typeface="Calibri"/>
                <a:cs typeface="Calibri"/>
              </a:rPr>
              <a:t>D</a:t>
            </a:r>
            <a:r>
              <a:rPr sz="1500" spc="397" baseline="-19444" dirty="0">
                <a:latin typeface="Calibri"/>
                <a:cs typeface="Calibri"/>
              </a:rPr>
              <a:t> </a:t>
            </a:r>
            <a:r>
              <a:rPr sz="1450" dirty="0">
                <a:latin typeface="Calibri"/>
                <a:cs typeface="Calibri"/>
              </a:rPr>
              <a:t>=</a:t>
            </a:r>
            <a:r>
              <a:rPr sz="1450" spc="165" dirty="0">
                <a:latin typeface="Calibri"/>
                <a:cs typeface="Calibri"/>
              </a:rPr>
              <a:t> </a:t>
            </a:r>
            <a:r>
              <a:rPr sz="1450" dirty="0">
                <a:latin typeface="Calibri"/>
                <a:cs typeface="Calibri"/>
              </a:rPr>
              <a:t>250</a:t>
            </a:r>
            <a:r>
              <a:rPr sz="1450" spc="180" dirty="0">
                <a:latin typeface="Calibri"/>
                <a:cs typeface="Calibri"/>
              </a:rPr>
              <a:t> </a:t>
            </a:r>
            <a:r>
              <a:rPr sz="1450" dirty="0">
                <a:latin typeface="Calibri"/>
                <a:cs typeface="Calibri"/>
              </a:rPr>
              <a:t>(0,35)</a:t>
            </a:r>
            <a:r>
              <a:rPr sz="1450" spc="155" dirty="0">
                <a:latin typeface="Calibri"/>
                <a:cs typeface="Calibri"/>
              </a:rPr>
              <a:t> </a:t>
            </a:r>
            <a:r>
              <a:rPr sz="1450" dirty="0">
                <a:latin typeface="Calibri"/>
                <a:cs typeface="Calibri"/>
              </a:rPr>
              <a:t>+</a:t>
            </a:r>
            <a:r>
              <a:rPr sz="1450" spc="180" dirty="0">
                <a:latin typeface="Calibri"/>
                <a:cs typeface="Calibri"/>
              </a:rPr>
              <a:t> </a:t>
            </a:r>
            <a:r>
              <a:rPr sz="1450" dirty="0">
                <a:latin typeface="Calibri"/>
                <a:cs typeface="Calibri"/>
              </a:rPr>
              <a:t>175</a:t>
            </a:r>
            <a:r>
              <a:rPr sz="1450" spc="165" dirty="0">
                <a:latin typeface="Calibri"/>
                <a:cs typeface="Calibri"/>
              </a:rPr>
              <a:t> </a:t>
            </a:r>
            <a:r>
              <a:rPr sz="1450" spc="-10" dirty="0">
                <a:latin typeface="Calibri"/>
                <a:cs typeface="Calibri"/>
              </a:rPr>
              <a:t>(0,65)</a:t>
            </a:r>
            <a:endParaRPr sz="1450">
              <a:latin typeface="Calibri"/>
              <a:cs typeface="Calibri"/>
            </a:endParaRPr>
          </a:p>
          <a:p>
            <a:pPr marL="3065145">
              <a:lnSpc>
                <a:spcPct val="100000"/>
              </a:lnSpc>
              <a:spcBef>
                <a:spcPts val="45"/>
              </a:spcBef>
            </a:pPr>
            <a:r>
              <a:rPr sz="1450" dirty="0">
                <a:latin typeface="Calibri"/>
                <a:cs typeface="Calibri"/>
              </a:rPr>
              <a:t>=</a:t>
            </a:r>
            <a:r>
              <a:rPr sz="1450" spc="25" dirty="0">
                <a:latin typeface="Calibri"/>
                <a:cs typeface="Calibri"/>
              </a:rPr>
              <a:t> </a:t>
            </a:r>
            <a:r>
              <a:rPr sz="1450" spc="-10" dirty="0">
                <a:latin typeface="Calibri"/>
                <a:cs typeface="Calibri"/>
              </a:rPr>
              <a:t>201,251</a:t>
            </a:r>
            <a:endParaRPr sz="1450">
              <a:latin typeface="Calibri"/>
              <a:cs typeface="Calibri"/>
            </a:endParaRPr>
          </a:p>
          <a:p>
            <a:pPr>
              <a:lnSpc>
                <a:spcPct val="100000"/>
              </a:lnSpc>
            </a:pPr>
            <a:endParaRPr sz="1450">
              <a:latin typeface="Calibri"/>
              <a:cs typeface="Calibri"/>
            </a:endParaRPr>
          </a:p>
          <a:p>
            <a:pPr>
              <a:lnSpc>
                <a:spcPct val="100000"/>
              </a:lnSpc>
              <a:spcBef>
                <a:spcPts val="385"/>
              </a:spcBef>
            </a:pPr>
            <a:endParaRPr sz="1450">
              <a:latin typeface="Calibri"/>
              <a:cs typeface="Calibri"/>
            </a:endParaRPr>
          </a:p>
          <a:p>
            <a:pPr marL="3065145">
              <a:lnSpc>
                <a:spcPct val="100000"/>
              </a:lnSpc>
            </a:pPr>
            <a:r>
              <a:rPr sz="1450" dirty="0">
                <a:latin typeface="Calibri"/>
                <a:cs typeface="Calibri"/>
              </a:rPr>
              <a:t>T2:</a:t>
            </a:r>
            <a:r>
              <a:rPr sz="1450" spc="30" dirty="0">
                <a:latin typeface="Calibri"/>
                <a:cs typeface="Calibri"/>
              </a:rPr>
              <a:t> </a:t>
            </a:r>
            <a:r>
              <a:rPr sz="1450" dirty="0">
                <a:latin typeface="Calibri"/>
                <a:cs typeface="Calibri"/>
              </a:rPr>
              <a:t>Tindakan</a:t>
            </a:r>
            <a:r>
              <a:rPr sz="1450" spc="40" dirty="0">
                <a:latin typeface="Calibri"/>
                <a:cs typeface="Calibri"/>
              </a:rPr>
              <a:t> </a:t>
            </a:r>
            <a:r>
              <a:rPr sz="1450" spc="-50" dirty="0">
                <a:latin typeface="Calibri"/>
                <a:cs typeface="Calibri"/>
              </a:rPr>
              <a:t>2</a:t>
            </a:r>
            <a:endParaRPr sz="1450">
              <a:latin typeface="Calibri"/>
              <a:cs typeface="Calibri"/>
            </a:endParaRPr>
          </a:p>
          <a:p>
            <a:pPr marL="3065145">
              <a:lnSpc>
                <a:spcPct val="100000"/>
              </a:lnSpc>
              <a:spcBef>
                <a:spcPts val="865"/>
              </a:spcBef>
            </a:pPr>
            <a:r>
              <a:rPr sz="1450" dirty="0">
                <a:latin typeface="Calibri"/>
                <a:cs typeface="Calibri"/>
              </a:rPr>
              <a:t>MEP</a:t>
            </a:r>
            <a:r>
              <a:rPr sz="1500" baseline="-19444" dirty="0">
                <a:latin typeface="Calibri"/>
                <a:cs typeface="Calibri"/>
              </a:rPr>
              <a:t>BS</a:t>
            </a:r>
            <a:r>
              <a:rPr sz="1500" spc="292" baseline="-19444" dirty="0">
                <a:latin typeface="Calibri"/>
                <a:cs typeface="Calibri"/>
              </a:rPr>
              <a:t> </a:t>
            </a:r>
            <a:r>
              <a:rPr sz="1450" dirty="0">
                <a:latin typeface="Calibri"/>
                <a:cs typeface="Calibri"/>
              </a:rPr>
              <a:t>=</a:t>
            </a:r>
            <a:r>
              <a:rPr sz="1450" spc="105" dirty="0">
                <a:latin typeface="Calibri"/>
                <a:cs typeface="Calibri"/>
              </a:rPr>
              <a:t> </a:t>
            </a:r>
            <a:r>
              <a:rPr sz="1450" dirty="0">
                <a:latin typeface="Calibri"/>
                <a:cs typeface="Calibri"/>
              </a:rPr>
              <a:t>350</a:t>
            </a:r>
            <a:r>
              <a:rPr sz="1450" spc="100" dirty="0">
                <a:latin typeface="Calibri"/>
                <a:cs typeface="Calibri"/>
              </a:rPr>
              <a:t> </a:t>
            </a:r>
            <a:r>
              <a:rPr sz="1450" dirty="0">
                <a:latin typeface="Calibri"/>
                <a:cs typeface="Calibri"/>
              </a:rPr>
              <a:t>(0,35)</a:t>
            </a:r>
            <a:r>
              <a:rPr sz="1450" spc="95" dirty="0">
                <a:latin typeface="Calibri"/>
                <a:cs typeface="Calibri"/>
              </a:rPr>
              <a:t> </a:t>
            </a:r>
            <a:r>
              <a:rPr sz="1450" dirty="0">
                <a:latin typeface="Calibri"/>
                <a:cs typeface="Calibri"/>
              </a:rPr>
              <a:t>+</a:t>
            </a:r>
            <a:r>
              <a:rPr sz="1450" spc="100" dirty="0">
                <a:latin typeface="Calibri"/>
                <a:cs typeface="Calibri"/>
              </a:rPr>
              <a:t> </a:t>
            </a:r>
            <a:r>
              <a:rPr sz="1450" dirty="0">
                <a:latin typeface="Calibri"/>
                <a:cs typeface="Calibri"/>
              </a:rPr>
              <a:t>125</a:t>
            </a:r>
            <a:r>
              <a:rPr sz="1450" spc="105" dirty="0">
                <a:latin typeface="Calibri"/>
                <a:cs typeface="Calibri"/>
              </a:rPr>
              <a:t> </a:t>
            </a:r>
            <a:r>
              <a:rPr sz="1450" spc="-10" dirty="0">
                <a:latin typeface="Calibri"/>
                <a:cs typeface="Calibri"/>
              </a:rPr>
              <a:t>(0,65)</a:t>
            </a:r>
            <a:endParaRPr sz="1450">
              <a:latin typeface="Calibri"/>
              <a:cs typeface="Calibri"/>
            </a:endParaRPr>
          </a:p>
          <a:p>
            <a:pPr marL="3065145">
              <a:lnSpc>
                <a:spcPct val="100000"/>
              </a:lnSpc>
              <a:spcBef>
                <a:spcPts val="50"/>
              </a:spcBef>
            </a:pPr>
            <a:r>
              <a:rPr sz="1450" dirty="0">
                <a:latin typeface="Calibri"/>
                <a:cs typeface="Calibri"/>
              </a:rPr>
              <a:t>=</a:t>
            </a:r>
            <a:r>
              <a:rPr sz="1450" spc="25" dirty="0">
                <a:latin typeface="Calibri"/>
                <a:cs typeface="Calibri"/>
              </a:rPr>
              <a:t> </a:t>
            </a:r>
            <a:r>
              <a:rPr sz="1450" spc="-10" dirty="0">
                <a:latin typeface="Calibri"/>
                <a:cs typeface="Calibri"/>
              </a:rPr>
              <a:t>203,75</a:t>
            </a:r>
            <a:endParaRPr sz="1450">
              <a:latin typeface="Calibri"/>
              <a:cs typeface="Calibri"/>
            </a:endParaRPr>
          </a:p>
          <a:p>
            <a:pPr marL="25400" marR="17780" algn="just">
              <a:lnSpc>
                <a:spcPct val="100000"/>
              </a:lnSpc>
              <a:spcBef>
                <a:spcPts val="1635"/>
              </a:spcBef>
            </a:pPr>
            <a:r>
              <a:rPr sz="1650" dirty="0">
                <a:latin typeface="Calibri"/>
                <a:cs typeface="Calibri"/>
              </a:rPr>
              <a:t>Oleh</a:t>
            </a:r>
            <a:r>
              <a:rPr sz="1650" spc="-10" dirty="0">
                <a:latin typeface="Calibri"/>
                <a:cs typeface="Calibri"/>
              </a:rPr>
              <a:t> </a:t>
            </a:r>
            <a:r>
              <a:rPr sz="1650" dirty="0">
                <a:latin typeface="Calibri"/>
                <a:cs typeface="Calibri"/>
              </a:rPr>
              <a:t>karena</a:t>
            </a:r>
            <a:r>
              <a:rPr sz="1650" spc="-20" dirty="0">
                <a:latin typeface="Calibri"/>
                <a:cs typeface="Calibri"/>
              </a:rPr>
              <a:t> </a:t>
            </a:r>
            <a:r>
              <a:rPr sz="1650" dirty="0">
                <a:latin typeface="Calibri"/>
                <a:cs typeface="Calibri"/>
              </a:rPr>
              <a:t>itu</a:t>
            </a:r>
            <a:r>
              <a:rPr sz="1650" spc="-10" dirty="0">
                <a:latin typeface="Calibri"/>
                <a:cs typeface="Calibri"/>
              </a:rPr>
              <a:t> </a:t>
            </a:r>
            <a:r>
              <a:rPr sz="1650" dirty="0">
                <a:latin typeface="Calibri"/>
                <a:cs typeface="Calibri"/>
              </a:rPr>
              <a:t>MEP</a:t>
            </a:r>
            <a:r>
              <a:rPr sz="1650" spc="-15" dirty="0">
                <a:latin typeface="Calibri"/>
                <a:cs typeface="Calibri"/>
              </a:rPr>
              <a:t> </a:t>
            </a:r>
            <a:r>
              <a:rPr sz="1650" dirty="0">
                <a:latin typeface="Calibri"/>
                <a:cs typeface="Calibri"/>
              </a:rPr>
              <a:t>= 203,75</a:t>
            </a:r>
            <a:r>
              <a:rPr sz="1650" spc="5" dirty="0">
                <a:latin typeface="Calibri"/>
                <a:cs typeface="Calibri"/>
              </a:rPr>
              <a:t> </a:t>
            </a:r>
            <a:r>
              <a:rPr sz="1650" spc="-20" dirty="0">
                <a:latin typeface="Calibri"/>
                <a:cs typeface="Calibri"/>
              </a:rPr>
              <a:t>terbesar, </a:t>
            </a:r>
            <a:r>
              <a:rPr sz="1650" dirty="0">
                <a:latin typeface="Calibri"/>
                <a:cs typeface="Calibri"/>
              </a:rPr>
              <a:t>maka diputuskan</a:t>
            </a:r>
            <a:r>
              <a:rPr sz="1650" spc="-30" dirty="0">
                <a:latin typeface="Calibri"/>
                <a:cs typeface="Calibri"/>
              </a:rPr>
              <a:t> </a:t>
            </a:r>
            <a:r>
              <a:rPr sz="1650" dirty="0">
                <a:latin typeface="Calibri"/>
                <a:cs typeface="Calibri"/>
              </a:rPr>
              <a:t>untuk</a:t>
            </a:r>
            <a:r>
              <a:rPr sz="1650" spc="-20" dirty="0">
                <a:latin typeface="Calibri"/>
                <a:cs typeface="Calibri"/>
              </a:rPr>
              <a:t> </a:t>
            </a:r>
            <a:r>
              <a:rPr sz="1650" dirty="0">
                <a:latin typeface="Calibri"/>
                <a:cs typeface="Calibri"/>
              </a:rPr>
              <a:t>membeli </a:t>
            </a:r>
            <a:r>
              <a:rPr sz="1650" spc="-10" dirty="0">
                <a:latin typeface="Calibri"/>
                <a:cs typeface="Calibri"/>
              </a:rPr>
              <a:t>saham. </a:t>
            </a:r>
            <a:r>
              <a:rPr sz="1650" dirty="0">
                <a:latin typeface="Calibri"/>
                <a:cs typeface="Calibri"/>
              </a:rPr>
              <a:t>Didalam</a:t>
            </a:r>
            <a:r>
              <a:rPr sz="1650" spc="225" dirty="0">
                <a:latin typeface="Calibri"/>
                <a:cs typeface="Calibri"/>
              </a:rPr>
              <a:t> </a:t>
            </a:r>
            <a:r>
              <a:rPr sz="1650" dirty="0">
                <a:latin typeface="Calibri"/>
                <a:cs typeface="Calibri"/>
              </a:rPr>
              <a:t>jangka</a:t>
            </a:r>
            <a:r>
              <a:rPr sz="1650" spc="204" dirty="0">
                <a:latin typeface="Calibri"/>
                <a:cs typeface="Calibri"/>
              </a:rPr>
              <a:t> </a:t>
            </a:r>
            <a:r>
              <a:rPr sz="1650" dirty="0">
                <a:latin typeface="Calibri"/>
                <a:cs typeface="Calibri"/>
              </a:rPr>
              <a:t>panjang,</a:t>
            </a:r>
            <a:r>
              <a:rPr sz="1650" spc="240" dirty="0">
                <a:latin typeface="Calibri"/>
                <a:cs typeface="Calibri"/>
              </a:rPr>
              <a:t> </a:t>
            </a:r>
            <a:r>
              <a:rPr sz="1650" dirty="0">
                <a:latin typeface="Calibri"/>
                <a:cs typeface="Calibri"/>
              </a:rPr>
              <a:t>secara</a:t>
            </a:r>
            <a:r>
              <a:rPr sz="1650" spc="250" dirty="0">
                <a:latin typeface="Calibri"/>
                <a:cs typeface="Calibri"/>
              </a:rPr>
              <a:t> </a:t>
            </a:r>
            <a:r>
              <a:rPr sz="1650" spc="-20" dirty="0">
                <a:latin typeface="Calibri"/>
                <a:cs typeface="Calibri"/>
              </a:rPr>
              <a:t>rata-</a:t>
            </a:r>
            <a:r>
              <a:rPr sz="1650" dirty="0">
                <a:latin typeface="Calibri"/>
                <a:cs typeface="Calibri"/>
              </a:rPr>
              <a:t>rata</a:t>
            </a:r>
            <a:r>
              <a:rPr sz="1650" spc="240" dirty="0">
                <a:latin typeface="Calibri"/>
                <a:cs typeface="Calibri"/>
              </a:rPr>
              <a:t> </a:t>
            </a:r>
            <a:r>
              <a:rPr sz="1650" dirty="0">
                <a:latin typeface="Calibri"/>
                <a:cs typeface="Calibri"/>
              </a:rPr>
              <a:t>akan</a:t>
            </a:r>
            <a:r>
              <a:rPr sz="1650" spc="245" dirty="0">
                <a:latin typeface="Calibri"/>
                <a:cs typeface="Calibri"/>
              </a:rPr>
              <a:t> </a:t>
            </a:r>
            <a:r>
              <a:rPr sz="1650" dirty="0">
                <a:latin typeface="Calibri"/>
                <a:cs typeface="Calibri"/>
              </a:rPr>
              <a:t>diperoleh</a:t>
            </a:r>
            <a:r>
              <a:rPr sz="1650" spc="240" dirty="0">
                <a:latin typeface="Calibri"/>
                <a:cs typeface="Calibri"/>
              </a:rPr>
              <a:t> </a:t>
            </a:r>
            <a:r>
              <a:rPr sz="1650" dirty="0">
                <a:latin typeface="Calibri"/>
                <a:cs typeface="Calibri"/>
              </a:rPr>
              <a:t>keuntungan</a:t>
            </a:r>
            <a:r>
              <a:rPr sz="1650" spc="229" dirty="0">
                <a:latin typeface="Calibri"/>
                <a:cs typeface="Calibri"/>
              </a:rPr>
              <a:t> </a:t>
            </a:r>
            <a:r>
              <a:rPr sz="1650" spc="-10" dirty="0">
                <a:latin typeface="Calibri"/>
                <a:cs typeface="Calibri"/>
              </a:rPr>
              <a:t>(berupa </a:t>
            </a:r>
            <a:r>
              <a:rPr sz="1650" dirty="0">
                <a:latin typeface="Calibri"/>
                <a:cs typeface="Calibri"/>
              </a:rPr>
              <a:t>bunga)</a:t>
            </a:r>
            <a:r>
              <a:rPr sz="1650" spc="-45" dirty="0">
                <a:latin typeface="Calibri"/>
                <a:cs typeface="Calibri"/>
              </a:rPr>
              <a:t> </a:t>
            </a:r>
            <a:r>
              <a:rPr sz="1650" dirty="0">
                <a:latin typeface="Calibri"/>
                <a:cs typeface="Calibri"/>
              </a:rPr>
              <a:t>sebesar</a:t>
            </a:r>
            <a:r>
              <a:rPr sz="1650" spc="-50" dirty="0">
                <a:latin typeface="Calibri"/>
                <a:cs typeface="Calibri"/>
              </a:rPr>
              <a:t> </a:t>
            </a:r>
            <a:r>
              <a:rPr sz="1650" dirty="0">
                <a:latin typeface="Calibri"/>
                <a:cs typeface="Calibri"/>
              </a:rPr>
              <a:t>203,75</a:t>
            </a:r>
            <a:r>
              <a:rPr sz="1650" spc="-45" dirty="0">
                <a:latin typeface="Calibri"/>
                <a:cs typeface="Calibri"/>
              </a:rPr>
              <a:t> </a:t>
            </a:r>
            <a:r>
              <a:rPr sz="1650" dirty="0">
                <a:latin typeface="Calibri"/>
                <a:cs typeface="Calibri"/>
              </a:rPr>
              <a:t>juta</a:t>
            </a:r>
            <a:r>
              <a:rPr sz="1650" spc="-25" dirty="0">
                <a:latin typeface="Calibri"/>
                <a:cs typeface="Calibri"/>
              </a:rPr>
              <a:t> </a:t>
            </a:r>
            <a:r>
              <a:rPr sz="1650" spc="-10" dirty="0">
                <a:latin typeface="Calibri"/>
                <a:cs typeface="Calibri"/>
              </a:rPr>
              <a:t>rupiah.</a:t>
            </a:r>
            <a:endParaRPr sz="1650">
              <a:latin typeface="Calibri"/>
              <a:cs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dirty="0"/>
              <a:t>Contoh</a:t>
            </a:r>
            <a:r>
              <a:rPr spc="-120" dirty="0"/>
              <a:t> </a:t>
            </a:r>
            <a:r>
              <a:rPr spc="-50" dirty="0"/>
              <a:t>2</a:t>
            </a:r>
          </a:p>
        </p:txBody>
      </p:sp>
      <p:sp>
        <p:nvSpPr>
          <p:cNvPr id="3" name="object 3"/>
          <p:cNvSpPr txBox="1">
            <a:spLocks noGrp="1"/>
          </p:cNvSpPr>
          <p:nvPr>
            <p:ph type="body" idx="1"/>
          </p:nvPr>
        </p:nvSpPr>
        <p:spPr>
          <a:prstGeom prst="rect">
            <a:avLst/>
          </a:prstGeom>
        </p:spPr>
        <p:txBody>
          <a:bodyPr vert="horz" wrap="square" lIns="0" tIns="52705" rIns="0" bIns="0" rtlCol="0">
            <a:spAutoFit/>
          </a:bodyPr>
          <a:lstStyle/>
          <a:p>
            <a:pPr marL="12700" marR="5080">
              <a:lnSpc>
                <a:spcPts val="2500"/>
              </a:lnSpc>
              <a:spcBef>
                <a:spcPts val="415"/>
              </a:spcBef>
              <a:tabLst>
                <a:tab pos="3018155" algn="l"/>
              </a:tabLst>
            </a:pPr>
            <a:r>
              <a:rPr dirty="0"/>
              <a:t>Penjual</a:t>
            </a:r>
            <a:r>
              <a:rPr spc="-70" dirty="0"/>
              <a:t> </a:t>
            </a:r>
            <a:r>
              <a:rPr spc="-10" dirty="0"/>
              <a:t>koran</a:t>
            </a:r>
            <a:r>
              <a:rPr spc="-85" dirty="0"/>
              <a:t> </a:t>
            </a:r>
            <a:r>
              <a:rPr dirty="0"/>
              <a:t>mengambil</a:t>
            </a:r>
            <a:r>
              <a:rPr spc="-70" dirty="0"/>
              <a:t> </a:t>
            </a:r>
            <a:r>
              <a:rPr spc="-10" dirty="0"/>
              <a:t>koran</a:t>
            </a:r>
            <a:r>
              <a:rPr spc="-80" dirty="0"/>
              <a:t> </a:t>
            </a:r>
            <a:r>
              <a:rPr dirty="0"/>
              <a:t>waktu</a:t>
            </a:r>
            <a:r>
              <a:rPr spc="-85" dirty="0"/>
              <a:t> </a:t>
            </a:r>
            <a:r>
              <a:rPr dirty="0"/>
              <a:t>pagi</a:t>
            </a:r>
            <a:r>
              <a:rPr spc="-70" dirty="0"/>
              <a:t> </a:t>
            </a:r>
            <a:r>
              <a:rPr dirty="0"/>
              <a:t>dan</a:t>
            </a:r>
            <a:r>
              <a:rPr spc="-60" dirty="0"/>
              <a:t> </a:t>
            </a:r>
            <a:r>
              <a:rPr dirty="0"/>
              <a:t>menjualnya,</a:t>
            </a:r>
            <a:r>
              <a:rPr spc="-50" dirty="0"/>
              <a:t> </a:t>
            </a:r>
            <a:r>
              <a:rPr dirty="0"/>
              <a:t>harga</a:t>
            </a:r>
            <a:r>
              <a:rPr spc="-70" dirty="0"/>
              <a:t> </a:t>
            </a:r>
            <a:r>
              <a:rPr spc="-20" dirty="0"/>
              <a:t>jual </a:t>
            </a:r>
            <a:r>
              <a:rPr spc="-10" dirty="0"/>
              <a:t>koran</a:t>
            </a:r>
            <a:r>
              <a:rPr spc="-55" dirty="0"/>
              <a:t> </a:t>
            </a:r>
            <a:r>
              <a:rPr dirty="0"/>
              <a:t>Rp.</a:t>
            </a:r>
            <a:r>
              <a:rPr spc="-25" dirty="0"/>
              <a:t> </a:t>
            </a:r>
            <a:r>
              <a:rPr dirty="0"/>
              <a:t>350</a:t>
            </a:r>
            <a:r>
              <a:rPr spc="-35" dirty="0"/>
              <a:t> </a:t>
            </a:r>
            <a:r>
              <a:rPr dirty="0"/>
              <a:t>dan</a:t>
            </a:r>
            <a:r>
              <a:rPr spc="-30" dirty="0"/>
              <a:t> </a:t>
            </a:r>
            <a:r>
              <a:rPr dirty="0"/>
              <a:t>harga</a:t>
            </a:r>
            <a:r>
              <a:rPr spc="-40" dirty="0"/>
              <a:t> </a:t>
            </a:r>
            <a:r>
              <a:rPr dirty="0"/>
              <a:t>beli</a:t>
            </a:r>
            <a:r>
              <a:rPr spc="-20" dirty="0"/>
              <a:t> </a:t>
            </a:r>
            <a:r>
              <a:rPr dirty="0"/>
              <a:t>Rp.</a:t>
            </a:r>
            <a:r>
              <a:rPr spc="-25" dirty="0"/>
              <a:t> </a:t>
            </a:r>
            <a:r>
              <a:rPr dirty="0"/>
              <a:t>200.</a:t>
            </a:r>
            <a:r>
              <a:rPr spc="-50" dirty="0"/>
              <a:t> </a:t>
            </a:r>
            <a:r>
              <a:rPr dirty="0"/>
              <a:t>Koran</a:t>
            </a:r>
            <a:r>
              <a:rPr spc="-30" dirty="0"/>
              <a:t> </a:t>
            </a:r>
            <a:r>
              <a:rPr dirty="0"/>
              <a:t>yang</a:t>
            </a:r>
            <a:r>
              <a:rPr spc="-20" dirty="0"/>
              <a:t> </a:t>
            </a:r>
            <a:r>
              <a:rPr dirty="0"/>
              <a:t>tidak</a:t>
            </a:r>
            <a:r>
              <a:rPr spc="-30" dirty="0"/>
              <a:t> </a:t>
            </a:r>
            <a:r>
              <a:rPr dirty="0"/>
              <a:t>laku</a:t>
            </a:r>
            <a:r>
              <a:rPr spc="-30" dirty="0"/>
              <a:t> </a:t>
            </a:r>
            <a:r>
              <a:rPr dirty="0"/>
              <a:t>di</a:t>
            </a:r>
            <a:r>
              <a:rPr spc="-20" dirty="0"/>
              <a:t> </a:t>
            </a:r>
            <a:r>
              <a:rPr dirty="0"/>
              <a:t>sore</a:t>
            </a:r>
            <a:r>
              <a:rPr spc="-35" dirty="0"/>
              <a:t> </a:t>
            </a:r>
            <a:r>
              <a:rPr spc="-20" dirty="0"/>
              <a:t>hari </a:t>
            </a:r>
            <a:r>
              <a:rPr dirty="0"/>
              <a:t>tidak</a:t>
            </a:r>
            <a:r>
              <a:rPr spc="-70" dirty="0"/>
              <a:t> </a:t>
            </a:r>
            <a:r>
              <a:rPr dirty="0"/>
              <a:t>mempunyai</a:t>
            </a:r>
            <a:r>
              <a:rPr spc="-70" dirty="0"/>
              <a:t> </a:t>
            </a:r>
            <a:r>
              <a:rPr spc="-10" dirty="0"/>
              <a:t>harga.</a:t>
            </a:r>
            <a:r>
              <a:rPr dirty="0"/>
              <a:t>	Dari</a:t>
            </a:r>
            <a:r>
              <a:rPr spc="-35" dirty="0"/>
              <a:t> </a:t>
            </a:r>
            <a:r>
              <a:rPr spc="-20" dirty="0"/>
              <a:t>catatannya,</a:t>
            </a:r>
            <a:r>
              <a:rPr spc="-45" dirty="0"/>
              <a:t> </a:t>
            </a:r>
            <a:r>
              <a:rPr dirty="0"/>
              <a:t>probabilitas</a:t>
            </a:r>
            <a:r>
              <a:rPr spc="-30" dirty="0"/>
              <a:t> </a:t>
            </a:r>
            <a:r>
              <a:rPr spc="-20" dirty="0"/>
              <a:t>koran</a:t>
            </a:r>
            <a:r>
              <a:rPr spc="-65" dirty="0"/>
              <a:t> </a:t>
            </a:r>
            <a:r>
              <a:rPr dirty="0"/>
              <a:t>yang</a:t>
            </a:r>
            <a:r>
              <a:rPr spc="-30" dirty="0"/>
              <a:t> </a:t>
            </a:r>
            <a:r>
              <a:rPr spc="-20" dirty="0"/>
              <a:t>laku </a:t>
            </a:r>
            <a:r>
              <a:rPr dirty="0"/>
              <a:t>setiap</a:t>
            </a:r>
            <a:r>
              <a:rPr spc="-35" dirty="0"/>
              <a:t> </a:t>
            </a:r>
            <a:r>
              <a:rPr spc="-20" dirty="0"/>
              <a:t>hari:</a:t>
            </a:r>
          </a:p>
          <a:p>
            <a:pPr marL="390525" marR="5281930">
              <a:lnSpc>
                <a:spcPts val="2540"/>
              </a:lnSpc>
              <a:spcBef>
                <a:spcPts val="95"/>
              </a:spcBef>
            </a:pPr>
            <a:r>
              <a:rPr sz="1950" dirty="0"/>
              <a:t>Prob0</a:t>
            </a:r>
            <a:r>
              <a:rPr sz="1950" spc="10" dirty="0"/>
              <a:t> </a:t>
            </a:r>
            <a:r>
              <a:rPr sz="1950" dirty="0"/>
              <a:t>=</a:t>
            </a:r>
            <a:r>
              <a:rPr sz="1950" spc="10" dirty="0"/>
              <a:t> </a:t>
            </a:r>
            <a:r>
              <a:rPr sz="1950" dirty="0"/>
              <a:t>prob.</a:t>
            </a:r>
            <a:r>
              <a:rPr sz="1950" spc="-5" dirty="0"/>
              <a:t> </a:t>
            </a:r>
            <a:r>
              <a:rPr sz="1950" dirty="0"/>
              <a:t>Laku</a:t>
            </a:r>
            <a:r>
              <a:rPr sz="1950" spc="15" dirty="0"/>
              <a:t> </a:t>
            </a:r>
            <a:r>
              <a:rPr sz="1950" dirty="0"/>
              <a:t>10</a:t>
            </a:r>
            <a:r>
              <a:rPr sz="1950" spc="10" dirty="0"/>
              <a:t> </a:t>
            </a:r>
            <a:r>
              <a:rPr sz="1950" dirty="0"/>
              <a:t>=</a:t>
            </a:r>
            <a:r>
              <a:rPr sz="1950" spc="10" dirty="0"/>
              <a:t> </a:t>
            </a:r>
            <a:r>
              <a:rPr sz="1950" spc="-25" dirty="0"/>
              <a:t>0,1 </a:t>
            </a:r>
            <a:r>
              <a:rPr sz="1950" dirty="0"/>
              <a:t>Prob1</a:t>
            </a:r>
            <a:r>
              <a:rPr sz="1950" spc="10" dirty="0"/>
              <a:t> </a:t>
            </a:r>
            <a:r>
              <a:rPr sz="1950" dirty="0"/>
              <a:t>=</a:t>
            </a:r>
            <a:r>
              <a:rPr sz="1950" spc="10" dirty="0"/>
              <a:t> </a:t>
            </a:r>
            <a:r>
              <a:rPr sz="1950" dirty="0"/>
              <a:t>prob.</a:t>
            </a:r>
            <a:r>
              <a:rPr sz="1950" spc="-5" dirty="0"/>
              <a:t> </a:t>
            </a:r>
            <a:r>
              <a:rPr sz="1950" dirty="0"/>
              <a:t>Laku</a:t>
            </a:r>
            <a:r>
              <a:rPr sz="1950" spc="15" dirty="0"/>
              <a:t> </a:t>
            </a:r>
            <a:r>
              <a:rPr sz="1950" dirty="0"/>
              <a:t>50</a:t>
            </a:r>
            <a:r>
              <a:rPr sz="1950" spc="10" dirty="0"/>
              <a:t> </a:t>
            </a:r>
            <a:r>
              <a:rPr sz="1950" dirty="0"/>
              <a:t>=</a:t>
            </a:r>
            <a:r>
              <a:rPr sz="1950" spc="10" dirty="0"/>
              <a:t> </a:t>
            </a:r>
            <a:r>
              <a:rPr sz="1950" spc="-25" dirty="0"/>
              <a:t>0,2</a:t>
            </a:r>
            <a:endParaRPr sz="1950"/>
          </a:p>
          <a:p>
            <a:pPr marL="390525" marR="5156200">
              <a:lnSpc>
                <a:spcPts val="2540"/>
              </a:lnSpc>
              <a:spcBef>
                <a:spcPts val="20"/>
              </a:spcBef>
            </a:pPr>
            <a:r>
              <a:rPr sz="1950" dirty="0"/>
              <a:t>Prob2</a:t>
            </a:r>
            <a:r>
              <a:rPr sz="1950" spc="15" dirty="0"/>
              <a:t> </a:t>
            </a:r>
            <a:r>
              <a:rPr sz="1950" dirty="0"/>
              <a:t>=</a:t>
            </a:r>
            <a:r>
              <a:rPr sz="1950" spc="10" dirty="0"/>
              <a:t> </a:t>
            </a:r>
            <a:r>
              <a:rPr sz="1950" dirty="0"/>
              <a:t>prob. Laku</a:t>
            </a:r>
            <a:r>
              <a:rPr sz="1950" spc="15" dirty="0"/>
              <a:t> </a:t>
            </a:r>
            <a:r>
              <a:rPr sz="1950" dirty="0"/>
              <a:t>100</a:t>
            </a:r>
            <a:r>
              <a:rPr sz="1950" spc="-5" dirty="0"/>
              <a:t> </a:t>
            </a:r>
            <a:r>
              <a:rPr sz="1950" dirty="0"/>
              <a:t>=</a:t>
            </a:r>
            <a:r>
              <a:rPr sz="1950" spc="10" dirty="0"/>
              <a:t> </a:t>
            </a:r>
            <a:r>
              <a:rPr sz="1950" spc="-25" dirty="0"/>
              <a:t>0,3 </a:t>
            </a:r>
            <a:r>
              <a:rPr sz="1950" dirty="0"/>
              <a:t>Prob3</a:t>
            </a:r>
            <a:r>
              <a:rPr sz="1950" spc="10" dirty="0"/>
              <a:t> </a:t>
            </a:r>
            <a:r>
              <a:rPr sz="1950" dirty="0"/>
              <a:t>=</a:t>
            </a:r>
            <a:r>
              <a:rPr sz="1950" spc="10" dirty="0"/>
              <a:t> </a:t>
            </a:r>
            <a:r>
              <a:rPr sz="1950" dirty="0"/>
              <a:t>prob</a:t>
            </a:r>
            <a:r>
              <a:rPr sz="1950" spc="10" dirty="0"/>
              <a:t> </a:t>
            </a:r>
            <a:r>
              <a:rPr sz="1950" dirty="0"/>
              <a:t>Laku</a:t>
            </a:r>
            <a:r>
              <a:rPr sz="1950" spc="15" dirty="0"/>
              <a:t> </a:t>
            </a:r>
            <a:r>
              <a:rPr sz="1950" dirty="0"/>
              <a:t>150</a:t>
            </a:r>
            <a:r>
              <a:rPr sz="1950" spc="-10" dirty="0"/>
              <a:t> </a:t>
            </a:r>
            <a:r>
              <a:rPr sz="1950" dirty="0"/>
              <a:t>=</a:t>
            </a:r>
            <a:r>
              <a:rPr sz="1950" spc="10" dirty="0"/>
              <a:t> </a:t>
            </a:r>
            <a:r>
              <a:rPr sz="1950" spc="-25" dirty="0"/>
              <a:t>0,4</a:t>
            </a:r>
            <a:endParaRPr sz="1950"/>
          </a:p>
          <a:p>
            <a:pPr marL="12700">
              <a:lnSpc>
                <a:spcPct val="100000"/>
              </a:lnSpc>
              <a:spcBef>
                <a:spcPts val="434"/>
              </a:spcBef>
            </a:pPr>
            <a:r>
              <a:rPr spc="-10" dirty="0"/>
              <a:t>Pertanyaan:</a:t>
            </a:r>
            <a:r>
              <a:rPr spc="-55" dirty="0"/>
              <a:t> </a:t>
            </a:r>
            <a:r>
              <a:rPr dirty="0"/>
              <a:t>Berapa</a:t>
            </a:r>
            <a:r>
              <a:rPr spc="-55" dirty="0"/>
              <a:t> </a:t>
            </a:r>
            <a:r>
              <a:rPr spc="-10" dirty="0"/>
              <a:t>koran</a:t>
            </a:r>
            <a:r>
              <a:rPr spc="-75" dirty="0"/>
              <a:t> </a:t>
            </a:r>
            <a:r>
              <a:rPr dirty="0"/>
              <a:t>yang</a:t>
            </a:r>
            <a:r>
              <a:rPr spc="-60" dirty="0"/>
              <a:t> </a:t>
            </a:r>
            <a:r>
              <a:rPr dirty="0"/>
              <a:t>harus</a:t>
            </a:r>
            <a:r>
              <a:rPr spc="-20" dirty="0"/>
              <a:t> </a:t>
            </a:r>
            <a:r>
              <a:rPr dirty="0"/>
              <a:t>dibeli</a:t>
            </a:r>
            <a:r>
              <a:rPr spc="-55" dirty="0"/>
              <a:t> </a:t>
            </a:r>
            <a:r>
              <a:rPr dirty="0"/>
              <a:t>setiap</a:t>
            </a:r>
            <a:r>
              <a:rPr spc="-50" dirty="0"/>
              <a:t> </a:t>
            </a:r>
            <a:r>
              <a:rPr spc="-10" dirty="0"/>
              <a:t>harinya?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647286" y="2026227"/>
            <a:ext cx="7015282" cy="372825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240704" y="1768663"/>
            <a:ext cx="5723706" cy="426416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104496" y="1581784"/>
            <a:ext cx="5992661" cy="4464752"/>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53912" y="1310157"/>
            <a:ext cx="7982584" cy="1078230"/>
          </a:xfrm>
          <a:prstGeom prst="rect">
            <a:avLst/>
          </a:prstGeom>
        </p:spPr>
        <p:txBody>
          <a:bodyPr vert="horz" wrap="square" lIns="0" tIns="76200" rIns="0" bIns="0" rtlCol="0">
            <a:spAutoFit/>
          </a:bodyPr>
          <a:lstStyle/>
          <a:p>
            <a:pPr marL="12700" marR="5080">
              <a:lnSpc>
                <a:spcPts val="3920"/>
              </a:lnSpc>
              <a:spcBef>
                <a:spcPts val="600"/>
              </a:spcBef>
            </a:pPr>
            <a:r>
              <a:rPr dirty="0"/>
              <a:t>Nilai</a:t>
            </a:r>
            <a:r>
              <a:rPr spc="-85" dirty="0"/>
              <a:t> </a:t>
            </a:r>
            <a:r>
              <a:rPr spc="-20" dirty="0"/>
              <a:t>Kesempatan</a:t>
            </a:r>
            <a:r>
              <a:rPr spc="-110" dirty="0"/>
              <a:t> </a:t>
            </a:r>
            <a:r>
              <a:rPr dirty="0"/>
              <a:t>yang</a:t>
            </a:r>
            <a:r>
              <a:rPr spc="-105" dirty="0"/>
              <a:t> </a:t>
            </a:r>
            <a:r>
              <a:rPr dirty="0"/>
              <a:t>Hilang</a:t>
            </a:r>
            <a:r>
              <a:rPr spc="-105" dirty="0"/>
              <a:t> </a:t>
            </a:r>
            <a:r>
              <a:rPr spc="-10" dirty="0"/>
              <a:t>(Opportunity Loss)</a:t>
            </a:r>
          </a:p>
        </p:txBody>
      </p:sp>
      <p:sp>
        <p:nvSpPr>
          <p:cNvPr id="3" name="object 3"/>
          <p:cNvSpPr txBox="1"/>
          <p:nvPr/>
        </p:nvSpPr>
        <p:spPr>
          <a:xfrm>
            <a:off x="753869" y="2512517"/>
            <a:ext cx="8391525" cy="3282315"/>
          </a:xfrm>
          <a:prstGeom prst="rect">
            <a:avLst/>
          </a:prstGeom>
        </p:spPr>
        <p:txBody>
          <a:bodyPr vert="horz" wrap="square" lIns="0" tIns="79375" rIns="0" bIns="0" rtlCol="0">
            <a:spAutoFit/>
          </a:bodyPr>
          <a:lstStyle/>
          <a:p>
            <a:pPr marL="201295" marR="73025" indent="-189230">
              <a:lnSpc>
                <a:spcPct val="79600"/>
              </a:lnSpc>
              <a:spcBef>
                <a:spcPts val="625"/>
              </a:spcBef>
              <a:buFont typeface="Arial MT"/>
              <a:buChar char="•"/>
              <a:tabLst>
                <a:tab pos="201295" algn="l"/>
              </a:tabLst>
            </a:pPr>
            <a:r>
              <a:rPr sz="2150" dirty="0">
                <a:latin typeface="Calibri"/>
                <a:cs typeface="Calibri"/>
              </a:rPr>
              <a:t>Sejumlah</a:t>
            </a:r>
            <a:r>
              <a:rPr sz="2150" spc="-45" dirty="0">
                <a:latin typeface="Calibri"/>
                <a:cs typeface="Calibri"/>
              </a:rPr>
              <a:t> </a:t>
            </a:r>
            <a:r>
              <a:rPr sz="2150" dirty="0">
                <a:latin typeface="Calibri"/>
                <a:cs typeface="Calibri"/>
              </a:rPr>
              <a:t>pay</a:t>
            </a:r>
            <a:r>
              <a:rPr sz="2150" spc="-60" dirty="0">
                <a:latin typeface="Calibri"/>
                <a:cs typeface="Calibri"/>
              </a:rPr>
              <a:t> </a:t>
            </a:r>
            <a:r>
              <a:rPr sz="2150" dirty="0">
                <a:latin typeface="Calibri"/>
                <a:cs typeface="Calibri"/>
              </a:rPr>
              <a:t>off</a:t>
            </a:r>
            <a:r>
              <a:rPr sz="2150" spc="-65" dirty="0">
                <a:latin typeface="Calibri"/>
                <a:cs typeface="Calibri"/>
              </a:rPr>
              <a:t> </a:t>
            </a:r>
            <a:r>
              <a:rPr sz="2150" dirty="0">
                <a:latin typeface="Calibri"/>
                <a:cs typeface="Calibri"/>
              </a:rPr>
              <a:t>karena</a:t>
            </a:r>
            <a:r>
              <a:rPr sz="2150" spc="-30" dirty="0">
                <a:latin typeface="Calibri"/>
                <a:cs typeface="Calibri"/>
              </a:rPr>
              <a:t> </a:t>
            </a:r>
            <a:r>
              <a:rPr sz="2150" dirty="0">
                <a:latin typeface="Calibri"/>
                <a:cs typeface="Calibri"/>
              </a:rPr>
              <a:t>tidak</a:t>
            </a:r>
            <a:r>
              <a:rPr sz="2150" spc="-45" dirty="0">
                <a:latin typeface="Calibri"/>
                <a:cs typeface="Calibri"/>
              </a:rPr>
              <a:t> </a:t>
            </a:r>
            <a:r>
              <a:rPr sz="2150" dirty="0">
                <a:latin typeface="Calibri"/>
                <a:cs typeface="Calibri"/>
              </a:rPr>
              <a:t>dipilihnya</a:t>
            </a:r>
            <a:r>
              <a:rPr sz="2150" spc="-30" dirty="0">
                <a:latin typeface="Calibri"/>
                <a:cs typeface="Calibri"/>
              </a:rPr>
              <a:t> </a:t>
            </a:r>
            <a:r>
              <a:rPr sz="2150" dirty="0">
                <a:latin typeface="Calibri"/>
                <a:cs typeface="Calibri"/>
              </a:rPr>
              <a:t>suatu</a:t>
            </a:r>
            <a:r>
              <a:rPr sz="2150" spc="-45" dirty="0">
                <a:latin typeface="Calibri"/>
                <a:cs typeface="Calibri"/>
              </a:rPr>
              <a:t> </a:t>
            </a:r>
            <a:r>
              <a:rPr sz="2150" spc="-10" dirty="0">
                <a:latin typeface="Calibri"/>
                <a:cs typeface="Calibri"/>
              </a:rPr>
              <a:t>alternatif/tindakan</a:t>
            </a:r>
            <a:r>
              <a:rPr sz="2150" spc="-70" dirty="0">
                <a:latin typeface="Calibri"/>
                <a:cs typeface="Calibri"/>
              </a:rPr>
              <a:t> </a:t>
            </a:r>
            <a:r>
              <a:rPr sz="2150" spc="-10" dirty="0">
                <a:latin typeface="Calibri"/>
                <a:cs typeface="Calibri"/>
              </a:rPr>
              <a:t>dengan </a:t>
            </a:r>
            <a:r>
              <a:rPr sz="2150" spc="-20" dirty="0">
                <a:latin typeface="Calibri"/>
                <a:cs typeface="Calibri"/>
              </a:rPr>
              <a:t>pay-</a:t>
            </a:r>
            <a:r>
              <a:rPr sz="2150" dirty="0">
                <a:latin typeface="Calibri"/>
                <a:cs typeface="Calibri"/>
              </a:rPr>
              <a:t>off</a:t>
            </a:r>
            <a:r>
              <a:rPr sz="2150" spc="-70" dirty="0">
                <a:latin typeface="Calibri"/>
                <a:cs typeface="Calibri"/>
              </a:rPr>
              <a:t> </a:t>
            </a:r>
            <a:r>
              <a:rPr sz="2150" dirty="0">
                <a:latin typeface="Calibri"/>
                <a:cs typeface="Calibri"/>
              </a:rPr>
              <a:t>terbesar</a:t>
            </a:r>
            <a:r>
              <a:rPr sz="2150" spc="-60" dirty="0">
                <a:latin typeface="Calibri"/>
                <a:cs typeface="Calibri"/>
              </a:rPr>
              <a:t> </a:t>
            </a:r>
            <a:r>
              <a:rPr sz="2150" dirty="0">
                <a:latin typeface="Calibri"/>
                <a:cs typeface="Calibri"/>
              </a:rPr>
              <a:t>bagi</a:t>
            </a:r>
            <a:r>
              <a:rPr sz="2150" spc="-60" dirty="0">
                <a:latin typeface="Calibri"/>
                <a:cs typeface="Calibri"/>
              </a:rPr>
              <a:t> </a:t>
            </a:r>
            <a:r>
              <a:rPr sz="2150" dirty="0">
                <a:latin typeface="Calibri"/>
                <a:cs typeface="Calibri"/>
              </a:rPr>
              <a:t>kejadian</a:t>
            </a:r>
            <a:r>
              <a:rPr sz="2150" spc="-35" dirty="0">
                <a:latin typeface="Calibri"/>
                <a:cs typeface="Calibri"/>
              </a:rPr>
              <a:t> </a:t>
            </a:r>
            <a:r>
              <a:rPr sz="2150" dirty="0">
                <a:latin typeface="Calibri"/>
                <a:cs typeface="Calibri"/>
              </a:rPr>
              <a:t>tidak</a:t>
            </a:r>
            <a:r>
              <a:rPr sz="2150" spc="-50" dirty="0">
                <a:latin typeface="Calibri"/>
                <a:cs typeface="Calibri"/>
              </a:rPr>
              <a:t> </a:t>
            </a:r>
            <a:r>
              <a:rPr sz="2150" dirty="0">
                <a:latin typeface="Calibri"/>
                <a:cs typeface="Calibri"/>
              </a:rPr>
              <a:t>pasti</a:t>
            </a:r>
            <a:r>
              <a:rPr sz="2150" spc="-60" dirty="0">
                <a:latin typeface="Calibri"/>
                <a:cs typeface="Calibri"/>
              </a:rPr>
              <a:t> </a:t>
            </a:r>
            <a:r>
              <a:rPr sz="2150" dirty="0">
                <a:latin typeface="Calibri"/>
                <a:cs typeface="Calibri"/>
              </a:rPr>
              <a:t>yang</a:t>
            </a:r>
            <a:r>
              <a:rPr sz="2150" spc="-60" dirty="0">
                <a:latin typeface="Calibri"/>
                <a:cs typeface="Calibri"/>
              </a:rPr>
              <a:t> </a:t>
            </a:r>
            <a:r>
              <a:rPr sz="2150" spc="-10" dirty="0">
                <a:latin typeface="Calibri"/>
                <a:cs typeface="Calibri"/>
              </a:rPr>
              <a:t>sebenarnya</a:t>
            </a:r>
            <a:r>
              <a:rPr sz="2150" spc="-60" dirty="0">
                <a:latin typeface="Calibri"/>
                <a:cs typeface="Calibri"/>
              </a:rPr>
              <a:t> </a:t>
            </a:r>
            <a:r>
              <a:rPr sz="2150" spc="-10" dirty="0">
                <a:latin typeface="Calibri"/>
                <a:cs typeface="Calibri"/>
              </a:rPr>
              <a:t>terjadi.</a:t>
            </a:r>
            <a:endParaRPr sz="2150">
              <a:latin typeface="Calibri"/>
              <a:cs typeface="Calibri"/>
            </a:endParaRPr>
          </a:p>
          <a:p>
            <a:pPr marL="201295" marR="50165" indent="-189230">
              <a:lnSpc>
                <a:spcPct val="79800"/>
              </a:lnSpc>
              <a:spcBef>
                <a:spcPts val="830"/>
              </a:spcBef>
              <a:buFont typeface="Arial MT"/>
              <a:buChar char="•"/>
              <a:tabLst>
                <a:tab pos="201295" algn="l"/>
              </a:tabLst>
            </a:pPr>
            <a:r>
              <a:rPr sz="2150" dirty="0">
                <a:latin typeface="Calibri"/>
                <a:cs typeface="Calibri"/>
              </a:rPr>
              <a:t>Secara</a:t>
            </a:r>
            <a:r>
              <a:rPr sz="2150" spc="-55" dirty="0">
                <a:latin typeface="Calibri"/>
                <a:cs typeface="Calibri"/>
              </a:rPr>
              <a:t> </a:t>
            </a:r>
            <a:r>
              <a:rPr sz="2150" dirty="0">
                <a:latin typeface="Calibri"/>
                <a:cs typeface="Calibri"/>
              </a:rPr>
              <a:t>rasional</a:t>
            </a:r>
            <a:r>
              <a:rPr sz="2150" spc="-35" dirty="0">
                <a:latin typeface="Calibri"/>
                <a:cs typeface="Calibri"/>
              </a:rPr>
              <a:t> </a:t>
            </a:r>
            <a:r>
              <a:rPr sz="2150" dirty="0">
                <a:latin typeface="Calibri"/>
                <a:cs typeface="Calibri"/>
              </a:rPr>
              <a:t>dipilih</a:t>
            </a:r>
            <a:r>
              <a:rPr sz="2150" spc="-45" dirty="0">
                <a:latin typeface="Calibri"/>
                <a:cs typeface="Calibri"/>
              </a:rPr>
              <a:t> </a:t>
            </a:r>
            <a:r>
              <a:rPr sz="2150" dirty="0">
                <a:latin typeface="Calibri"/>
                <a:cs typeface="Calibri"/>
              </a:rPr>
              <a:t>dari</a:t>
            </a:r>
            <a:r>
              <a:rPr sz="2150" spc="-35" dirty="0">
                <a:latin typeface="Calibri"/>
                <a:cs typeface="Calibri"/>
              </a:rPr>
              <a:t> </a:t>
            </a:r>
            <a:r>
              <a:rPr sz="2150" dirty="0">
                <a:latin typeface="Calibri"/>
                <a:cs typeface="Calibri"/>
              </a:rPr>
              <a:t>nilai</a:t>
            </a:r>
            <a:r>
              <a:rPr sz="2150" spc="-55" dirty="0">
                <a:latin typeface="Calibri"/>
                <a:cs typeface="Calibri"/>
              </a:rPr>
              <a:t> </a:t>
            </a:r>
            <a:r>
              <a:rPr sz="2150" dirty="0">
                <a:latin typeface="Calibri"/>
                <a:cs typeface="Calibri"/>
              </a:rPr>
              <a:t>EOL</a:t>
            </a:r>
            <a:r>
              <a:rPr sz="2150" spc="-35" dirty="0">
                <a:latin typeface="Calibri"/>
                <a:cs typeface="Calibri"/>
              </a:rPr>
              <a:t> </a:t>
            </a:r>
            <a:r>
              <a:rPr sz="2150" spc="-10" dirty="0">
                <a:latin typeface="Calibri"/>
                <a:cs typeface="Calibri"/>
              </a:rPr>
              <a:t>(expected</a:t>
            </a:r>
            <a:r>
              <a:rPr sz="2150" spc="-85" dirty="0">
                <a:latin typeface="Calibri"/>
                <a:cs typeface="Calibri"/>
              </a:rPr>
              <a:t> </a:t>
            </a:r>
            <a:r>
              <a:rPr sz="2150" dirty="0">
                <a:latin typeface="Calibri"/>
                <a:cs typeface="Calibri"/>
              </a:rPr>
              <a:t>opportunity</a:t>
            </a:r>
            <a:r>
              <a:rPr sz="2150" spc="-40" dirty="0">
                <a:latin typeface="Calibri"/>
                <a:cs typeface="Calibri"/>
              </a:rPr>
              <a:t> </a:t>
            </a:r>
            <a:r>
              <a:rPr sz="2150" dirty="0">
                <a:latin typeface="Calibri"/>
                <a:cs typeface="Calibri"/>
              </a:rPr>
              <a:t>loss)</a:t>
            </a:r>
            <a:r>
              <a:rPr sz="2150" spc="-40" dirty="0">
                <a:latin typeface="Calibri"/>
                <a:cs typeface="Calibri"/>
              </a:rPr>
              <a:t> </a:t>
            </a:r>
            <a:r>
              <a:rPr sz="2150" spc="-20" dirty="0">
                <a:latin typeface="Calibri"/>
                <a:cs typeface="Calibri"/>
              </a:rPr>
              <a:t>yang </a:t>
            </a:r>
            <a:r>
              <a:rPr sz="2150" dirty="0">
                <a:latin typeface="Calibri"/>
                <a:cs typeface="Calibri"/>
              </a:rPr>
              <a:t>minimum</a:t>
            </a:r>
            <a:r>
              <a:rPr sz="2150" spc="-70" dirty="0">
                <a:latin typeface="Calibri"/>
                <a:cs typeface="Calibri"/>
              </a:rPr>
              <a:t> </a:t>
            </a:r>
            <a:r>
              <a:rPr sz="2150" spc="-10" dirty="0">
                <a:latin typeface="Calibri"/>
                <a:cs typeface="Calibri"/>
              </a:rPr>
              <a:t>(terkecil)</a:t>
            </a:r>
            <a:r>
              <a:rPr sz="2150" spc="-25" dirty="0">
                <a:latin typeface="Calibri"/>
                <a:cs typeface="Calibri"/>
              </a:rPr>
              <a:t> </a:t>
            </a:r>
            <a:r>
              <a:rPr sz="2150" dirty="0">
                <a:latin typeface="Wingdings"/>
                <a:cs typeface="Wingdings"/>
              </a:rPr>
              <a:t></a:t>
            </a:r>
            <a:r>
              <a:rPr sz="2150" spc="-90" dirty="0">
                <a:latin typeface="Times New Roman"/>
                <a:cs typeface="Times New Roman"/>
              </a:rPr>
              <a:t> </a:t>
            </a:r>
            <a:r>
              <a:rPr sz="2150" dirty="0">
                <a:latin typeface="Calibri"/>
                <a:cs typeface="Calibri"/>
              </a:rPr>
              <a:t>untuk</a:t>
            </a:r>
            <a:r>
              <a:rPr sz="2150" spc="-40" dirty="0">
                <a:latin typeface="Calibri"/>
                <a:cs typeface="Calibri"/>
              </a:rPr>
              <a:t> </a:t>
            </a:r>
            <a:r>
              <a:rPr sz="2150" dirty="0">
                <a:latin typeface="Calibri"/>
                <a:cs typeface="Calibri"/>
              </a:rPr>
              <a:t>menghindari</a:t>
            </a:r>
            <a:r>
              <a:rPr sz="2150" spc="-50" dirty="0">
                <a:latin typeface="Calibri"/>
                <a:cs typeface="Calibri"/>
              </a:rPr>
              <a:t> </a:t>
            </a:r>
            <a:r>
              <a:rPr sz="2150" dirty="0">
                <a:latin typeface="Calibri"/>
                <a:cs typeface="Calibri"/>
              </a:rPr>
              <a:t>rasa</a:t>
            </a:r>
            <a:r>
              <a:rPr sz="2150" spc="-50" dirty="0">
                <a:latin typeface="Calibri"/>
                <a:cs typeface="Calibri"/>
              </a:rPr>
              <a:t> </a:t>
            </a:r>
            <a:r>
              <a:rPr sz="2150" spc="-10" dirty="0">
                <a:latin typeface="Calibri"/>
                <a:cs typeface="Calibri"/>
              </a:rPr>
              <a:t>penyesalan/ketidakpuasan </a:t>
            </a:r>
            <a:r>
              <a:rPr sz="2150" dirty="0">
                <a:latin typeface="Calibri"/>
                <a:cs typeface="Calibri"/>
              </a:rPr>
              <a:t>dikemudian</a:t>
            </a:r>
            <a:r>
              <a:rPr sz="2150" spc="-105" dirty="0">
                <a:latin typeface="Calibri"/>
                <a:cs typeface="Calibri"/>
              </a:rPr>
              <a:t> </a:t>
            </a:r>
            <a:r>
              <a:rPr sz="2150" spc="-20" dirty="0">
                <a:latin typeface="Calibri"/>
                <a:cs typeface="Calibri"/>
              </a:rPr>
              <a:t>hari.</a:t>
            </a:r>
            <a:endParaRPr sz="2150">
              <a:latin typeface="Calibri"/>
              <a:cs typeface="Calibri"/>
            </a:endParaRPr>
          </a:p>
          <a:p>
            <a:pPr marL="201295" marR="290830" indent="-189230">
              <a:lnSpc>
                <a:spcPts val="2060"/>
              </a:lnSpc>
              <a:spcBef>
                <a:spcPts val="800"/>
              </a:spcBef>
              <a:buFont typeface="Arial MT"/>
              <a:buChar char="•"/>
              <a:tabLst>
                <a:tab pos="201295" algn="l"/>
              </a:tabLst>
            </a:pPr>
            <a:r>
              <a:rPr sz="2150" dirty="0">
                <a:latin typeface="Calibri"/>
                <a:cs typeface="Calibri"/>
              </a:rPr>
              <a:t>Prinsip</a:t>
            </a:r>
            <a:r>
              <a:rPr sz="2150" spc="-30" dirty="0">
                <a:latin typeface="Calibri"/>
                <a:cs typeface="Calibri"/>
              </a:rPr>
              <a:t> </a:t>
            </a:r>
            <a:r>
              <a:rPr sz="2150" dirty="0">
                <a:latin typeface="Calibri"/>
                <a:cs typeface="Calibri"/>
              </a:rPr>
              <a:t>dasar</a:t>
            </a:r>
            <a:r>
              <a:rPr sz="2150" spc="-50" dirty="0">
                <a:latin typeface="Calibri"/>
                <a:cs typeface="Calibri"/>
              </a:rPr>
              <a:t> </a:t>
            </a:r>
            <a:r>
              <a:rPr sz="2150" dirty="0">
                <a:latin typeface="Calibri"/>
                <a:cs typeface="Calibri"/>
              </a:rPr>
              <a:t>EOL</a:t>
            </a:r>
            <a:r>
              <a:rPr sz="2150" spc="-55" dirty="0">
                <a:latin typeface="Calibri"/>
                <a:cs typeface="Calibri"/>
              </a:rPr>
              <a:t> </a:t>
            </a:r>
            <a:r>
              <a:rPr sz="2150" dirty="0">
                <a:latin typeface="Calibri"/>
                <a:cs typeface="Calibri"/>
              </a:rPr>
              <a:t>adalah</a:t>
            </a:r>
            <a:r>
              <a:rPr sz="2150" spc="-45" dirty="0">
                <a:latin typeface="Calibri"/>
                <a:cs typeface="Calibri"/>
              </a:rPr>
              <a:t> </a:t>
            </a:r>
            <a:r>
              <a:rPr sz="2150" dirty="0">
                <a:latin typeface="Calibri"/>
                <a:cs typeface="Calibri"/>
              </a:rPr>
              <a:t>membuat</a:t>
            </a:r>
            <a:r>
              <a:rPr sz="2150" spc="-60" dirty="0">
                <a:latin typeface="Calibri"/>
                <a:cs typeface="Calibri"/>
              </a:rPr>
              <a:t> </a:t>
            </a:r>
            <a:r>
              <a:rPr sz="2150" dirty="0">
                <a:latin typeface="Calibri"/>
                <a:cs typeface="Calibri"/>
              </a:rPr>
              <a:t>minimum</a:t>
            </a:r>
            <a:r>
              <a:rPr sz="2150" spc="-55" dirty="0">
                <a:latin typeface="Calibri"/>
                <a:cs typeface="Calibri"/>
              </a:rPr>
              <a:t> </a:t>
            </a:r>
            <a:r>
              <a:rPr sz="2150" spc="-10" dirty="0">
                <a:latin typeface="Calibri"/>
                <a:cs typeface="Calibri"/>
              </a:rPr>
              <a:t>kerugian</a:t>
            </a:r>
            <a:r>
              <a:rPr sz="2150" spc="-25" dirty="0">
                <a:latin typeface="Calibri"/>
                <a:cs typeface="Calibri"/>
              </a:rPr>
              <a:t> </a:t>
            </a:r>
            <a:r>
              <a:rPr sz="2150" dirty="0">
                <a:latin typeface="Calibri"/>
                <a:cs typeface="Calibri"/>
              </a:rPr>
              <a:t>yang</a:t>
            </a:r>
            <a:r>
              <a:rPr sz="2150" spc="-35" dirty="0">
                <a:latin typeface="Calibri"/>
                <a:cs typeface="Calibri"/>
              </a:rPr>
              <a:t> </a:t>
            </a:r>
            <a:r>
              <a:rPr sz="2150" spc="-10" dirty="0">
                <a:latin typeface="Calibri"/>
                <a:cs typeface="Calibri"/>
              </a:rPr>
              <a:t>disebabkan </a:t>
            </a:r>
            <a:r>
              <a:rPr sz="2150" dirty="0">
                <a:latin typeface="Calibri"/>
                <a:cs typeface="Calibri"/>
              </a:rPr>
              <a:t>pemilihan</a:t>
            </a:r>
            <a:r>
              <a:rPr sz="2150" spc="-70" dirty="0">
                <a:latin typeface="Calibri"/>
                <a:cs typeface="Calibri"/>
              </a:rPr>
              <a:t> </a:t>
            </a:r>
            <a:r>
              <a:rPr sz="2150" dirty="0">
                <a:latin typeface="Calibri"/>
                <a:cs typeface="Calibri"/>
              </a:rPr>
              <a:t>alternatif</a:t>
            </a:r>
            <a:r>
              <a:rPr sz="2150" spc="-45" dirty="0">
                <a:latin typeface="Calibri"/>
                <a:cs typeface="Calibri"/>
              </a:rPr>
              <a:t> </a:t>
            </a:r>
            <a:r>
              <a:rPr sz="2150" spc="-10" dirty="0">
                <a:latin typeface="Calibri"/>
                <a:cs typeface="Calibri"/>
              </a:rPr>
              <a:t>tertentu.</a:t>
            </a:r>
            <a:endParaRPr sz="2150">
              <a:latin typeface="Calibri"/>
              <a:cs typeface="Calibri"/>
            </a:endParaRPr>
          </a:p>
          <a:p>
            <a:pPr marL="201295" marR="5080" indent="-189230">
              <a:lnSpc>
                <a:spcPct val="79900"/>
              </a:lnSpc>
              <a:spcBef>
                <a:spcPts val="840"/>
              </a:spcBef>
              <a:buFont typeface="Arial MT"/>
              <a:buChar char="•"/>
              <a:tabLst>
                <a:tab pos="201295" algn="l"/>
              </a:tabLst>
            </a:pPr>
            <a:r>
              <a:rPr sz="2150" dirty="0">
                <a:latin typeface="Calibri"/>
                <a:cs typeface="Calibri"/>
              </a:rPr>
              <a:t>Untuk</a:t>
            </a:r>
            <a:r>
              <a:rPr sz="2150" spc="-85" dirty="0">
                <a:latin typeface="Calibri"/>
                <a:cs typeface="Calibri"/>
              </a:rPr>
              <a:t> </a:t>
            </a:r>
            <a:r>
              <a:rPr sz="2150" dirty="0">
                <a:latin typeface="Calibri"/>
                <a:cs typeface="Calibri"/>
              </a:rPr>
              <a:t>menghitung</a:t>
            </a:r>
            <a:r>
              <a:rPr sz="2150" spc="-70" dirty="0">
                <a:latin typeface="Calibri"/>
                <a:cs typeface="Calibri"/>
              </a:rPr>
              <a:t> </a:t>
            </a:r>
            <a:r>
              <a:rPr sz="2150" spc="-10" dirty="0">
                <a:latin typeface="Calibri"/>
                <a:cs typeface="Calibri"/>
              </a:rPr>
              <a:t>kesempatan</a:t>
            </a:r>
            <a:r>
              <a:rPr sz="2150" spc="-65" dirty="0">
                <a:latin typeface="Calibri"/>
                <a:cs typeface="Calibri"/>
              </a:rPr>
              <a:t> </a:t>
            </a:r>
            <a:r>
              <a:rPr sz="2150" dirty="0">
                <a:latin typeface="Calibri"/>
                <a:cs typeface="Calibri"/>
              </a:rPr>
              <a:t>yang</a:t>
            </a:r>
            <a:r>
              <a:rPr sz="2150" spc="-70" dirty="0">
                <a:latin typeface="Calibri"/>
                <a:cs typeface="Calibri"/>
              </a:rPr>
              <a:t> </a:t>
            </a:r>
            <a:r>
              <a:rPr sz="2150" dirty="0">
                <a:latin typeface="Calibri"/>
                <a:cs typeface="Calibri"/>
              </a:rPr>
              <a:t>hilang</a:t>
            </a:r>
            <a:r>
              <a:rPr sz="2150" spc="-55" dirty="0">
                <a:latin typeface="Calibri"/>
                <a:cs typeface="Calibri"/>
              </a:rPr>
              <a:t> </a:t>
            </a:r>
            <a:r>
              <a:rPr sz="2150" dirty="0">
                <a:latin typeface="Calibri"/>
                <a:cs typeface="Calibri"/>
              </a:rPr>
              <a:t>(opportunity</a:t>
            </a:r>
            <a:r>
              <a:rPr sz="2150" spc="-45" dirty="0">
                <a:latin typeface="Calibri"/>
                <a:cs typeface="Calibri"/>
              </a:rPr>
              <a:t> </a:t>
            </a:r>
            <a:r>
              <a:rPr sz="2150" dirty="0">
                <a:latin typeface="Calibri"/>
                <a:cs typeface="Calibri"/>
              </a:rPr>
              <a:t>loss)</a:t>
            </a:r>
            <a:r>
              <a:rPr sz="2150" spc="-60" dirty="0">
                <a:latin typeface="Calibri"/>
                <a:cs typeface="Calibri"/>
              </a:rPr>
              <a:t> </a:t>
            </a:r>
            <a:r>
              <a:rPr sz="2150" spc="-10" dirty="0">
                <a:latin typeface="Calibri"/>
                <a:cs typeface="Calibri"/>
              </a:rPr>
              <a:t>setiap </a:t>
            </a:r>
            <a:r>
              <a:rPr sz="2150" dirty="0">
                <a:latin typeface="Calibri"/>
                <a:cs typeface="Calibri"/>
              </a:rPr>
              <a:t>peristiwa,</a:t>
            </a:r>
            <a:r>
              <a:rPr sz="2150" spc="-65" dirty="0">
                <a:latin typeface="Calibri"/>
                <a:cs typeface="Calibri"/>
              </a:rPr>
              <a:t> </a:t>
            </a:r>
            <a:r>
              <a:rPr sz="2150" dirty="0">
                <a:latin typeface="Calibri"/>
                <a:cs typeface="Calibri"/>
              </a:rPr>
              <a:t>pertama</a:t>
            </a:r>
            <a:r>
              <a:rPr sz="2150" spc="-35" dirty="0">
                <a:latin typeface="Calibri"/>
                <a:cs typeface="Calibri"/>
              </a:rPr>
              <a:t> </a:t>
            </a:r>
            <a:r>
              <a:rPr sz="2150" dirty="0">
                <a:latin typeface="Calibri"/>
                <a:cs typeface="Calibri"/>
              </a:rPr>
              <a:t>kali</a:t>
            </a:r>
            <a:r>
              <a:rPr sz="2150" spc="-20" dirty="0">
                <a:latin typeface="Calibri"/>
                <a:cs typeface="Calibri"/>
              </a:rPr>
              <a:t> </a:t>
            </a:r>
            <a:r>
              <a:rPr sz="2150" dirty="0">
                <a:latin typeface="Calibri"/>
                <a:cs typeface="Calibri"/>
              </a:rPr>
              <a:t>adalah</a:t>
            </a:r>
            <a:r>
              <a:rPr sz="2150" spc="-75" dirty="0">
                <a:latin typeface="Calibri"/>
                <a:cs typeface="Calibri"/>
              </a:rPr>
              <a:t> </a:t>
            </a:r>
            <a:r>
              <a:rPr sz="2150" spc="-10" dirty="0">
                <a:latin typeface="Calibri"/>
                <a:cs typeface="Calibri"/>
              </a:rPr>
              <a:t>mengidentifikasikan</a:t>
            </a:r>
            <a:r>
              <a:rPr sz="2150" spc="-50" dirty="0">
                <a:latin typeface="Calibri"/>
                <a:cs typeface="Calibri"/>
              </a:rPr>
              <a:t> </a:t>
            </a:r>
            <a:r>
              <a:rPr sz="2150" dirty="0">
                <a:latin typeface="Calibri"/>
                <a:cs typeface="Calibri"/>
              </a:rPr>
              <a:t>tindakan</a:t>
            </a:r>
            <a:r>
              <a:rPr sz="2150" spc="-55" dirty="0">
                <a:latin typeface="Calibri"/>
                <a:cs typeface="Calibri"/>
              </a:rPr>
              <a:t> </a:t>
            </a:r>
            <a:r>
              <a:rPr sz="2150" dirty="0">
                <a:latin typeface="Calibri"/>
                <a:cs typeface="Calibri"/>
              </a:rPr>
              <a:t>terbaik</a:t>
            </a:r>
            <a:r>
              <a:rPr sz="2150" spc="-30" dirty="0">
                <a:latin typeface="Calibri"/>
                <a:cs typeface="Calibri"/>
              </a:rPr>
              <a:t> </a:t>
            </a:r>
            <a:r>
              <a:rPr sz="2150" spc="-10" dirty="0">
                <a:latin typeface="Calibri"/>
                <a:cs typeface="Calibri"/>
              </a:rPr>
              <a:t>untuk </a:t>
            </a:r>
            <a:r>
              <a:rPr sz="2150" dirty="0">
                <a:latin typeface="Calibri"/>
                <a:cs typeface="Calibri"/>
              </a:rPr>
              <a:t>setiap</a:t>
            </a:r>
            <a:r>
              <a:rPr sz="2150" spc="-60" dirty="0">
                <a:latin typeface="Calibri"/>
                <a:cs typeface="Calibri"/>
              </a:rPr>
              <a:t> </a:t>
            </a:r>
            <a:r>
              <a:rPr sz="2150" dirty="0">
                <a:latin typeface="Calibri"/>
                <a:cs typeface="Calibri"/>
              </a:rPr>
              <a:t>peristiwa,</a:t>
            </a:r>
            <a:r>
              <a:rPr sz="2150" spc="-45" dirty="0">
                <a:latin typeface="Calibri"/>
                <a:cs typeface="Calibri"/>
              </a:rPr>
              <a:t> </a:t>
            </a:r>
            <a:r>
              <a:rPr sz="2150" spc="-10" dirty="0">
                <a:latin typeface="Calibri"/>
                <a:cs typeface="Calibri"/>
              </a:rPr>
              <a:t>kemudian</a:t>
            </a:r>
            <a:r>
              <a:rPr sz="2150" spc="-75" dirty="0">
                <a:latin typeface="Calibri"/>
                <a:cs typeface="Calibri"/>
              </a:rPr>
              <a:t> </a:t>
            </a:r>
            <a:r>
              <a:rPr sz="2150" spc="-10" dirty="0">
                <a:latin typeface="Calibri"/>
                <a:cs typeface="Calibri"/>
              </a:rPr>
              <a:t>mengurangkan</a:t>
            </a:r>
            <a:r>
              <a:rPr sz="2150" spc="-60" dirty="0">
                <a:latin typeface="Calibri"/>
                <a:cs typeface="Calibri"/>
              </a:rPr>
              <a:t> </a:t>
            </a:r>
            <a:r>
              <a:rPr sz="2150" dirty="0">
                <a:latin typeface="Calibri"/>
                <a:cs typeface="Calibri"/>
              </a:rPr>
              <a:t>pay</a:t>
            </a:r>
            <a:r>
              <a:rPr sz="2150" spc="-65" dirty="0">
                <a:latin typeface="Calibri"/>
                <a:cs typeface="Calibri"/>
              </a:rPr>
              <a:t> </a:t>
            </a:r>
            <a:r>
              <a:rPr sz="2150" spc="-20" dirty="0">
                <a:latin typeface="Calibri"/>
                <a:cs typeface="Calibri"/>
              </a:rPr>
              <a:t>off-</a:t>
            </a:r>
            <a:r>
              <a:rPr sz="2150" dirty="0">
                <a:latin typeface="Calibri"/>
                <a:cs typeface="Calibri"/>
              </a:rPr>
              <a:t>nya</a:t>
            </a:r>
            <a:r>
              <a:rPr sz="2150" spc="-65" dirty="0">
                <a:latin typeface="Calibri"/>
                <a:cs typeface="Calibri"/>
              </a:rPr>
              <a:t> </a:t>
            </a:r>
            <a:r>
              <a:rPr sz="2150" dirty="0">
                <a:latin typeface="Calibri"/>
                <a:cs typeface="Calibri"/>
              </a:rPr>
              <a:t>(pay</a:t>
            </a:r>
            <a:r>
              <a:rPr sz="2150" spc="-70" dirty="0">
                <a:latin typeface="Calibri"/>
                <a:cs typeface="Calibri"/>
              </a:rPr>
              <a:t> </a:t>
            </a:r>
            <a:r>
              <a:rPr sz="2150" dirty="0">
                <a:latin typeface="Calibri"/>
                <a:cs typeface="Calibri"/>
              </a:rPr>
              <a:t>off</a:t>
            </a:r>
            <a:r>
              <a:rPr sz="2150" spc="-55" dirty="0">
                <a:latin typeface="Calibri"/>
                <a:cs typeface="Calibri"/>
              </a:rPr>
              <a:t> </a:t>
            </a:r>
            <a:r>
              <a:rPr sz="2150" spc="-10" dirty="0">
                <a:latin typeface="Calibri"/>
                <a:cs typeface="Calibri"/>
              </a:rPr>
              <a:t>peristiwa tersebut)</a:t>
            </a:r>
            <a:r>
              <a:rPr sz="2150" spc="-50" dirty="0">
                <a:latin typeface="Calibri"/>
                <a:cs typeface="Calibri"/>
              </a:rPr>
              <a:t> </a:t>
            </a:r>
            <a:r>
              <a:rPr sz="2150" dirty="0">
                <a:latin typeface="Calibri"/>
                <a:cs typeface="Calibri"/>
              </a:rPr>
              <a:t>dengan</a:t>
            </a:r>
            <a:r>
              <a:rPr sz="2150" spc="-70" dirty="0">
                <a:latin typeface="Calibri"/>
                <a:cs typeface="Calibri"/>
              </a:rPr>
              <a:t> </a:t>
            </a:r>
            <a:r>
              <a:rPr sz="2150" dirty="0">
                <a:latin typeface="Calibri"/>
                <a:cs typeface="Calibri"/>
              </a:rPr>
              <a:t>pay</a:t>
            </a:r>
            <a:r>
              <a:rPr sz="2150" spc="-65" dirty="0">
                <a:latin typeface="Calibri"/>
                <a:cs typeface="Calibri"/>
              </a:rPr>
              <a:t> </a:t>
            </a:r>
            <a:r>
              <a:rPr sz="2150" dirty="0">
                <a:latin typeface="Calibri"/>
                <a:cs typeface="Calibri"/>
              </a:rPr>
              <a:t>off</a:t>
            </a:r>
            <a:r>
              <a:rPr sz="2150" spc="-50" dirty="0">
                <a:latin typeface="Calibri"/>
                <a:cs typeface="Calibri"/>
              </a:rPr>
              <a:t> </a:t>
            </a:r>
            <a:r>
              <a:rPr sz="2150" spc="-20" dirty="0">
                <a:latin typeface="Calibri"/>
                <a:cs typeface="Calibri"/>
              </a:rPr>
              <a:t>peristiwa-</a:t>
            </a:r>
            <a:r>
              <a:rPr sz="2150" dirty="0">
                <a:latin typeface="Calibri"/>
                <a:cs typeface="Calibri"/>
              </a:rPr>
              <a:t>peristiwa</a:t>
            </a:r>
            <a:r>
              <a:rPr sz="2150" spc="-35" dirty="0">
                <a:latin typeface="Calibri"/>
                <a:cs typeface="Calibri"/>
              </a:rPr>
              <a:t> </a:t>
            </a:r>
            <a:r>
              <a:rPr sz="2150" spc="-10" dirty="0">
                <a:latin typeface="Calibri"/>
                <a:cs typeface="Calibri"/>
              </a:rPr>
              <a:t>lainnya.</a:t>
            </a:r>
            <a:endParaRPr sz="2150">
              <a:latin typeface="Calibri"/>
              <a:cs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spc="-20" dirty="0"/>
              <a:t>ILUSTRASI</a:t>
            </a:r>
          </a:p>
        </p:txBody>
      </p:sp>
      <p:sp>
        <p:nvSpPr>
          <p:cNvPr id="3" name="object 3"/>
          <p:cNvSpPr txBox="1"/>
          <p:nvPr/>
        </p:nvSpPr>
        <p:spPr>
          <a:xfrm>
            <a:off x="753936" y="2533947"/>
            <a:ext cx="8498840" cy="2066925"/>
          </a:xfrm>
          <a:prstGeom prst="rect">
            <a:avLst/>
          </a:prstGeom>
        </p:spPr>
        <p:txBody>
          <a:bodyPr vert="horz" wrap="square" lIns="0" tIns="52705" rIns="0" bIns="0" rtlCol="0">
            <a:spAutoFit/>
          </a:bodyPr>
          <a:lstStyle/>
          <a:p>
            <a:pPr marL="200025" marR="5080" indent="-187960" algn="just">
              <a:lnSpc>
                <a:spcPts val="2500"/>
              </a:lnSpc>
              <a:spcBef>
                <a:spcPts val="415"/>
              </a:spcBef>
              <a:buFont typeface="Arial MT"/>
              <a:buChar char="•"/>
              <a:tabLst>
                <a:tab pos="201295" algn="l"/>
              </a:tabLst>
            </a:pPr>
            <a:r>
              <a:rPr sz="2300" dirty="0">
                <a:latin typeface="Calibri"/>
                <a:cs typeface="Calibri"/>
              </a:rPr>
              <a:t>Misal</a:t>
            </a:r>
            <a:r>
              <a:rPr sz="2300" spc="-45" dirty="0">
                <a:latin typeface="Calibri"/>
                <a:cs typeface="Calibri"/>
              </a:rPr>
              <a:t> </a:t>
            </a:r>
            <a:r>
              <a:rPr sz="2300" dirty="0">
                <a:latin typeface="Calibri"/>
                <a:cs typeface="Calibri"/>
              </a:rPr>
              <a:t>bila</a:t>
            </a:r>
            <a:r>
              <a:rPr sz="2300" spc="-25" dirty="0">
                <a:latin typeface="Calibri"/>
                <a:cs typeface="Calibri"/>
              </a:rPr>
              <a:t> </a:t>
            </a:r>
            <a:r>
              <a:rPr sz="2300" dirty="0">
                <a:latin typeface="Calibri"/>
                <a:cs typeface="Calibri"/>
              </a:rPr>
              <a:t>kita</a:t>
            </a:r>
            <a:r>
              <a:rPr sz="2300" spc="-65" dirty="0">
                <a:latin typeface="Calibri"/>
                <a:cs typeface="Calibri"/>
              </a:rPr>
              <a:t> </a:t>
            </a:r>
            <a:r>
              <a:rPr sz="2300" dirty="0">
                <a:latin typeface="Calibri"/>
                <a:cs typeface="Calibri"/>
              </a:rPr>
              <a:t>memilih</a:t>
            </a:r>
            <a:r>
              <a:rPr sz="2300" spc="-35" dirty="0">
                <a:latin typeface="Calibri"/>
                <a:cs typeface="Calibri"/>
              </a:rPr>
              <a:t> </a:t>
            </a:r>
            <a:r>
              <a:rPr sz="2300" dirty="0">
                <a:latin typeface="Calibri"/>
                <a:cs typeface="Calibri"/>
              </a:rPr>
              <a:t>Tindakan</a:t>
            </a:r>
            <a:r>
              <a:rPr sz="2300" spc="-35" dirty="0">
                <a:latin typeface="Calibri"/>
                <a:cs typeface="Calibri"/>
              </a:rPr>
              <a:t> </a:t>
            </a:r>
            <a:r>
              <a:rPr sz="2300" dirty="0">
                <a:latin typeface="Calibri"/>
                <a:cs typeface="Calibri"/>
              </a:rPr>
              <a:t>1,</a:t>
            </a:r>
            <a:r>
              <a:rPr sz="2300" spc="-25" dirty="0">
                <a:latin typeface="Calibri"/>
                <a:cs typeface="Calibri"/>
              </a:rPr>
              <a:t> </a:t>
            </a:r>
            <a:r>
              <a:rPr sz="2300" spc="-10" dirty="0">
                <a:latin typeface="Calibri"/>
                <a:cs typeface="Calibri"/>
              </a:rPr>
              <a:t>keuntungan</a:t>
            </a:r>
            <a:r>
              <a:rPr sz="2300" spc="-35" dirty="0">
                <a:latin typeface="Calibri"/>
                <a:cs typeface="Calibri"/>
              </a:rPr>
              <a:t> </a:t>
            </a:r>
            <a:r>
              <a:rPr sz="2300" dirty="0">
                <a:latin typeface="Calibri"/>
                <a:cs typeface="Calibri"/>
              </a:rPr>
              <a:t>yang</a:t>
            </a:r>
            <a:r>
              <a:rPr sz="2300" spc="-25" dirty="0">
                <a:latin typeface="Calibri"/>
                <a:cs typeface="Calibri"/>
              </a:rPr>
              <a:t> </a:t>
            </a:r>
            <a:r>
              <a:rPr sz="2300" dirty="0">
                <a:latin typeface="Calibri"/>
                <a:cs typeface="Calibri"/>
              </a:rPr>
              <a:t>diperoleh</a:t>
            </a:r>
            <a:r>
              <a:rPr sz="2300" spc="-60" dirty="0">
                <a:latin typeface="Calibri"/>
                <a:cs typeface="Calibri"/>
              </a:rPr>
              <a:t> </a:t>
            </a:r>
            <a:r>
              <a:rPr sz="2300" spc="-10" dirty="0">
                <a:latin typeface="Calibri"/>
                <a:cs typeface="Calibri"/>
              </a:rPr>
              <a:t>adalah 	</a:t>
            </a:r>
            <a:r>
              <a:rPr sz="2300" dirty="0">
                <a:latin typeface="Calibri"/>
                <a:cs typeface="Calibri"/>
              </a:rPr>
              <a:t>10</a:t>
            </a:r>
            <a:r>
              <a:rPr sz="2300" spc="-35" dirty="0">
                <a:latin typeface="Calibri"/>
                <a:cs typeface="Calibri"/>
              </a:rPr>
              <a:t> </a:t>
            </a:r>
            <a:r>
              <a:rPr sz="2300" dirty="0">
                <a:latin typeface="Calibri"/>
                <a:cs typeface="Calibri"/>
              </a:rPr>
              <a:t>SMU</a:t>
            </a:r>
            <a:r>
              <a:rPr sz="2300" spc="-45" dirty="0">
                <a:latin typeface="Calibri"/>
                <a:cs typeface="Calibri"/>
              </a:rPr>
              <a:t> </a:t>
            </a:r>
            <a:r>
              <a:rPr sz="2300" dirty="0">
                <a:latin typeface="Calibri"/>
                <a:cs typeface="Calibri"/>
              </a:rPr>
              <a:t>(satuan</a:t>
            </a:r>
            <a:r>
              <a:rPr sz="2300" spc="-25" dirty="0">
                <a:latin typeface="Calibri"/>
                <a:cs typeface="Calibri"/>
              </a:rPr>
              <a:t> </a:t>
            </a:r>
            <a:r>
              <a:rPr sz="2300" dirty="0">
                <a:latin typeface="Calibri"/>
                <a:cs typeface="Calibri"/>
              </a:rPr>
              <a:t>mata</a:t>
            </a:r>
            <a:r>
              <a:rPr sz="2300" spc="-40" dirty="0">
                <a:latin typeface="Calibri"/>
                <a:cs typeface="Calibri"/>
              </a:rPr>
              <a:t> </a:t>
            </a:r>
            <a:r>
              <a:rPr sz="2300" dirty="0">
                <a:latin typeface="Calibri"/>
                <a:cs typeface="Calibri"/>
              </a:rPr>
              <a:t>uang),</a:t>
            </a:r>
            <a:r>
              <a:rPr sz="2300" spc="-15" dirty="0">
                <a:latin typeface="Calibri"/>
                <a:cs typeface="Calibri"/>
              </a:rPr>
              <a:t> </a:t>
            </a:r>
            <a:r>
              <a:rPr sz="2300" dirty="0">
                <a:latin typeface="Calibri"/>
                <a:cs typeface="Calibri"/>
              </a:rPr>
              <a:t>tetapi</a:t>
            </a:r>
            <a:r>
              <a:rPr sz="2300" spc="-40" dirty="0">
                <a:latin typeface="Calibri"/>
                <a:cs typeface="Calibri"/>
              </a:rPr>
              <a:t> </a:t>
            </a:r>
            <a:r>
              <a:rPr sz="2300" dirty="0">
                <a:latin typeface="Calibri"/>
                <a:cs typeface="Calibri"/>
              </a:rPr>
              <a:t>bila</a:t>
            </a:r>
            <a:r>
              <a:rPr sz="2300" spc="-35" dirty="0">
                <a:latin typeface="Calibri"/>
                <a:cs typeface="Calibri"/>
              </a:rPr>
              <a:t> </a:t>
            </a:r>
            <a:r>
              <a:rPr sz="2300" dirty="0">
                <a:latin typeface="Calibri"/>
                <a:cs typeface="Calibri"/>
              </a:rPr>
              <a:t>Tindakan</a:t>
            </a:r>
            <a:r>
              <a:rPr sz="2300" spc="-30" dirty="0">
                <a:latin typeface="Calibri"/>
                <a:cs typeface="Calibri"/>
              </a:rPr>
              <a:t> </a:t>
            </a:r>
            <a:r>
              <a:rPr sz="2300" dirty="0">
                <a:latin typeface="Calibri"/>
                <a:cs typeface="Calibri"/>
              </a:rPr>
              <a:t>2</a:t>
            </a:r>
            <a:r>
              <a:rPr sz="2300" spc="-35" dirty="0">
                <a:latin typeface="Calibri"/>
                <a:cs typeface="Calibri"/>
              </a:rPr>
              <a:t> </a:t>
            </a:r>
            <a:r>
              <a:rPr sz="2300" dirty="0">
                <a:latin typeface="Calibri"/>
                <a:cs typeface="Calibri"/>
              </a:rPr>
              <a:t>yang</a:t>
            </a:r>
            <a:r>
              <a:rPr sz="2300" spc="-40" dirty="0">
                <a:latin typeface="Calibri"/>
                <a:cs typeface="Calibri"/>
              </a:rPr>
              <a:t> </a:t>
            </a:r>
            <a:r>
              <a:rPr sz="2300" dirty="0">
                <a:latin typeface="Calibri"/>
                <a:cs typeface="Calibri"/>
              </a:rPr>
              <a:t>dipilih,</a:t>
            </a:r>
            <a:r>
              <a:rPr sz="2300" spc="5" dirty="0">
                <a:latin typeface="Calibri"/>
                <a:cs typeface="Calibri"/>
              </a:rPr>
              <a:t> </a:t>
            </a:r>
            <a:r>
              <a:rPr sz="2300" spc="-20" dirty="0">
                <a:latin typeface="Calibri"/>
                <a:cs typeface="Calibri"/>
              </a:rPr>
              <a:t>maka 	</a:t>
            </a:r>
            <a:r>
              <a:rPr sz="2300" spc="-10" dirty="0">
                <a:latin typeface="Calibri"/>
                <a:cs typeface="Calibri"/>
              </a:rPr>
              <a:t>keuntungan</a:t>
            </a:r>
            <a:r>
              <a:rPr sz="2300" spc="-40" dirty="0">
                <a:latin typeface="Calibri"/>
                <a:cs typeface="Calibri"/>
              </a:rPr>
              <a:t> </a:t>
            </a:r>
            <a:r>
              <a:rPr sz="2300" dirty="0">
                <a:latin typeface="Calibri"/>
                <a:cs typeface="Calibri"/>
              </a:rPr>
              <a:t>yang</a:t>
            </a:r>
            <a:r>
              <a:rPr sz="2300" spc="455" dirty="0">
                <a:latin typeface="Calibri"/>
                <a:cs typeface="Calibri"/>
              </a:rPr>
              <a:t> </a:t>
            </a:r>
            <a:r>
              <a:rPr sz="2300" dirty="0">
                <a:latin typeface="Calibri"/>
                <a:cs typeface="Calibri"/>
              </a:rPr>
              <a:t>dicapai</a:t>
            </a:r>
            <a:r>
              <a:rPr sz="2300" spc="-30" dirty="0">
                <a:latin typeface="Calibri"/>
                <a:cs typeface="Calibri"/>
              </a:rPr>
              <a:t> </a:t>
            </a:r>
            <a:r>
              <a:rPr sz="2300" dirty="0">
                <a:latin typeface="Calibri"/>
                <a:cs typeface="Calibri"/>
              </a:rPr>
              <a:t>15</a:t>
            </a:r>
            <a:r>
              <a:rPr sz="2300" spc="-15" dirty="0">
                <a:latin typeface="Calibri"/>
                <a:cs typeface="Calibri"/>
              </a:rPr>
              <a:t> </a:t>
            </a:r>
            <a:r>
              <a:rPr sz="2300" spc="-25" dirty="0">
                <a:latin typeface="Calibri"/>
                <a:cs typeface="Calibri"/>
              </a:rPr>
              <a:t>SMP</a:t>
            </a:r>
            <a:endParaRPr sz="2300">
              <a:latin typeface="Calibri"/>
              <a:cs typeface="Calibri"/>
            </a:endParaRPr>
          </a:p>
          <a:p>
            <a:pPr marL="200025" marR="171450" indent="-187960" algn="just">
              <a:lnSpc>
                <a:spcPct val="90200"/>
              </a:lnSpc>
              <a:spcBef>
                <a:spcPts val="785"/>
              </a:spcBef>
              <a:buFont typeface="Arial MT"/>
              <a:buChar char="•"/>
              <a:tabLst>
                <a:tab pos="201295" algn="l"/>
              </a:tabLst>
            </a:pPr>
            <a:r>
              <a:rPr sz="2300" dirty="0">
                <a:latin typeface="Calibri"/>
                <a:cs typeface="Calibri"/>
              </a:rPr>
              <a:t>Maka,</a:t>
            </a:r>
            <a:r>
              <a:rPr sz="2300" spc="-55" dirty="0">
                <a:latin typeface="Calibri"/>
                <a:cs typeface="Calibri"/>
              </a:rPr>
              <a:t> </a:t>
            </a:r>
            <a:r>
              <a:rPr sz="2300" dirty="0">
                <a:latin typeface="Calibri"/>
                <a:cs typeface="Calibri"/>
              </a:rPr>
              <a:t>jika</a:t>
            </a:r>
            <a:r>
              <a:rPr sz="2300" spc="-55" dirty="0">
                <a:latin typeface="Calibri"/>
                <a:cs typeface="Calibri"/>
              </a:rPr>
              <a:t> </a:t>
            </a:r>
            <a:r>
              <a:rPr sz="2300" dirty="0">
                <a:latin typeface="Calibri"/>
                <a:cs typeface="Calibri"/>
              </a:rPr>
              <a:t>memilih</a:t>
            </a:r>
            <a:r>
              <a:rPr sz="2300" spc="-65" dirty="0">
                <a:latin typeface="Calibri"/>
                <a:cs typeface="Calibri"/>
              </a:rPr>
              <a:t> </a:t>
            </a:r>
            <a:r>
              <a:rPr sz="2300" dirty="0">
                <a:latin typeface="Calibri"/>
                <a:cs typeface="Calibri"/>
              </a:rPr>
              <a:t>Tindakan</a:t>
            </a:r>
            <a:r>
              <a:rPr sz="2300" spc="-45" dirty="0">
                <a:latin typeface="Calibri"/>
                <a:cs typeface="Calibri"/>
              </a:rPr>
              <a:t> </a:t>
            </a:r>
            <a:r>
              <a:rPr sz="2300" dirty="0">
                <a:latin typeface="Calibri"/>
                <a:cs typeface="Calibri"/>
              </a:rPr>
              <a:t>1,</a:t>
            </a:r>
            <a:r>
              <a:rPr sz="2300" spc="-35" dirty="0">
                <a:latin typeface="Calibri"/>
                <a:cs typeface="Calibri"/>
              </a:rPr>
              <a:t> </a:t>
            </a:r>
            <a:r>
              <a:rPr sz="2300" dirty="0">
                <a:latin typeface="Calibri"/>
                <a:cs typeface="Calibri"/>
              </a:rPr>
              <a:t>akan</a:t>
            </a:r>
            <a:r>
              <a:rPr sz="2300" spc="-25" dirty="0">
                <a:latin typeface="Calibri"/>
                <a:cs typeface="Calibri"/>
              </a:rPr>
              <a:t> </a:t>
            </a:r>
            <a:r>
              <a:rPr sz="2300" spc="-10" dirty="0">
                <a:latin typeface="Calibri"/>
                <a:cs typeface="Calibri"/>
              </a:rPr>
              <a:t>kehilangan</a:t>
            </a:r>
            <a:r>
              <a:rPr sz="2300" spc="-65" dirty="0">
                <a:latin typeface="Calibri"/>
                <a:cs typeface="Calibri"/>
              </a:rPr>
              <a:t> </a:t>
            </a:r>
            <a:r>
              <a:rPr sz="2300" spc="-10" dirty="0">
                <a:latin typeface="Calibri"/>
                <a:cs typeface="Calibri"/>
              </a:rPr>
              <a:t>keuntungan</a:t>
            </a:r>
            <a:r>
              <a:rPr sz="2300" spc="-45" dirty="0">
                <a:latin typeface="Calibri"/>
                <a:cs typeface="Calibri"/>
              </a:rPr>
              <a:t> </a:t>
            </a:r>
            <a:r>
              <a:rPr sz="2300" spc="-10" dirty="0">
                <a:latin typeface="Calibri"/>
                <a:cs typeface="Calibri"/>
              </a:rPr>
              <a:t>sebesar 	</a:t>
            </a:r>
            <a:r>
              <a:rPr sz="2300" dirty="0">
                <a:latin typeface="Calibri"/>
                <a:cs typeface="Calibri"/>
              </a:rPr>
              <a:t>15-10</a:t>
            </a:r>
            <a:r>
              <a:rPr sz="2300" spc="-35" dirty="0">
                <a:latin typeface="Calibri"/>
                <a:cs typeface="Calibri"/>
              </a:rPr>
              <a:t> </a:t>
            </a:r>
            <a:r>
              <a:rPr sz="2300" dirty="0">
                <a:latin typeface="Calibri"/>
                <a:cs typeface="Calibri"/>
              </a:rPr>
              <a:t>=</a:t>
            </a:r>
            <a:r>
              <a:rPr sz="2300" spc="-10" dirty="0">
                <a:latin typeface="Calibri"/>
                <a:cs typeface="Calibri"/>
              </a:rPr>
              <a:t> </a:t>
            </a:r>
            <a:r>
              <a:rPr sz="2300" dirty="0">
                <a:latin typeface="Calibri"/>
                <a:cs typeface="Calibri"/>
              </a:rPr>
              <a:t>5</a:t>
            </a:r>
            <a:r>
              <a:rPr sz="2300" spc="-10" dirty="0">
                <a:latin typeface="Calibri"/>
                <a:cs typeface="Calibri"/>
              </a:rPr>
              <a:t> </a:t>
            </a:r>
            <a:r>
              <a:rPr sz="2300" dirty="0">
                <a:latin typeface="Calibri"/>
                <a:cs typeface="Calibri"/>
              </a:rPr>
              <a:t>SMU,</a:t>
            </a:r>
            <a:r>
              <a:rPr sz="2300" spc="-35" dirty="0">
                <a:latin typeface="Calibri"/>
                <a:cs typeface="Calibri"/>
              </a:rPr>
              <a:t> </a:t>
            </a:r>
            <a:r>
              <a:rPr sz="2300" dirty="0">
                <a:latin typeface="Calibri"/>
                <a:cs typeface="Calibri"/>
              </a:rPr>
              <a:t>tetapi</a:t>
            </a:r>
            <a:r>
              <a:rPr sz="2300" spc="-60" dirty="0">
                <a:latin typeface="Calibri"/>
                <a:cs typeface="Calibri"/>
              </a:rPr>
              <a:t> </a:t>
            </a:r>
            <a:r>
              <a:rPr sz="2300" dirty="0">
                <a:latin typeface="Calibri"/>
                <a:cs typeface="Calibri"/>
              </a:rPr>
              <a:t>bila</a:t>
            </a:r>
            <a:r>
              <a:rPr sz="2300" spc="-10" dirty="0">
                <a:latin typeface="Calibri"/>
                <a:cs typeface="Calibri"/>
              </a:rPr>
              <a:t> </a:t>
            </a:r>
            <a:r>
              <a:rPr sz="2300" dirty="0">
                <a:latin typeface="Calibri"/>
                <a:cs typeface="Calibri"/>
              </a:rPr>
              <a:t>memilih</a:t>
            </a:r>
            <a:r>
              <a:rPr sz="2300" spc="-30" dirty="0">
                <a:latin typeface="Calibri"/>
                <a:cs typeface="Calibri"/>
              </a:rPr>
              <a:t> </a:t>
            </a:r>
            <a:r>
              <a:rPr sz="2300" dirty="0">
                <a:latin typeface="Calibri"/>
                <a:cs typeface="Calibri"/>
              </a:rPr>
              <a:t>Tindakan</a:t>
            </a:r>
            <a:r>
              <a:rPr sz="2300" spc="-5" dirty="0">
                <a:latin typeface="Calibri"/>
                <a:cs typeface="Calibri"/>
              </a:rPr>
              <a:t> </a:t>
            </a:r>
            <a:r>
              <a:rPr sz="2300" dirty="0">
                <a:latin typeface="Calibri"/>
                <a:cs typeface="Calibri"/>
              </a:rPr>
              <a:t>2,</a:t>
            </a:r>
            <a:r>
              <a:rPr sz="2300" spc="-15" dirty="0">
                <a:latin typeface="Calibri"/>
                <a:cs typeface="Calibri"/>
              </a:rPr>
              <a:t> </a:t>
            </a:r>
            <a:r>
              <a:rPr sz="2300" dirty="0">
                <a:latin typeface="Calibri"/>
                <a:cs typeface="Calibri"/>
              </a:rPr>
              <a:t>kita</a:t>
            </a:r>
            <a:r>
              <a:rPr sz="2300" spc="-60" dirty="0">
                <a:latin typeface="Calibri"/>
                <a:cs typeface="Calibri"/>
              </a:rPr>
              <a:t> </a:t>
            </a:r>
            <a:r>
              <a:rPr sz="2300" dirty="0">
                <a:latin typeface="Calibri"/>
                <a:cs typeface="Calibri"/>
              </a:rPr>
              <a:t>akan</a:t>
            </a:r>
            <a:r>
              <a:rPr sz="2300" spc="-30" dirty="0">
                <a:latin typeface="Calibri"/>
                <a:cs typeface="Calibri"/>
              </a:rPr>
              <a:t> </a:t>
            </a:r>
            <a:r>
              <a:rPr sz="2300" spc="-10" dirty="0">
                <a:latin typeface="Calibri"/>
                <a:cs typeface="Calibri"/>
              </a:rPr>
              <a:t>kehilangan 	kesempatan</a:t>
            </a:r>
            <a:r>
              <a:rPr sz="2300" spc="-20" dirty="0">
                <a:latin typeface="Calibri"/>
                <a:cs typeface="Calibri"/>
              </a:rPr>
              <a:t> </a:t>
            </a:r>
            <a:r>
              <a:rPr sz="2300" dirty="0">
                <a:latin typeface="Calibri"/>
                <a:cs typeface="Calibri"/>
              </a:rPr>
              <a:t>yaitu</a:t>
            </a:r>
            <a:r>
              <a:rPr sz="2300" spc="-15" dirty="0">
                <a:latin typeface="Calibri"/>
                <a:cs typeface="Calibri"/>
              </a:rPr>
              <a:t> </a:t>
            </a:r>
            <a:r>
              <a:rPr sz="2300" spc="-10" dirty="0">
                <a:latin typeface="Calibri"/>
                <a:cs typeface="Calibri"/>
              </a:rPr>
              <a:t>15-</a:t>
            </a:r>
            <a:r>
              <a:rPr sz="2300" dirty="0">
                <a:latin typeface="Calibri"/>
                <a:cs typeface="Calibri"/>
              </a:rPr>
              <a:t>15</a:t>
            </a:r>
            <a:r>
              <a:rPr sz="2300" spc="-20" dirty="0">
                <a:latin typeface="Calibri"/>
                <a:cs typeface="Calibri"/>
              </a:rPr>
              <a:t> </a:t>
            </a:r>
            <a:r>
              <a:rPr sz="2300" dirty="0">
                <a:latin typeface="Calibri"/>
                <a:cs typeface="Calibri"/>
              </a:rPr>
              <a:t>= 0</a:t>
            </a:r>
            <a:r>
              <a:rPr sz="2300" spc="-20" dirty="0">
                <a:latin typeface="Calibri"/>
                <a:cs typeface="Calibri"/>
              </a:rPr>
              <a:t> </a:t>
            </a:r>
            <a:r>
              <a:rPr sz="2300" spc="-25" dirty="0">
                <a:latin typeface="Calibri"/>
                <a:cs typeface="Calibri"/>
              </a:rPr>
              <a:t>SMU</a:t>
            </a:r>
            <a:endParaRPr sz="2300">
              <a:latin typeface="Calibri"/>
              <a:cs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dirty="0"/>
              <a:t>Definisi</a:t>
            </a:r>
            <a:r>
              <a:rPr spc="-145" dirty="0"/>
              <a:t> </a:t>
            </a:r>
            <a:r>
              <a:rPr spc="-20" dirty="0"/>
              <a:t>“Kesempatan</a:t>
            </a:r>
            <a:r>
              <a:rPr spc="-135" dirty="0"/>
              <a:t> </a:t>
            </a:r>
            <a:r>
              <a:rPr dirty="0"/>
              <a:t>yang</a:t>
            </a:r>
            <a:r>
              <a:rPr spc="-130" dirty="0"/>
              <a:t> </a:t>
            </a:r>
            <a:r>
              <a:rPr spc="-10" dirty="0"/>
              <a:t>Hilang”</a:t>
            </a:r>
          </a:p>
        </p:txBody>
      </p:sp>
      <p:sp>
        <p:nvSpPr>
          <p:cNvPr id="3" name="object 3"/>
          <p:cNvSpPr txBox="1"/>
          <p:nvPr/>
        </p:nvSpPr>
        <p:spPr>
          <a:xfrm>
            <a:off x="753936" y="2533947"/>
            <a:ext cx="8074025" cy="1012825"/>
          </a:xfrm>
          <a:prstGeom prst="rect">
            <a:avLst/>
          </a:prstGeom>
        </p:spPr>
        <p:txBody>
          <a:bodyPr vert="horz" wrap="square" lIns="0" tIns="52705" rIns="0" bIns="0" rtlCol="0">
            <a:spAutoFit/>
          </a:bodyPr>
          <a:lstStyle/>
          <a:p>
            <a:pPr marL="200025" marR="5080" indent="-187960">
              <a:lnSpc>
                <a:spcPts val="2500"/>
              </a:lnSpc>
              <a:spcBef>
                <a:spcPts val="415"/>
              </a:spcBef>
              <a:buFont typeface="Arial MT"/>
              <a:buChar char="•"/>
              <a:tabLst>
                <a:tab pos="201295" algn="l"/>
              </a:tabLst>
            </a:pPr>
            <a:r>
              <a:rPr sz="2300" dirty="0">
                <a:latin typeface="Calibri"/>
                <a:cs typeface="Calibri"/>
              </a:rPr>
              <a:t>Sejumlah</a:t>
            </a:r>
            <a:r>
              <a:rPr sz="2300" spc="-45" dirty="0">
                <a:latin typeface="Calibri"/>
                <a:cs typeface="Calibri"/>
              </a:rPr>
              <a:t> </a:t>
            </a:r>
            <a:r>
              <a:rPr sz="2300" dirty="0">
                <a:latin typeface="Calibri"/>
                <a:cs typeface="Calibri"/>
              </a:rPr>
              <a:t>pay</a:t>
            </a:r>
            <a:r>
              <a:rPr sz="2300" spc="-40" dirty="0">
                <a:latin typeface="Calibri"/>
                <a:cs typeface="Calibri"/>
              </a:rPr>
              <a:t> </a:t>
            </a:r>
            <a:r>
              <a:rPr sz="2300" dirty="0">
                <a:latin typeface="Calibri"/>
                <a:cs typeface="Calibri"/>
              </a:rPr>
              <a:t>off</a:t>
            </a:r>
            <a:r>
              <a:rPr sz="2300" spc="-70" dirty="0">
                <a:latin typeface="Calibri"/>
                <a:cs typeface="Calibri"/>
              </a:rPr>
              <a:t> </a:t>
            </a:r>
            <a:r>
              <a:rPr sz="2300" dirty="0">
                <a:latin typeface="Calibri"/>
                <a:cs typeface="Calibri"/>
              </a:rPr>
              <a:t>yang</a:t>
            </a:r>
            <a:r>
              <a:rPr sz="2300" spc="-35" dirty="0">
                <a:latin typeface="Calibri"/>
                <a:cs typeface="Calibri"/>
              </a:rPr>
              <a:t> </a:t>
            </a:r>
            <a:r>
              <a:rPr sz="2300" dirty="0">
                <a:latin typeface="Calibri"/>
                <a:cs typeface="Calibri"/>
              </a:rPr>
              <a:t>hilang</a:t>
            </a:r>
            <a:r>
              <a:rPr sz="2300" spc="-35" dirty="0">
                <a:latin typeface="Calibri"/>
                <a:cs typeface="Calibri"/>
              </a:rPr>
              <a:t> </a:t>
            </a:r>
            <a:r>
              <a:rPr sz="2300" dirty="0">
                <a:latin typeface="Calibri"/>
                <a:cs typeface="Calibri"/>
              </a:rPr>
              <a:t>oleh</a:t>
            </a:r>
            <a:r>
              <a:rPr sz="2300" spc="-40" dirty="0">
                <a:latin typeface="Calibri"/>
                <a:cs typeface="Calibri"/>
              </a:rPr>
              <a:t> </a:t>
            </a:r>
            <a:r>
              <a:rPr sz="2300" dirty="0">
                <a:latin typeface="Calibri"/>
                <a:cs typeface="Calibri"/>
              </a:rPr>
              <a:t>karena</a:t>
            </a:r>
            <a:r>
              <a:rPr sz="2300" spc="-55" dirty="0">
                <a:latin typeface="Calibri"/>
                <a:cs typeface="Calibri"/>
              </a:rPr>
              <a:t> </a:t>
            </a:r>
            <a:r>
              <a:rPr sz="2300" dirty="0">
                <a:latin typeface="Calibri"/>
                <a:cs typeface="Calibri"/>
              </a:rPr>
              <a:t>tidak</a:t>
            </a:r>
            <a:r>
              <a:rPr sz="2300" spc="-45" dirty="0">
                <a:latin typeface="Calibri"/>
                <a:cs typeface="Calibri"/>
              </a:rPr>
              <a:t> </a:t>
            </a:r>
            <a:r>
              <a:rPr sz="2300" dirty="0">
                <a:latin typeface="Calibri"/>
                <a:cs typeface="Calibri"/>
              </a:rPr>
              <a:t>dipilihnya</a:t>
            </a:r>
            <a:r>
              <a:rPr sz="2300" spc="-30" dirty="0">
                <a:latin typeface="Calibri"/>
                <a:cs typeface="Calibri"/>
              </a:rPr>
              <a:t> </a:t>
            </a:r>
            <a:r>
              <a:rPr sz="2300" spc="-10" dirty="0">
                <a:latin typeface="Calibri"/>
                <a:cs typeface="Calibri"/>
              </a:rPr>
              <a:t>suatu 	</a:t>
            </a:r>
            <a:r>
              <a:rPr sz="2300" dirty="0">
                <a:latin typeface="Calibri"/>
                <a:cs typeface="Calibri"/>
              </a:rPr>
              <a:t>alternatif</a:t>
            </a:r>
            <a:r>
              <a:rPr sz="2300" spc="-80" dirty="0">
                <a:latin typeface="Calibri"/>
                <a:cs typeface="Calibri"/>
              </a:rPr>
              <a:t> </a:t>
            </a:r>
            <a:r>
              <a:rPr sz="2300" dirty="0">
                <a:latin typeface="Calibri"/>
                <a:cs typeface="Calibri"/>
              </a:rPr>
              <a:t>dengan</a:t>
            </a:r>
            <a:r>
              <a:rPr sz="2300" spc="-35" dirty="0">
                <a:latin typeface="Calibri"/>
                <a:cs typeface="Calibri"/>
              </a:rPr>
              <a:t> </a:t>
            </a:r>
            <a:r>
              <a:rPr sz="2300" dirty="0">
                <a:latin typeface="Calibri"/>
                <a:cs typeface="Calibri"/>
              </a:rPr>
              <a:t>pay</a:t>
            </a:r>
            <a:r>
              <a:rPr sz="2300" spc="-75" dirty="0">
                <a:latin typeface="Calibri"/>
                <a:cs typeface="Calibri"/>
              </a:rPr>
              <a:t> </a:t>
            </a:r>
            <a:r>
              <a:rPr sz="2300" dirty="0">
                <a:latin typeface="Calibri"/>
                <a:cs typeface="Calibri"/>
              </a:rPr>
              <a:t>off</a:t>
            </a:r>
            <a:r>
              <a:rPr sz="2300" spc="-75" dirty="0">
                <a:latin typeface="Calibri"/>
                <a:cs typeface="Calibri"/>
              </a:rPr>
              <a:t> </a:t>
            </a:r>
            <a:r>
              <a:rPr sz="2300" dirty="0">
                <a:latin typeface="Calibri"/>
                <a:cs typeface="Calibri"/>
              </a:rPr>
              <a:t>terbesar</a:t>
            </a:r>
            <a:r>
              <a:rPr sz="2300" spc="-65" dirty="0">
                <a:latin typeface="Calibri"/>
                <a:cs typeface="Calibri"/>
              </a:rPr>
              <a:t> </a:t>
            </a:r>
            <a:r>
              <a:rPr sz="2300" dirty="0">
                <a:latin typeface="Calibri"/>
                <a:cs typeface="Calibri"/>
              </a:rPr>
              <a:t>dalam</a:t>
            </a:r>
            <a:r>
              <a:rPr sz="2300" spc="-40" dirty="0">
                <a:latin typeface="Calibri"/>
                <a:cs typeface="Calibri"/>
              </a:rPr>
              <a:t> </a:t>
            </a:r>
            <a:r>
              <a:rPr sz="2300" dirty="0">
                <a:latin typeface="Calibri"/>
                <a:cs typeface="Calibri"/>
              </a:rPr>
              <a:t>kejadian</a:t>
            </a:r>
            <a:r>
              <a:rPr sz="2300" spc="-35" dirty="0">
                <a:latin typeface="Calibri"/>
                <a:cs typeface="Calibri"/>
              </a:rPr>
              <a:t> </a:t>
            </a:r>
            <a:r>
              <a:rPr sz="2300" dirty="0">
                <a:latin typeface="Calibri"/>
                <a:cs typeface="Calibri"/>
              </a:rPr>
              <a:t>tidak</a:t>
            </a:r>
            <a:r>
              <a:rPr sz="2300" spc="-55" dirty="0">
                <a:latin typeface="Calibri"/>
                <a:cs typeface="Calibri"/>
              </a:rPr>
              <a:t> </a:t>
            </a:r>
            <a:r>
              <a:rPr sz="2300" dirty="0">
                <a:latin typeface="Calibri"/>
                <a:cs typeface="Calibri"/>
              </a:rPr>
              <a:t>pasti,</a:t>
            </a:r>
            <a:r>
              <a:rPr sz="2300" spc="-45" dirty="0">
                <a:latin typeface="Calibri"/>
                <a:cs typeface="Calibri"/>
              </a:rPr>
              <a:t> </a:t>
            </a:r>
            <a:r>
              <a:rPr sz="2300" spc="-20" dirty="0">
                <a:latin typeface="Calibri"/>
                <a:cs typeface="Calibri"/>
              </a:rPr>
              <a:t>yang 	</a:t>
            </a:r>
            <a:r>
              <a:rPr sz="2300" dirty="0">
                <a:latin typeface="Calibri"/>
                <a:cs typeface="Calibri"/>
              </a:rPr>
              <a:t>sebenarnya</a:t>
            </a:r>
            <a:r>
              <a:rPr sz="2300" spc="-80" dirty="0">
                <a:latin typeface="Calibri"/>
                <a:cs typeface="Calibri"/>
              </a:rPr>
              <a:t> </a:t>
            </a:r>
            <a:r>
              <a:rPr sz="2300" dirty="0">
                <a:latin typeface="Calibri"/>
                <a:cs typeface="Calibri"/>
              </a:rPr>
              <a:t>dapat</a:t>
            </a:r>
            <a:r>
              <a:rPr sz="2300" spc="-70" dirty="0">
                <a:latin typeface="Calibri"/>
                <a:cs typeface="Calibri"/>
              </a:rPr>
              <a:t> </a:t>
            </a:r>
            <a:r>
              <a:rPr sz="2300" spc="-10" dirty="0">
                <a:latin typeface="Calibri"/>
                <a:cs typeface="Calibri"/>
              </a:rPr>
              <a:t>terjadi</a:t>
            </a:r>
            <a:endParaRPr sz="2300">
              <a:latin typeface="Calibri"/>
              <a:cs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dirty="0"/>
              <a:t>Contoh</a:t>
            </a:r>
            <a:r>
              <a:rPr spc="-160" dirty="0"/>
              <a:t> </a:t>
            </a:r>
            <a:r>
              <a:rPr dirty="0"/>
              <a:t>Kasus</a:t>
            </a:r>
            <a:r>
              <a:rPr spc="-150" dirty="0"/>
              <a:t> </a:t>
            </a:r>
            <a:r>
              <a:rPr spc="-50" dirty="0"/>
              <a:t>1</a:t>
            </a:r>
          </a:p>
        </p:txBody>
      </p:sp>
      <p:sp>
        <p:nvSpPr>
          <p:cNvPr id="3" name="object 3"/>
          <p:cNvSpPr txBox="1"/>
          <p:nvPr/>
        </p:nvSpPr>
        <p:spPr>
          <a:xfrm>
            <a:off x="753936" y="2533947"/>
            <a:ext cx="8135620" cy="2066925"/>
          </a:xfrm>
          <a:prstGeom prst="rect">
            <a:avLst/>
          </a:prstGeom>
        </p:spPr>
        <p:txBody>
          <a:bodyPr vert="horz" wrap="square" lIns="0" tIns="52705" rIns="0" bIns="0" rtlCol="0">
            <a:spAutoFit/>
          </a:bodyPr>
          <a:lstStyle/>
          <a:p>
            <a:pPr marL="200025" marR="5080" indent="-187960">
              <a:lnSpc>
                <a:spcPts val="2500"/>
              </a:lnSpc>
              <a:spcBef>
                <a:spcPts val="415"/>
              </a:spcBef>
              <a:buFont typeface="Arial MT"/>
              <a:buChar char="•"/>
              <a:tabLst>
                <a:tab pos="201295" algn="l"/>
              </a:tabLst>
            </a:pPr>
            <a:r>
              <a:rPr sz="2300" dirty="0">
                <a:latin typeface="Calibri"/>
                <a:cs typeface="Calibri"/>
              </a:rPr>
              <a:t>Seorang</a:t>
            </a:r>
            <a:r>
              <a:rPr sz="2300" spc="-65" dirty="0">
                <a:latin typeface="Calibri"/>
                <a:cs typeface="Calibri"/>
              </a:rPr>
              <a:t> </a:t>
            </a:r>
            <a:r>
              <a:rPr sz="2300" dirty="0">
                <a:latin typeface="Calibri"/>
                <a:cs typeface="Calibri"/>
              </a:rPr>
              <a:t>produsen</a:t>
            </a:r>
            <a:r>
              <a:rPr sz="2300" spc="-30" dirty="0">
                <a:latin typeface="Calibri"/>
                <a:cs typeface="Calibri"/>
              </a:rPr>
              <a:t> </a:t>
            </a:r>
            <a:r>
              <a:rPr sz="2300" dirty="0">
                <a:latin typeface="Calibri"/>
                <a:cs typeface="Calibri"/>
              </a:rPr>
              <a:t>dihadapkan</a:t>
            </a:r>
            <a:r>
              <a:rPr sz="2300" spc="-50" dirty="0">
                <a:latin typeface="Calibri"/>
                <a:cs typeface="Calibri"/>
              </a:rPr>
              <a:t> </a:t>
            </a:r>
            <a:r>
              <a:rPr sz="2300" dirty="0">
                <a:latin typeface="Calibri"/>
                <a:cs typeface="Calibri"/>
              </a:rPr>
              <a:t>pada</a:t>
            </a:r>
            <a:r>
              <a:rPr sz="2300" spc="-60" dirty="0">
                <a:latin typeface="Calibri"/>
                <a:cs typeface="Calibri"/>
              </a:rPr>
              <a:t> </a:t>
            </a:r>
            <a:r>
              <a:rPr sz="2300" dirty="0">
                <a:latin typeface="Calibri"/>
                <a:cs typeface="Calibri"/>
              </a:rPr>
              <a:t>persoalan</a:t>
            </a:r>
            <a:r>
              <a:rPr sz="2300" spc="-50" dirty="0">
                <a:latin typeface="Calibri"/>
                <a:cs typeface="Calibri"/>
              </a:rPr>
              <a:t> </a:t>
            </a:r>
            <a:r>
              <a:rPr sz="2300" dirty="0">
                <a:latin typeface="Calibri"/>
                <a:cs typeface="Calibri"/>
              </a:rPr>
              <a:t>untuk</a:t>
            </a:r>
            <a:r>
              <a:rPr sz="2300" spc="-45" dirty="0">
                <a:latin typeface="Calibri"/>
                <a:cs typeface="Calibri"/>
              </a:rPr>
              <a:t> </a:t>
            </a:r>
            <a:r>
              <a:rPr sz="2300" dirty="0">
                <a:latin typeface="Calibri"/>
                <a:cs typeface="Calibri"/>
              </a:rPr>
              <a:t>memilih</a:t>
            </a:r>
            <a:r>
              <a:rPr sz="2300" spc="-50" dirty="0">
                <a:latin typeface="Calibri"/>
                <a:cs typeface="Calibri"/>
              </a:rPr>
              <a:t> 3 	</a:t>
            </a:r>
            <a:r>
              <a:rPr sz="2300" spc="-20" dirty="0">
                <a:latin typeface="Calibri"/>
                <a:cs typeface="Calibri"/>
              </a:rPr>
              <a:t>alternatif,</a:t>
            </a:r>
            <a:r>
              <a:rPr sz="2300" spc="-55" dirty="0">
                <a:latin typeface="Calibri"/>
                <a:cs typeface="Calibri"/>
              </a:rPr>
              <a:t> </a:t>
            </a:r>
            <a:r>
              <a:rPr sz="2300" dirty="0">
                <a:latin typeface="Calibri"/>
                <a:cs typeface="Calibri"/>
              </a:rPr>
              <a:t>memproduksi</a:t>
            </a:r>
            <a:r>
              <a:rPr sz="2300" spc="-55" dirty="0">
                <a:latin typeface="Calibri"/>
                <a:cs typeface="Calibri"/>
              </a:rPr>
              <a:t> </a:t>
            </a:r>
            <a:r>
              <a:rPr sz="2300" dirty="0">
                <a:latin typeface="Calibri"/>
                <a:cs typeface="Calibri"/>
              </a:rPr>
              <a:t>barang</a:t>
            </a:r>
            <a:r>
              <a:rPr sz="2300" spc="-35" dirty="0">
                <a:latin typeface="Calibri"/>
                <a:cs typeface="Calibri"/>
              </a:rPr>
              <a:t> </a:t>
            </a:r>
            <a:r>
              <a:rPr sz="2300" dirty="0">
                <a:latin typeface="Calibri"/>
                <a:cs typeface="Calibri"/>
              </a:rPr>
              <a:t>A,</a:t>
            </a:r>
            <a:r>
              <a:rPr sz="2300" spc="-35" dirty="0">
                <a:latin typeface="Calibri"/>
                <a:cs typeface="Calibri"/>
              </a:rPr>
              <a:t> </a:t>
            </a:r>
            <a:r>
              <a:rPr sz="2300" dirty="0">
                <a:latin typeface="Calibri"/>
                <a:cs typeface="Calibri"/>
              </a:rPr>
              <a:t>B,</a:t>
            </a:r>
            <a:r>
              <a:rPr sz="2300" spc="-35" dirty="0">
                <a:latin typeface="Calibri"/>
                <a:cs typeface="Calibri"/>
              </a:rPr>
              <a:t> </a:t>
            </a:r>
            <a:r>
              <a:rPr sz="2300" dirty="0">
                <a:latin typeface="Calibri"/>
                <a:cs typeface="Calibri"/>
              </a:rPr>
              <a:t>atau</a:t>
            </a:r>
            <a:r>
              <a:rPr sz="2300" spc="-65" dirty="0">
                <a:latin typeface="Calibri"/>
                <a:cs typeface="Calibri"/>
              </a:rPr>
              <a:t> </a:t>
            </a:r>
            <a:r>
              <a:rPr sz="2300" dirty="0">
                <a:latin typeface="Calibri"/>
                <a:cs typeface="Calibri"/>
              </a:rPr>
              <a:t>C,</a:t>
            </a:r>
            <a:r>
              <a:rPr sz="2300" spc="-35" dirty="0">
                <a:latin typeface="Calibri"/>
                <a:cs typeface="Calibri"/>
              </a:rPr>
              <a:t> </a:t>
            </a:r>
            <a:r>
              <a:rPr sz="2300" dirty="0">
                <a:latin typeface="Calibri"/>
                <a:cs typeface="Calibri"/>
              </a:rPr>
              <a:t>dengan</a:t>
            </a:r>
            <a:r>
              <a:rPr sz="2300" spc="-45" dirty="0">
                <a:latin typeface="Calibri"/>
                <a:cs typeface="Calibri"/>
              </a:rPr>
              <a:t> </a:t>
            </a:r>
            <a:r>
              <a:rPr sz="2300" spc="-10" dirty="0">
                <a:latin typeface="Calibri"/>
                <a:cs typeface="Calibri"/>
              </a:rPr>
              <a:t>tingkat 	keuntungan</a:t>
            </a:r>
            <a:r>
              <a:rPr sz="2300" spc="-45" dirty="0">
                <a:latin typeface="Calibri"/>
                <a:cs typeface="Calibri"/>
              </a:rPr>
              <a:t> </a:t>
            </a:r>
            <a:r>
              <a:rPr sz="2300" spc="-10" dirty="0">
                <a:latin typeface="Calibri"/>
                <a:cs typeface="Calibri"/>
              </a:rPr>
              <a:t>berbeda-</a:t>
            </a:r>
            <a:r>
              <a:rPr sz="2300" dirty="0">
                <a:latin typeface="Calibri"/>
                <a:cs typeface="Calibri"/>
              </a:rPr>
              <a:t>beda,</a:t>
            </a:r>
            <a:r>
              <a:rPr sz="2300" spc="-55" dirty="0">
                <a:latin typeface="Calibri"/>
                <a:cs typeface="Calibri"/>
              </a:rPr>
              <a:t> </a:t>
            </a:r>
            <a:r>
              <a:rPr sz="2300" spc="-10" dirty="0">
                <a:latin typeface="Calibri"/>
                <a:cs typeface="Calibri"/>
              </a:rPr>
              <a:t>tergantung</a:t>
            </a:r>
            <a:r>
              <a:rPr sz="2300" spc="-35" dirty="0">
                <a:latin typeface="Calibri"/>
                <a:cs typeface="Calibri"/>
              </a:rPr>
              <a:t> </a:t>
            </a:r>
            <a:r>
              <a:rPr sz="2300" dirty="0">
                <a:latin typeface="Calibri"/>
                <a:cs typeface="Calibri"/>
              </a:rPr>
              <a:t>kondisi</a:t>
            </a:r>
            <a:r>
              <a:rPr sz="2300" spc="-35" dirty="0">
                <a:latin typeface="Calibri"/>
                <a:cs typeface="Calibri"/>
              </a:rPr>
              <a:t> </a:t>
            </a:r>
            <a:r>
              <a:rPr sz="2300" dirty="0">
                <a:latin typeface="Calibri"/>
                <a:cs typeface="Calibri"/>
              </a:rPr>
              <a:t>pasar:</a:t>
            </a:r>
            <a:r>
              <a:rPr sz="2300" spc="-30" dirty="0">
                <a:latin typeface="Calibri"/>
                <a:cs typeface="Calibri"/>
              </a:rPr>
              <a:t> </a:t>
            </a:r>
            <a:r>
              <a:rPr sz="2300" dirty="0">
                <a:latin typeface="Calibri"/>
                <a:cs typeface="Calibri"/>
              </a:rPr>
              <a:t>lesu,</a:t>
            </a:r>
            <a:r>
              <a:rPr sz="2300" spc="-55" dirty="0">
                <a:latin typeface="Calibri"/>
                <a:cs typeface="Calibri"/>
              </a:rPr>
              <a:t> </a:t>
            </a:r>
            <a:r>
              <a:rPr sz="2300" spc="-10" dirty="0">
                <a:latin typeface="Calibri"/>
                <a:cs typeface="Calibri"/>
              </a:rPr>
              <a:t>normal, 	</a:t>
            </a:r>
            <a:r>
              <a:rPr sz="2300" dirty="0">
                <a:latin typeface="Calibri"/>
                <a:cs typeface="Calibri"/>
              </a:rPr>
              <a:t>atau</a:t>
            </a:r>
            <a:r>
              <a:rPr sz="2300" spc="-60" dirty="0">
                <a:latin typeface="Calibri"/>
                <a:cs typeface="Calibri"/>
              </a:rPr>
              <a:t> </a:t>
            </a:r>
            <a:r>
              <a:rPr sz="2300" spc="-20" dirty="0">
                <a:latin typeface="Calibri"/>
                <a:cs typeface="Calibri"/>
              </a:rPr>
              <a:t>ramai</a:t>
            </a:r>
            <a:endParaRPr sz="2300">
              <a:latin typeface="Calibri"/>
              <a:cs typeface="Calibri"/>
            </a:endParaRPr>
          </a:p>
          <a:p>
            <a:pPr marL="200025" marR="481965" indent="-187960">
              <a:lnSpc>
                <a:spcPts val="2500"/>
              </a:lnSpc>
              <a:spcBef>
                <a:spcPts val="800"/>
              </a:spcBef>
              <a:buFont typeface="Arial MT"/>
              <a:buChar char="•"/>
              <a:tabLst>
                <a:tab pos="201295" algn="l"/>
              </a:tabLst>
            </a:pPr>
            <a:r>
              <a:rPr sz="2300" dirty="0">
                <a:latin typeface="Calibri"/>
                <a:cs typeface="Calibri"/>
              </a:rPr>
              <a:t>Dengan</a:t>
            </a:r>
            <a:r>
              <a:rPr sz="2300" spc="-15" dirty="0">
                <a:latin typeface="Calibri"/>
                <a:cs typeface="Calibri"/>
              </a:rPr>
              <a:t> </a:t>
            </a:r>
            <a:r>
              <a:rPr sz="2300" spc="-10" dirty="0">
                <a:latin typeface="Calibri"/>
                <a:cs typeface="Calibri"/>
              </a:rPr>
              <a:t>masing-</a:t>
            </a:r>
            <a:r>
              <a:rPr sz="2300" dirty="0">
                <a:latin typeface="Calibri"/>
                <a:cs typeface="Calibri"/>
              </a:rPr>
              <a:t>masing</a:t>
            </a:r>
            <a:r>
              <a:rPr sz="2300" spc="-5" dirty="0">
                <a:latin typeface="Calibri"/>
                <a:cs typeface="Calibri"/>
              </a:rPr>
              <a:t> </a:t>
            </a:r>
            <a:r>
              <a:rPr sz="2300" dirty="0">
                <a:latin typeface="Calibri"/>
                <a:cs typeface="Calibri"/>
              </a:rPr>
              <a:t>peluang</a:t>
            </a:r>
            <a:r>
              <a:rPr sz="2300" spc="-5" dirty="0">
                <a:latin typeface="Calibri"/>
                <a:cs typeface="Calibri"/>
              </a:rPr>
              <a:t> </a:t>
            </a:r>
            <a:r>
              <a:rPr sz="2300" dirty="0">
                <a:latin typeface="Calibri"/>
                <a:cs typeface="Calibri"/>
              </a:rPr>
              <a:t>0,10;</a:t>
            </a:r>
            <a:r>
              <a:rPr sz="2300" spc="-20" dirty="0">
                <a:latin typeface="Calibri"/>
                <a:cs typeface="Calibri"/>
              </a:rPr>
              <a:t> </a:t>
            </a:r>
            <a:r>
              <a:rPr sz="2300" dirty="0">
                <a:latin typeface="Calibri"/>
                <a:cs typeface="Calibri"/>
              </a:rPr>
              <a:t>0,70; 0,20.</a:t>
            </a:r>
            <a:r>
              <a:rPr sz="2300" spc="-10" dirty="0">
                <a:latin typeface="Calibri"/>
                <a:cs typeface="Calibri"/>
              </a:rPr>
              <a:t> </a:t>
            </a:r>
            <a:r>
              <a:rPr sz="2300" dirty="0">
                <a:latin typeface="Calibri"/>
                <a:cs typeface="Calibri"/>
              </a:rPr>
              <a:t>Adapun</a:t>
            </a:r>
            <a:r>
              <a:rPr sz="2300" spc="-15" dirty="0">
                <a:latin typeface="Calibri"/>
                <a:cs typeface="Calibri"/>
              </a:rPr>
              <a:t> </a:t>
            </a:r>
            <a:r>
              <a:rPr sz="2300" spc="-10" dirty="0">
                <a:latin typeface="Calibri"/>
                <a:cs typeface="Calibri"/>
              </a:rPr>
              <a:t>table 	</a:t>
            </a:r>
            <a:r>
              <a:rPr sz="2300" dirty="0">
                <a:latin typeface="Calibri"/>
                <a:cs typeface="Calibri"/>
              </a:rPr>
              <a:t>pengambilan</a:t>
            </a:r>
            <a:r>
              <a:rPr sz="2300" spc="-55" dirty="0">
                <a:latin typeface="Calibri"/>
                <a:cs typeface="Calibri"/>
              </a:rPr>
              <a:t> </a:t>
            </a:r>
            <a:r>
              <a:rPr sz="2300" spc="-10" dirty="0">
                <a:latin typeface="Calibri"/>
                <a:cs typeface="Calibri"/>
              </a:rPr>
              <a:t>keputusannya</a:t>
            </a:r>
            <a:r>
              <a:rPr sz="2300" spc="-35" dirty="0">
                <a:latin typeface="Calibri"/>
                <a:cs typeface="Calibri"/>
              </a:rPr>
              <a:t> </a:t>
            </a:r>
            <a:r>
              <a:rPr sz="2300" spc="-20" dirty="0">
                <a:latin typeface="Calibri"/>
                <a:cs typeface="Calibri"/>
              </a:rPr>
              <a:t>(Tabel</a:t>
            </a:r>
            <a:r>
              <a:rPr sz="2300" spc="-65" dirty="0">
                <a:latin typeface="Calibri"/>
                <a:cs typeface="Calibri"/>
              </a:rPr>
              <a:t> </a:t>
            </a:r>
            <a:r>
              <a:rPr sz="2300" dirty="0">
                <a:latin typeface="Calibri"/>
                <a:cs typeface="Calibri"/>
              </a:rPr>
              <a:t>Pay</a:t>
            </a:r>
            <a:r>
              <a:rPr sz="2300" spc="-45" dirty="0">
                <a:latin typeface="Calibri"/>
                <a:cs typeface="Calibri"/>
              </a:rPr>
              <a:t> </a:t>
            </a:r>
            <a:r>
              <a:rPr sz="2300" dirty="0">
                <a:latin typeface="Calibri"/>
                <a:cs typeface="Calibri"/>
              </a:rPr>
              <a:t>off</a:t>
            </a:r>
            <a:r>
              <a:rPr sz="2300" spc="-75" dirty="0">
                <a:latin typeface="Calibri"/>
                <a:cs typeface="Calibri"/>
              </a:rPr>
              <a:t> </a:t>
            </a:r>
            <a:r>
              <a:rPr sz="2300" dirty="0">
                <a:latin typeface="Calibri"/>
                <a:cs typeface="Calibri"/>
              </a:rPr>
              <a:t>–</a:t>
            </a:r>
            <a:r>
              <a:rPr sz="2300" spc="-60" dirty="0">
                <a:latin typeface="Calibri"/>
                <a:cs typeface="Calibri"/>
              </a:rPr>
              <a:t> </a:t>
            </a:r>
            <a:r>
              <a:rPr sz="2300" dirty="0">
                <a:latin typeface="Calibri"/>
                <a:cs typeface="Calibri"/>
              </a:rPr>
              <a:t>juta</a:t>
            </a:r>
            <a:r>
              <a:rPr sz="2300" spc="-40" dirty="0">
                <a:latin typeface="Calibri"/>
                <a:cs typeface="Calibri"/>
              </a:rPr>
              <a:t> </a:t>
            </a:r>
            <a:r>
              <a:rPr sz="2300" dirty="0">
                <a:latin typeface="Calibri"/>
                <a:cs typeface="Calibri"/>
              </a:rPr>
              <a:t>Rp)</a:t>
            </a:r>
            <a:r>
              <a:rPr sz="2300" spc="-45" dirty="0">
                <a:latin typeface="Calibri"/>
                <a:cs typeface="Calibri"/>
              </a:rPr>
              <a:t> </a:t>
            </a:r>
            <a:r>
              <a:rPr sz="2300" spc="-10" dirty="0">
                <a:latin typeface="Calibri"/>
                <a:cs typeface="Calibri"/>
              </a:rPr>
              <a:t>adalah</a:t>
            </a:r>
            <a:endParaRPr sz="2300">
              <a:latin typeface="Calibri"/>
              <a:cs typeface="Calibri"/>
            </a:endParaRPr>
          </a:p>
        </p:txBody>
      </p:sp>
      <p:pic>
        <p:nvPicPr>
          <p:cNvPr id="4" name="object 4"/>
          <p:cNvPicPr/>
          <p:nvPr/>
        </p:nvPicPr>
        <p:blipFill>
          <a:blip r:embed="rId2" cstate="print"/>
          <a:stretch>
            <a:fillRect/>
          </a:stretch>
        </p:blipFill>
        <p:spPr>
          <a:xfrm>
            <a:off x="1519427" y="4820411"/>
            <a:ext cx="6705600" cy="1444752"/>
          </a:xfrm>
          <a:prstGeom prst="rect">
            <a:avLst/>
          </a:prstGeom>
        </p:spPr>
      </p:pic>
      <p:graphicFrame>
        <p:nvGraphicFramePr>
          <p:cNvPr id="5" name="object 5"/>
          <p:cNvGraphicFramePr>
            <a:graphicFrameLocks noGrp="1"/>
          </p:cNvGraphicFramePr>
          <p:nvPr/>
        </p:nvGraphicFramePr>
        <p:xfrm>
          <a:off x="1514094" y="4815077"/>
          <a:ext cx="6705600" cy="1443990"/>
        </p:xfrm>
        <a:graphic>
          <a:graphicData uri="http://schemas.openxmlformats.org/drawingml/2006/table">
            <a:tbl>
              <a:tblPr firstRow="1" bandRow="1">
                <a:tableStyleId>{2D5ABB26-0587-4C30-8999-92F81FD0307C}</a:tableStyleId>
              </a:tblPr>
              <a:tblGrid>
                <a:gridCol w="1676400"/>
                <a:gridCol w="1676400"/>
                <a:gridCol w="1676400"/>
                <a:gridCol w="1676400"/>
              </a:tblGrid>
              <a:tr h="527050">
                <a:tc>
                  <a:txBody>
                    <a:bodyPr/>
                    <a:lstStyle/>
                    <a:p>
                      <a:pPr marL="554355">
                        <a:lnSpc>
                          <a:spcPct val="100000"/>
                        </a:lnSpc>
                        <a:spcBef>
                          <a:spcPts val="229"/>
                        </a:spcBef>
                      </a:pPr>
                      <a:r>
                        <a:rPr sz="1450" b="1" spc="-10" dirty="0">
                          <a:solidFill>
                            <a:srgbClr val="FFFFFF"/>
                          </a:solidFill>
                          <a:latin typeface="Calibri"/>
                          <a:cs typeface="Calibri"/>
                        </a:rPr>
                        <a:t>Produk</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667385" marR="533400" indent="-130175">
                        <a:lnSpc>
                          <a:spcPct val="102099"/>
                        </a:lnSpc>
                        <a:spcBef>
                          <a:spcPts val="190"/>
                        </a:spcBef>
                      </a:pPr>
                      <a:r>
                        <a:rPr sz="1450" b="1" dirty="0">
                          <a:solidFill>
                            <a:srgbClr val="FFFFFF"/>
                          </a:solidFill>
                          <a:latin typeface="Calibri"/>
                          <a:cs typeface="Calibri"/>
                        </a:rPr>
                        <a:t>Lesu</a:t>
                      </a:r>
                      <a:r>
                        <a:rPr sz="1450" b="1" spc="35" dirty="0">
                          <a:solidFill>
                            <a:srgbClr val="FFFFFF"/>
                          </a:solidFill>
                          <a:latin typeface="Calibri"/>
                          <a:cs typeface="Calibri"/>
                        </a:rPr>
                        <a:t> </a:t>
                      </a:r>
                      <a:r>
                        <a:rPr sz="1450" b="1" dirty="0">
                          <a:solidFill>
                            <a:srgbClr val="FFFFFF"/>
                          </a:solidFill>
                          <a:latin typeface="Calibri"/>
                          <a:cs typeface="Calibri"/>
                        </a:rPr>
                        <a:t>/</a:t>
                      </a:r>
                      <a:r>
                        <a:rPr sz="1450" b="1" spc="45" dirty="0">
                          <a:solidFill>
                            <a:srgbClr val="FFFFFF"/>
                          </a:solidFill>
                          <a:latin typeface="Calibri"/>
                          <a:cs typeface="Calibri"/>
                        </a:rPr>
                        <a:t> </a:t>
                      </a:r>
                      <a:r>
                        <a:rPr sz="1450" b="1" spc="-50" dirty="0">
                          <a:solidFill>
                            <a:srgbClr val="FFFFFF"/>
                          </a:solidFill>
                          <a:latin typeface="Calibri"/>
                          <a:cs typeface="Calibri"/>
                        </a:rPr>
                        <a:t>L </a:t>
                      </a:r>
                      <a:r>
                        <a:rPr sz="1450" b="1" spc="-20" dirty="0">
                          <a:solidFill>
                            <a:srgbClr val="FFFFFF"/>
                          </a:solidFill>
                          <a:latin typeface="Calibri"/>
                          <a:cs typeface="Calibri"/>
                        </a:rPr>
                        <a:t>0,10</a:t>
                      </a:r>
                      <a:endParaRPr sz="1450">
                        <a:latin typeface="Calibri"/>
                        <a:cs typeface="Calibri"/>
                      </a:endParaRPr>
                    </a:p>
                  </a:txBody>
                  <a:tcPr marL="0" marR="0" marT="2413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667385" marR="394335" indent="-269875">
                        <a:lnSpc>
                          <a:spcPct val="102099"/>
                        </a:lnSpc>
                        <a:spcBef>
                          <a:spcPts val="190"/>
                        </a:spcBef>
                      </a:pPr>
                      <a:r>
                        <a:rPr sz="1450" b="1" dirty="0">
                          <a:solidFill>
                            <a:srgbClr val="FFFFFF"/>
                          </a:solidFill>
                          <a:latin typeface="Calibri"/>
                          <a:cs typeface="Calibri"/>
                        </a:rPr>
                        <a:t>Normal</a:t>
                      </a:r>
                      <a:r>
                        <a:rPr sz="1450" b="1" spc="55" dirty="0">
                          <a:solidFill>
                            <a:srgbClr val="FFFFFF"/>
                          </a:solidFill>
                          <a:latin typeface="Calibri"/>
                          <a:cs typeface="Calibri"/>
                        </a:rPr>
                        <a:t> </a:t>
                      </a:r>
                      <a:r>
                        <a:rPr sz="1450" b="1" dirty="0">
                          <a:solidFill>
                            <a:srgbClr val="FFFFFF"/>
                          </a:solidFill>
                          <a:latin typeface="Calibri"/>
                          <a:cs typeface="Calibri"/>
                        </a:rPr>
                        <a:t>/</a:t>
                      </a:r>
                      <a:r>
                        <a:rPr sz="1450" b="1" spc="80" dirty="0">
                          <a:solidFill>
                            <a:srgbClr val="FFFFFF"/>
                          </a:solidFill>
                          <a:latin typeface="Calibri"/>
                          <a:cs typeface="Calibri"/>
                        </a:rPr>
                        <a:t> </a:t>
                      </a:r>
                      <a:r>
                        <a:rPr sz="1450" b="1" spc="-50" dirty="0">
                          <a:solidFill>
                            <a:srgbClr val="FFFFFF"/>
                          </a:solidFill>
                          <a:latin typeface="Calibri"/>
                          <a:cs typeface="Calibri"/>
                        </a:rPr>
                        <a:t>N </a:t>
                      </a:r>
                      <a:r>
                        <a:rPr sz="1450" b="1" spc="-20" dirty="0">
                          <a:solidFill>
                            <a:srgbClr val="FFFFFF"/>
                          </a:solidFill>
                          <a:latin typeface="Calibri"/>
                          <a:cs typeface="Calibri"/>
                        </a:rPr>
                        <a:t>0,70</a:t>
                      </a:r>
                      <a:endParaRPr sz="1450">
                        <a:latin typeface="Calibri"/>
                        <a:cs typeface="Calibri"/>
                      </a:endParaRPr>
                    </a:p>
                  </a:txBody>
                  <a:tcPr marL="0" marR="0" marT="2413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667385" marR="450215" indent="-213360">
                        <a:lnSpc>
                          <a:spcPct val="102099"/>
                        </a:lnSpc>
                        <a:spcBef>
                          <a:spcPts val="190"/>
                        </a:spcBef>
                      </a:pPr>
                      <a:r>
                        <a:rPr sz="1450" b="1" dirty="0">
                          <a:solidFill>
                            <a:srgbClr val="FFFFFF"/>
                          </a:solidFill>
                          <a:latin typeface="Calibri"/>
                          <a:cs typeface="Calibri"/>
                        </a:rPr>
                        <a:t>Ramai</a:t>
                      </a:r>
                      <a:r>
                        <a:rPr sz="1450" b="1" spc="55" dirty="0">
                          <a:solidFill>
                            <a:srgbClr val="FFFFFF"/>
                          </a:solidFill>
                          <a:latin typeface="Calibri"/>
                          <a:cs typeface="Calibri"/>
                        </a:rPr>
                        <a:t> </a:t>
                      </a:r>
                      <a:r>
                        <a:rPr sz="1450" b="1" dirty="0">
                          <a:solidFill>
                            <a:srgbClr val="FFFFFF"/>
                          </a:solidFill>
                          <a:latin typeface="Calibri"/>
                          <a:cs typeface="Calibri"/>
                        </a:rPr>
                        <a:t>/</a:t>
                      </a:r>
                      <a:r>
                        <a:rPr sz="1450" b="1" spc="55" dirty="0">
                          <a:solidFill>
                            <a:srgbClr val="FFFFFF"/>
                          </a:solidFill>
                          <a:latin typeface="Calibri"/>
                          <a:cs typeface="Calibri"/>
                        </a:rPr>
                        <a:t> </a:t>
                      </a:r>
                      <a:r>
                        <a:rPr sz="1450" b="1" spc="-50" dirty="0">
                          <a:solidFill>
                            <a:srgbClr val="FFFFFF"/>
                          </a:solidFill>
                          <a:latin typeface="Calibri"/>
                          <a:cs typeface="Calibri"/>
                        </a:rPr>
                        <a:t>R </a:t>
                      </a:r>
                      <a:r>
                        <a:rPr sz="1450" b="1" spc="-20" dirty="0">
                          <a:solidFill>
                            <a:srgbClr val="FFFFFF"/>
                          </a:solidFill>
                          <a:latin typeface="Calibri"/>
                          <a:cs typeface="Calibri"/>
                        </a:rPr>
                        <a:t>0,20</a:t>
                      </a:r>
                      <a:endParaRPr sz="1450">
                        <a:latin typeface="Calibri"/>
                        <a:cs typeface="Calibri"/>
                      </a:endParaRPr>
                    </a:p>
                  </a:txBody>
                  <a:tcPr marL="0" marR="0" marT="2413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r>
              <a:tr h="306070">
                <a:tc>
                  <a:txBody>
                    <a:bodyPr/>
                    <a:lstStyle/>
                    <a:p>
                      <a:pPr marL="74295">
                        <a:lnSpc>
                          <a:spcPct val="100000"/>
                        </a:lnSpc>
                        <a:spcBef>
                          <a:spcPts val="229"/>
                        </a:spcBef>
                      </a:pPr>
                      <a:r>
                        <a:rPr sz="1450" spc="-50" dirty="0">
                          <a:latin typeface="Calibri"/>
                          <a:cs typeface="Calibri"/>
                        </a:rPr>
                        <a:t>A</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4295">
                        <a:lnSpc>
                          <a:spcPct val="100000"/>
                        </a:lnSpc>
                        <a:spcBef>
                          <a:spcPts val="229"/>
                        </a:spcBef>
                      </a:pPr>
                      <a:r>
                        <a:rPr sz="1450" spc="-25" dirty="0">
                          <a:latin typeface="Calibri"/>
                          <a:cs typeface="Calibri"/>
                        </a:rPr>
                        <a:t>25</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4295">
                        <a:lnSpc>
                          <a:spcPct val="100000"/>
                        </a:lnSpc>
                        <a:spcBef>
                          <a:spcPts val="229"/>
                        </a:spcBef>
                      </a:pPr>
                      <a:r>
                        <a:rPr sz="1450" spc="-25" dirty="0">
                          <a:latin typeface="Calibri"/>
                          <a:cs typeface="Calibri"/>
                        </a:rPr>
                        <a:t>400</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3660">
                        <a:lnSpc>
                          <a:spcPct val="100000"/>
                        </a:lnSpc>
                        <a:spcBef>
                          <a:spcPts val="229"/>
                        </a:spcBef>
                      </a:pPr>
                      <a:r>
                        <a:rPr sz="1450" spc="-25" dirty="0">
                          <a:latin typeface="Calibri"/>
                          <a:cs typeface="Calibri"/>
                        </a:rPr>
                        <a:t>650</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r>
              <a:tr h="306070">
                <a:tc>
                  <a:txBody>
                    <a:bodyPr/>
                    <a:lstStyle/>
                    <a:p>
                      <a:pPr marL="74295">
                        <a:lnSpc>
                          <a:spcPct val="100000"/>
                        </a:lnSpc>
                        <a:spcBef>
                          <a:spcPts val="229"/>
                        </a:spcBef>
                      </a:pPr>
                      <a:r>
                        <a:rPr sz="1450" spc="-50" dirty="0">
                          <a:latin typeface="Calibri"/>
                          <a:cs typeface="Calibri"/>
                        </a:rPr>
                        <a:t>B</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229"/>
                        </a:spcBef>
                      </a:pPr>
                      <a:r>
                        <a:rPr sz="1450" dirty="0">
                          <a:latin typeface="Calibri"/>
                          <a:cs typeface="Calibri"/>
                        </a:rPr>
                        <a:t>-</a:t>
                      </a:r>
                      <a:r>
                        <a:rPr sz="1450" spc="-25" dirty="0">
                          <a:latin typeface="Calibri"/>
                          <a:cs typeface="Calibri"/>
                        </a:rPr>
                        <a:t>10</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229"/>
                        </a:spcBef>
                      </a:pPr>
                      <a:r>
                        <a:rPr sz="1450" spc="-25" dirty="0">
                          <a:latin typeface="Calibri"/>
                          <a:cs typeface="Calibri"/>
                        </a:rPr>
                        <a:t>440</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3660">
                        <a:lnSpc>
                          <a:spcPct val="100000"/>
                        </a:lnSpc>
                        <a:spcBef>
                          <a:spcPts val="229"/>
                        </a:spcBef>
                      </a:pPr>
                      <a:r>
                        <a:rPr sz="1450" spc="-25" dirty="0">
                          <a:latin typeface="Calibri"/>
                          <a:cs typeface="Calibri"/>
                        </a:rPr>
                        <a:t>740</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r h="304800">
                <a:tc>
                  <a:txBody>
                    <a:bodyPr/>
                    <a:lstStyle/>
                    <a:p>
                      <a:pPr marL="74295">
                        <a:lnSpc>
                          <a:spcPct val="100000"/>
                        </a:lnSpc>
                        <a:spcBef>
                          <a:spcPts val="229"/>
                        </a:spcBef>
                      </a:pPr>
                      <a:r>
                        <a:rPr sz="1450" spc="-50" dirty="0">
                          <a:latin typeface="Calibri"/>
                          <a:cs typeface="Calibri"/>
                        </a:rPr>
                        <a:t>C</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229"/>
                        </a:spcBef>
                      </a:pPr>
                      <a:r>
                        <a:rPr sz="1450" dirty="0">
                          <a:latin typeface="Calibri"/>
                          <a:cs typeface="Calibri"/>
                        </a:rPr>
                        <a:t>-</a:t>
                      </a:r>
                      <a:r>
                        <a:rPr sz="1450" spc="-25" dirty="0">
                          <a:latin typeface="Calibri"/>
                          <a:cs typeface="Calibri"/>
                        </a:rPr>
                        <a:t>125</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229"/>
                        </a:spcBef>
                      </a:pPr>
                      <a:r>
                        <a:rPr sz="1450" spc="-25" dirty="0">
                          <a:latin typeface="Calibri"/>
                          <a:cs typeface="Calibri"/>
                        </a:rPr>
                        <a:t>400</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3660">
                        <a:lnSpc>
                          <a:spcPct val="100000"/>
                        </a:lnSpc>
                        <a:spcBef>
                          <a:spcPts val="229"/>
                        </a:spcBef>
                      </a:pPr>
                      <a:r>
                        <a:rPr sz="1450" spc="-25" dirty="0">
                          <a:latin typeface="Calibri"/>
                          <a:cs typeface="Calibri"/>
                        </a:rPr>
                        <a:t>750</a:t>
                      </a:r>
                      <a:endParaRPr sz="1450">
                        <a:latin typeface="Calibri"/>
                        <a:cs typeface="Calibri"/>
                      </a:endParaRPr>
                    </a:p>
                  </a:txBody>
                  <a:tcPr marL="0" marR="0" marT="29209"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dirty="0"/>
              <a:t>Konsep</a:t>
            </a:r>
            <a:r>
              <a:rPr spc="-170" dirty="0"/>
              <a:t> </a:t>
            </a:r>
            <a:r>
              <a:rPr spc="-35" dirty="0"/>
              <a:t>Resiko</a:t>
            </a:r>
          </a:p>
        </p:txBody>
      </p:sp>
      <p:sp>
        <p:nvSpPr>
          <p:cNvPr id="3" name="object 3"/>
          <p:cNvSpPr txBox="1"/>
          <p:nvPr/>
        </p:nvSpPr>
        <p:spPr>
          <a:xfrm>
            <a:off x="753936" y="2464808"/>
            <a:ext cx="8237220" cy="1712595"/>
          </a:xfrm>
          <a:prstGeom prst="rect">
            <a:avLst/>
          </a:prstGeom>
        </p:spPr>
        <p:txBody>
          <a:bodyPr vert="horz" wrap="square" lIns="0" tIns="83820" rIns="0" bIns="0" rtlCol="0">
            <a:spAutoFit/>
          </a:bodyPr>
          <a:lstStyle/>
          <a:p>
            <a:pPr marL="200660" indent="-187960">
              <a:lnSpc>
                <a:spcPct val="100000"/>
              </a:lnSpc>
              <a:spcBef>
                <a:spcPts val="660"/>
              </a:spcBef>
              <a:buFont typeface="Arial MT"/>
              <a:buChar char="•"/>
              <a:tabLst>
                <a:tab pos="200660" algn="l"/>
              </a:tabLst>
            </a:pPr>
            <a:r>
              <a:rPr sz="2300" spc="-10" dirty="0">
                <a:latin typeface="Calibri"/>
                <a:cs typeface="Calibri"/>
              </a:rPr>
              <a:t>Resiko</a:t>
            </a:r>
            <a:r>
              <a:rPr sz="2300" spc="-80" dirty="0">
                <a:latin typeface="Calibri"/>
                <a:cs typeface="Calibri"/>
              </a:rPr>
              <a:t> </a:t>
            </a:r>
            <a:r>
              <a:rPr sz="2300" dirty="0">
                <a:latin typeface="Calibri"/>
                <a:cs typeface="Calibri"/>
              </a:rPr>
              <a:t>adalah</a:t>
            </a:r>
            <a:r>
              <a:rPr sz="2300" spc="-55" dirty="0">
                <a:latin typeface="Calibri"/>
                <a:cs typeface="Calibri"/>
              </a:rPr>
              <a:t> </a:t>
            </a:r>
            <a:r>
              <a:rPr sz="2300" spc="-10" dirty="0">
                <a:latin typeface="Calibri"/>
                <a:cs typeface="Calibri"/>
              </a:rPr>
              <a:t>kesempatan</a:t>
            </a:r>
            <a:r>
              <a:rPr sz="2300" spc="-75" dirty="0">
                <a:latin typeface="Calibri"/>
                <a:cs typeface="Calibri"/>
              </a:rPr>
              <a:t> </a:t>
            </a:r>
            <a:r>
              <a:rPr sz="2300" dirty="0">
                <a:latin typeface="Calibri"/>
                <a:cs typeface="Calibri"/>
              </a:rPr>
              <a:t>timbulnya</a:t>
            </a:r>
            <a:r>
              <a:rPr sz="2300" spc="-60" dirty="0">
                <a:latin typeface="Calibri"/>
                <a:cs typeface="Calibri"/>
              </a:rPr>
              <a:t> </a:t>
            </a:r>
            <a:r>
              <a:rPr sz="2300" spc="-10" dirty="0">
                <a:latin typeface="Calibri"/>
                <a:cs typeface="Calibri"/>
              </a:rPr>
              <a:t>kerugian</a:t>
            </a:r>
            <a:endParaRPr sz="2300">
              <a:latin typeface="Calibri"/>
              <a:cs typeface="Calibri"/>
            </a:endParaRPr>
          </a:p>
          <a:p>
            <a:pPr marL="200660" indent="-187960">
              <a:lnSpc>
                <a:spcPct val="100000"/>
              </a:lnSpc>
              <a:spcBef>
                <a:spcPts val="560"/>
              </a:spcBef>
              <a:buFont typeface="Arial MT"/>
              <a:buChar char="•"/>
              <a:tabLst>
                <a:tab pos="200660" algn="l"/>
              </a:tabLst>
            </a:pPr>
            <a:r>
              <a:rPr sz="2300" spc="-10" dirty="0">
                <a:latin typeface="Calibri"/>
                <a:cs typeface="Calibri"/>
              </a:rPr>
              <a:t>Resiko</a:t>
            </a:r>
            <a:r>
              <a:rPr sz="2300" spc="-60" dirty="0">
                <a:latin typeface="Calibri"/>
                <a:cs typeface="Calibri"/>
              </a:rPr>
              <a:t> </a:t>
            </a:r>
            <a:r>
              <a:rPr sz="2300" dirty="0">
                <a:latin typeface="Calibri"/>
                <a:cs typeface="Calibri"/>
              </a:rPr>
              <a:t>adalah</a:t>
            </a:r>
            <a:r>
              <a:rPr sz="2300" spc="-30" dirty="0">
                <a:latin typeface="Calibri"/>
                <a:cs typeface="Calibri"/>
              </a:rPr>
              <a:t> </a:t>
            </a:r>
            <a:r>
              <a:rPr sz="2300" spc="-10" dirty="0">
                <a:latin typeface="Calibri"/>
                <a:cs typeface="Calibri"/>
              </a:rPr>
              <a:t>ketidakpastian</a:t>
            </a:r>
            <a:endParaRPr sz="2300">
              <a:latin typeface="Calibri"/>
              <a:cs typeface="Calibri"/>
            </a:endParaRPr>
          </a:p>
          <a:p>
            <a:pPr marL="200660" indent="-187960">
              <a:lnSpc>
                <a:spcPct val="100000"/>
              </a:lnSpc>
              <a:spcBef>
                <a:spcPts val="555"/>
              </a:spcBef>
              <a:buFont typeface="Arial MT"/>
              <a:buChar char="•"/>
              <a:tabLst>
                <a:tab pos="200660" algn="l"/>
              </a:tabLst>
            </a:pPr>
            <a:r>
              <a:rPr sz="2300" spc="-10" dirty="0">
                <a:latin typeface="Calibri"/>
                <a:cs typeface="Calibri"/>
              </a:rPr>
              <a:t>Resiko</a:t>
            </a:r>
            <a:r>
              <a:rPr sz="2300" spc="-55" dirty="0">
                <a:latin typeface="Calibri"/>
                <a:cs typeface="Calibri"/>
              </a:rPr>
              <a:t> </a:t>
            </a:r>
            <a:r>
              <a:rPr sz="2300" dirty="0">
                <a:latin typeface="Calibri"/>
                <a:cs typeface="Calibri"/>
              </a:rPr>
              <a:t>adalah</a:t>
            </a:r>
            <a:r>
              <a:rPr sz="2300" spc="-25" dirty="0">
                <a:latin typeface="Calibri"/>
                <a:cs typeface="Calibri"/>
              </a:rPr>
              <a:t> </a:t>
            </a:r>
            <a:r>
              <a:rPr sz="2300" spc="-10" dirty="0">
                <a:latin typeface="Calibri"/>
                <a:cs typeface="Calibri"/>
              </a:rPr>
              <a:t>penyimpangan</a:t>
            </a:r>
            <a:r>
              <a:rPr sz="2300" spc="-20" dirty="0">
                <a:latin typeface="Calibri"/>
                <a:cs typeface="Calibri"/>
              </a:rPr>
              <a:t> </a:t>
            </a:r>
            <a:r>
              <a:rPr sz="2300" dirty="0">
                <a:latin typeface="Calibri"/>
                <a:cs typeface="Calibri"/>
              </a:rPr>
              <a:t>hasil</a:t>
            </a:r>
            <a:r>
              <a:rPr sz="2300" spc="-15" dirty="0">
                <a:latin typeface="Calibri"/>
                <a:cs typeface="Calibri"/>
              </a:rPr>
              <a:t> </a:t>
            </a:r>
            <a:r>
              <a:rPr sz="2300" dirty="0">
                <a:latin typeface="Calibri"/>
                <a:cs typeface="Calibri"/>
              </a:rPr>
              <a:t>aktual</a:t>
            </a:r>
            <a:r>
              <a:rPr sz="2300" spc="-35" dirty="0">
                <a:latin typeface="Calibri"/>
                <a:cs typeface="Calibri"/>
              </a:rPr>
              <a:t> </a:t>
            </a:r>
            <a:r>
              <a:rPr sz="2300" dirty="0">
                <a:latin typeface="Calibri"/>
                <a:cs typeface="Calibri"/>
              </a:rPr>
              <a:t>dari</a:t>
            </a:r>
            <a:r>
              <a:rPr sz="2300" spc="-30" dirty="0">
                <a:latin typeface="Calibri"/>
                <a:cs typeface="Calibri"/>
              </a:rPr>
              <a:t> </a:t>
            </a:r>
            <a:r>
              <a:rPr sz="2300" dirty="0">
                <a:latin typeface="Calibri"/>
                <a:cs typeface="Calibri"/>
              </a:rPr>
              <a:t>hasil</a:t>
            </a:r>
            <a:r>
              <a:rPr sz="2300" spc="-15" dirty="0">
                <a:latin typeface="Calibri"/>
                <a:cs typeface="Calibri"/>
              </a:rPr>
              <a:t> </a:t>
            </a:r>
            <a:r>
              <a:rPr sz="2300" dirty="0">
                <a:latin typeface="Calibri"/>
                <a:cs typeface="Calibri"/>
              </a:rPr>
              <a:t>yang</a:t>
            </a:r>
            <a:r>
              <a:rPr sz="2300" spc="-40" dirty="0">
                <a:latin typeface="Calibri"/>
                <a:cs typeface="Calibri"/>
              </a:rPr>
              <a:t> </a:t>
            </a:r>
            <a:r>
              <a:rPr sz="2300" spc="-10" dirty="0">
                <a:latin typeface="Calibri"/>
                <a:cs typeface="Calibri"/>
              </a:rPr>
              <a:t>diharapkan</a:t>
            </a:r>
            <a:endParaRPr sz="2300">
              <a:latin typeface="Calibri"/>
              <a:cs typeface="Calibri"/>
            </a:endParaRPr>
          </a:p>
          <a:p>
            <a:pPr marL="267970" indent="-255270">
              <a:lnSpc>
                <a:spcPct val="100000"/>
              </a:lnSpc>
              <a:spcBef>
                <a:spcPts val="565"/>
              </a:spcBef>
              <a:buFont typeface="Arial MT"/>
              <a:buChar char="•"/>
              <a:tabLst>
                <a:tab pos="267970" algn="l"/>
              </a:tabLst>
            </a:pPr>
            <a:r>
              <a:rPr sz="2300" spc="-10" dirty="0">
                <a:latin typeface="Calibri"/>
                <a:cs typeface="Calibri"/>
              </a:rPr>
              <a:t>Resiko</a:t>
            </a:r>
            <a:r>
              <a:rPr sz="2300" spc="-65" dirty="0">
                <a:latin typeface="Calibri"/>
                <a:cs typeface="Calibri"/>
              </a:rPr>
              <a:t> </a:t>
            </a:r>
            <a:r>
              <a:rPr sz="2300" dirty="0">
                <a:latin typeface="Calibri"/>
                <a:cs typeface="Calibri"/>
              </a:rPr>
              <a:t>adalah</a:t>
            </a:r>
            <a:r>
              <a:rPr sz="2300" spc="-30" dirty="0">
                <a:latin typeface="Calibri"/>
                <a:cs typeface="Calibri"/>
              </a:rPr>
              <a:t> </a:t>
            </a:r>
            <a:r>
              <a:rPr sz="2300" dirty="0">
                <a:latin typeface="Calibri"/>
                <a:cs typeface="Calibri"/>
              </a:rPr>
              <a:t>hasil</a:t>
            </a:r>
            <a:r>
              <a:rPr sz="2300" spc="-25" dirty="0">
                <a:latin typeface="Calibri"/>
                <a:cs typeface="Calibri"/>
              </a:rPr>
              <a:t> </a:t>
            </a:r>
            <a:r>
              <a:rPr sz="2300" dirty="0">
                <a:latin typeface="Calibri"/>
                <a:cs typeface="Calibri"/>
              </a:rPr>
              <a:t>yang</a:t>
            </a:r>
            <a:r>
              <a:rPr sz="2300" spc="-25" dirty="0">
                <a:latin typeface="Calibri"/>
                <a:cs typeface="Calibri"/>
              </a:rPr>
              <a:t> </a:t>
            </a:r>
            <a:r>
              <a:rPr sz="2300" dirty="0">
                <a:latin typeface="Calibri"/>
                <a:cs typeface="Calibri"/>
              </a:rPr>
              <a:t>berbeda</a:t>
            </a:r>
            <a:r>
              <a:rPr sz="2300" spc="-65" dirty="0">
                <a:latin typeface="Calibri"/>
                <a:cs typeface="Calibri"/>
              </a:rPr>
              <a:t> </a:t>
            </a:r>
            <a:r>
              <a:rPr sz="2300" dirty="0">
                <a:latin typeface="Calibri"/>
                <a:cs typeface="Calibri"/>
              </a:rPr>
              <a:t>dari</a:t>
            </a:r>
            <a:r>
              <a:rPr sz="2300" spc="-25" dirty="0">
                <a:latin typeface="Calibri"/>
                <a:cs typeface="Calibri"/>
              </a:rPr>
              <a:t> </a:t>
            </a:r>
            <a:r>
              <a:rPr sz="2300" dirty="0">
                <a:latin typeface="Calibri"/>
                <a:cs typeface="Calibri"/>
              </a:rPr>
              <a:t>hasil yang</a:t>
            </a:r>
            <a:r>
              <a:rPr sz="2300" spc="-25" dirty="0">
                <a:latin typeface="Calibri"/>
                <a:cs typeface="Calibri"/>
              </a:rPr>
              <a:t> </a:t>
            </a:r>
            <a:r>
              <a:rPr sz="2300" spc="-10" dirty="0">
                <a:latin typeface="Calibri"/>
                <a:cs typeface="Calibri"/>
              </a:rPr>
              <a:t>diharapkan</a:t>
            </a:r>
            <a:endParaRPr sz="2300">
              <a:latin typeface="Calibri"/>
              <a:cs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3970">
              <a:lnSpc>
                <a:spcPct val="100000"/>
              </a:lnSpc>
              <a:spcBef>
                <a:spcPts val="135"/>
              </a:spcBef>
            </a:pPr>
            <a:r>
              <a:rPr spc="-30" dirty="0"/>
              <a:t>Tabel</a:t>
            </a:r>
            <a:r>
              <a:rPr spc="-110" dirty="0"/>
              <a:t> </a:t>
            </a:r>
            <a:r>
              <a:rPr spc="-20" dirty="0"/>
              <a:t>Kesempatan</a:t>
            </a:r>
            <a:r>
              <a:rPr spc="-160" dirty="0"/>
              <a:t> </a:t>
            </a:r>
            <a:r>
              <a:rPr dirty="0"/>
              <a:t>yang</a:t>
            </a:r>
            <a:r>
              <a:rPr spc="-130" dirty="0"/>
              <a:t> </a:t>
            </a:r>
            <a:r>
              <a:rPr spc="-10" dirty="0"/>
              <a:t>Hilang</a:t>
            </a:r>
          </a:p>
        </p:txBody>
      </p:sp>
      <p:pic>
        <p:nvPicPr>
          <p:cNvPr id="3" name="object 3"/>
          <p:cNvPicPr/>
          <p:nvPr/>
        </p:nvPicPr>
        <p:blipFill>
          <a:blip r:embed="rId2" cstate="print"/>
          <a:stretch>
            <a:fillRect/>
          </a:stretch>
        </p:blipFill>
        <p:spPr>
          <a:xfrm>
            <a:off x="356615" y="2505456"/>
            <a:ext cx="5271516" cy="1810511"/>
          </a:xfrm>
          <a:prstGeom prst="rect">
            <a:avLst/>
          </a:prstGeom>
        </p:spPr>
      </p:pic>
      <p:graphicFrame>
        <p:nvGraphicFramePr>
          <p:cNvPr id="4" name="object 4"/>
          <p:cNvGraphicFramePr>
            <a:graphicFrameLocks noGrp="1"/>
          </p:cNvGraphicFramePr>
          <p:nvPr/>
        </p:nvGraphicFramePr>
        <p:xfrm>
          <a:off x="351281" y="2500122"/>
          <a:ext cx="5271770" cy="1809115"/>
        </p:xfrm>
        <a:graphic>
          <a:graphicData uri="http://schemas.openxmlformats.org/drawingml/2006/table">
            <a:tbl>
              <a:tblPr firstRow="1" bandRow="1">
                <a:tableStyleId>{2D5ABB26-0587-4C30-8999-92F81FD0307C}</a:tableStyleId>
              </a:tblPr>
              <a:tblGrid>
                <a:gridCol w="1318260"/>
                <a:gridCol w="1316990"/>
                <a:gridCol w="1318260"/>
                <a:gridCol w="1318260"/>
              </a:tblGrid>
              <a:tr h="679450">
                <a:tc>
                  <a:txBody>
                    <a:bodyPr/>
                    <a:lstStyle/>
                    <a:p>
                      <a:pPr marL="284480">
                        <a:lnSpc>
                          <a:spcPct val="100000"/>
                        </a:lnSpc>
                        <a:spcBef>
                          <a:spcPts val="195"/>
                        </a:spcBef>
                      </a:pPr>
                      <a:r>
                        <a:rPr sz="1950" b="1" spc="-10" dirty="0">
                          <a:solidFill>
                            <a:srgbClr val="FFFFFF"/>
                          </a:solidFill>
                          <a:latin typeface="Calibri"/>
                          <a:cs typeface="Calibri"/>
                        </a:rPr>
                        <a:t>Produk</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433705" marR="251460" indent="-172720">
                        <a:lnSpc>
                          <a:spcPct val="101600"/>
                        </a:lnSpc>
                        <a:spcBef>
                          <a:spcPts val="160"/>
                        </a:spcBef>
                      </a:pPr>
                      <a:r>
                        <a:rPr sz="1950" b="1" dirty="0">
                          <a:solidFill>
                            <a:srgbClr val="FFFFFF"/>
                          </a:solidFill>
                          <a:latin typeface="Calibri"/>
                          <a:cs typeface="Calibri"/>
                        </a:rPr>
                        <a:t>Lesu</a:t>
                      </a:r>
                      <a:r>
                        <a:rPr sz="1950" b="1" spc="25" dirty="0">
                          <a:solidFill>
                            <a:srgbClr val="FFFFFF"/>
                          </a:solidFill>
                          <a:latin typeface="Calibri"/>
                          <a:cs typeface="Calibri"/>
                        </a:rPr>
                        <a:t> </a:t>
                      </a:r>
                      <a:r>
                        <a:rPr sz="1950" b="1" dirty="0">
                          <a:solidFill>
                            <a:srgbClr val="FFFFFF"/>
                          </a:solidFill>
                          <a:latin typeface="Calibri"/>
                          <a:cs typeface="Calibri"/>
                        </a:rPr>
                        <a:t>/ </a:t>
                      </a:r>
                      <a:r>
                        <a:rPr sz="1950" b="1" spc="-60" dirty="0">
                          <a:solidFill>
                            <a:srgbClr val="FFFFFF"/>
                          </a:solidFill>
                          <a:latin typeface="Calibri"/>
                          <a:cs typeface="Calibri"/>
                        </a:rPr>
                        <a:t>L </a:t>
                      </a:r>
                      <a:r>
                        <a:rPr sz="1950" b="1" spc="-20" dirty="0">
                          <a:solidFill>
                            <a:srgbClr val="FFFFFF"/>
                          </a:solidFill>
                          <a:latin typeface="Calibri"/>
                          <a:cs typeface="Calibri"/>
                        </a:rPr>
                        <a:t>0,10</a:t>
                      </a:r>
                      <a:endParaRPr sz="195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435609" marR="66040" indent="-358775">
                        <a:lnSpc>
                          <a:spcPct val="101600"/>
                        </a:lnSpc>
                        <a:spcBef>
                          <a:spcPts val="160"/>
                        </a:spcBef>
                      </a:pPr>
                      <a:r>
                        <a:rPr sz="1950" b="1" dirty="0">
                          <a:solidFill>
                            <a:srgbClr val="FFFFFF"/>
                          </a:solidFill>
                          <a:latin typeface="Calibri"/>
                          <a:cs typeface="Calibri"/>
                        </a:rPr>
                        <a:t>Normal</a:t>
                      </a:r>
                      <a:r>
                        <a:rPr sz="1950" b="1" spc="10" dirty="0">
                          <a:solidFill>
                            <a:srgbClr val="FFFFFF"/>
                          </a:solidFill>
                          <a:latin typeface="Calibri"/>
                          <a:cs typeface="Calibri"/>
                        </a:rPr>
                        <a:t> </a:t>
                      </a:r>
                      <a:r>
                        <a:rPr sz="1950" b="1" dirty="0">
                          <a:solidFill>
                            <a:srgbClr val="FFFFFF"/>
                          </a:solidFill>
                          <a:latin typeface="Calibri"/>
                          <a:cs typeface="Calibri"/>
                        </a:rPr>
                        <a:t>/</a:t>
                      </a:r>
                      <a:r>
                        <a:rPr sz="1950" b="1" spc="50" dirty="0">
                          <a:solidFill>
                            <a:srgbClr val="FFFFFF"/>
                          </a:solidFill>
                          <a:latin typeface="Calibri"/>
                          <a:cs typeface="Calibri"/>
                        </a:rPr>
                        <a:t> </a:t>
                      </a:r>
                      <a:r>
                        <a:rPr sz="1950" b="1" spc="-50" dirty="0">
                          <a:solidFill>
                            <a:srgbClr val="FFFFFF"/>
                          </a:solidFill>
                          <a:latin typeface="Calibri"/>
                          <a:cs typeface="Calibri"/>
                        </a:rPr>
                        <a:t>N </a:t>
                      </a:r>
                      <a:r>
                        <a:rPr sz="1950" b="1" spc="-20" dirty="0">
                          <a:solidFill>
                            <a:srgbClr val="FFFFFF"/>
                          </a:solidFill>
                          <a:latin typeface="Calibri"/>
                          <a:cs typeface="Calibri"/>
                        </a:rPr>
                        <a:t>0,70</a:t>
                      </a:r>
                      <a:endParaRPr sz="195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433705" marR="141605" indent="-285115">
                        <a:lnSpc>
                          <a:spcPct val="101600"/>
                        </a:lnSpc>
                        <a:spcBef>
                          <a:spcPts val="160"/>
                        </a:spcBef>
                      </a:pPr>
                      <a:r>
                        <a:rPr sz="1950" b="1" dirty="0">
                          <a:solidFill>
                            <a:srgbClr val="FFFFFF"/>
                          </a:solidFill>
                          <a:latin typeface="Calibri"/>
                          <a:cs typeface="Calibri"/>
                        </a:rPr>
                        <a:t>Ramai</a:t>
                      </a:r>
                      <a:r>
                        <a:rPr sz="1950" b="1" spc="40" dirty="0">
                          <a:solidFill>
                            <a:srgbClr val="FFFFFF"/>
                          </a:solidFill>
                          <a:latin typeface="Calibri"/>
                          <a:cs typeface="Calibri"/>
                        </a:rPr>
                        <a:t> </a:t>
                      </a:r>
                      <a:r>
                        <a:rPr sz="1950" b="1" dirty="0">
                          <a:solidFill>
                            <a:srgbClr val="FFFFFF"/>
                          </a:solidFill>
                          <a:latin typeface="Calibri"/>
                          <a:cs typeface="Calibri"/>
                        </a:rPr>
                        <a:t>/</a:t>
                      </a:r>
                      <a:r>
                        <a:rPr sz="1950" b="1" spc="15" dirty="0">
                          <a:solidFill>
                            <a:srgbClr val="FFFFFF"/>
                          </a:solidFill>
                          <a:latin typeface="Calibri"/>
                          <a:cs typeface="Calibri"/>
                        </a:rPr>
                        <a:t> </a:t>
                      </a:r>
                      <a:r>
                        <a:rPr sz="1950" b="1" spc="-50" dirty="0">
                          <a:solidFill>
                            <a:srgbClr val="FFFFFF"/>
                          </a:solidFill>
                          <a:latin typeface="Calibri"/>
                          <a:cs typeface="Calibri"/>
                        </a:rPr>
                        <a:t>R </a:t>
                      </a:r>
                      <a:r>
                        <a:rPr sz="1950" b="1" spc="-20" dirty="0">
                          <a:solidFill>
                            <a:srgbClr val="FFFFFF"/>
                          </a:solidFill>
                          <a:latin typeface="Calibri"/>
                          <a:cs typeface="Calibri"/>
                        </a:rPr>
                        <a:t>0,20</a:t>
                      </a:r>
                      <a:endParaRPr sz="195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r>
              <a:tr h="375920">
                <a:tc>
                  <a:txBody>
                    <a:bodyPr/>
                    <a:lstStyle/>
                    <a:p>
                      <a:pPr marL="75565">
                        <a:lnSpc>
                          <a:spcPct val="100000"/>
                        </a:lnSpc>
                        <a:spcBef>
                          <a:spcPts val="195"/>
                        </a:spcBef>
                      </a:pPr>
                      <a:r>
                        <a:rPr sz="1950" dirty="0">
                          <a:latin typeface="Calibri"/>
                          <a:cs typeface="Calibri"/>
                        </a:rPr>
                        <a:t>T1</a:t>
                      </a:r>
                      <a:r>
                        <a:rPr sz="1950" spc="25" dirty="0">
                          <a:latin typeface="Calibri"/>
                          <a:cs typeface="Calibri"/>
                        </a:rPr>
                        <a:t> </a:t>
                      </a:r>
                      <a:r>
                        <a:rPr sz="1950" dirty="0">
                          <a:latin typeface="Calibri"/>
                          <a:cs typeface="Calibri"/>
                        </a:rPr>
                        <a:t>/</a:t>
                      </a:r>
                      <a:r>
                        <a:rPr sz="1950" spc="5" dirty="0">
                          <a:latin typeface="Calibri"/>
                          <a:cs typeface="Calibri"/>
                        </a:rPr>
                        <a:t> </a:t>
                      </a:r>
                      <a:r>
                        <a:rPr sz="1950" spc="-50" dirty="0">
                          <a:latin typeface="Calibri"/>
                          <a:cs typeface="Calibri"/>
                        </a:rPr>
                        <a:t>A</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5565">
                        <a:lnSpc>
                          <a:spcPct val="100000"/>
                        </a:lnSpc>
                        <a:spcBef>
                          <a:spcPts val="195"/>
                        </a:spcBef>
                      </a:pPr>
                      <a:r>
                        <a:rPr sz="1950" spc="-50" dirty="0">
                          <a:latin typeface="Calibri"/>
                          <a:cs typeface="Calibri"/>
                        </a:rPr>
                        <a:t>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6200">
                        <a:lnSpc>
                          <a:spcPct val="100000"/>
                        </a:lnSpc>
                        <a:spcBef>
                          <a:spcPts val="195"/>
                        </a:spcBef>
                      </a:pPr>
                      <a:r>
                        <a:rPr sz="1950" spc="-25" dirty="0">
                          <a:latin typeface="Calibri"/>
                          <a:cs typeface="Calibri"/>
                        </a:rPr>
                        <a:t>40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5565">
                        <a:lnSpc>
                          <a:spcPct val="100000"/>
                        </a:lnSpc>
                        <a:spcBef>
                          <a:spcPts val="195"/>
                        </a:spcBef>
                      </a:pPr>
                      <a:r>
                        <a:rPr sz="1950" spc="-25" dirty="0">
                          <a:latin typeface="Calibri"/>
                          <a:cs typeface="Calibri"/>
                        </a:rPr>
                        <a:t>100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r>
              <a:tr h="377825">
                <a:tc>
                  <a:txBody>
                    <a:bodyPr/>
                    <a:lstStyle/>
                    <a:p>
                      <a:pPr marL="75565">
                        <a:lnSpc>
                          <a:spcPct val="100000"/>
                        </a:lnSpc>
                        <a:spcBef>
                          <a:spcPts val="195"/>
                        </a:spcBef>
                      </a:pPr>
                      <a:r>
                        <a:rPr sz="1950" dirty="0">
                          <a:latin typeface="Calibri"/>
                          <a:cs typeface="Calibri"/>
                        </a:rPr>
                        <a:t>T2</a:t>
                      </a:r>
                      <a:r>
                        <a:rPr sz="1950" spc="25" dirty="0">
                          <a:latin typeface="Calibri"/>
                          <a:cs typeface="Calibri"/>
                        </a:rPr>
                        <a:t> </a:t>
                      </a:r>
                      <a:r>
                        <a:rPr sz="1950" dirty="0">
                          <a:latin typeface="Calibri"/>
                          <a:cs typeface="Calibri"/>
                        </a:rPr>
                        <a:t>/</a:t>
                      </a:r>
                      <a:r>
                        <a:rPr sz="1950" spc="5" dirty="0">
                          <a:latin typeface="Calibri"/>
                          <a:cs typeface="Calibri"/>
                        </a:rPr>
                        <a:t> </a:t>
                      </a:r>
                      <a:r>
                        <a:rPr sz="1950" spc="-50" dirty="0">
                          <a:latin typeface="Calibri"/>
                          <a:cs typeface="Calibri"/>
                        </a:rPr>
                        <a:t>B</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5565">
                        <a:lnSpc>
                          <a:spcPct val="100000"/>
                        </a:lnSpc>
                        <a:spcBef>
                          <a:spcPts val="195"/>
                        </a:spcBef>
                      </a:pPr>
                      <a:r>
                        <a:rPr sz="1950" spc="-25" dirty="0">
                          <a:latin typeface="Calibri"/>
                          <a:cs typeface="Calibri"/>
                        </a:rPr>
                        <a:t>35</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6200">
                        <a:lnSpc>
                          <a:spcPct val="100000"/>
                        </a:lnSpc>
                        <a:spcBef>
                          <a:spcPts val="195"/>
                        </a:spcBef>
                      </a:pPr>
                      <a:r>
                        <a:rPr sz="1950" spc="-50" dirty="0">
                          <a:latin typeface="Calibri"/>
                          <a:cs typeface="Calibri"/>
                        </a:rPr>
                        <a:t>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5565">
                        <a:lnSpc>
                          <a:spcPct val="100000"/>
                        </a:lnSpc>
                        <a:spcBef>
                          <a:spcPts val="195"/>
                        </a:spcBef>
                      </a:pPr>
                      <a:r>
                        <a:rPr sz="1950" spc="-25" dirty="0">
                          <a:latin typeface="Calibri"/>
                          <a:cs typeface="Calibri"/>
                        </a:rPr>
                        <a:t>10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r h="375920">
                <a:tc>
                  <a:txBody>
                    <a:bodyPr/>
                    <a:lstStyle/>
                    <a:p>
                      <a:pPr marL="75565">
                        <a:lnSpc>
                          <a:spcPct val="100000"/>
                        </a:lnSpc>
                        <a:spcBef>
                          <a:spcPts val="195"/>
                        </a:spcBef>
                      </a:pPr>
                      <a:r>
                        <a:rPr sz="1950" dirty="0">
                          <a:latin typeface="Calibri"/>
                          <a:cs typeface="Calibri"/>
                        </a:rPr>
                        <a:t>T3</a:t>
                      </a:r>
                      <a:r>
                        <a:rPr sz="1950" spc="25" dirty="0">
                          <a:latin typeface="Calibri"/>
                          <a:cs typeface="Calibri"/>
                        </a:rPr>
                        <a:t> </a:t>
                      </a:r>
                      <a:r>
                        <a:rPr sz="1950" dirty="0">
                          <a:latin typeface="Calibri"/>
                          <a:cs typeface="Calibri"/>
                        </a:rPr>
                        <a:t>/</a:t>
                      </a:r>
                      <a:r>
                        <a:rPr sz="1950" spc="5" dirty="0">
                          <a:latin typeface="Calibri"/>
                          <a:cs typeface="Calibri"/>
                        </a:rPr>
                        <a:t> </a:t>
                      </a:r>
                      <a:r>
                        <a:rPr sz="1950" spc="-50" dirty="0">
                          <a:latin typeface="Calibri"/>
                          <a:cs typeface="Calibri"/>
                        </a:rPr>
                        <a:t>C</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5565">
                        <a:lnSpc>
                          <a:spcPct val="100000"/>
                        </a:lnSpc>
                        <a:spcBef>
                          <a:spcPts val="195"/>
                        </a:spcBef>
                      </a:pPr>
                      <a:r>
                        <a:rPr sz="1950" spc="-25" dirty="0">
                          <a:latin typeface="Calibri"/>
                          <a:cs typeface="Calibri"/>
                        </a:rPr>
                        <a:t>150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6200">
                        <a:lnSpc>
                          <a:spcPct val="100000"/>
                        </a:lnSpc>
                        <a:spcBef>
                          <a:spcPts val="195"/>
                        </a:spcBef>
                      </a:pPr>
                      <a:r>
                        <a:rPr sz="1950" spc="-25" dirty="0">
                          <a:latin typeface="Calibri"/>
                          <a:cs typeface="Calibri"/>
                        </a:rPr>
                        <a:t>40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5565">
                        <a:lnSpc>
                          <a:spcPct val="100000"/>
                        </a:lnSpc>
                        <a:spcBef>
                          <a:spcPts val="195"/>
                        </a:spcBef>
                      </a:pPr>
                      <a:r>
                        <a:rPr sz="1950" spc="-50" dirty="0">
                          <a:latin typeface="Calibri"/>
                          <a:cs typeface="Calibri"/>
                        </a:rPr>
                        <a:t>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bl>
          </a:graphicData>
        </a:graphic>
      </p:graphicFrame>
      <p:pic>
        <p:nvPicPr>
          <p:cNvPr id="5" name="object 5"/>
          <p:cNvPicPr/>
          <p:nvPr/>
        </p:nvPicPr>
        <p:blipFill>
          <a:blip r:embed="rId3" cstate="print"/>
          <a:stretch>
            <a:fillRect/>
          </a:stretch>
        </p:blipFill>
        <p:spPr>
          <a:xfrm>
            <a:off x="5935435" y="2359936"/>
            <a:ext cx="3130207" cy="2600943"/>
          </a:xfrm>
          <a:prstGeom prst="rect">
            <a:avLst/>
          </a:prstGeom>
        </p:spPr>
      </p:pic>
      <p:sp>
        <p:nvSpPr>
          <p:cNvPr id="6" name="object 6"/>
          <p:cNvSpPr txBox="1"/>
          <p:nvPr/>
        </p:nvSpPr>
        <p:spPr>
          <a:xfrm>
            <a:off x="420155" y="4792494"/>
            <a:ext cx="3016250" cy="1290320"/>
          </a:xfrm>
          <a:prstGeom prst="rect">
            <a:avLst/>
          </a:prstGeom>
        </p:spPr>
        <p:txBody>
          <a:bodyPr vert="horz" wrap="square" lIns="0" tIns="14604" rIns="0" bIns="0" rtlCol="0">
            <a:spAutoFit/>
          </a:bodyPr>
          <a:lstStyle/>
          <a:p>
            <a:pPr marL="12700">
              <a:lnSpc>
                <a:spcPct val="100000"/>
              </a:lnSpc>
              <a:spcBef>
                <a:spcPts val="114"/>
              </a:spcBef>
            </a:pPr>
            <a:r>
              <a:rPr sz="2300" spc="-10" dirty="0">
                <a:latin typeface="Calibri"/>
                <a:cs typeface="Calibri"/>
              </a:rPr>
              <a:t>Kesempatan</a:t>
            </a:r>
            <a:r>
              <a:rPr sz="2300" spc="-65" dirty="0">
                <a:latin typeface="Calibri"/>
                <a:cs typeface="Calibri"/>
              </a:rPr>
              <a:t> </a:t>
            </a:r>
            <a:r>
              <a:rPr sz="2300" dirty="0">
                <a:latin typeface="Calibri"/>
                <a:cs typeface="Calibri"/>
              </a:rPr>
              <a:t>yang</a:t>
            </a:r>
            <a:r>
              <a:rPr sz="2300" spc="-30" dirty="0">
                <a:latin typeface="Calibri"/>
                <a:cs typeface="Calibri"/>
              </a:rPr>
              <a:t> </a:t>
            </a:r>
            <a:r>
              <a:rPr sz="2300" spc="-10" dirty="0">
                <a:latin typeface="Calibri"/>
                <a:cs typeface="Calibri"/>
              </a:rPr>
              <a:t>Hilang:</a:t>
            </a:r>
            <a:endParaRPr sz="2300">
              <a:latin typeface="Calibri"/>
              <a:cs typeface="Calibri"/>
            </a:endParaRPr>
          </a:p>
          <a:p>
            <a:pPr marL="12700">
              <a:lnSpc>
                <a:spcPct val="100000"/>
              </a:lnSpc>
              <a:spcBef>
                <a:spcPts val="95"/>
              </a:spcBef>
            </a:pPr>
            <a:r>
              <a:rPr sz="1450" dirty="0">
                <a:latin typeface="Calibri"/>
                <a:cs typeface="Calibri"/>
              </a:rPr>
              <a:t>25</a:t>
            </a:r>
            <a:r>
              <a:rPr sz="1450" spc="25" dirty="0">
                <a:latin typeface="Calibri"/>
                <a:cs typeface="Calibri"/>
              </a:rPr>
              <a:t> </a:t>
            </a:r>
            <a:r>
              <a:rPr sz="1450" dirty="0">
                <a:latin typeface="Calibri"/>
                <a:cs typeface="Calibri"/>
              </a:rPr>
              <a:t>-</a:t>
            </a:r>
            <a:r>
              <a:rPr sz="1450" spc="30" dirty="0">
                <a:latin typeface="Calibri"/>
                <a:cs typeface="Calibri"/>
              </a:rPr>
              <a:t> </a:t>
            </a:r>
            <a:r>
              <a:rPr sz="1450" dirty="0">
                <a:latin typeface="Calibri"/>
                <a:cs typeface="Calibri"/>
              </a:rPr>
              <a:t>(-10)</a:t>
            </a:r>
            <a:r>
              <a:rPr sz="1450" spc="35" dirty="0">
                <a:latin typeface="Calibri"/>
                <a:cs typeface="Calibri"/>
              </a:rPr>
              <a:t> </a:t>
            </a:r>
            <a:r>
              <a:rPr sz="1450" dirty="0">
                <a:latin typeface="Calibri"/>
                <a:cs typeface="Calibri"/>
              </a:rPr>
              <a:t>=</a:t>
            </a:r>
            <a:r>
              <a:rPr sz="1450" spc="40" dirty="0">
                <a:latin typeface="Calibri"/>
                <a:cs typeface="Calibri"/>
              </a:rPr>
              <a:t> </a:t>
            </a:r>
            <a:r>
              <a:rPr sz="1450" spc="-25" dirty="0">
                <a:latin typeface="Calibri"/>
                <a:cs typeface="Calibri"/>
              </a:rPr>
              <a:t>35</a:t>
            </a:r>
            <a:endParaRPr sz="1450">
              <a:latin typeface="Calibri"/>
              <a:cs typeface="Calibri"/>
            </a:endParaRPr>
          </a:p>
          <a:p>
            <a:pPr marL="12700">
              <a:lnSpc>
                <a:spcPct val="100000"/>
              </a:lnSpc>
              <a:spcBef>
                <a:spcPts val="35"/>
              </a:spcBef>
            </a:pPr>
            <a:r>
              <a:rPr sz="1450" dirty="0">
                <a:latin typeface="Calibri"/>
                <a:cs typeface="Calibri"/>
              </a:rPr>
              <a:t>25</a:t>
            </a:r>
            <a:r>
              <a:rPr sz="1450" spc="30" dirty="0">
                <a:latin typeface="Calibri"/>
                <a:cs typeface="Calibri"/>
              </a:rPr>
              <a:t> </a:t>
            </a:r>
            <a:r>
              <a:rPr sz="1450" dirty="0">
                <a:latin typeface="Calibri"/>
                <a:cs typeface="Calibri"/>
              </a:rPr>
              <a:t>-</a:t>
            </a:r>
            <a:r>
              <a:rPr sz="1450" spc="35" dirty="0">
                <a:latin typeface="Calibri"/>
                <a:cs typeface="Calibri"/>
              </a:rPr>
              <a:t> </a:t>
            </a:r>
            <a:r>
              <a:rPr sz="1450" dirty="0">
                <a:latin typeface="Calibri"/>
                <a:cs typeface="Calibri"/>
              </a:rPr>
              <a:t>(-125)</a:t>
            </a:r>
            <a:r>
              <a:rPr sz="1450" spc="35" dirty="0">
                <a:latin typeface="Calibri"/>
                <a:cs typeface="Calibri"/>
              </a:rPr>
              <a:t> </a:t>
            </a:r>
            <a:r>
              <a:rPr sz="1450" dirty="0">
                <a:latin typeface="Calibri"/>
                <a:cs typeface="Calibri"/>
              </a:rPr>
              <a:t>=</a:t>
            </a:r>
            <a:r>
              <a:rPr sz="1450" spc="30" dirty="0">
                <a:latin typeface="Calibri"/>
                <a:cs typeface="Calibri"/>
              </a:rPr>
              <a:t> </a:t>
            </a:r>
            <a:r>
              <a:rPr sz="1450" spc="-25" dirty="0">
                <a:latin typeface="Calibri"/>
                <a:cs typeface="Calibri"/>
              </a:rPr>
              <a:t>150</a:t>
            </a:r>
            <a:endParaRPr sz="1450">
              <a:latin typeface="Calibri"/>
              <a:cs typeface="Calibri"/>
            </a:endParaRPr>
          </a:p>
          <a:p>
            <a:pPr marL="12700">
              <a:lnSpc>
                <a:spcPct val="100000"/>
              </a:lnSpc>
              <a:spcBef>
                <a:spcPts val="45"/>
              </a:spcBef>
            </a:pPr>
            <a:r>
              <a:rPr sz="1450" dirty="0">
                <a:latin typeface="Calibri"/>
                <a:cs typeface="Calibri"/>
              </a:rPr>
              <a:t>440</a:t>
            </a:r>
            <a:r>
              <a:rPr sz="1450" spc="25" dirty="0">
                <a:latin typeface="Calibri"/>
                <a:cs typeface="Calibri"/>
              </a:rPr>
              <a:t> </a:t>
            </a:r>
            <a:r>
              <a:rPr sz="1450" dirty="0">
                <a:latin typeface="Calibri"/>
                <a:cs typeface="Calibri"/>
              </a:rPr>
              <a:t>-</a:t>
            </a:r>
            <a:r>
              <a:rPr sz="1450" spc="30" dirty="0">
                <a:latin typeface="Calibri"/>
                <a:cs typeface="Calibri"/>
              </a:rPr>
              <a:t> </a:t>
            </a:r>
            <a:r>
              <a:rPr sz="1450" dirty="0">
                <a:latin typeface="Calibri"/>
                <a:cs typeface="Calibri"/>
              </a:rPr>
              <a:t>400</a:t>
            </a:r>
            <a:r>
              <a:rPr sz="1450" spc="10" dirty="0">
                <a:latin typeface="Calibri"/>
                <a:cs typeface="Calibri"/>
              </a:rPr>
              <a:t> </a:t>
            </a:r>
            <a:r>
              <a:rPr sz="1450" dirty="0">
                <a:latin typeface="Calibri"/>
                <a:cs typeface="Calibri"/>
              </a:rPr>
              <a:t>=</a:t>
            </a:r>
            <a:r>
              <a:rPr sz="1450" spc="60" dirty="0">
                <a:latin typeface="Calibri"/>
                <a:cs typeface="Calibri"/>
              </a:rPr>
              <a:t> </a:t>
            </a:r>
            <a:r>
              <a:rPr sz="1450" spc="-25" dirty="0">
                <a:latin typeface="Calibri"/>
                <a:cs typeface="Calibri"/>
              </a:rPr>
              <a:t>40</a:t>
            </a:r>
            <a:endParaRPr sz="1450">
              <a:latin typeface="Calibri"/>
              <a:cs typeface="Calibri"/>
            </a:endParaRPr>
          </a:p>
          <a:p>
            <a:pPr marL="12700">
              <a:lnSpc>
                <a:spcPct val="100000"/>
              </a:lnSpc>
              <a:spcBef>
                <a:spcPts val="40"/>
              </a:spcBef>
            </a:pPr>
            <a:r>
              <a:rPr sz="1450" spc="-25" dirty="0">
                <a:latin typeface="Calibri"/>
                <a:cs typeface="Calibri"/>
              </a:rPr>
              <a:t>dst</a:t>
            </a:r>
            <a:endParaRPr sz="1450">
              <a:latin typeface="Calibri"/>
              <a:cs typeface="Calibri"/>
            </a:endParaRPr>
          </a:p>
        </p:txBody>
      </p:sp>
      <p:sp>
        <p:nvSpPr>
          <p:cNvPr id="7" name="object 7"/>
          <p:cNvSpPr txBox="1"/>
          <p:nvPr/>
        </p:nvSpPr>
        <p:spPr>
          <a:xfrm>
            <a:off x="6228093" y="5150553"/>
            <a:ext cx="2783205" cy="930910"/>
          </a:xfrm>
          <a:prstGeom prst="rect">
            <a:avLst/>
          </a:prstGeom>
        </p:spPr>
        <p:txBody>
          <a:bodyPr vert="horz" wrap="square" lIns="0" tIns="12065" rIns="0" bIns="0" rtlCol="0">
            <a:spAutoFit/>
          </a:bodyPr>
          <a:lstStyle/>
          <a:p>
            <a:pPr marL="12700" marR="5080">
              <a:lnSpc>
                <a:spcPct val="101499"/>
              </a:lnSpc>
              <a:spcBef>
                <a:spcPts val="95"/>
              </a:spcBef>
            </a:pPr>
            <a:r>
              <a:rPr sz="1950" dirty="0">
                <a:latin typeface="Calibri"/>
                <a:cs typeface="Calibri"/>
              </a:rPr>
              <a:t>Jadi</a:t>
            </a:r>
            <a:r>
              <a:rPr sz="1950" spc="-10" dirty="0">
                <a:latin typeface="Calibri"/>
                <a:cs typeface="Calibri"/>
              </a:rPr>
              <a:t> </a:t>
            </a:r>
            <a:r>
              <a:rPr sz="1950" dirty="0">
                <a:latin typeface="Calibri"/>
                <a:cs typeface="Calibri"/>
              </a:rPr>
              <a:t>keputusannya</a:t>
            </a:r>
            <a:r>
              <a:rPr sz="1950" spc="-25" dirty="0">
                <a:latin typeface="Calibri"/>
                <a:cs typeface="Calibri"/>
              </a:rPr>
              <a:t> </a:t>
            </a:r>
            <a:r>
              <a:rPr sz="1950" spc="-10" dirty="0">
                <a:latin typeface="Calibri"/>
                <a:cs typeface="Calibri"/>
              </a:rPr>
              <a:t>memilih </a:t>
            </a:r>
            <a:r>
              <a:rPr sz="1950" dirty="0">
                <a:latin typeface="Calibri"/>
                <a:cs typeface="Calibri"/>
              </a:rPr>
              <a:t>Tindakan</a:t>
            </a:r>
            <a:r>
              <a:rPr sz="1950" spc="25" dirty="0">
                <a:latin typeface="Calibri"/>
                <a:cs typeface="Calibri"/>
              </a:rPr>
              <a:t> </a:t>
            </a:r>
            <a:r>
              <a:rPr sz="1950" dirty="0">
                <a:latin typeface="Calibri"/>
                <a:cs typeface="Calibri"/>
              </a:rPr>
              <a:t>2</a:t>
            </a:r>
            <a:r>
              <a:rPr sz="1950" spc="-15" dirty="0">
                <a:latin typeface="Calibri"/>
                <a:cs typeface="Calibri"/>
              </a:rPr>
              <a:t> </a:t>
            </a:r>
            <a:r>
              <a:rPr sz="1950" dirty="0">
                <a:latin typeface="Calibri"/>
                <a:cs typeface="Calibri"/>
              </a:rPr>
              <a:t>yaitu</a:t>
            </a:r>
            <a:r>
              <a:rPr sz="1950" spc="10" dirty="0">
                <a:latin typeface="Calibri"/>
                <a:cs typeface="Calibri"/>
              </a:rPr>
              <a:t> </a:t>
            </a:r>
            <a:r>
              <a:rPr sz="1950" spc="-10" dirty="0">
                <a:latin typeface="Calibri"/>
                <a:cs typeface="Calibri"/>
              </a:rPr>
              <a:t>memilih </a:t>
            </a:r>
            <a:r>
              <a:rPr sz="1950" dirty="0">
                <a:latin typeface="Calibri"/>
                <a:cs typeface="Calibri"/>
              </a:rPr>
              <a:t>Produk</a:t>
            </a:r>
            <a:r>
              <a:rPr sz="1950" spc="5" dirty="0">
                <a:latin typeface="Calibri"/>
                <a:cs typeface="Calibri"/>
              </a:rPr>
              <a:t> </a:t>
            </a:r>
            <a:r>
              <a:rPr sz="1950" spc="-50" dirty="0">
                <a:latin typeface="Calibri"/>
                <a:cs typeface="Calibri"/>
              </a:rPr>
              <a:t>B</a:t>
            </a:r>
            <a:endParaRPr sz="1950">
              <a:latin typeface="Calibri"/>
              <a:cs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spc="-10" dirty="0"/>
              <a:t>Contoh</a:t>
            </a:r>
          </a:p>
        </p:txBody>
      </p:sp>
      <p:sp>
        <p:nvSpPr>
          <p:cNvPr id="3" name="object 3"/>
          <p:cNvSpPr txBox="1"/>
          <p:nvPr/>
        </p:nvSpPr>
        <p:spPr>
          <a:xfrm>
            <a:off x="753869" y="2248913"/>
            <a:ext cx="8541385" cy="1398270"/>
          </a:xfrm>
          <a:prstGeom prst="rect">
            <a:avLst/>
          </a:prstGeom>
        </p:spPr>
        <p:txBody>
          <a:bodyPr vert="horz" wrap="square" lIns="0" tIns="78740" rIns="0" bIns="0" rtlCol="0">
            <a:spAutoFit/>
          </a:bodyPr>
          <a:lstStyle/>
          <a:p>
            <a:pPr marL="12700" marR="5080">
              <a:lnSpc>
                <a:spcPct val="79800"/>
              </a:lnSpc>
              <a:spcBef>
                <a:spcPts val="620"/>
              </a:spcBef>
            </a:pPr>
            <a:r>
              <a:rPr sz="2150" dirty="0">
                <a:latin typeface="Calibri"/>
                <a:cs typeface="Calibri"/>
              </a:rPr>
              <a:t>Sebuah</a:t>
            </a:r>
            <a:r>
              <a:rPr sz="2150" spc="-70" dirty="0">
                <a:latin typeface="Calibri"/>
                <a:cs typeface="Calibri"/>
              </a:rPr>
              <a:t> </a:t>
            </a:r>
            <a:r>
              <a:rPr sz="2150" dirty="0">
                <a:latin typeface="Calibri"/>
                <a:cs typeface="Calibri"/>
              </a:rPr>
              <a:t>perusahaan</a:t>
            </a:r>
            <a:r>
              <a:rPr sz="2150" spc="-65" dirty="0">
                <a:latin typeface="Calibri"/>
                <a:cs typeface="Calibri"/>
              </a:rPr>
              <a:t> </a:t>
            </a:r>
            <a:r>
              <a:rPr sz="2150" dirty="0">
                <a:latin typeface="Calibri"/>
                <a:cs typeface="Calibri"/>
              </a:rPr>
              <a:t>dihadapkan</a:t>
            </a:r>
            <a:r>
              <a:rPr sz="2150" spc="-45" dirty="0">
                <a:latin typeface="Calibri"/>
                <a:cs typeface="Calibri"/>
              </a:rPr>
              <a:t> </a:t>
            </a:r>
            <a:r>
              <a:rPr sz="2150" dirty="0">
                <a:latin typeface="Calibri"/>
                <a:cs typeface="Calibri"/>
              </a:rPr>
              <a:t>pada</a:t>
            </a:r>
            <a:r>
              <a:rPr sz="2150" spc="-55" dirty="0">
                <a:latin typeface="Calibri"/>
                <a:cs typeface="Calibri"/>
              </a:rPr>
              <a:t> </a:t>
            </a:r>
            <a:r>
              <a:rPr sz="2150" dirty="0">
                <a:latin typeface="Calibri"/>
                <a:cs typeface="Calibri"/>
              </a:rPr>
              <a:t>persoalan</a:t>
            </a:r>
            <a:r>
              <a:rPr sz="2150" spc="-65" dirty="0">
                <a:latin typeface="Calibri"/>
                <a:cs typeface="Calibri"/>
              </a:rPr>
              <a:t> </a:t>
            </a:r>
            <a:r>
              <a:rPr sz="2150" dirty="0">
                <a:latin typeface="Calibri"/>
                <a:cs typeface="Calibri"/>
              </a:rPr>
              <a:t>untuk</a:t>
            </a:r>
            <a:r>
              <a:rPr sz="2150" spc="-25" dirty="0">
                <a:latin typeface="Calibri"/>
                <a:cs typeface="Calibri"/>
              </a:rPr>
              <a:t> </a:t>
            </a:r>
            <a:r>
              <a:rPr sz="2150" dirty="0">
                <a:latin typeface="Calibri"/>
                <a:cs typeface="Calibri"/>
              </a:rPr>
              <a:t>memilih</a:t>
            </a:r>
            <a:r>
              <a:rPr sz="2150" spc="-65" dirty="0">
                <a:latin typeface="Calibri"/>
                <a:cs typeface="Calibri"/>
              </a:rPr>
              <a:t> </a:t>
            </a:r>
            <a:r>
              <a:rPr sz="2150" dirty="0">
                <a:latin typeface="Calibri"/>
                <a:cs typeface="Calibri"/>
              </a:rPr>
              <a:t>tiga</a:t>
            </a:r>
            <a:r>
              <a:rPr sz="2150" spc="-30" dirty="0">
                <a:latin typeface="Calibri"/>
                <a:cs typeface="Calibri"/>
              </a:rPr>
              <a:t> </a:t>
            </a:r>
            <a:r>
              <a:rPr sz="2150" spc="-10" dirty="0">
                <a:latin typeface="Calibri"/>
                <a:cs typeface="Calibri"/>
              </a:rPr>
              <a:t>alternatif investasi</a:t>
            </a:r>
            <a:r>
              <a:rPr sz="2150" spc="-60" dirty="0">
                <a:latin typeface="Calibri"/>
                <a:cs typeface="Calibri"/>
              </a:rPr>
              <a:t> </a:t>
            </a:r>
            <a:r>
              <a:rPr sz="2150" dirty="0">
                <a:latin typeface="Calibri"/>
                <a:cs typeface="Calibri"/>
              </a:rPr>
              <a:t>A,</a:t>
            </a:r>
            <a:r>
              <a:rPr sz="2150" spc="-60" dirty="0">
                <a:latin typeface="Calibri"/>
                <a:cs typeface="Calibri"/>
              </a:rPr>
              <a:t> </a:t>
            </a:r>
            <a:r>
              <a:rPr sz="2150" dirty="0">
                <a:latin typeface="Calibri"/>
                <a:cs typeface="Calibri"/>
              </a:rPr>
              <a:t>B,</a:t>
            </a:r>
            <a:r>
              <a:rPr sz="2150" spc="-40" dirty="0">
                <a:latin typeface="Calibri"/>
                <a:cs typeface="Calibri"/>
              </a:rPr>
              <a:t> </a:t>
            </a:r>
            <a:r>
              <a:rPr sz="2150" dirty="0">
                <a:latin typeface="Calibri"/>
                <a:cs typeface="Calibri"/>
              </a:rPr>
              <a:t>dan</a:t>
            </a:r>
            <a:r>
              <a:rPr sz="2150" spc="-75" dirty="0">
                <a:latin typeface="Calibri"/>
                <a:cs typeface="Calibri"/>
              </a:rPr>
              <a:t> </a:t>
            </a:r>
            <a:r>
              <a:rPr sz="2150" dirty="0">
                <a:latin typeface="Calibri"/>
                <a:cs typeface="Calibri"/>
              </a:rPr>
              <a:t>C.</a:t>
            </a:r>
            <a:r>
              <a:rPr sz="2150" spc="-25" dirty="0">
                <a:latin typeface="Calibri"/>
                <a:cs typeface="Calibri"/>
              </a:rPr>
              <a:t> </a:t>
            </a:r>
            <a:r>
              <a:rPr sz="2150" spc="-10" dirty="0">
                <a:latin typeface="Calibri"/>
                <a:cs typeface="Calibri"/>
              </a:rPr>
              <a:t>Keuntungan</a:t>
            </a:r>
            <a:r>
              <a:rPr sz="2150" spc="-75" dirty="0">
                <a:latin typeface="Calibri"/>
                <a:cs typeface="Calibri"/>
              </a:rPr>
              <a:t> </a:t>
            </a:r>
            <a:r>
              <a:rPr sz="2150" dirty="0">
                <a:latin typeface="Calibri"/>
                <a:cs typeface="Calibri"/>
              </a:rPr>
              <a:t>yang</a:t>
            </a:r>
            <a:r>
              <a:rPr sz="2150" spc="-60" dirty="0">
                <a:latin typeface="Calibri"/>
                <a:cs typeface="Calibri"/>
              </a:rPr>
              <a:t> </a:t>
            </a:r>
            <a:r>
              <a:rPr sz="2150" dirty="0">
                <a:latin typeface="Calibri"/>
                <a:cs typeface="Calibri"/>
              </a:rPr>
              <a:t>diperoleh</a:t>
            </a:r>
            <a:r>
              <a:rPr sz="2150" spc="-50" dirty="0">
                <a:latin typeface="Calibri"/>
                <a:cs typeface="Calibri"/>
              </a:rPr>
              <a:t> </a:t>
            </a:r>
            <a:r>
              <a:rPr sz="2150" dirty="0">
                <a:latin typeface="Calibri"/>
                <a:cs typeface="Calibri"/>
              </a:rPr>
              <a:t>dari</a:t>
            </a:r>
            <a:r>
              <a:rPr sz="2150" spc="-40" dirty="0">
                <a:latin typeface="Calibri"/>
                <a:cs typeface="Calibri"/>
              </a:rPr>
              <a:t> </a:t>
            </a:r>
            <a:r>
              <a:rPr sz="2150" spc="-10" dirty="0">
                <a:latin typeface="Calibri"/>
                <a:cs typeface="Calibri"/>
              </a:rPr>
              <a:t>ketiga</a:t>
            </a:r>
            <a:r>
              <a:rPr sz="2150" spc="-35" dirty="0">
                <a:latin typeface="Calibri"/>
                <a:cs typeface="Calibri"/>
              </a:rPr>
              <a:t> </a:t>
            </a:r>
            <a:r>
              <a:rPr sz="2150" dirty="0">
                <a:latin typeface="Calibri"/>
                <a:cs typeface="Calibri"/>
              </a:rPr>
              <a:t>jenis</a:t>
            </a:r>
            <a:r>
              <a:rPr sz="2150" spc="-40" dirty="0">
                <a:latin typeface="Calibri"/>
                <a:cs typeface="Calibri"/>
              </a:rPr>
              <a:t> </a:t>
            </a:r>
            <a:r>
              <a:rPr sz="2150" spc="-10" dirty="0">
                <a:latin typeface="Calibri"/>
                <a:cs typeface="Calibri"/>
              </a:rPr>
              <a:t>investasi tersebut</a:t>
            </a:r>
            <a:r>
              <a:rPr sz="2150" spc="-65" dirty="0">
                <a:latin typeface="Calibri"/>
                <a:cs typeface="Calibri"/>
              </a:rPr>
              <a:t> </a:t>
            </a:r>
            <a:r>
              <a:rPr sz="2150" spc="-10" dirty="0">
                <a:latin typeface="Calibri"/>
                <a:cs typeface="Calibri"/>
              </a:rPr>
              <a:t>tergantung</a:t>
            </a:r>
            <a:r>
              <a:rPr sz="2150" spc="-50" dirty="0">
                <a:latin typeface="Calibri"/>
                <a:cs typeface="Calibri"/>
              </a:rPr>
              <a:t> </a:t>
            </a:r>
            <a:r>
              <a:rPr sz="2150" dirty="0">
                <a:latin typeface="Calibri"/>
                <a:cs typeface="Calibri"/>
              </a:rPr>
              <a:t>pada</a:t>
            </a:r>
            <a:r>
              <a:rPr sz="2150" spc="-30" dirty="0">
                <a:latin typeface="Calibri"/>
                <a:cs typeface="Calibri"/>
              </a:rPr>
              <a:t> </a:t>
            </a:r>
            <a:r>
              <a:rPr sz="2150" dirty="0">
                <a:latin typeface="Calibri"/>
                <a:cs typeface="Calibri"/>
              </a:rPr>
              <a:t>situasi</a:t>
            </a:r>
            <a:r>
              <a:rPr sz="2150" spc="-50" dirty="0">
                <a:latin typeface="Calibri"/>
                <a:cs typeface="Calibri"/>
              </a:rPr>
              <a:t> </a:t>
            </a:r>
            <a:r>
              <a:rPr sz="2150" dirty="0">
                <a:latin typeface="Calibri"/>
                <a:cs typeface="Calibri"/>
              </a:rPr>
              <a:t>pasar</a:t>
            </a:r>
            <a:r>
              <a:rPr sz="2150" spc="-55" dirty="0">
                <a:latin typeface="Calibri"/>
                <a:cs typeface="Calibri"/>
              </a:rPr>
              <a:t> </a:t>
            </a:r>
            <a:r>
              <a:rPr sz="2150" dirty="0">
                <a:latin typeface="Calibri"/>
                <a:cs typeface="Calibri"/>
              </a:rPr>
              <a:t>yaitu</a:t>
            </a:r>
            <a:r>
              <a:rPr sz="2150" spc="-40" dirty="0">
                <a:latin typeface="Calibri"/>
                <a:cs typeface="Calibri"/>
              </a:rPr>
              <a:t> </a:t>
            </a:r>
            <a:r>
              <a:rPr sz="2150" dirty="0">
                <a:latin typeface="Calibri"/>
                <a:cs typeface="Calibri"/>
              </a:rPr>
              <a:t>lesu,</a:t>
            </a:r>
            <a:r>
              <a:rPr sz="2150" spc="-50" dirty="0">
                <a:latin typeface="Calibri"/>
                <a:cs typeface="Calibri"/>
              </a:rPr>
              <a:t> </a:t>
            </a:r>
            <a:r>
              <a:rPr sz="2150" dirty="0">
                <a:latin typeface="Calibri"/>
                <a:cs typeface="Calibri"/>
              </a:rPr>
              <a:t>normal,</a:t>
            </a:r>
            <a:r>
              <a:rPr sz="2150" spc="-35" dirty="0">
                <a:latin typeface="Calibri"/>
                <a:cs typeface="Calibri"/>
              </a:rPr>
              <a:t> </a:t>
            </a:r>
            <a:r>
              <a:rPr sz="2150" dirty="0">
                <a:latin typeface="Calibri"/>
                <a:cs typeface="Calibri"/>
              </a:rPr>
              <a:t>dan</a:t>
            </a:r>
            <a:r>
              <a:rPr sz="2150" spc="-65" dirty="0">
                <a:latin typeface="Calibri"/>
                <a:cs typeface="Calibri"/>
              </a:rPr>
              <a:t> </a:t>
            </a:r>
            <a:r>
              <a:rPr sz="2150" dirty="0">
                <a:latin typeface="Calibri"/>
                <a:cs typeface="Calibri"/>
              </a:rPr>
              <a:t>cerah,</a:t>
            </a:r>
            <a:r>
              <a:rPr sz="2150" spc="-35" dirty="0">
                <a:latin typeface="Calibri"/>
                <a:cs typeface="Calibri"/>
              </a:rPr>
              <a:t> </a:t>
            </a:r>
            <a:r>
              <a:rPr sz="2150" spc="-10" dirty="0">
                <a:latin typeface="Calibri"/>
                <a:cs typeface="Calibri"/>
              </a:rPr>
              <a:t>masing- </a:t>
            </a:r>
            <a:r>
              <a:rPr sz="2150" dirty="0">
                <a:latin typeface="Calibri"/>
                <a:cs typeface="Calibri"/>
              </a:rPr>
              <a:t>masing</a:t>
            </a:r>
            <a:r>
              <a:rPr sz="2150" spc="-15" dirty="0">
                <a:latin typeface="Calibri"/>
                <a:cs typeface="Calibri"/>
              </a:rPr>
              <a:t> </a:t>
            </a:r>
            <a:r>
              <a:rPr sz="2150" dirty="0">
                <a:latin typeface="Calibri"/>
                <a:cs typeface="Calibri"/>
              </a:rPr>
              <a:t>15%,</a:t>
            </a:r>
            <a:r>
              <a:rPr sz="2150" spc="-50" dirty="0">
                <a:latin typeface="Calibri"/>
                <a:cs typeface="Calibri"/>
              </a:rPr>
              <a:t> </a:t>
            </a:r>
            <a:r>
              <a:rPr sz="2150" dirty="0">
                <a:latin typeface="Calibri"/>
                <a:cs typeface="Calibri"/>
              </a:rPr>
              <a:t>30%,</a:t>
            </a:r>
            <a:r>
              <a:rPr sz="2150" spc="-35" dirty="0">
                <a:latin typeface="Calibri"/>
                <a:cs typeface="Calibri"/>
              </a:rPr>
              <a:t> </a:t>
            </a:r>
            <a:r>
              <a:rPr sz="2150" dirty="0">
                <a:latin typeface="Calibri"/>
                <a:cs typeface="Calibri"/>
              </a:rPr>
              <a:t>dan</a:t>
            </a:r>
            <a:r>
              <a:rPr sz="2150" spc="-20" dirty="0">
                <a:latin typeface="Calibri"/>
                <a:cs typeface="Calibri"/>
              </a:rPr>
              <a:t> </a:t>
            </a:r>
            <a:r>
              <a:rPr sz="2150" dirty="0">
                <a:latin typeface="Calibri"/>
                <a:cs typeface="Calibri"/>
              </a:rPr>
              <a:t>55%.</a:t>
            </a:r>
            <a:r>
              <a:rPr sz="2150" spc="-40" dirty="0">
                <a:latin typeface="Calibri"/>
                <a:cs typeface="Calibri"/>
              </a:rPr>
              <a:t> </a:t>
            </a:r>
            <a:r>
              <a:rPr sz="2150" spc="-20" dirty="0">
                <a:latin typeface="Calibri"/>
                <a:cs typeface="Calibri"/>
              </a:rPr>
              <a:t>Komponen-</a:t>
            </a:r>
            <a:r>
              <a:rPr sz="2150" spc="-10" dirty="0">
                <a:latin typeface="Calibri"/>
                <a:cs typeface="Calibri"/>
              </a:rPr>
              <a:t>komponen</a:t>
            </a:r>
            <a:r>
              <a:rPr sz="2150" spc="-45" dirty="0">
                <a:latin typeface="Calibri"/>
                <a:cs typeface="Calibri"/>
              </a:rPr>
              <a:t> </a:t>
            </a:r>
            <a:r>
              <a:rPr sz="2150" dirty="0">
                <a:latin typeface="Calibri"/>
                <a:cs typeface="Calibri"/>
              </a:rPr>
              <a:t>situasi</a:t>
            </a:r>
            <a:r>
              <a:rPr sz="2150" spc="-30" dirty="0">
                <a:latin typeface="Calibri"/>
                <a:cs typeface="Calibri"/>
              </a:rPr>
              <a:t> </a:t>
            </a:r>
            <a:r>
              <a:rPr sz="2150" spc="-10" dirty="0">
                <a:latin typeface="Calibri"/>
                <a:cs typeface="Calibri"/>
              </a:rPr>
              <a:t>tersebut</a:t>
            </a:r>
            <a:r>
              <a:rPr sz="2150" spc="-25" dirty="0">
                <a:latin typeface="Calibri"/>
                <a:cs typeface="Calibri"/>
              </a:rPr>
              <a:t> </a:t>
            </a:r>
            <a:r>
              <a:rPr sz="2150" spc="-10" dirty="0">
                <a:latin typeface="Calibri"/>
                <a:cs typeface="Calibri"/>
              </a:rPr>
              <a:t>disajikan </a:t>
            </a:r>
            <a:r>
              <a:rPr sz="2150" dirty="0">
                <a:latin typeface="Calibri"/>
                <a:cs typeface="Calibri"/>
              </a:rPr>
              <a:t>dalam</a:t>
            </a:r>
            <a:r>
              <a:rPr sz="2150" spc="-25" dirty="0">
                <a:latin typeface="Calibri"/>
                <a:cs typeface="Calibri"/>
              </a:rPr>
              <a:t> </a:t>
            </a:r>
            <a:r>
              <a:rPr sz="2150" spc="-30" dirty="0">
                <a:latin typeface="Calibri"/>
                <a:cs typeface="Calibri"/>
              </a:rPr>
              <a:t>Tabel</a:t>
            </a:r>
            <a:r>
              <a:rPr sz="2150" spc="-65" dirty="0">
                <a:latin typeface="Calibri"/>
                <a:cs typeface="Calibri"/>
              </a:rPr>
              <a:t> </a:t>
            </a:r>
            <a:r>
              <a:rPr sz="2150" spc="-10" dirty="0">
                <a:latin typeface="Calibri"/>
                <a:cs typeface="Calibri"/>
              </a:rPr>
              <a:t>berikut.</a:t>
            </a:r>
            <a:endParaRPr sz="2150">
              <a:latin typeface="Calibri"/>
              <a:cs typeface="Calibri"/>
            </a:endParaRPr>
          </a:p>
        </p:txBody>
      </p:sp>
      <p:sp>
        <p:nvSpPr>
          <p:cNvPr id="4" name="object 4"/>
          <p:cNvSpPr txBox="1"/>
          <p:nvPr/>
        </p:nvSpPr>
        <p:spPr>
          <a:xfrm>
            <a:off x="753869" y="5859184"/>
            <a:ext cx="7901940" cy="353060"/>
          </a:xfrm>
          <a:prstGeom prst="rect">
            <a:avLst/>
          </a:prstGeom>
        </p:spPr>
        <p:txBody>
          <a:bodyPr vert="horz" wrap="square" lIns="0" tIns="12065" rIns="0" bIns="0" rtlCol="0">
            <a:spAutoFit/>
          </a:bodyPr>
          <a:lstStyle/>
          <a:p>
            <a:pPr marL="12700">
              <a:lnSpc>
                <a:spcPct val="100000"/>
              </a:lnSpc>
              <a:spcBef>
                <a:spcPts val="95"/>
              </a:spcBef>
            </a:pPr>
            <a:r>
              <a:rPr sz="2150" spc="-10" dirty="0">
                <a:latin typeface="Calibri"/>
                <a:cs typeface="Calibri"/>
              </a:rPr>
              <a:t>Investasi</a:t>
            </a:r>
            <a:r>
              <a:rPr sz="2150" spc="-65" dirty="0">
                <a:latin typeface="Calibri"/>
                <a:cs typeface="Calibri"/>
              </a:rPr>
              <a:t> </a:t>
            </a:r>
            <a:r>
              <a:rPr sz="2150" dirty="0">
                <a:latin typeface="Calibri"/>
                <a:cs typeface="Calibri"/>
              </a:rPr>
              <a:t>mana</a:t>
            </a:r>
            <a:r>
              <a:rPr sz="2150" spc="-60" dirty="0">
                <a:latin typeface="Calibri"/>
                <a:cs typeface="Calibri"/>
              </a:rPr>
              <a:t> </a:t>
            </a:r>
            <a:r>
              <a:rPr sz="2150" dirty="0">
                <a:latin typeface="Calibri"/>
                <a:cs typeface="Calibri"/>
              </a:rPr>
              <a:t>yang</a:t>
            </a:r>
            <a:r>
              <a:rPr sz="2150" spc="-65" dirty="0">
                <a:latin typeface="Calibri"/>
                <a:cs typeface="Calibri"/>
              </a:rPr>
              <a:t> </a:t>
            </a:r>
            <a:r>
              <a:rPr sz="2150" dirty="0">
                <a:latin typeface="Calibri"/>
                <a:cs typeface="Calibri"/>
              </a:rPr>
              <a:t>dipilih</a:t>
            </a:r>
            <a:r>
              <a:rPr sz="2150" spc="-55" dirty="0">
                <a:latin typeface="Calibri"/>
                <a:cs typeface="Calibri"/>
              </a:rPr>
              <a:t> </a:t>
            </a:r>
            <a:r>
              <a:rPr sz="2150" dirty="0">
                <a:latin typeface="Calibri"/>
                <a:cs typeface="Calibri"/>
              </a:rPr>
              <a:t>jika</a:t>
            </a:r>
            <a:r>
              <a:rPr sz="2150" spc="-40" dirty="0">
                <a:latin typeface="Calibri"/>
                <a:cs typeface="Calibri"/>
              </a:rPr>
              <a:t> </a:t>
            </a:r>
            <a:r>
              <a:rPr sz="2150" dirty="0">
                <a:latin typeface="Calibri"/>
                <a:cs typeface="Calibri"/>
              </a:rPr>
              <a:t>menggunakan</a:t>
            </a:r>
            <a:r>
              <a:rPr sz="2150" spc="-75" dirty="0">
                <a:latin typeface="Calibri"/>
                <a:cs typeface="Calibri"/>
              </a:rPr>
              <a:t> </a:t>
            </a:r>
            <a:r>
              <a:rPr sz="2150" dirty="0">
                <a:latin typeface="Calibri"/>
                <a:cs typeface="Calibri"/>
              </a:rPr>
              <a:t>kriteria</a:t>
            </a:r>
            <a:r>
              <a:rPr sz="2150" spc="-20" dirty="0">
                <a:latin typeface="Calibri"/>
                <a:cs typeface="Calibri"/>
              </a:rPr>
              <a:t> </a:t>
            </a:r>
            <a:r>
              <a:rPr sz="2150" dirty="0">
                <a:latin typeface="Calibri"/>
                <a:cs typeface="Calibri"/>
              </a:rPr>
              <a:t>opportunity</a:t>
            </a:r>
            <a:r>
              <a:rPr sz="2150" spc="-50" dirty="0">
                <a:latin typeface="Calibri"/>
                <a:cs typeface="Calibri"/>
              </a:rPr>
              <a:t> </a:t>
            </a:r>
            <a:r>
              <a:rPr sz="2150" spc="-10" dirty="0">
                <a:latin typeface="Calibri"/>
                <a:cs typeface="Calibri"/>
              </a:rPr>
              <a:t>loss?</a:t>
            </a:r>
            <a:endParaRPr sz="2150">
              <a:latin typeface="Calibri"/>
              <a:cs typeface="Calibri"/>
            </a:endParaRPr>
          </a:p>
        </p:txBody>
      </p:sp>
      <p:pic>
        <p:nvPicPr>
          <p:cNvPr id="5" name="object 5"/>
          <p:cNvPicPr/>
          <p:nvPr/>
        </p:nvPicPr>
        <p:blipFill>
          <a:blip r:embed="rId2" cstate="print"/>
          <a:stretch>
            <a:fillRect/>
          </a:stretch>
        </p:blipFill>
        <p:spPr>
          <a:xfrm>
            <a:off x="2342388" y="3854196"/>
            <a:ext cx="5667756" cy="1810511"/>
          </a:xfrm>
          <a:prstGeom prst="rect">
            <a:avLst/>
          </a:prstGeom>
        </p:spPr>
      </p:pic>
      <p:graphicFrame>
        <p:nvGraphicFramePr>
          <p:cNvPr id="6" name="object 6"/>
          <p:cNvGraphicFramePr>
            <a:graphicFrameLocks noGrp="1"/>
          </p:cNvGraphicFramePr>
          <p:nvPr/>
        </p:nvGraphicFramePr>
        <p:xfrm>
          <a:off x="2337054" y="3848861"/>
          <a:ext cx="5666740" cy="1809115"/>
        </p:xfrm>
        <a:graphic>
          <a:graphicData uri="http://schemas.openxmlformats.org/drawingml/2006/table">
            <a:tbl>
              <a:tblPr firstRow="1" bandRow="1">
                <a:tableStyleId>{2D5ABB26-0587-4C30-8999-92F81FD0307C}</a:tableStyleId>
              </a:tblPr>
              <a:tblGrid>
                <a:gridCol w="1889760"/>
                <a:gridCol w="1200785"/>
                <a:gridCol w="1331595"/>
                <a:gridCol w="1244600"/>
              </a:tblGrid>
              <a:tr h="679450">
                <a:tc>
                  <a:txBody>
                    <a:bodyPr/>
                    <a:lstStyle/>
                    <a:p>
                      <a:pPr marL="487045" marR="438784" indent="-44450">
                        <a:lnSpc>
                          <a:spcPct val="101600"/>
                        </a:lnSpc>
                        <a:spcBef>
                          <a:spcPts val="160"/>
                        </a:spcBef>
                      </a:pPr>
                      <a:r>
                        <a:rPr sz="1950" b="1" spc="-10" dirty="0">
                          <a:solidFill>
                            <a:srgbClr val="FFFFFF"/>
                          </a:solidFill>
                          <a:latin typeface="Calibri"/>
                          <a:cs typeface="Calibri"/>
                        </a:rPr>
                        <a:t>Alternatif Investasi</a:t>
                      </a:r>
                      <a:endParaRPr sz="195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372745" marR="359410" indent="-9525">
                        <a:lnSpc>
                          <a:spcPct val="101600"/>
                        </a:lnSpc>
                        <a:spcBef>
                          <a:spcPts val="160"/>
                        </a:spcBef>
                      </a:pPr>
                      <a:r>
                        <a:rPr sz="1950" b="1" spc="-20" dirty="0">
                          <a:solidFill>
                            <a:srgbClr val="FFFFFF"/>
                          </a:solidFill>
                          <a:latin typeface="Calibri"/>
                          <a:cs typeface="Calibri"/>
                        </a:rPr>
                        <a:t>Lesu 0,15</a:t>
                      </a:r>
                      <a:endParaRPr sz="195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438784" marR="270510" indent="-166370">
                        <a:lnSpc>
                          <a:spcPct val="101600"/>
                        </a:lnSpc>
                        <a:spcBef>
                          <a:spcPts val="160"/>
                        </a:spcBef>
                      </a:pPr>
                      <a:r>
                        <a:rPr sz="1950" b="1" spc="-10" dirty="0">
                          <a:solidFill>
                            <a:srgbClr val="FFFFFF"/>
                          </a:solidFill>
                          <a:latin typeface="Calibri"/>
                          <a:cs typeface="Calibri"/>
                        </a:rPr>
                        <a:t>Normal </a:t>
                      </a:r>
                      <a:r>
                        <a:rPr sz="1950" b="1" spc="-20" dirty="0">
                          <a:solidFill>
                            <a:srgbClr val="FFFFFF"/>
                          </a:solidFill>
                          <a:latin typeface="Calibri"/>
                          <a:cs typeface="Calibri"/>
                        </a:rPr>
                        <a:t>0,30</a:t>
                      </a:r>
                      <a:endParaRPr sz="195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396240" marR="316865" indent="-76835">
                        <a:lnSpc>
                          <a:spcPct val="101600"/>
                        </a:lnSpc>
                        <a:spcBef>
                          <a:spcPts val="160"/>
                        </a:spcBef>
                      </a:pPr>
                      <a:r>
                        <a:rPr sz="1950" b="1" spc="-10" dirty="0">
                          <a:solidFill>
                            <a:srgbClr val="FFFFFF"/>
                          </a:solidFill>
                          <a:latin typeface="Calibri"/>
                          <a:cs typeface="Calibri"/>
                        </a:rPr>
                        <a:t>Cerah </a:t>
                      </a:r>
                      <a:r>
                        <a:rPr sz="1950" b="1" spc="-20" dirty="0">
                          <a:solidFill>
                            <a:srgbClr val="FFFFFF"/>
                          </a:solidFill>
                          <a:latin typeface="Calibri"/>
                          <a:cs typeface="Calibri"/>
                        </a:rPr>
                        <a:t>0,55</a:t>
                      </a:r>
                      <a:endParaRPr sz="195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r>
              <a:tr h="375920">
                <a:tc>
                  <a:txBody>
                    <a:bodyPr/>
                    <a:lstStyle/>
                    <a:p>
                      <a:pPr marL="74295">
                        <a:lnSpc>
                          <a:spcPct val="100000"/>
                        </a:lnSpc>
                        <a:spcBef>
                          <a:spcPts val="185"/>
                        </a:spcBef>
                      </a:pPr>
                      <a:r>
                        <a:rPr sz="1950" spc="-50" dirty="0">
                          <a:latin typeface="Calibri"/>
                          <a:cs typeface="Calibri"/>
                        </a:rPr>
                        <a:t>A</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5565">
                        <a:lnSpc>
                          <a:spcPct val="100000"/>
                        </a:lnSpc>
                        <a:spcBef>
                          <a:spcPts val="185"/>
                        </a:spcBef>
                      </a:pPr>
                      <a:r>
                        <a:rPr sz="1950" spc="-10" dirty="0">
                          <a:latin typeface="Calibri"/>
                          <a:cs typeface="Calibri"/>
                        </a:rPr>
                        <a:t>45000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4295">
                        <a:lnSpc>
                          <a:spcPct val="100000"/>
                        </a:lnSpc>
                        <a:spcBef>
                          <a:spcPts val="185"/>
                        </a:spcBef>
                      </a:pPr>
                      <a:r>
                        <a:rPr sz="1950" spc="-10" dirty="0">
                          <a:latin typeface="Calibri"/>
                          <a:cs typeface="Calibri"/>
                        </a:rPr>
                        <a:t>15000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4930">
                        <a:lnSpc>
                          <a:spcPct val="100000"/>
                        </a:lnSpc>
                        <a:spcBef>
                          <a:spcPts val="185"/>
                        </a:spcBef>
                      </a:pPr>
                      <a:r>
                        <a:rPr sz="1950" spc="-10" dirty="0">
                          <a:latin typeface="Calibri"/>
                          <a:cs typeface="Calibri"/>
                        </a:rPr>
                        <a:t>20000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r>
              <a:tr h="377825">
                <a:tc>
                  <a:txBody>
                    <a:bodyPr/>
                    <a:lstStyle/>
                    <a:p>
                      <a:pPr marL="74295">
                        <a:lnSpc>
                          <a:spcPct val="100000"/>
                        </a:lnSpc>
                        <a:spcBef>
                          <a:spcPts val="195"/>
                        </a:spcBef>
                      </a:pPr>
                      <a:r>
                        <a:rPr sz="1950" spc="-50" dirty="0">
                          <a:latin typeface="Calibri"/>
                          <a:cs typeface="Calibri"/>
                        </a:rPr>
                        <a:t>B</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5565">
                        <a:lnSpc>
                          <a:spcPct val="100000"/>
                        </a:lnSpc>
                        <a:spcBef>
                          <a:spcPts val="195"/>
                        </a:spcBef>
                      </a:pPr>
                      <a:r>
                        <a:rPr sz="1950" spc="-10" dirty="0">
                          <a:latin typeface="Calibri"/>
                          <a:cs typeface="Calibri"/>
                        </a:rPr>
                        <a:t>25000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195"/>
                        </a:spcBef>
                      </a:pPr>
                      <a:r>
                        <a:rPr sz="1950" spc="-10" dirty="0">
                          <a:latin typeface="Calibri"/>
                          <a:cs typeface="Calibri"/>
                        </a:rPr>
                        <a:t>20000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930">
                        <a:lnSpc>
                          <a:spcPct val="100000"/>
                        </a:lnSpc>
                        <a:spcBef>
                          <a:spcPts val="195"/>
                        </a:spcBef>
                      </a:pPr>
                      <a:r>
                        <a:rPr sz="1950" dirty="0">
                          <a:latin typeface="Calibri"/>
                          <a:cs typeface="Calibri"/>
                        </a:rPr>
                        <a:t>-</a:t>
                      </a:r>
                      <a:r>
                        <a:rPr sz="1950" spc="-10" dirty="0">
                          <a:latin typeface="Calibri"/>
                          <a:cs typeface="Calibri"/>
                        </a:rPr>
                        <a:t>10000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r h="375920">
                <a:tc>
                  <a:txBody>
                    <a:bodyPr/>
                    <a:lstStyle/>
                    <a:p>
                      <a:pPr marL="74295">
                        <a:lnSpc>
                          <a:spcPct val="100000"/>
                        </a:lnSpc>
                        <a:spcBef>
                          <a:spcPts val="185"/>
                        </a:spcBef>
                      </a:pPr>
                      <a:r>
                        <a:rPr sz="1950" spc="-50" dirty="0">
                          <a:latin typeface="Calibri"/>
                          <a:cs typeface="Calibri"/>
                        </a:rPr>
                        <a:t>C</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5565">
                        <a:lnSpc>
                          <a:spcPct val="100000"/>
                        </a:lnSpc>
                        <a:spcBef>
                          <a:spcPts val="185"/>
                        </a:spcBef>
                      </a:pPr>
                      <a:r>
                        <a:rPr sz="1950" spc="-10" dirty="0">
                          <a:latin typeface="Calibri"/>
                          <a:cs typeface="Calibri"/>
                        </a:rPr>
                        <a:t>35000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185"/>
                        </a:spcBef>
                      </a:pPr>
                      <a:r>
                        <a:rPr sz="1950" spc="-10" dirty="0">
                          <a:latin typeface="Calibri"/>
                          <a:cs typeface="Calibri"/>
                        </a:rPr>
                        <a:t>60000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930">
                        <a:lnSpc>
                          <a:spcPct val="100000"/>
                        </a:lnSpc>
                        <a:spcBef>
                          <a:spcPts val="185"/>
                        </a:spcBef>
                      </a:pPr>
                      <a:r>
                        <a:rPr sz="1950" spc="-10" dirty="0">
                          <a:latin typeface="Calibri"/>
                          <a:cs typeface="Calibri"/>
                        </a:rPr>
                        <a:t>50000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spc="-25" dirty="0"/>
              <a:t>Penyelesaian</a:t>
            </a:r>
          </a:p>
        </p:txBody>
      </p:sp>
      <p:pic>
        <p:nvPicPr>
          <p:cNvPr id="3" name="object 3"/>
          <p:cNvPicPr/>
          <p:nvPr/>
        </p:nvPicPr>
        <p:blipFill>
          <a:blip r:embed="rId2" cstate="print"/>
          <a:stretch>
            <a:fillRect/>
          </a:stretch>
        </p:blipFill>
        <p:spPr>
          <a:xfrm>
            <a:off x="1816607" y="2278379"/>
            <a:ext cx="5666231" cy="1810512"/>
          </a:xfrm>
          <a:prstGeom prst="rect">
            <a:avLst/>
          </a:prstGeom>
        </p:spPr>
      </p:pic>
      <p:graphicFrame>
        <p:nvGraphicFramePr>
          <p:cNvPr id="4" name="object 4"/>
          <p:cNvGraphicFramePr>
            <a:graphicFrameLocks noGrp="1"/>
          </p:cNvGraphicFramePr>
          <p:nvPr/>
        </p:nvGraphicFramePr>
        <p:xfrm>
          <a:off x="1811273" y="2273045"/>
          <a:ext cx="5668007" cy="1809115"/>
        </p:xfrm>
        <a:graphic>
          <a:graphicData uri="http://schemas.openxmlformats.org/drawingml/2006/table">
            <a:tbl>
              <a:tblPr firstRow="1" bandRow="1">
                <a:tableStyleId>{2D5ABB26-0587-4C30-8999-92F81FD0307C}</a:tableStyleId>
              </a:tblPr>
              <a:tblGrid>
                <a:gridCol w="1888489"/>
                <a:gridCol w="1202689"/>
                <a:gridCol w="1330960"/>
                <a:gridCol w="1245869"/>
              </a:tblGrid>
              <a:tr h="677545">
                <a:tc>
                  <a:txBody>
                    <a:bodyPr/>
                    <a:lstStyle/>
                    <a:p>
                      <a:pPr marL="462915">
                        <a:lnSpc>
                          <a:spcPct val="100000"/>
                        </a:lnSpc>
                        <a:spcBef>
                          <a:spcPts val="185"/>
                        </a:spcBef>
                      </a:pPr>
                      <a:r>
                        <a:rPr sz="1950" b="1" spc="-10" dirty="0">
                          <a:solidFill>
                            <a:srgbClr val="FFFFFF"/>
                          </a:solidFill>
                          <a:latin typeface="Calibri"/>
                          <a:cs typeface="Calibri"/>
                        </a:rPr>
                        <a:t>Tindakan</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374650" marR="359410" indent="-9525">
                        <a:lnSpc>
                          <a:spcPct val="101600"/>
                        </a:lnSpc>
                        <a:spcBef>
                          <a:spcPts val="145"/>
                        </a:spcBef>
                      </a:pPr>
                      <a:r>
                        <a:rPr sz="1950" b="1" spc="-20" dirty="0">
                          <a:solidFill>
                            <a:srgbClr val="FFFFFF"/>
                          </a:solidFill>
                          <a:latin typeface="Calibri"/>
                          <a:cs typeface="Calibri"/>
                        </a:rPr>
                        <a:t>Lesu 0,15</a:t>
                      </a:r>
                      <a:endParaRPr sz="1950">
                        <a:latin typeface="Calibri"/>
                        <a:cs typeface="Calibri"/>
                      </a:endParaRPr>
                    </a:p>
                  </a:txBody>
                  <a:tcPr marL="0" marR="0" marT="184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438784" marR="268605" indent="-166370">
                        <a:lnSpc>
                          <a:spcPct val="101600"/>
                        </a:lnSpc>
                        <a:spcBef>
                          <a:spcPts val="145"/>
                        </a:spcBef>
                      </a:pPr>
                      <a:r>
                        <a:rPr sz="1950" b="1" spc="-10" dirty="0">
                          <a:solidFill>
                            <a:srgbClr val="FFFFFF"/>
                          </a:solidFill>
                          <a:latin typeface="Calibri"/>
                          <a:cs typeface="Calibri"/>
                        </a:rPr>
                        <a:t>Normal </a:t>
                      </a:r>
                      <a:r>
                        <a:rPr sz="1950" b="1" spc="-20" dirty="0">
                          <a:solidFill>
                            <a:srgbClr val="FFFFFF"/>
                          </a:solidFill>
                          <a:latin typeface="Calibri"/>
                          <a:cs typeface="Calibri"/>
                        </a:rPr>
                        <a:t>0,30</a:t>
                      </a:r>
                      <a:endParaRPr sz="1950">
                        <a:latin typeface="Calibri"/>
                        <a:cs typeface="Calibri"/>
                      </a:endParaRPr>
                    </a:p>
                  </a:txBody>
                  <a:tcPr marL="0" marR="0" marT="184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397510" marR="315595" indent="-76200">
                        <a:lnSpc>
                          <a:spcPct val="101600"/>
                        </a:lnSpc>
                        <a:spcBef>
                          <a:spcPts val="145"/>
                        </a:spcBef>
                      </a:pPr>
                      <a:r>
                        <a:rPr sz="1950" b="1" spc="-10" dirty="0">
                          <a:solidFill>
                            <a:srgbClr val="FFFFFF"/>
                          </a:solidFill>
                          <a:latin typeface="Calibri"/>
                          <a:cs typeface="Calibri"/>
                        </a:rPr>
                        <a:t>Cerah </a:t>
                      </a:r>
                      <a:r>
                        <a:rPr sz="1950" b="1" spc="-20" dirty="0">
                          <a:solidFill>
                            <a:srgbClr val="FFFFFF"/>
                          </a:solidFill>
                          <a:latin typeface="Calibri"/>
                          <a:cs typeface="Calibri"/>
                        </a:rPr>
                        <a:t>0,55</a:t>
                      </a:r>
                      <a:endParaRPr sz="1950">
                        <a:latin typeface="Calibri"/>
                        <a:cs typeface="Calibri"/>
                      </a:endParaRPr>
                    </a:p>
                  </a:txBody>
                  <a:tcPr marL="0" marR="0" marT="184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r>
              <a:tr h="377825">
                <a:tc>
                  <a:txBody>
                    <a:bodyPr/>
                    <a:lstStyle/>
                    <a:p>
                      <a:pPr marL="74295">
                        <a:lnSpc>
                          <a:spcPct val="100000"/>
                        </a:lnSpc>
                        <a:spcBef>
                          <a:spcPts val="195"/>
                        </a:spcBef>
                      </a:pPr>
                      <a:r>
                        <a:rPr sz="1950" spc="-50" dirty="0">
                          <a:latin typeface="Calibri"/>
                          <a:cs typeface="Calibri"/>
                        </a:rPr>
                        <a:t>A</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4295">
                        <a:lnSpc>
                          <a:spcPct val="100000"/>
                        </a:lnSpc>
                        <a:spcBef>
                          <a:spcPts val="195"/>
                        </a:spcBef>
                      </a:pPr>
                      <a:r>
                        <a:rPr sz="1950" spc="-50" dirty="0">
                          <a:latin typeface="Calibri"/>
                          <a:cs typeface="Calibri"/>
                        </a:rPr>
                        <a:t>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4295">
                        <a:lnSpc>
                          <a:spcPct val="100000"/>
                        </a:lnSpc>
                        <a:spcBef>
                          <a:spcPts val="195"/>
                        </a:spcBef>
                      </a:pPr>
                      <a:r>
                        <a:rPr sz="1950" spc="-10" dirty="0">
                          <a:latin typeface="Calibri"/>
                          <a:cs typeface="Calibri"/>
                        </a:rPr>
                        <a:t>45000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3660">
                        <a:lnSpc>
                          <a:spcPct val="100000"/>
                        </a:lnSpc>
                        <a:spcBef>
                          <a:spcPts val="195"/>
                        </a:spcBef>
                      </a:pPr>
                      <a:r>
                        <a:rPr sz="1950" spc="-10" dirty="0">
                          <a:latin typeface="Calibri"/>
                          <a:cs typeface="Calibri"/>
                        </a:rPr>
                        <a:t>30000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r>
              <a:tr h="375920">
                <a:tc>
                  <a:txBody>
                    <a:bodyPr/>
                    <a:lstStyle/>
                    <a:p>
                      <a:pPr marL="74295">
                        <a:lnSpc>
                          <a:spcPct val="100000"/>
                        </a:lnSpc>
                        <a:spcBef>
                          <a:spcPts val="185"/>
                        </a:spcBef>
                      </a:pPr>
                      <a:r>
                        <a:rPr sz="1950" spc="-50" dirty="0">
                          <a:latin typeface="Calibri"/>
                          <a:cs typeface="Calibri"/>
                        </a:rPr>
                        <a:t>B</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185"/>
                        </a:spcBef>
                      </a:pPr>
                      <a:r>
                        <a:rPr sz="1950" spc="-10" dirty="0">
                          <a:latin typeface="Calibri"/>
                          <a:cs typeface="Calibri"/>
                        </a:rPr>
                        <a:t>20000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185"/>
                        </a:spcBef>
                      </a:pPr>
                      <a:r>
                        <a:rPr sz="1950" spc="-10" dirty="0">
                          <a:latin typeface="Calibri"/>
                          <a:cs typeface="Calibri"/>
                        </a:rPr>
                        <a:t>40000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3660">
                        <a:lnSpc>
                          <a:spcPct val="100000"/>
                        </a:lnSpc>
                        <a:spcBef>
                          <a:spcPts val="185"/>
                        </a:spcBef>
                      </a:pPr>
                      <a:r>
                        <a:rPr sz="1950" spc="-10" dirty="0">
                          <a:latin typeface="Calibri"/>
                          <a:cs typeface="Calibri"/>
                        </a:rPr>
                        <a:t>60000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r h="377825">
                <a:tc>
                  <a:txBody>
                    <a:bodyPr/>
                    <a:lstStyle/>
                    <a:p>
                      <a:pPr marL="74295">
                        <a:lnSpc>
                          <a:spcPct val="100000"/>
                        </a:lnSpc>
                        <a:spcBef>
                          <a:spcPts val="195"/>
                        </a:spcBef>
                      </a:pPr>
                      <a:r>
                        <a:rPr sz="1950" spc="-50" dirty="0">
                          <a:latin typeface="Calibri"/>
                          <a:cs typeface="Calibri"/>
                        </a:rPr>
                        <a:t>C</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195"/>
                        </a:spcBef>
                      </a:pPr>
                      <a:r>
                        <a:rPr sz="1950" spc="-10" dirty="0">
                          <a:latin typeface="Calibri"/>
                          <a:cs typeface="Calibri"/>
                        </a:rPr>
                        <a:t>10000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195"/>
                        </a:spcBef>
                      </a:pPr>
                      <a:r>
                        <a:rPr sz="1950" spc="-50" dirty="0">
                          <a:latin typeface="Calibri"/>
                          <a:cs typeface="Calibri"/>
                        </a:rPr>
                        <a:t>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3660">
                        <a:lnSpc>
                          <a:spcPct val="100000"/>
                        </a:lnSpc>
                        <a:spcBef>
                          <a:spcPts val="195"/>
                        </a:spcBef>
                      </a:pPr>
                      <a:r>
                        <a:rPr sz="1950" spc="-50" dirty="0">
                          <a:latin typeface="Calibri"/>
                          <a:cs typeface="Calibri"/>
                        </a:rPr>
                        <a:t>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bl>
          </a:graphicData>
        </a:graphic>
      </p:graphicFrame>
      <p:sp>
        <p:nvSpPr>
          <p:cNvPr id="5" name="object 5"/>
          <p:cNvSpPr txBox="1"/>
          <p:nvPr/>
        </p:nvSpPr>
        <p:spPr>
          <a:xfrm>
            <a:off x="1185673" y="4469355"/>
            <a:ext cx="8066405" cy="1232535"/>
          </a:xfrm>
          <a:prstGeom prst="rect">
            <a:avLst/>
          </a:prstGeom>
        </p:spPr>
        <p:txBody>
          <a:bodyPr vert="horz" wrap="square" lIns="0" tIns="16510" rIns="0" bIns="0" rtlCol="0">
            <a:spAutoFit/>
          </a:bodyPr>
          <a:lstStyle/>
          <a:p>
            <a:pPr marL="38100">
              <a:lnSpc>
                <a:spcPct val="100000"/>
              </a:lnSpc>
              <a:spcBef>
                <a:spcPts val="130"/>
              </a:spcBef>
            </a:pPr>
            <a:r>
              <a:rPr sz="1950" dirty="0">
                <a:latin typeface="Calibri"/>
                <a:cs typeface="Calibri"/>
              </a:rPr>
              <a:t>EOL</a:t>
            </a:r>
            <a:r>
              <a:rPr sz="1950" baseline="-21367" dirty="0">
                <a:latin typeface="Calibri"/>
                <a:cs typeface="Calibri"/>
              </a:rPr>
              <a:t>A</a:t>
            </a:r>
            <a:r>
              <a:rPr sz="1950" spc="315" baseline="-21367" dirty="0">
                <a:latin typeface="Calibri"/>
                <a:cs typeface="Calibri"/>
              </a:rPr>
              <a:t> </a:t>
            </a:r>
            <a:r>
              <a:rPr sz="1950" dirty="0">
                <a:latin typeface="Calibri"/>
                <a:cs typeface="Calibri"/>
              </a:rPr>
              <a:t>=</a:t>
            </a:r>
            <a:r>
              <a:rPr sz="1950" spc="30" dirty="0">
                <a:latin typeface="Calibri"/>
                <a:cs typeface="Calibri"/>
              </a:rPr>
              <a:t> </a:t>
            </a:r>
            <a:r>
              <a:rPr sz="1950" dirty="0">
                <a:latin typeface="Calibri"/>
                <a:cs typeface="Calibri"/>
              </a:rPr>
              <a:t>0(0,15) +</a:t>
            </a:r>
            <a:r>
              <a:rPr sz="1950" spc="55" dirty="0">
                <a:latin typeface="Calibri"/>
                <a:cs typeface="Calibri"/>
              </a:rPr>
              <a:t> </a:t>
            </a:r>
            <a:r>
              <a:rPr sz="1950" dirty="0">
                <a:latin typeface="Calibri"/>
                <a:cs typeface="Calibri"/>
              </a:rPr>
              <a:t>45000(0,30) +</a:t>
            </a:r>
            <a:r>
              <a:rPr sz="1950" spc="30" dirty="0">
                <a:latin typeface="Calibri"/>
                <a:cs typeface="Calibri"/>
              </a:rPr>
              <a:t> </a:t>
            </a:r>
            <a:r>
              <a:rPr sz="1950" dirty="0">
                <a:latin typeface="Calibri"/>
                <a:cs typeface="Calibri"/>
              </a:rPr>
              <a:t>30000(0,55) =</a:t>
            </a:r>
            <a:r>
              <a:rPr sz="1950" spc="35" dirty="0">
                <a:latin typeface="Calibri"/>
                <a:cs typeface="Calibri"/>
              </a:rPr>
              <a:t> </a:t>
            </a:r>
            <a:r>
              <a:rPr sz="1950" spc="-10" dirty="0">
                <a:latin typeface="Calibri"/>
                <a:cs typeface="Calibri"/>
              </a:rPr>
              <a:t>30000</a:t>
            </a:r>
            <a:endParaRPr sz="1950">
              <a:latin typeface="Calibri"/>
              <a:cs typeface="Calibri"/>
            </a:endParaRPr>
          </a:p>
          <a:p>
            <a:pPr marL="38100">
              <a:lnSpc>
                <a:spcPct val="100000"/>
              </a:lnSpc>
              <a:spcBef>
                <a:spcPts val="35"/>
              </a:spcBef>
            </a:pPr>
            <a:r>
              <a:rPr sz="1950" dirty="0">
                <a:latin typeface="Calibri"/>
                <a:cs typeface="Calibri"/>
              </a:rPr>
              <a:t>EOL</a:t>
            </a:r>
            <a:r>
              <a:rPr sz="1950" baseline="-21367" dirty="0">
                <a:latin typeface="Calibri"/>
                <a:cs typeface="Calibri"/>
              </a:rPr>
              <a:t>B</a:t>
            </a:r>
            <a:r>
              <a:rPr sz="1950" spc="307" baseline="-21367" dirty="0">
                <a:latin typeface="Calibri"/>
                <a:cs typeface="Calibri"/>
              </a:rPr>
              <a:t> </a:t>
            </a:r>
            <a:r>
              <a:rPr sz="1950" dirty="0">
                <a:latin typeface="Calibri"/>
                <a:cs typeface="Calibri"/>
              </a:rPr>
              <a:t>=</a:t>
            </a:r>
            <a:r>
              <a:rPr sz="1950" spc="55" dirty="0">
                <a:latin typeface="Calibri"/>
                <a:cs typeface="Calibri"/>
              </a:rPr>
              <a:t> </a:t>
            </a:r>
            <a:r>
              <a:rPr sz="1950" dirty="0">
                <a:latin typeface="Calibri"/>
                <a:cs typeface="Calibri"/>
              </a:rPr>
              <a:t>20000(0,15) +</a:t>
            </a:r>
            <a:r>
              <a:rPr sz="1950" spc="50" dirty="0">
                <a:latin typeface="Calibri"/>
                <a:cs typeface="Calibri"/>
              </a:rPr>
              <a:t> </a:t>
            </a:r>
            <a:r>
              <a:rPr sz="1950" dirty="0">
                <a:latin typeface="Calibri"/>
                <a:cs typeface="Calibri"/>
              </a:rPr>
              <a:t>40000(0,30) +</a:t>
            </a:r>
            <a:r>
              <a:rPr sz="1950" spc="30" dirty="0">
                <a:latin typeface="Calibri"/>
                <a:cs typeface="Calibri"/>
              </a:rPr>
              <a:t> </a:t>
            </a:r>
            <a:r>
              <a:rPr sz="1950" dirty="0">
                <a:latin typeface="Calibri"/>
                <a:cs typeface="Calibri"/>
              </a:rPr>
              <a:t>60000(0,55) =</a:t>
            </a:r>
            <a:r>
              <a:rPr sz="1950" spc="30" dirty="0">
                <a:latin typeface="Calibri"/>
                <a:cs typeface="Calibri"/>
              </a:rPr>
              <a:t> </a:t>
            </a:r>
            <a:r>
              <a:rPr sz="1950" spc="-10" dirty="0">
                <a:latin typeface="Calibri"/>
                <a:cs typeface="Calibri"/>
              </a:rPr>
              <a:t>48000</a:t>
            </a:r>
            <a:endParaRPr sz="1950">
              <a:latin typeface="Calibri"/>
              <a:cs typeface="Calibri"/>
            </a:endParaRPr>
          </a:p>
          <a:p>
            <a:pPr marL="38100">
              <a:lnSpc>
                <a:spcPct val="100000"/>
              </a:lnSpc>
              <a:spcBef>
                <a:spcPts val="35"/>
              </a:spcBef>
            </a:pPr>
            <a:r>
              <a:rPr sz="1950" dirty="0">
                <a:latin typeface="Calibri"/>
                <a:cs typeface="Calibri"/>
              </a:rPr>
              <a:t>EOL</a:t>
            </a:r>
            <a:r>
              <a:rPr sz="1950" baseline="-21367" dirty="0">
                <a:latin typeface="Calibri"/>
                <a:cs typeface="Calibri"/>
              </a:rPr>
              <a:t>C</a:t>
            </a:r>
            <a:r>
              <a:rPr sz="1950" spc="307" baseline="-21367" dirty="0">
                <a:latin typeface="Calibri"/>
                <a:cs typeface="Calibri"/>
              </a:rPr>
              <a:t> </a:t>
            </a:r>
            <a:r>
              <a:rPr sz="1950" dirty="0">
                <a:latin typeface="Calibri"/>
                <a:cs typeface="Calibri"/>
              </a:rPr>
              <a:t>=</a:t>
            </a:r>
            <a:r>
              <a:rPr sz="1950" spc="25" dirty="0">
                <a:latin typeface="Calibri"/>
                <a:cs typeface="Calibri"/>
              </a:rPr>
              <a:t> </a:t>
            </a:r>
            <a:r>
              <a:rPr sz="1950" dirty="0">
                <a:latin typeface="Calibri"/>
                <a:cs typeface="Calibri"/>
              </a:rPr>
              <a:t>10000(0,15)</a:t>
            </a:r>
            <a:r>
              <a:rPr sz="1950" spc="-5" dirty="0">
                <a:latin typeface="Calibri"/>
                <a:cs typeface="Calibri"/>
              </a:rPr>
              <a:t> </a:t>
            </a:r>
            <a:r>
              <a:rPr sz="1950" dirty="0">
                <a:latin typeface="Calibri"/>
                <a:cs typeface="Calibri"/>
              </a:rPr>
              <a:t>+</a:t>
            </a:r>
            <a:r>
              <a:rPr sz="1950" spc="30" dirty="0">
                <a:latin typeface="Calibri"/>
                <a:cs typeface="Calibri"/>
              </a:rPr>
              <a:t> </a:t>
            </a:r>
            <a:r>
              <a:rPr sz="1950" dirty="0">
                <a:latin typeface="Calibri"/>
                <a:cs typeface="Calibri"/>
              </a:rPr>
              <a:t>0(0,30)</a:t>
            </a:r>
            <a:r>
              <a:rPr sz="1950" spc="15" dirty="0">
                <a:latin typeface="Calibri"/>
                <a:cs typeface="Calibri"/>
              </a:rPr>
              <a:t> </a:t>
            </a:r>
            <a:r>
              <a:rPr sz="1950" dirty="0">
                <a:latin typeface="Calibri"/>
                <a:cs typeface="Calibri"/>
              </a:rPr>
              <a:t>+</a:t>
            </a:r>
            <a:r>
              <a:rPr sz="1950" spc="30" dirty="0">
                <a:latin typeface="Calibri"/>
                <a:cs typeface="Calibri"/>
              </a:rPr>
              <a:t> </a:t>
            </a:r>
            <a:r>
              <a:rPr sz="1950" dirty="0">
                <a:latin typeface="Calibri"/>
                <a:cs typeface="Calibri"/>
              </a:rPr>
              <a:t>0(0,55)</a:t>
            </a:r>
            <a:r>
              <a:rPr sz="1950" spc="-30" dirty="0">
                <a:latin typeface="Calibri"/>
                <a:cs typeface="Calibri"/>
              </a:rPr>
              <a:t> </a:t>
            </a:r>
            <a:r>
              <a:rPr sz="1950" dirty="0">
                <a:latin typeface="Calibri"/>
                <a:cs typeface="Calibri"/>
              </a:rPr>
              <a:t>=</a:t>
            </a:r>
            <a:r>
              <a:rPr sz="1950" spc="50" dirty="0">
                <a:latin typeface="Calibri"/>
                <a:cs typeface="Calibri"/>
              </a:rPr>
              <a:t> </a:t>
            </a:r>
            <a:r>
              <a:rPr sz="1950" spc="-20" dirty="0">
                <a:latin typeface="Calibri"/>
                <a:cs typeface="Calibri"/>
              </a:rPr>
              <a:t>1500</a:t>
            </a:r>
            <a:endParaRPr sz="1950">
              <a:latin typeface="Calibri"/>
              <a:cs typeface="Calibri"/>
            </a:endParaRPr>
          </a:p>
          <a:p>
            <a:pPr marL="38100">
              <a:lnSpc>
                <a:spcPct val="100000"/>
              </a:lnSpc>
              <a:spcBef>
                <a:spcPts val="35"/>
              </a:spcBef>
            </a:pPr>
            <a:r>
              <a:rPr sz="1950" dirty="0">
                <a:latin typeface="Calibri"/>
                <a:cs typeface="Calibri"/>
              </a:rPr>
              <a:t>Jadi</a:t>
            </a:r>
            <a:r>
              <a:rPr sz="1950" spc="-5" dirty="0">
                <a:latin typeface="Calibri"/>
                <a:cs typeface="Calibri"/>
              </a:rPr>
              <a:t> </a:t>
            </a:r>
            <a:r>
              <a:rPr sz="1950" dirty="0">
                <a:latin typeface="Calibri"/>
                <a:cs typeface="Calibri"/>
              </a:rPr>
              <a:t>nilai</a:t>
            </a:r>
            <a:r>
              <a:rPr sz="1950" spc="10" dirty="0">
                <a:latin typeface="Calibri"/>
                <a:cs typeface="Calibri"/>
              </a:rPr>
              <a:t> </a:t>
            </a:r>
            <a:r>
              <a:rPr sz="1950" dirty="0">
                <a:latin typeface="Calibri"/>
                <a:cs typeface="Calibri"/>
              </a:rPr>
              <a:t>EOL</a:t>
            </a:r>
            <a:r>
              <a:rPr sz="1950" spc="20" dirty="0">
                <a:latin typeface="Calibri"/>
                <a:cs typeface="Calibri"/>
              </a:rPr>
              <a:t> </a:t>
            </a:r>
            <a:r>
              <a:rPr sz="1950" dirty="0">
                <a:latin typeface="Calibri"/>
                <a:cs typeface="Calibri"/>
              </a:rPr>
              <a:t>terkecil</a:t>
            </a:r>
            <a:r>
              <a:rPr sz="1950" spc="10" dirty="0">
                <a:latin typeface="Calibri"/>
                <a:cs typeface="Calibri"/>
              </a:rPr>
              <a:t> </a:t>
            </a:r>
            <a:r>
              <a:rPr sz="1950" dirty="0">
                <a:latin typeface="Calibri"/>
                <a:cs typeface="Calibri"/>
              </a:rPr>
              <a:t>adalah</a:t>
            </a:r>
            <a:r>
              <a:rPr sz="1950" spc="-5" dirty="0">
                <a:latin typeface="Calibri"/>
                <a:cs typeface="Calibri"/>
              </a:rPr>
              <a:t> </a:t>
            </a:r>
            <a:r>
              <a:rPr sz="1950" dirty="0">
                <a:latin typeface="Calibri"/>
                <a:cs typeface="Calibri"/>
              </a:rPr>
              <a:t>1500,</a:t>
            </a:r>
            <a:r>
              <a:rPr sz="1950" spc="-15" dirty="0">
                <a:latin typeface="Calibri"/>
                <a:cs typeface="Calibri"/>
              </a:rPr>
              <a:t> </a:t>
            </a:r>
            <a:r>
              <a:rPr sz="1950" dirty="0">
                <a:latin typeface="Calibri"/>
                <a:cs typeface="Calibri"/>
              </a:rPr>
              <a:t>maka</a:t>
            </a:r>
            <a:r>
              <a:rPr sz="1950" spc="10" dirty="0">
                <a:latin typeface="Calibri"/>
                <a:cs typeface="Calibri"/>
              </a:rPr>
              <a:t> </a:t>
            </a:r>
            <a:r>
              <a:rPr sz="1950" dirty="0">
                <a:latin typeface="Calibri"/>
                <a:cs typeface="Calibri"/>
              </a:rPr>
              <a:t>investasi</a:t>
            </a:r>
            <a:r>
              <a:rPr sz="1950" spc="5" dirty="0">
                <a:latin typeface="Calibri"/>
                <a:cs typeface="Calibri"/>
              </a:rPr>
              <a:t> </a:t>
            </a:r>
            <a:r>
              <a:rPr sz="1950" dirty="0">
                <a:latin typeface="Calibri"/>
                <a:cs typeface="Calibri"/>
              </a:rPr>
              <a:t>yang</a:t>
            </a:r>
            <a:r>
              <a:rPr sz="1950" spc="5" dirty="0">
                <a:latin typeface="Calibri"/>
                <a:cs typeface="Calibri"/>
              </a:rPr>
              <a:t> </a:t>
            </a:r>
            <a:r>
              <a:rPr sz="1950" dirty="0">
                <a:latin typeface="Calibri"/>
                <a:cs typeface="Calibri"/>
              </a:rPr>
              <a:t>dipilih</a:t>
            </a:r>
            <a:r>
              <a:rPr sz="1950" spc="-10" dirty="0">
                <a:latin typeface="Calibri"/>
                <a:cs typeface="Calibri"/>
              </a:rPr>
              <a:t> </a:t>
            </a:r>
            <a:r>
              <a:rPr sz="1950" dirty="0">
                <a:latin typeface="Calibri"/>
                <a:cs typeface="Calibri"/>
              </a:rPr>
              <a:t>adalah</a:t>
            </a:r>
            <a:r>
              <a:rPr sz="1950" spc="-5" dirty="0">
                <a:latin typeface="Calibri"/>
                <a:cs typeface="Calibri"/>
              </a:rPr>
              <a:t> </a:t>
            </a:r>
            <a:r>
              <a:rPr sz="1950" dirty="0">
                <a:latin typeface="Calibri"/>
                <a:cs typeface="Calibri"/>
              </a:rPr>
              <a:t>invstasi</a:t>
            </a:r>
            <a:r>
              <a:rPr sz="1950" spc="10" dirty="0">
                <a:latin typeface="Calibri"/>
                <a:cs typeface="Calibri"/>
              </a:rPr>
              <a:t> </a:t>
            </a:r>
            <a:r>
              <a:rPr sz="1950" spc="-50" dirty="0">
                <a:latin typeface="Calibri"/>
                <a:cs typeface="Calibri"/>
              </a:rPr>
              <a:t>C</a:t>
            </a:r>
            <a:endParaRPr sz="1950">
              <a:latin typeface="Calibri"/>
              <a:cs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dirty="0"/>
              <a:t>Nilai</a:t>
            </a:r>
            <a:r>
              <a:rPr spc="-125" dirty="0"/>
              <a:t> </a:t>
            </a:r>
            <a:r>
              <a:rPr dirty="0"/>
              <a:t>Harapan</a:t>
            </a:r>
            <a:r>
              <a:rPr spc="-145" dirty="0"/>
              <a:t> </a:t>
            </a:r>
            <a:r>
              <a:rPr spc="-10" dirty="0"/>
              <a:t>Informasi</a:t>
            </a:r>
            <a:r>
              <a:rPr spc="-155" dirty="0"/>
              <a:t> </a:t>
            </a:r>
            <a:r>
              <a:rPr spc="-10" dirty="0"/>
              <a:t>Sempurna</a:t>
            </a:r>
          </a:p>
        </p:txBody>
      </p:sp>
      <p:sp>
        <p:nvSpPr>
          <p:cNvPr id="3" name="object 3"/>
          <p:cNvSpPr txBox="1"/>
          <p:nvPr/>
        </p:nvSpPr>
        <p:spPr>
          <a:xfrm>
            <a:off x="753936" y="2533947"/>
            <a:ext cx="8223250" cy="2911475"/>
          </a:xfrm>
          <a:prstGeom prst="rect">
            <a:avLst/>
          </a:prstGeom>
        </p:spPr>
        <p:txBody>
          <a:bodyPr vert="horz" wrap="square" lIns="0" tIns="52705" rIns="0" bIns="0" rtlCol="0">
            <a:spAutoFit/>
          </a:bodyPr>
          <a:lstStyle/>
          <a:p>
            <a:pPr marL="200025" marR="5080" indent="-187960">
              <a:lnSpc>
                <a:spcPts val="2500"/>
              </a:lnSpc>
              <a:spcBef>
                <a:spcPts val="415"/>
              </a:spcBef>
              <a:buFont typeface="Arial MT"/>
              <a:buChar char="•"/>
              <a:tabLst>
                <a:tab pos="201295" algn="l"/>
              </a:tabLst>
            </a:pPr>
            <a:r>
              <a:rPr sz="2300" dirty="0">
                <a:latin typeface="Calibri"/>
                <a:cs typeface="Calibri"/>
              </a:rPr>
              <a:t>Nilai</a:t>
            </a:r>
            <a:r>
              <a:rPr sz="2300" spc="-65" dirty="0">
                <a:latin typeface="Calibri"/>
                <a:cs typeface="Calibri"/>
              </a:rPr>
              <a:t> </a:t>
            </a:r>
            <a:r>
              <a:rPr sz="2300" dirty="0">
                <a:latin typeface="Calibri"/>
                <a:cs typeface="Calibri"/>
              </a:rPr>
              <a:t>harapan</a:t>
            </a:r>
            <a:r>
              <a:rPr sz="2300" spc="-35" dirty="0">
                <a:latin typeface="Calibri"/>
                <a:cs typeface="Calibri"/>
              </a:rPr>
              <a:t> </a:t>
            </a:r>
            <a:r>
              <a:rPr sz="2300" dirty="0">
                <a:latin typeface="Calibri"/>
                <a:cs typeface="Calibri"/>
              </a:rPr>
              <a:t>informasi</a:t>
            </a:r>
            <a:r>
              <a:rPr sz="2300" spc="-60" dirty="0">
                <a:latin typeface="Calibri"/>
                <a:cs typeface="Calibri"/>
              </a:rPr>
              <a:t> </a:t>
            </a:r>
            <a:r>
              <a:rPr sz="2300" dirty="0">
                <a:latin typeface="Calibri"/>
                <a:cs typeface="Calibri"/>
              </a:rPr>
              <a:t>sempurna</a:t>
            </a:r>
            <a:r>
              <a:rPr sz="2300" spc="-40" dirty="0">
                <a:latin typeface="Calibri"/>
                <a:cs typeface="Calibri"/>
              </a:rPr>
              <a:t> </a:t>
            </a:r>
            <a:r>
              <a:rPr sz="2300" dirty="0">
                <a:latin typeface="Calibri"/>
                <a:cs typeface="Calibri"/>
              </a:rPr>
              <a:t>(expected</a:t>
            </a:r>
            <a:r>
              <a:rPr sz="2300" spc="-70" dirty="0">
                <a:latin typeface="Calibri"/>
                <a:cs typeface="Calibri"/>
              </a:rPr>
              <a:t> </a:t>
            </a:r>
            <a:r>
              <a:rPr sz="2300" dirty="0">
                <a:latin typeface="Calibri"/>
                <a:cs typeface="Calibri"/>
              </a:rPr>
              <a:t>value</a:t>
            </a:r>
            <a:r>
              <a:rPr sz="2300" spc="-60" dirty="0">
                <a:latin typeface="Calibri"/>
                <a:cs typeface="Calibri"/>
              </a:rPr>
              <a:t> </a:t>
            </a:r>
            <a:r>
              <a:rPr sz="2300" dirty="0">
                <a:latin typeface="Calibri"/>
                <a:cs typeface="Calibri"/>
              </a:rPr>
              <a:t>of</a:t>
            </a:r>
            <a:r>
              <a:rPr sz="2300" spc="-50" dirty="0">
                <a:latin typeface="Calibri"/>
                <a:cs typeface="Calibri"/>
              </a:rPr>
              <a:t> </a:t>
            </a:r>
            <a:r>
              <a:rPr sz="2300" spc="-10" dirty="0">
                <a:latin typeface="Calibri"/>
                <a:cs typeface="Calibri"/>
              </a:rPr>
              <a:t>perfect 	information,</a:t>
            </a:r>
            <a:r>
              <a:rPr sz="2300" spc="-50" dirty="0">
                <a:latin typeface="Calibri"/>
                <a:cs typeface="Calibri"/>
              </a:rPr>
              <a:t> </a:t>
            </a:r>
            <a:r>
              <a:rPr sz="2300" dirty="0">
                <a:latin typeface="Calibri"/>
                <a:cs typeface="Calibri"/>
              </a:rPr>
              <a:t>EV</a:t>
            </a:r>
            <a:r>
              <a:rPr sz="2300" spc="-20" dirty="0">
                <a:latin typeface="Calibri"/>
                <a:cs typeface="Calibri"/>
              </a:rPr>
              <a:t> </a:t>
            </a:r>
            <a:r>
              <a:rPr sz="2300" dirty="0">
                <a:latin typeface="Calibri"/>
                <a:cs typeface="Calibri"/>
              </a:rPr>
              <a:t>of</a:t>
            </a:r>
            <a:r>
              <a:rPr sz="2300" spc="-15" dirty="0">
                <a:latin typeface="Calibri"/>
                <a:cs typeface="Calibri"/>
              </a:rPr>
              <a:t> </a:t>
            </a:r>
            <a:r>
              <a:rPr sz="2300" dirty="0">
                <a:latin typeface="Calibri"/>
                <a:cs typeface="Calibri"/>
              </a:rPr>
              <a:t>PI</a:t>
            </a:r>
            <a:r>
              <a:rPr sz="2300" spc="-10" dirty="0">
                <a:latin typeface="Calibri"/>
                <a:cs typeface="Calibri"/>
              </a:rPr>
              <a:t> </a:t>
            </a:r>
            <a:r>
              <a:rPr sz="2300" dirty="0">
                <a:latin typeface="Calibri"/>
                <a:cs typeface="Calibri"/>
              </a:rPr>
              <a:t>(EVPI))</a:t>
            </a:r>
            <a:r>
              <a:rPr sz="2300" spc="-55" dirty="0">
                <a:latin typeface="Calibri"/>
                <a:cs typeface="Calibri"/>
              </a:rPr>
              <a:t> </a:t>
            </a:r>
            <a:r>
              <a:rPr sz="2300" dirty="0">
                <a:latin typeface="Calibri"/>
                <a:cs typeface="Calibri"/>
              </a:rPr>
              <a:t>adalah</a:t>
            </a:r>
            <a:r>
              <a:rPr sz="2300" spc="-15" dirty="0">
                <a:latin typeface="Calibri"/>
                <a:cs typeface="Calibri"/>
              </a:rPr>
              <a:t> </a:t>
            </a:r>
            <a:r>
              <a:rPr sz="2300" dirty="0">
                <a:latin typeface="Calibri"/>
                <a:cs typeface="Calibri"/>
              </a:rPr>
              <a:t>selisih</a:t>
            </a:r>
            <a:r>
              <a:rPr sz="2300" spc="5" dirty="0">
                <a:latin typeface="Calibri"/>
                <a:cs typeface="Calibri"/>
              </a:rPr>
              <a:t> </a:t>
            </a:r>
            <a:r>
              <a:rPr sz="2300" dirty="0">
                <a:latin typeface="Calibri"/>
                <a:cs typeface="Calibri"/>
              </a:rPr>
              <a:t>antara</a:t>
            </a:r>
            <a:r>
              <a:rPr sz="2300" spc="-25" dirty="0">
                <a:latin typeface="Calibri"/>
                <a:cs typeface="Calibri"/>
              </a:rPr>
              <a:t> </a:t>
            </a:r>
            <a:r>
              <a:rPr sz="2300" dirty="0">
                <a:latin typeface="Calibri"/>
                <a:cs typeface="Calibri"/>
              </a:rPr>
              <a:t>nilai</a:t>
            </a:r>
            <a:r>
              <a:rPr sz="2300" spc="-25" dirty="0">
                <a:latin typeface="Calibri"/>
                <a:cs typeface="Calibri"/>
              </a:rPr>
              <a:t> </a:t>
            </a:r>
            <a:r>
              <a:rPr sz="2300" spc="-10" dirty="0">
                <a:latin typeface="Calibri"/>
                <a:cs typeface="Calibri"/>
              </a:rPr>
              <a:t>harapan 	</a:t>
            </a:r>
            <a:r>
              <a:rPr sz="2300" dirty="0">
                <a:latin typeface="Calibri"/>
                <a:cs typeface="Calibri"/>
              </a:rPr>
              <a:t>dengan</a:t>
            </a:r>
            <a:r>
              <a:rPr sz="2300" spc="-55" dirty="0">
                <a:latin typeface="Calibri"/>
                <a:cs typeface="Calibri"/>
              </a:rPr>
              <a:t> </a:t>
            </a:r>
            <a:r>
              <a:rPr sz="2300" dirty="0">
                <a:latin typeface="Calibri"/>
                <a:cs typeface="Calibri"/>
              </a:rPr>
              <a:t>nilai</a:t>
            </a:r>
            <a:r>
              <a:rPr sz="2300" spc="-60" dirty="0">
                <a:latin typeface="Calibri"/>
                <a:cs typeface="Calibri"/>
              </a:rPr>
              <a:t> </a:t>
            </a:r>
            <a:r>
              <a:rPr sz="2300" dirty="0">
                <a:latin typeface="Calibri"/>
                <a:cs typeface="Calibri"/>
              </a:rPr>
              <a:t>informasi</a:t>
            </a:r>
            <a:r>
              <a:rPr sz="2300" spc="-45" dirty="0">
                <a:latin typeface="Calibri"/>
                <a:cs typeface="Calibri"/>
              </a:rPr>
              <a:t> </a:t>
            </a:r>
            <a:r>
              <a:rPr sz="2300" dirty="0">
                <a:latin typeface="Calibri"/>
                <a:cs typeface="Calibri"/>
              </a:rPr>
              <a:t>(expected</a:t>
            </a:r>
            <a:r>
              <a:rPr sz="2300" spc="-75" dirty="0">
                <a:latin typeface="Calibri"/>
                <a:cs typeface="Calibri"/>
              </a:rPr>
              <a:t> </a:t>
            </a:r>
            <a:r>
              <a:rPr sz="2300" dirty="0">
                <a:latin typeface="Calibri"/>
                <a:cs typeface="Calibri"/>
              </a:rPr>
              <a:t>value</a:t>
            </a:r>
            <a:r>
              <a:rPr sz="2300" spc="-40" dirty="0">
                <a:latin typeface="Calibri"/>
                <a:cs typeface="Calibri"/>
              </a:rPr>
              <a:t> </a:t>
            </a:r>
            <a:r>
              <a:rPr sz="2300" dirty="0">
                <a:latin typeface="Calibri"/>
                <a:cs typeface="Calibri"/>
              </a:rPr>
              <a:t>with</a:t>
            </a:r>
            <a:r>
              <a:rPr sz="2300" spc="-75" dirty="0">
                <a:latin typeface="Calibri"/>
                <a:cs typeface="Calibri"/>
              </a:rPr>
              <a:t> </a:t>
            </a:r>
            <a:r>
              <a:rPr sz="2300" dirty="0">
                <a:latin typeface="Calibri"/>
                <a:cs typeface="Calibri"/>
              </a:rPr>
              <a:t>perfect</a:t>
            </a:r>
            <a:r>
              <a:rPr sz="2300" spc="-55" dirty="0">
                <a:latin typeface="Calibri"/>
                <a:cs typeface="Calibri"/>
              </a:rPr>
              <a:t> </a:t>
            </a:r>
            <a:r>
              <a:rPr sz="2300" spc="-10" dirty="0">
                <a:latin typeface="Calibri"/>
                <a:cs typeface="Calibri"/>
              </a:rPr>
              <a:t>information,</a:t>
            </a:r>
            <a:r>
              <a:rPr sz="2300" spc="-60" dirty="0">
                <a:latin typeface="Calibri"/>
                <a:cs typeface="Calibri"/>
              </a:rPr>
              <a:t> </a:t>
            </a:r>
            <a:r>
              <a:rPr sz="2300" spc="-25" dirty="0">
                <a:latin typeface="Calibri"/>
                <a:cs typeface="Calibri"/>
              </a:rPr>
              <a:t>EV 	</a:t>
            </a:r>
            <a:r>
              <a:rPr sz="2300" dirty="0">
                <a:latin typeface="Calibri"/>
                <a:cs typeface="Calibri"/>
              </a:rPr>
              <a:t>with</a:t>
            </a:r>
            <a:r>
              <a:rPr sz="2300" spc="-30" dirty="0">
                <a:latin typeface="Calibri"/>
                <a:cs typeface="Calibri"/>
              </a:rPr>
              <a:t> </a:t>
            </a:r>
            <a:r>
              <a:rPr sz="2300" dirty="0">
                <a:latin typeface="Calibri"/>
                <a:cs typeface="Calibri"/>
              </a:rPr>
              <a:t>PI</a:t>
            </a:r>
            <a:r>
              <a:rPr sz="2300" spc="-25" dirty="0">
                <a:latin typeface="Calibri"/>
                <a:cs typeface="Calibri"/>
              </a:rPr>
              <a:t> </a:t>
            </a:r>
            <a:r>
              <a:rPr sz="2300" dirty="0">
                <a:latin typeface="Calibri"/>
                <a:cs typeface="Calibri"/>
              </a:rPr>
              <a:t>(EVWPI))</a:t>
            </a:r>
            <a:r>
              <a:rPr sz="2300" spc="-70" dirty="0">
                <a:latin typeface="Calibri"/>
                <a:cs typeface="Calibri"/>
              </a:rPr>
              <a:t> </a:t>
            </a:r>
            <a:r>
              <a:rPr sz="2300" dirty="0">
                <a:latin typeface="Calibri"/>
                <a:cs typeface="Calibri"/>
              </a:rPr>
              <a:t>dan</a:t>
            </a:r>
            <a:r>
              <a:rPr sz="2300" spc="-10" dirty="0">
                <a:latin typeface="Calibri"/>
                <a:cs typeface="Calibri"/>
              </a:rPr>
              <a:t> </a:t>
            </a:r>
            <a:r>
              <a:rPr sz="2300" dirty="0">
                <a:latin typeface="Calibri"/>
                <a:cs typeface="Calibri"/>
              </a:rPr>
              <a:t>nilai</a:t>
            </a:r>
            <a:r>
              <a:rPr sz="2300" spc="-40" dirty="0">
                <a:latin typeface="Calibri"/>
                <a:cs typeface="Calibri"/>
              </a:rPr>
              <a:t> </a:t>
            </a:r>
            <a:r>
              <a:rPr sz="2300" dirty="0">
                <a:latin typeface="Calibri"/>
                <a:cs typeface="Calibri"/>
              </a:rPr>
              <a:t>harapan</a:t>
            </a:r>
            <a:r>
              <a:rPr sz="2300" spc="-30" dirty="0">
                <a:latin typeface="Calibri"/>
                <a:cs typeface="Calibri"/>
              </a:rPr>
              <a:t> </a:t>
            </a:r>
            <a:r>
              <a:rPr sz="2300" dirty="0">
                <a:latin typeface="Calibri"/>
                <a:cs typeface="Calibri"/>
              </a:rPr>
              <a:t>tanpa</a:t>
            </a:r>
            <a:r>
              <a:rPr sz="2300" spc="-40" dirty="0">
                <a:latin typeface="Calibri"/>
                <a:cs typeface="Calibri"/>
              </a:rPr>
              <a:t> </a:t>
            </a:r>
            <a:r>
              <a:rPr sz="2300" dirty="0">
                <a:latin typeface="Calibri"/>
                <a:cs typeface="Calibri"/>
              </a:rPr>
              <a:t>informasi</a:t>
            </a:r>
            <a:r>
              <a:rPr sz="2300" spc="-35" dirty="0">
                <a:latin typeface="Calibri"/>
                <a:cs typeface="Calibri"/>
              </a:rPr>
              <a:t> </a:t>
            </a:r>
            <a:r>
              <a:rPr sz="2300" spc="-10" dirty="0">
                <a:latin typeface="Calibri"/>
                <a:cs typeface="Calibri"/>
              </a:rPr>
              <a:t>sempurna 	</a:t>
            </a:r>
            <a:r>
              <a:rPr sz="2300" dirty="0">
                <a:latin typeface="Calibri"/>
                <a:cs typeface="Calibri"/>
              </a:rPr>
              <a:t>(expected</a:t>
            </a:r>
            <a:r>
              <a:rPr sz="2300" spc="-65" dirty="0">
                <a:latin typeface="Calibri"/>
                <a:cs typeface="Calibri"/>
              </a:rPr>
              <a:t> </a:t>
            </a:r>
            <a:r>
              <a:rPr sz="2300" dirty="0">
                <a:latin typeface="Calibri"/>
                <a:cs typeface="Calibri"/>
              </a:rPr>
              <a:t>value</a:t>
            </a:r>
            <a:r>
              <a:rPr sz="2300" spc="-35" dirty="0">
                <a:latin typeface="Calibri"/>
                <a:cs typeface="Calibri"/>
              </a:rPr>
              <a:t> </a:t>
            </a:r>
            <a:r>
              <a:rPr sz="2300" dirty="0">
                <a:latin typeface="Calibri"/>
                <a:cs typeface="Calibri"/>
              </a:rPr>
              <a:t>without</a:t>
            </a:r>
            <a:r>
              <a:rPr sz="2300" spc="-50" dirty="0">
                <a:latin typeface="Calibri"/>
                <a:cs typeface="Calibri"/>
              </a:rPr>
              <a:t> </a:t>
            </a:r>
            <a:r>
              <a:rPr sz="2300" dirty="0">
                <a:latin typeface="Calibri"/>
                <a:cs typeface="Calibri"/>
              </a:rPr>
              <a:t>perfect</a:t>
            </a:r>
            <a:r>
              <a:rPr sz="2300" spc="-30" dirty="0">
                <a:latin typeface="Calibri"/>
                <a:cs typeface="Calibri"/>
              </a:rPr>
              <a:t> </a:t>
            </a:r>
            <a:r>
              <a:rPr sz="2300" spc="-10" dirty="0">
                <a:latin typeface="Calibri"/>
                <a:cs typeface="Calibri"/>
              </a:rPr>
              <a:t>information,</a:t>
            </a:r>
            <a:r>
              <a:rPr sz="2300" spc="-40" dirty="0">
                <a:latin typeface="Calibri"/>
                <a:cs typeface="Calibri"/>
              </a:rPr>
              <a:t> </a:t>
            </a:r>
            <a:r>
              <a:rPr sz="2300" dirty="0">
                <a:latin typeface="Calibri"/>
                <a:cs typeface="Calibri"/>
              </a:rPr>
              <a:t>EV</a:t>
            </a:r>
            <a:r>
              <a:rPr sz="2300" spc="-35" dirty="0">
                <a:latin typeface="Calibri"/>
                <a:cs typeface="Calibri"/>
              </a:rPr>
              <a:t> </a:t>
            </a:r>
            <a:r>
              <a:rPr sz="2300" dirty="0">
                <a:latin typeface="Calibri"/>
                <a:cs typeface="Calibri"/>
              </a:rPr>
              <a:t>without</a:t>
            </a:r>
            <a:r>
              <a:rPr sz="2300" spc="-30" dirty="0">
                <a:latin typeface="Calibri"/>
                <a:cs typeface="Calibri"/>
              </a:rPr>
              <a:t> </a:t>
            </a:r>
            <a:r>
              <a:rPr sz="2300" dirty="0">
                <a:latin typeface="Calibri"/>
                <a:cs typeface="Calibri"/>
              </a:rPr>
              <a:t>PI</a:t>
            </a:r>
            <a:r>
              <a:rPr sz="2300" spc="-40" dirty="0">
                <a:latin typeface="Calibri"/>
                <a:cs typeface="Calibri"/>
              </a:rPr>
              <a:t> </a:t>
            </a:r>
            <a:r>
              <a:rPr sz="2300" spc="-10" dirty="0">
                <a:latin typeface="Calibri"/>
                <a:cs typeface="Calibri"/>
              </a:rPr>
              <a:t>(EV)).</a:t>
            </a:r>
            <a:endParaRPr sz="2300">
              <a:latin typeface="Calibri"/>
              <a:cs typeface="Calibri"/>
            </a:endParaRPr>
          </a:p>
          <a:p>
            <a:pPr marL="766445" marR="3173730">
              <a:lnSpc>
                <a:spcPts val="3320"/>
              </a:lnSpc>
              <a:spcBef>
                <a:spcPts val="140"/>
              </a:spcBef>
            </a:pPr>
            <a:r>
              <a:rPr sz="2300" dirty="0">
                <a:latin typeface="Calibri"/>
                <a:cs typeface="Calibri"/>
              </a:rPr>
              <a:t>EV of</a:t>
            </a:r>
            <a:r>
              <a:rPr sz="2300" spc="-20" dirty="0">
                <a:latin typeface="Calibri"/>
                <a:cs typeface="Calibri"/>
              </a:rPr>
              <a:t> </a:t>
            </a:r>
            <a:r>
              <a:rPr sz="2300" dirty="0">
                <a:latin typeface="Calibri"/>
                <a:cs typeface="Calibri"/>
              </a:rPr>
              <a:t>PI</a:t>
            </a:r>
            <a:r>
              <a:rPr sz="2300" spc="10" dirty="0">
                <a:latin typeface="Calibri"/>
                <a:cs typeface="Calibri"/>
              </a:rPr>
              <a:t> </a:t>
            </a:r>
            <a:r>
              <a:rPr sz="2300" dirty="0">
                <a:latin typeface="Calibri"/>
                <a:cs typeface="Calibri"/>
              </a:rPr>
              <a:t>= EV with</a:t>
            </a:r>
            <a:r>
              <a:rPr sz="2300" spc="5" dirty="0">
                <a:latin typeface="Calibri"/>
                <a:cs typeface="Calibri"/>
              </a:rPr>
              <a:t> </a:t>
            </a:r>
            <a:r>
              <a:rPr sz="2300" dirty="0">
                <a:latin typeface="Calibri"/>
                <a:cs typeface="Calibri"/>
              </a:rPr>
              <a:t>PI</a:t>
            </a:r>
            <a:r>
              <a:rPr sz="2300" spc="-5" dirty="0">
                <a:latin typeface="Calibri"/>
                <a:cs typeface="Calibri"/>
              </a:rPr>
              <a:t> </a:t>
            </a:r>
            <a:r>
              <a:rPr sz="2300" dirty="0">
                <a:latin typeface="Calibri"/>
                <a:cs typeface="Calibri"/>
              </a:rPr>
              <a:t>–</a:t>
            </a:r>
            <a:r>
              <a:rPr sz="2300" spc="-5" dirty="0">
                <a:latin typeface="Calibri"/>
                <a:cs typeface="Calibri"/>
              </a:rPr>
              <a:t> </a:t>
            </a:r>
            <a:r>
              <a:rPr sz="2300" dirty="0">
                <a:latin typeface="Calibri"/>
                <a:cs typeface="Calibri"/>
              </a:rPr>
              <a:t>EV without</a:t>
            </a:r>
            <a:r>
              <a:rPr sz="2300" spc="-15" dirty="0">
                <a:latin typeface="Calibri"/>
                <a:cs typeface="Calibri"/>
              </a:rPr>
              <a:t> </a:t>
            </a:r>
            <a:r>
              <a:rPr sz="2300" spc="-25" dirty="0">
                <a:latin typeface="Calibri"/>
                <a:cs typeface="Calibri"/>
              </a:rPr>
              <a:t>PI </a:t>
            </a:r>
            <a:r>
              <a:rPr sz="2300" dirty="0">
                <a:latin typeface="Calibri"/>
                <a:cs typeface="Calibri"/>
              </a:rPr>
              <a:t>EVPI</a:t>
            </a:r>
            <a:r>
              <a:rPr sz="2300" spc="-30" dirty="0">
                <a:latin typeface="Calibri"/>
                <a:cs typeface="Calibri"/>
              </a:rPr>
              <a:t> </a:t>
            </a:r>
            <a:r>
              <a:rPr sz="2300" dirty="0">
                <a:latin typeface="Calibri"/>
                <a:cs typeface="Calibri"/>
              </a:rPr>
              <a:t>=</a:t>
            </a:r>
            <a:r>
              <a:rPr sz="2300" spc="30" dirty="0">
                <a:latin typeface="Calibri"/>
                <a:cs typeface="Calibri"/>
              </a:rPr>
              <a:t> </a:t>
            </a:r>
            <a:r>
              <a:rPr sz="2300" dirty="0">
                <a:latin typeface="Calibri"/>
                <a:cs typeface="Calibri"/>
              </a:rPr>
              <a:t>EVWPI</a:t>
            </a:r>
            <a:r>
              <a:rPr sz="2300" spc="-25" dirty="0">
                <a:latin typeface="Calibri"/>
                <a:cs typeface="Calibri"/>
              </a:rPr>
              <a:t> </a:t>
            </a:r>
            <a:r>
              <a:rPr sz="2300" dirty="0">
                <a:latin typeface="Calibri"/>
                <a:cs typeface="Calibri"/>
              </a:rPr>
              <a:t>–</a:t>
            </a:r>
            <a:r>
              <a:rPr sz="2300" spc="5" dirty="0">
                <a:latin typeface="Calibri"/>
                <a:cs typeface="Calibri"/>
              </a:rPr>
              <a:t> </a:t>
            </a:r>
            <a:r>
              <a:rPr sz="2300" spc="-25" dirty="0">
                <a:latin typeface="Calibri"/>
                <a:cs typeface="Calibri"/>
              </a:rPr>
              <a:t>EV</a:t>
            </a:r>
            <a:endParaRPr sz="2300">
              <a:latin typeface="Calibri"/>
              <a:cs typeface="Calibri"/>
            </a:endParaRPr>
          </a:p>
          <a:p>
            <a:pPr marL="766445">
              <a:lnSpc>
                <a:spcPct val="100000"/>
              </a:lnSpc>
              <a:spcBef>
                <a:spcPts val="365"/>
              </a:spcBef>
            </a:pPr>
            <a:r>
              <a:rPr sz="2300" dirty="0">
                <a:latin typeface="Calibri"/>
                <a:cs typeface="Calibri"/>
              </a:rPr>
              <a:t>NHIS</a:t>
            </a:r>
            <a:r>
              <a:rPr sz="2300" spc="-10" dirty="0">
                <a:latin typeface="Calibri"/>
                <a:cs typeface="Calibri"/>
              </a:rPr>
              <a:t> </a:t>
            </a:r>
            <a:r>
              <a:rPr sz="2300" dirty="0">
                <a:latin typeface="Calibri"/>
                <a:cs typeface="Calibri"/>
              </a:rPr>
              <a:t>=</a:t>
            </a:r>
            <a:r>
              <a:rPr sz="2300" spc="15" dirty="0">
                <a:latin typeface="Calibri"/>
                <a:cs typeface="Calibri"/>
              </a:rPr>
              <a:t> </a:t>
            </a:r>
            <a:r>
              <a:rPr sz="2300" dirty="0">
                <a:latin typeface="Calibri"/>
                <a:cs typeface="Calibri"/>
              </a:rPr>
              <a:t>NHTIS</a:t>
            </a:r>
            <a:r>
              <a:rPr sz="2300" spc="-10" dirty="0">
                <a:latin typeface="Calibri"/>
                <a:cs typeface="Calibri"/>
              </a:rPr>
              <a:t> </a:t>
            </a:r>
            <a:r>
              <a:rPr sz="2300" dirty="0">
                <a:latin typeface="Calibri"/>
                <a:cs typeface="Calibri"/>
              </a:rPr>
              <a:t>–</a:t>
            </a:r>
            <a:r>
              <a:rPr sz="2300" spc="15" dirty="0">
                <a:latin typeface="Calibri"/>
                <a:cs typeface="Calibri"/>
              </a:rPr>
              <a:t> </a:t>
            </a:r>
            <a:r>
              <a:rPr sz="2300" spc="-25" dirty="0">
                <a:latin typeface="Calibri"/>
                <a:cs typeface="Calibri"/>
              </a:rPr>
              <a:t>NH</a:t>
            </a:r>
            <a:endParaRPr sz="2300">
              <a:latin typeface="Calibri"/>
              <a:cs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dirty="0"/>
              <a:t>Nilai</a:t>
            </a:r>
            <a:r>
              <a:rPr spc="-125" dirty="0"/>
              <a:t> </a:t>
            </a:r>
            <a:r>
              <a:rPr dirty="0"/>
              <a:t>Harapan</a:t>
            </a:r>
            <a:r>
              <a:rPr spc="-145" dirty="0"/>
              <a:t> </a:t>
            </a:r>
            <a:r>
              <a:rPr spc="-10" dirty="0"/>
              <a:t>Informasi</a:t>
            </a:r>
            <a:r>
              <a:rPr spc="-155" dirty="0"/>
              <a:t> </a:t>
            </a:r>
            <a:r>
              <a:rPr spc="-10" dirty="0"/>
              <a:t>Sempurna</a:t>
            </a:r>
          </a:p>
        </p:txBody>
      </p:sp>
      <p:sp>
        <p:nvSpPr>
          <p:cNvPr id="3" name="object 3"/>
          <p:cNvSpPr txBox="1">
            <a:spLocks noGrp="1"/>
          </p:cNvSpPr>
          <p:nvPr>
            <p:ph type="body" idx="1"/>
          </p:nvPr>
        </p:nvSpPr>
        <p:spPr>
          <a:prstGeom prst="rect">
            <a:avLst/>
          </a:prstGeom>
        </p:spPr>
        <p:txBody>
          <a:bodyPr vert="horz" wrap="square" lIns="0" tIns="52705" rIns="0" bIns="0" rtlCol="0">
            <a:spAutoFit/>
          </a:bodyPr>
          <a:lstStyle/>
          <a:p>
            <a:pPr marL="12700" marR="165735">
              <a:lnSpc>
                <a:spcPts val="2500"/>
              </a:lnSpc>
              <a:spcBef>
                <a:spcPts val="415"/>
              </a:spcBef>
            </a:pPr>
            <a:r>
              <a:rPr dirty="0"/>
              <a:t>Nilai</a:t>
            </a:r>
            <a:r>
              <a:rPr spc="-60" dirty="0"/>
              <a:t> </a:t>
            </a:r>
            <a:r>
              <a:rPr dirty="0"/>
              <a:t>harapan</a:t>
            </a:r>
            <a:r>
              <a:rPr spc="-30" dirty="0"/>
              <a:t> </a:t>
            </a:r>
            <a:r>
              <a:rPr dirty="0"/>
              <a:t>tanpa</a:t>
            </a:r>
            <a:r>
              <a:rPr spc="-30" dirty="0"/>
              <a:t> </a:t>
            </a:r>
            <a:r>
              <a:rPr dirty="0"/>
              <a:t>informasi</a:t>
            </a:r>
            <a:r>
              <a:rPr spc="-40" dirty="0"/>
              <a:t> </a:t>
            </a:r>
            <a:r>
              <a:rPr dirty="0"/>
              <a:t>sempurna</a:t>
            </a:r>
            <a:r>
              <a:rPr spc="-60" dirty="0"/>
              <a:t> </a:t>
            </a:r>
            <a:r>
              <a:rPr dirty="0"/>
              <a:t>disebut</a:t>
            </a:r>
            <a:r>
              <a:rPr spc="-25" dirty="0"/>
              <a:t> </a:t>
            </a:r>
            <a:r>
              <a:rPr dirty="0"/>
              <a:t>juga</a:t>
            </a:r>
            <a:r>
              <a:rPr spc="-60" dirty="0"/>
              <a:t> </a:t>
            </a:r>
            <a:r>
              <a:rPr dirty="0"/>
              <a:t>nilai</a:t>
            </a:r>
            <a:r>
              <a:rPr spc="-55" dirty="0"/>
              <a:t> </a:t>
            </a:r>
            <a:r>
              <a:rPr spc="-10" dirty="0"/>
              <a:t>harapan </a:t>
            </a:r>
            <a:r>
              <a:rPr dirty="0"/>
              <a:t>dalam</a:t>
            </a:r>
            <a:r>
              <a:rPr spc="-55" dirty="0"/>
              <a:t> </a:t>
            </a:r>
            <a:r>
              <a:rPr dirty="0"/>
              <a:t>keadaan</a:t>
            </a:r>
            <a:r>
              <a:rPr spc="-85" dirty="0"/>
              <a:t> </a:t>
            </a:r>
            <a:r>
              <a:rPr spc="-10" dirty="0"/>
              <a:t>ketidakpastian.</a:t>
            </a:r>
          </a:p>
          <a:p>
            <a:pPr marL="12700" marR="80645">
              <a:lnSpc>
                <a:spcPts val="2500"/>
              </a:lnSpc>
              <a:spcBef>
                <a:spcPts val="819"/>
              </a:spcBef>
            </a:pPr>
            <a:r>
              <a:rPr dirty="0"/>
              <a:t>EVWI</a:t>
            </a:r>
            <a:r>
              <a:rPr spc="-65" dirty="0"/>
              <a:t> </a:t>
            </a:r>
            <a:r>
              <a:rPr dirty="0"/>
              <a:t>(NHTIS)</a:t>
            </a:r>
            <a:r>
              <a:rPr spc="-45" dirty="0"/>
              <a:t> </a:t>
            </a:r>
            <a:r>
              <a:rPr dirty="0"/>
              <a:t>=</a:t>
            </a:r>
            <a:r>
              <a:rPr spc="-15" dirty="0"/>
              <a:t> </a:t>
            </a:r>
            <a:r>
              <a:rPr dirty="0"/>
              <a:t>hasil</a:t>
            </a:r>
            <a:r>
              <a:rPr spc="-15" dirty="0"/>
              <a:t> </a:t>
            </a:r>
            <a:r>
              <a:rPr dirty="0"/>
              <a:t>perkalian</a:t>
            </a:r>
            <a:r>
              <a:rPr spc="-50" dirty="0"/>
              <a:t> </a:t>
            </a:r>
            <a:r>
              <a:rPr spc="-10" dirty="0"/>
              <a:t>antara</a:t>
            </a:r>
            <a:r>
              <a:rPr spc="-40" dirty="0"/>
              <a:t> </a:t>
            </a:r>
            <a:r>
              <a:rPr dirty="0"/>
              <a:t>maksimum</a:t>
            </a:r>
            <a:r>
              <a:rPr spc="-10" dirty="0"/>
              <a:t> </a:t>
            </a:r>
            <a:r>
              <a:rPr dirty="0"/>
              <a:t>baris</a:t>
            </a:r>
            <a:r>
              <a:rPr spc="-15" dirty="0"/>
              <a:t> </a:t>
            </a:r>
            <a:r>
              <a:rPr dirty="0"/>
              <a:t>(nilai</a:t>
            </a:r>
            <a:r>
              <a:rPr spc="-20" dirty="0"/>
              <a:t> </a:t>
            </a:r>
            <a:r>
              <a:rPr dirty="0"/>
              <a:t>pay</a:t>
            </a:r>
            <a:r>
              <a:rPr spc="-20" dirty="0"/>
              <a:t> </a:t>
            </a:r>
            <a:r>
              <a:rPr spc="-25" dirty="0"/>
              <a:t>off </a:t>
            </a:r>
            <a:r>
              <a:rPr dirty="0"/>
              <a:t>terbesar)</a:t>
            </a:r>
            <a:r>
              <a:rPr spc="-80" dirty="0"/>
              <a:t> </a:t>
            </a:r>
            <a:r>
              <a:rPr dirty="0"/>
              <a:t>dengan</a:t>
            </a:r>
            <a:r>
              <a:rPr spc="-50" dirty="0"/>
              <a:t> </a:t>
            </a:r>
            <a:r>
              <a:rPr spc="-10" dirty="0"/>
              <a:t>probabilitas.</a:t>
            </a:r>
          </a:p>
          <a:p>
            <a:pPr marL="12700">
              <a:lnSpc>
                <a:spcPct val="100000"/>
              </a:lnSpc>
              <a:spcBef>
                <a:spcPts val="505"/>
              </a:spcBef>
            </a:pPr>
            <a:r>
              <a:rPr dirty="0"/>
              <a:t>EV</a:t>
            </a:r>
            <a:r>
              <a:rPr spc="-35" dirty="0"/>
              <a:t> </a:t>
            </a:r>
            <a:r>
              <a:rPr dirty="0"/>
              <a:t>(NH)</a:t>
            </a:r>
            <a:r>
              <a:rPr spc="-25" dirty="0"/>
              <a:t> </a:t>
            </a:r>
            <a:r>
              <a:rPr dirty="0"/>
              <a:t>=</a:t>
            </a:r>
            <a:r>
              <a:rPr spc="-40" dirty="0"/>
              <a:t> </a:t>
            </a:r>
            <a:r>
              <a:rPr dirty="0"/>
              <a:t>nilai</a:t>
            </a:r>
            <a:r>
              <a:rPr spc="-20" dirty="0"/>
              <a:t> </a:t>
            </a:r>
            <a:r>
              <a:rPr dirty="0"/>
              <a:t>harapan</a:t>
            </a:r>
            <a:r>
              <a:rPr spc="-30" dirty="0"/>
              <a:t> </a:t>
            </a:r>
            <a:r>
              <a:rPr dirty="0"/>
              <a:t>terbesar</a:t>
            </a:r>
            <a:r>
              <a:rPr spc="-40" dirty="0"/>
              <a:t> </a:t>
            </a:r>
            <a:r>
              <a:rPr dirty="0"/>
              <a:t>dari</a:t>
            </a:r>
            <a:r>
              <a:rPr spc="-40" dirty="0"/>
              <a:t> </a:t>
            </a:r>
            <a:r>
              <a:rPr dirty="0"/>
              <a:t>setiap</a:t>
            </a:r>
            <a:r>
              <a:rPr spc="-30" dirty="0"/>
              <a:t> </a:t>
            </a:r>
            <a:r>
              <a:rPr dirty="0"/>
              <a:t>alternatif</a:t>
            </a:r>
            <a:r>
              <a:rPr spc="-55" dirty="0"/>
              <a:t> </a:t>
            </a:r>
            <a:r>
              <a:rPr dirty="0"/>
              <a:t>atau</a:t>
            </a:r>
            <a:r>
              <a:rPr spc="-30" dirty="0"/>
              <a:t> </a:t>
            </a:r>
            <a:r>
              <a:rPr spc="-10" dirty="0"/>
              <a:t>tindakan.</a:t>
            </a:r>
          </a:p>
          <a:p>
            <a:pPr marL="12700" marR="340360">
              <a:lnSpc>
                <a:spcPts val="2500"/>
              </a:lnSpc>
              <a:spcBef>
                <a:spcPts val="865"/>
              </a:spcBef>
            </a:pPr>
            <a:r>
              <a:rPr dirty="0"/>
              <a:t>EVPI</a:t>
            </a:r>
            <a:r>
              <a:rPr spc="-50" dirty="0"/>
              <a:t> </a:t>
            </a:r>
            <a:r>
              <a:rPr dirty="0"/>
              <a:t>(NHIS)</a:t>
            </a:r>
            <a:r>
              <a:rPr spc="-50" dirty="0"/>
              <a:t> </a:t>
            </a:r>
            <a:r>
              <a:rPr dirty="0"/>
              <a:t>=</a:t>
            </a:r>
            <a:r>
              <a:rPr spc="-15" dirty="0"/>
              <a:t> </a:t>
            </a:r>
            <a:r>
              <a:rPr dirty="0"/>
              <a:t>jumlah</a:t>
            </a:r>
            <a:r>
              <a:rPr spc="-15" dirty="0"/>
              <a:t> </a:t>
            </a:r>
            <a:r>
              <a:rPr dirty="0"/>
              <a:t>maksimum</a:t>
            </a:r>
            <a:r>
              <a:rPr spc="-15" dirty="0"/>
              <a:t> </a:t>
            </a:r>
            <a:r>
              <a:rPr dirty="0"/>
              <a:t>yang</a:t>
            </a:r>
            <a:r>
              <a:rPr spc="-20" dirty="0"/>
              <a:t> </a:t>
            </a:r>
            <a:r>
              <a:rPr dirty="0"/>
              <a:t>dapat</a:t>
            </a:r>
            <a:r>
              <a:rPr spc="-15" dirty="0"/>
              <a:t> </a:t>
            </a:r>
            <a:r>
              <a:rPr spc="-10" dirty="0"/>
              <a:t>dibayarkan</a:t>
            </a:r>
            <a:r>
              <a:rPr spc="-30" dirty="0"/>
              <a:t> </a:t>
            </a:r>
            <a:r>
              <a:rPr spc="-20" dirty="0"/>
              <a:t>oleh </a:t>
            </a:r>
            <a:r>
              <a:rPr dirty="0"/>
              <a:t>pengambilan</a:t>
            </a:r>
            <a:r>
              <a:rPr spc="-80" dirty="0"/>
              <a:t> </a:t>
            </a:r>
            <a:r>
              <a:rPr dirty="0"/>
              <a:t>keputusan</a:t>
            </a:r>
            <a:r>
              <a:rPr spc="-80" dirty="0"/>
              <a:t> </a:t>
            </a:r>
            <a:r>
              <a:rPr dirty="0"/>
              <a:t>untuk</a:t>
            </a:r>
            <a:r>
              <a:rPr spc="-55" dirty="0"/>
              <a:t> </a:t>
            </a:r>
            <a:r>
              <a:rPr dirty="0"/>
              <a:t>memperoleh</a:t>
            </a:r>
            <a:r>
              <a:rPr spc="-120" dirty="0"/>
              <a:t> </a:t>
            </a:r>
            <a:r>
              <a:rPr dirty="0"/>
              <a:t>informasi</a:t>
            </a:r>
            <a:r>
              <a:rPr spc="-85" dirty="0"/>
              <a:t> </a:t>
            </a:r>
            <a:r>
              <a:rPr spc="-10" dirty="0"/>
              <a:t>sempurna.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53912" y="1526679"/>
            <a:ext cx="8270240" cy="2252980"/>
          </a:xfrm>
          <a:prstGeom prst="rect">
            <a:avLst/>
          </a:prstGeom>
        </p:spPr>
        <p:txBody>
          <a:bodyPr vert="horz" wrap="square" lIns="0" tIns="48895" rIns="0" bIns="0" rtlCol="0">
            <a:spAutoFit/>
          </a:bodyPr>
          <a:lstStyle/>
          <a:p>
            <a:pPr marL="12700">
              <a:lnSpc>
                <a:spcPct val="100000"/>
              </a:lnSpc>
              <a:spcBef>
                <a:spcPts val="385"/>
              </a:spcBef>
            </a:pPr>
            <a:r>
              <a:rPr spc="-10" dirty="0"/>
              <a:t>Contoh</a:t>
            </a:r>
          </a:p>
          <a:p>
            <a:pPr marL="12700" marR="5080">
              <a:lnSpc>
                <a:spcPts val="2500"/>
              </a:lnSpc>
              <a:spcBef>
                <a:spcPts val="484"/>
              </a:spcBef>
            </a:pPr>
            <a:r>
              <a:rPr sz="2300" dirty="0"/>
              <a:t>Sebuah</a:t>
            </a:r>
            <a:r>
              <a:rPr sz="2300" spc="-50" dirty="0"/>
              <a:t> </a:t>
            </a:r>
            <a:r>
              <a:rPr sz="2300" dirty="0"/>
              <a:t>perusahaan</a:t>
            </a:r>
            <a:r>
              <a:rPr sz="2300" spc="-45" dirty="0"/>
              <a:t> </a:t>
            </a:r>
            <a:r>
              <a:rPr sz="2300" dirty="0"/>
              <a:t>dihadapkan</a:t>
            </a:r>
            <a:r>
              <a:rPr sz="2300" spc="-30" dirty="0"/>
              <a:t> </a:t>
            </a:r>
            <a:r>
              <a:rPr sz="2300" dirty="0"/>
              <a:t>pada</a:t>
            </a:r>
            <a:r>
              <a:rPr sz="2300" spc="-30" dirty="0"/>
              <a:t> </a:t>
            </a:r>
            <a:r>
              <a:rPr sz="2300" dirty="0"/>
              <a:t>persoalan</a:t>
            </a:r>
            <a:r>
              <a:rPr sz="2300" spc="-50" dirty="0"/>
              <a:t> </a:t>
            </a:r>
            <a:r>
              <a:rPr sz="2300" dirty="0"/>
              <a:t>untuk</a:t>
            </a:r>
            <a:r>
              <a:rPr sz="2300" spc="-20" dirty="0"/>
              <a:t> </a:t>
            </a:r>
            <a:r>
              <a:rPr sz="2300" dirty="0"/>
              <a:t>memilih</a:t>
            </a:r>
            <a:r>
              <a:rPr sz="2300" spc="-70" dirty="0"/>
              <a:t> </a:t>
            </a:r>
            <a:r>
              <a:rPr sz="2300" spc="-20" dirty="0"/>
              <a:t>tiga </a:t>
            </a:r>
            <a:r>
              <a:rPr sz="2300" dirty="0"/>
              <a:t>alternatif</a:t>
            </a:r>
            <a:r>
              <a:rPr sz="2300" spc="-55" dirty="0"/>
              <a:t> </a:t>
            </a:r>
            <a:r>
              <a:rPr sz="2300" spc="-10" dirty="0"/>
              <a:t>investasi</a:t>
            </a:r>
            <a:r>
              <a:rPr sz="2300" spc="-40" dirty="0"/>
              <a:t> </a:t>
            </a:r>
            <a:r>
              <a:rPr sz="2300" dirty="0"/>
              <a:t>A,</a:t>
            </a:r>
            <a:r>
              <a:rPr sz="2300" spc="-20" dirty="0"/>
              <a:t> </a:t>
            </a:r>
            <a:r>
              <a:rPr sz="2300" dirty="0"/>
              <a:t>B,</a:t>
            </a:r>
            <a:r>
              <a:rPr sz="2300" spc="-40" dirty="0"/>
              <a:t> </a:t>
            </a:r>
            <a:r>
              <a:rPr sz="2300" dirty="0"/>
              <a:t>dan</a:t>
            </a:r>
            <a:r>
              <a:rPr sz="2300" spc="-10" dirty="0"/>
              <a:t> </a:t>
            </a:r>
            <a:r>
              <a:rPr sz="2300" dirty="0"/>
              <a:t>C.</a:t>
            </a:r>
            <a:r>
              <a:rPr sz="2300" spc="-25" dirty="0"/>
              <a:t> </a:t>
            </a:r>
            <a:r>
              <a:rPr sz="2300" spc="-10" dirty="0"/>
              <a:t>Keuntungan</a:t>
            </a:r>
            <a:r>
              <a:rPr sz="2300" spc="-30" dirty="0"/>
              <a:t> </a:t>
            </a:r>
            <a:r>
              <a:rPr sz="2300" dirty="0"/>
              <a:t>yang</a:t>
            </a:r>
            <a:r>
              <a:rPr sz="2300" spc="-45" dirty="0"/>
              <a:t> </a:t>
            </a:r>
            <a:r>
              <a:rPr sz="2300" dirty="0"/>
              <a:t>diperoleh</a:t>
            </a:r>
            <a:r>
              <a:rPr sz="2300" spc="-50" dirty="0"/>
              <a:t> </a:t>
            </a:r>
            <a:r>
              <a:rPr sz="2300" dirty="0"/>
              <a:t>dari</a:t>
            </a:r>
            <a:r>
              <a:rPr sz="2300" spc="-20" dirty="0"/>
              <a:t> </a:t>
            </a:r>
            <a:r>
              <a:rPr sz="2300" spc="-10" dirty="0"/>
              <a:t>ketiga </a:t>
            </a:r>
            <a:r>
              <a:rPr sz="2300" dirty="0"/>
              <a:t>jenis</a:t>
            </a:r>
            <a:r>
              <a:rPr sz="2300" spc="-60" dirty="0"/>
              <a:t> </a:t>
            </a:r>
            <a:r>
              <a:rPr sz="2300" spc="-10" dirty="0"/>
              <a:t>investasi</a:t>
            </a:r>
            <a:r>
              <a:rPr sz="2300" spc="-50" dirty="0"/>
              <a:t> </a:t>
            </a:r>
            <a:r>
              <a:rPr sz="2300" dirty="0"/>
              <a:t>tersebut</a:t>
            </a:r>
            <a:r>
              <a:rPr sz="2300" spc="-45" dirty="0"/>
              <a:t> </a:t>
            </a:r>
            <a:r>
              <a:rPr sz="2300" spc="-10" dirty="0"/>
              <a:t>tergantung</a:t>
            </a:r>
            <a:r>
              <a:rPr sz="2300" spc="-30" dirty="0"/>
              <a:t> </a:t>
            </a:r>
            <a:r>
              <a:rPr sz="2300" dirty="0"/>
              <a:t>pada</a:t>
            </a:r>
            <a:r>
              <a:rPr sz="2300" spc="-30" dirty="0"/>
              <a:t> </a:t>
            </a:r>
            <a:r>
              <a:rPr sz="2300" dirty="0"/>
              <a:t>situasi</a:t>
            </a:r>
            <a:r>
              <a:rPr sz="2300" spc="-35" dirty="0"/>
              <a:t> </a:t>
            </a:r>
            <a:r>
              <a:rPr sz="2300" dirty="0"/>
              <a:t>pasar</a:t>
            </a:r>
            <a:r>
              <a:rPr sz="2300" spc="-30" dirty="0"/>
              <a:t> </a:t>
            </a:r>
            <a:r>
              <a:rPr sz="2300" dirty="0"/>
              <a:t>yaitu</a:t>
            </a:r>
            <a:r>
              <a:rPr sz="2300" spc="-40" dirty="0"/>
              <a:t> </a:t>
            </a:r>
            <a:r>
              <a:rPr sz="2300" spc="-10" dirty="0"/>
              <a:t>lesu, </a:t>
            </a:r>
            <a:r>
              <a:rPr sz="2300" dirty="0"/>
              <a:t>normal,</a:t>
            </a:r>
            <a:r>
              <a:rPr sz="2300" spc="-25" dirty="0"/>
              <a:t> </a:t>
            </a:r>
            <a:r>
              <a:rPr sz="2300" dirty="0"/>
              <a:t>dan</a:t>
            </a:r>
            <a:r>
              <a:rPr sz="2300" spc="5" dirty="0"/>
              <a:t> </a:t>
            </a:r>
            <a:r>
              <a:rPr sz="2300" dirty="0"/>
              <a:t>cerah,</a:t>
            </a:r>
            <a:r>
              <a:rPr sz="2300" spc="-20" dirty="0"/>
              <a:t> </a:t>
            </a:r>
            <a:r>
              <a:rPr sz="2300" spc="-10" dirty="0"/>
              <a:t>masing-</a:t>
            </a:r>
            <a:r>
              <a:rPr sz="2300" dirty="0"/>
              <a:t>masing</a:t>
            </a:r>
            <a:r>
              <a:rPr sz="2300" spc="-5" dirty="0"/>
              <a:t> </a:t>
            </a:r>
            <a:r>
              <a:rPr sz="2300" dirty="0"/>
              <a:t>15%,</a:t>
            </a:r>
            <a:r>
              <a:rPr sz="2300" spc="-25" dirty="0"/>
              <a:t> </a:t>
            </a:r>
            <a:r>
              <a:rPr sz="2300" dirty="0"/>
              <a:t>30%,</a:t>
            </a:r>
            <a:r>
              <a:rPr sz="2300" spc="-20" dirty="0"/>
              <a:t> </a:t>
            </a:r>
            <a:r>
              <a:rPr sz="2300" dirty="0"/>
              <a:t>dan</a:t>
            </a:r>
            <a:r>
              <a:rPr sz="2300" spc="5" dirty="0"/>
              <a:t> </a:t>
            </a:r>
            <a:r>
              <a:rPr sz="2300" dirty="0"/>
              <a:t>55%.</a:t>
            </a:r>
            <a:r>
              <a:rPr sz="2300" spc="-10" dirty="0"/>
              <a:t> Komponen- </a:t>
            </a:r>
            <a:r>
              <a:rPr sz="2300" dirty="0"/>
              <a:t>komponen</a:t>
            </a:r>
            <a:r>
              <a:rPr sz="2300" spc="-85" dirty="0"/>
              <a:t> </a:t>
            </a:r>
            <a:r>
              <a:rPr sz="2300" dirty="0"/>
              <a:t>situasi</a:t>
            </a:r>
            <a:r>
              <a:rPr sz="2300" spc="-55" dirty="0"/>
              <a:t> </a:t>
            </a:r>
            <a:r>
              <a:rPr sz="2300" dirty="0"/>
              <a:t>tersebut</a:t>
            </a:r>
            <a:r>
              <a:rPr sz="2300" spc="-85" dirty="0"/>
              <a:t> </a:t>
            </a:r>
            <a:r>
              <a:rPr sz="2300" dirty="0"/>
              <a:t>disajikan</a:t>
            </a:r>
            <a:r>
              <a:rPr sz="2300" spc="-45" dirty="0"/>
              <a:t> </a:t>
            </a:r>
            <a:r>
              <a:rPr sz="2300" dirty="0"/>
              <a:t>dalam</a:t>
            </a:r>
            <a:r>
              <a:rPr sz="2300" spc="-50" dirty="0"/>
              <a:t> </a:t>
            </a:r>
            <a:r>
              <a:rPr sz="2300" spc="-25" dirty="0"/>
              <a:t>Tabel</a:t>
            </a:r>
            <a:r>
              <a:rPr sz="2300" spc="-70" dirty="0"/>
              <a:t> </a:t>
            </a:r>
            <a:r>
              <a:rPr sz="2300" spc="-10" dirty="0"/>
              <a:t>berikut.</a:t>
            </a:r>
            <a:endParaRPr sz="2300"/>
          </a:p>
        </p:txBody>
      </p:sp>
      <p:sp>
        <p:nvSpPr>
          <p:cNvPr id="3" name="object 3"/>
          <p:cNvSpPr txBox="1"/>
          <p:nvPr/>
        </p:nvSpPr>
        <p:spPr>
          <a:xfrm>
            <a:off x="753936" y="5930817"/>
            <a:ext cx="7097395" cy="378460"/>
          </a:xfrm>
          <a:prstGeom prst="rect">
            <a:avLst/>
          </a:prstGeom>
        </p:spPr>
        <p:txBody>
          <a:bodyPr vert="horz" wrap="square" lIns="0" tIns="14604" rIns="0" bIns="0" rtlCol="0">
            <a:spAutoFit/>
          </a:bodyPr>
          <a:lstStyle/>
          <a:p>
            <a:pPr marL="12700">
              <a:lnSpc>
                <a:spcPct val="100000"/>
              </a:lnSpc>
              <a:spcBef>
                <a:spcPts val="114"/>
              </a:spcBef>
            </a:pPr>
            <a:r>
              <a:rPr sz="2300" spc="-10" dirty="0">
                <a:latin typeface="Calibri"/>
                <a:cs typeface="Calibri"/>
              </a:rPr>
              <a:t>Investasi</a:t>
            </a:r>
            <a:r>
              <a:rPr sz="2300" spc="-70" dirty="0">
                <a:latin typeface="Calibri"/>
                <a:cs typeface="Calibri"/>
              </a:rPr>
              <a:t> </a:t>
            </a:r>
            <a:r>
              <a:rPr sz="2300" dirty="0">
                <a:latin typeface="Calibri"/>
                <a:cs typeface="Calibri"/>
              </a:rPr>
              <a:t>mana</a:t>
            </a:r>
            <a:r>
              <a:rPr sz="2300" spc="-25" dirty="0">
                <a:latin typeface="Calibri"/>
                <a:cs typeface="Calibri"/>
              </a:rPr>
              <a:t> </a:t>
            </a:r>
            <a:r>
              <a:rPr sz="2300" dirty="0">
                <a:latin typeface="Calibri"/>
                <a:cs typeface="Calibri"/>
              </a:rPr>
              <a:t>yang</a:t>
            </a:r>
            <a:r>
              <a:rPr sz="2300" spc="-25" dirty="0">
                <a:latin typeface="Calibri"/>
                <a:cs typeface="Calibri"/>
              </a:rPr>
              <a:t> </a:t>
            </a:r>
            <a:r>
              <a:rPr sz="2300" dirty="0">
                <a:latin typeface="Calibri"/>
                <a:cs typeface="Calibri"/>
              </a:rPr>
              <a:t>dipilih</a:t>
            </a:r>
            <a:r>
              <a:rPr sz="2300" spc="-35" dirty="0">
                <a:latin typeface="Calibri"/>
                <a:cs typeface="Calibri"/>
              </a:rPr>
              <a:t> </a:t>
            </a:r>
            <a:r>
              <a:rPr sz="2300" dirty="0">
                <a:latin typeface="Calibri"/>
                <a:cs typeface="Calibri"/>
              </a:rPr>
              <a:t>jika</a:t>
            </a:r>
            <a:r>
              <a:rPr sz="2300" spc="-45" dirty="0">
                <a:latin typeface="Calibri"/>
                <a:cs typeface="Calibri"/>
              </a:rPr>
              <a:t> </a:t>
            </a:r>
            <a:r>
              <a:rPr sz="2300" dirty="0">
                <a:latin typeface="Calibri"/>
                <a:cs typeface="Calibri"/>
              </a:rPr>
              <a:t>menggunakan</a:t>
            </a:r>
            <a:r>
              <a:rPr sz="2300" spc="-35" dirty="0">
                <a:latin typeface="Calibri"/>
                <a:cs typeface="Calibri"/>
              </a:rPr>
              <a:t> </a:t>
            </a:r>
            <a:r>
              <a:rPr sz="2300" dirty="0">
                <a:latin typeface="Calibri"/>
                <a:cs typeface="Calibri"/>
              </a:rPr>
              <a:t>kriteria</a:t>
            </a:r>
            <a:r>
              <a:rPr sz="2300" spc="-70" dirty="0">
                <a:latin typeface="Calibri"/>
                <a:cs typeface="Calibri"/>
              </a:rPr>
              <a:t> </a:t>
            </a:r>
            <a:r>
              <a:rPr sz="2300" spc="-10" dirty="0">
                <a:latin typeface="Calibri"/>
                <a:cs typeface="Calibri"/>
              </a:rPr>
              <a:t>EVPI?</a:t>
            </a:r>
            <a:endParaRPr sz="2300">
              <a:latin typeface="Calibri"/>
              <a:cs typeface="Calibri"/>
            </a:endParaRPr>
          </a:p>
        </p:txBody>
      </p:sp>
      <p:pic>
        <p:nvPicPr>
          <p:cNvPr id="4" name="object 4"/>
          <p:cNvPicPr/>
          <p:nvPr/>
        </p:nvPicPr>
        <p:blipFill>
          <a:blip r:embed="rId2" cstate="print"/>
          <a:stretch>
            <a:fillRect/>
          </a:stretch>
        </p:blipFill>
        <p:spPr>
          <a:xfrm>
            <a:off x="2369820" y="3948684"/>
            <a:ext cx="5666231" cy="1810512"/>
          </a:xfrm>
          <a:prstGeom prst="rect">
            <a:avLst/>
          </a:prstGeom>
        </p:spPr>
      </p:pic>
      <p:graphicFrame>
        <p:nvGraphicFramePr>
          <p:cNvPr id="5" name="object 5"/>
          <p:cNvGraphicFramePr>
            <a:graphicFrameLocks noGrp="1"/>
          </p:cNvGraphicFramePr>
          <p:nvPr/>
        </p:nvGraphicFramePr>
        <p:xfrm>
          <a:off x="2364486" y="3943350"/>
          <a:ext cx="5667374" cy="1809115"/>
        </p:xfrm>
        <a:graphic>
          <a:graphicData uri="http://schemas.openxmlformats.org/drawingml/2006/table">
            <a:tbl>
              <a:tblPr firstRow="1" bandRow="1">
                <a:tableStyleId>{2D5ABB26-0587-4C30-8999-92F81FD0307C}</a:tableStyleId>
              </a:tblPr>
              <a:tblGrid>
                <a:gridCol w="1888489"/>
                <a:gridCol w="1201420"/>
                <a:gridCol w="1332230"/>
                <a:gridCol w="1245235"/>
              </a:tblGrid>
              <a:tr h="679450">
                <a:tc>
                  <a:txBody>
                    <a:bodyPr/>
                    <a:lstStyle/>
                    <a:p>
                      <a:pPr marL="487680" marR="436880" indent="-44450">
                        <a:lnSpc>
                          <a:spcPct val="101600"/>
                        </a:lnSpc>
                        <a:spcBef>
                          <a:spcPts val="145"/>
                        </a:spcBef>
                      </a:pPr>
                      <a:r>
                        <a:rPr sz="1950" b="1" spc="-10" dirty="0">
                          <a:solidFill>
                            <a:srgbClr val="FFFFFF"/>
                          </a:solidFill>
                          <a:latin typeface="Calibri"/>
                          <a:cs typeface="Calibri"/>
                        </a:rPr>
                        <a:t>Alternatif Investasi</a:t>
                      </a:r>
                      <a:endParaRPr sz="1950">
                        <a:latin typeface="Calibri"/>
                        <a:cs typeface="Calibri"/>
                      </a:endParaRPr>
                    </a:p>
                  </a:txBody>
                  <a:tcPr marL="0" marR="0" marT="184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372745" marR="359410" indent="-9525">
                        <a:lnSpc>
                          <a:spcPct val="101600"/>
                        </a:lnSpc>
                        <a:spcBef>
                          <a:spcPts val="145"/>
                        </a:spcBef>
                      </a:pPr>
                      <a:r>
                        <a:rPr sz="1950" b="1" spc="-20" dirty="0">
                          <a:solidFill>
                            <a:srgbClr val="FFFFFF"/>
                          </a:solidFill>
                          <a:latin typeface="Calibri"/>
                          <a:cs typeface="Calibri"/>
                        </a:rPr>
                        <a:t>Lesu 0,15</a:t>
                      </a:r>
                      <a:endParaRPr sz="1950">
                        <a:latin typeface="Calibri"/>
                        <a:cs typeface="Calibri"/>
                      </a:endParaRPr>
                    </a:p>
                  </a:txBody>
                  <a:tcPr marL="0" marR="0" marT="184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440055" marR="268605" indent="-166370">
                        <a:lnSpc>
                          <a:spcPct val="101600"/>
                        </a:lnSpc>
                        <a:spcBef>
                          <a:spcPts val="145"/>
                        </a:spcBef>
                      </a:pPr>
                      <a:r>
                        <a:rPr sz="1950" b="1" spc="-10" dirty="0">
                          <a:solidFill>
                            <a:srgbClr val="FFFFFF"/>
                          </a:solidFill>
                          <a:latin typeface="Calibri"/>
                          <a:cs typeface="Calibri"/>
                        </a:rPr>
                        <a:t>Normal </a:t>
                      </a:r>
                      <a:r>
                        <a:rPr sz="1950" b="1" spc="-20" dirty="0">
                          <a:solidFill>
                            <a:srgbClr val="FFFFFF"/>
                          </a:solidFill>
                          <a:latin typeface="Calibri"/>
                          <a:cs typeface="Calibri"/>
                        </a:rPr>
                        <a:t>0,30</a:t>
                      </a:r>
                      <a:endParaRPr sz="1950">
                        <a:latin typeface="Calibri"/>
                        <a:cs typeface="Calibri"/>
                      </a:endParaRPr>
                    </a:p>
                  </a:txBody>
                  <a:tcPr marL="0" marR="0" marT="184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396240" marR="316865" indent="-76835">
                        <a:lnSpc>
                          <a:spcPct val="101600"/>
                        </a:lnSpc>
                        <a:spcBef>
                          <a:spcPts val="145"/>
                        </a:spcBef>
                      </a:pPr>
                      <a:r>
                        <a:rPr sz="1950" b="1" spc="-10" dirty="0">
                          <a:solidFill>
                            <a:srgbClr val="FFFFFF"/>
                          </a:solidFill>
                          <a:latin typeface="Calibri"/>
                          <a:cs typeface="Calibri"/>
                        </a:rPr>
                        <a:t>Cerah </a:t>
                      </a:r>
                      <a:r>
                        <a:rPr sz="1950" b="1" spc="-20" dirty="0">
                          <a:solidFill>
                            <a:srgbClr val="FFFFFF"/>
                          </a:solidFill>
                          <a:latin typeface="Calibri"/>
                          <a:cs typeface="Calibri"/>
                        </a:rPr>
                        <a:t>0,55</a:t>
                      </a:r>
                      <a:endParaRPr sz="1950">
                        <a:latin typeface="Calibri"/>
                        <a:cs typeface="Calibri"/>
                      </a:endParaRPr>
                    </a:p>
                  </a:txBody>
                  <a:tcPr marL="0" marR="0" marT="18415"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r>
              <a:tr h="375920">
                <a:tc>
                  <a:txBody>
                    <a:bodyPr/>
                    <a:lstStyle/>
                    <a:p>
                      <a:pPr marL="74295">
                        <a:lnSpc>
                          <a:spcPct val="100000"/>
                        </a:lnSpc>
                        <a:spcBef>
                          <a:spcPts val="185"/>
                        </a:spcBef>
                      </a:pPr>
                      <a:r>
                        <a:rPr sz="1950" spc="-50" dirty="0">
                          <a:latin typeface="Calibri"/>
                          <a:cs typeface="Calibri"/>
                        </a:rPr>
                        <a:t>A</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4295">
                        <a:lnSpc>
                          <a:spcPct val="100000"/>
                        </a:lnSpc>
                        <a:spcBef>
                          <a:spcPts val="185"/>
                        </a:spcBef>
                      </a:pPr>
                      <a:r>
                        <a:rPr sz="1950" spc="-10" dirty="0">
                          <a:latin typeface="Calibri"/>
                          <a:cs typeface="Calibri"/>
                        </a:rPr>
                        <a:t>45000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3025">
                        <a:lnSpc>
                          <a:spcPct val="100000"/>
                        </a:lnSpc>
                        <a:spcBef>
                          <a:spcPts val="185"/>
                        </a:spcBef>
                      </a:pPr>
                      <a:r>
                        <a:rPr sz="1950" spc="-10" dirty="0">
                          <a:latin typeface="Calibri"/>
                          <a:cs typeface="Calibri"/>
                        </a:rPr>
                        <a:t>15000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3660">
                        <a:lnSpc>
                          <a:spcPct val="100000"/>
                        </a:lnSpc>
                        <a:spcBef>
                          <a:spcPts val="185"/>
                        </a:spcBef>
                      </a:pPr>
                      <a:r>
                        <a:rPr sz="1950" spc="-10" dirty="0">
                          <a:latin typeface="Calibri"/>
                          <a:cs typeface="Calibri"/>
                        </a:rPr>
                        <a:t>20000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r>
              <a:tr h="377825">
                <a:tc>
                  <a:txBody>
                    <a:bodyPr/>
                    <a:lstStyle/>
                    <a:p>
                      <a:pPr marL="74295">
                        <a:lnSpc>
                          <a:spcPct val="100000"/>
                        </a:lnSpc>
                        <a:spcBef>
                          <a:spcPts val="185"/>
                        </a:spcBef>
                      </a:pPr>
                      <a:r>
                        <a:rPr sz="1950" spc="-50" dirty="0">
                          <a:latin typeface="Calibri"/>
                          <a:cs typeface="Calibri"/>
                        </a:rPr>
                        <a:t>B</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185"/>
                        </a:spcBef>
                      </a:pPr>
                      <a:r>
                        <a:rPr sz="1950" spc="-10" dirty="0">
                          <a:latin typeface="Calibri"/>
                          <a:cs typeface="Calibri"/>
                        </a:rPr>
                        <a:t>25000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3025">
                        <a:lnSpc>
                          <a:spcPct val="100000"/>
                        </a:lnSpc>
                        <a:spcBef>
                          <a:spcPts val="185"/>
                        </a:spcBef>
                      </a:pPr>
                      <a:r>
                        <a:rPr sz="1950" spc="-10" dirty="0">
                          <a:latin typeface="Calibri"/>
                          <a:cs typeface="Calibri"/>
                        </a:rPr>
                        <a:t>20000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3660">
                        <a:lnSpc>
                          <a:spcPct val="100000"/>
                        </a:lnSpc>
                        <a:spcBef>
                          <a:spcPts val="185"/>
                        </a:spcBef>
                      </a:pPr>
                      <a:r>
                        <a:rPr sz="1950" dirty="0">
                          <a:latin typeface="Calibri"/>
                          <a:cs typeface="Calibri"/>
                        </a:rPr>
                        <a:t>-</a:t>
                      </a:r>
                      <a:r>
                        <a:rPr sz="1950" spc="-10" dirty="0">
                          <a:latin typeface="Calibri"/>
                          <a:cs typeface="Calibri"/>
                        </a:rPr>
                        <a:t>10000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r h="375920">
                <a:tc>
                  <a:txBody>
                    <a:bodyPr/>
                    <a:lstStyle/>
                    <a:p>
                      <a:pPr marL="74295">
                        <a:lnSpc>
                          <a:spcPct val="100000"/>
                        </a:lnSpc>
                        <a:spcBef>
                          <a:spcPts val="185"/>
                        </a:spcBef>
                      </a:pPr>
                      <a:r>
                        <a:rPr sz="1950" spc="-50" dirty="0">
                          <a:latin typeface="Calibri"/>
                          <a:cs typeface="Calibri"/>
                        </a:rPr>
                        <a:t>C</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295">
                        <a:lnSpc>
                          <a:spcPct val="100000"/>
                        </a:lnSpc>
                        <a:spcBef>
                          <a:spcPts val="185"/>
                        </a:spcBef>
                      </a:pPr>
                      <a:r>
                        <a:rPr sz="1950" spc="-10" dirty="0">
                          <a:latin typeface="Calibri"/>
                          <a:cs typeface="Calibri"/>
                        </a:rPr>
                        <a:t>35000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3025">
                        <a:lnSpc>
                          <a:spcPct val="100000"/>
                        </a:lnSpc>
                        <a:spcBef>
                          <a:spcPts val="185"/>
                        </a:spcBef>
                      </a:pPr>
                      <a:r>
                        <a:rPr sz="1950" spc="-10" dirty="0">
                          <a:latin typeface="Calibri"/>
                          <a:cs typeface="Calibri"/>
                        </a:rPr>
                        <a:t>60000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3660">
                        <a:lnSpc>
                          <a:spcPct val="100000"/>
                        </a:lnSpc>
                        <a:spcBef>
                          <a:spcPts val="185"/>
                        </a:spcBef>
                      </a:pPr>
                      <a:r>
                        <a:rPr sz="1950" spc="-10" dirty="0">
                          <a:latin typeface="Calibri"/>
                          <a:cs typeface="Calibri"/>
                        </a:rPr>
                        <a:t>50000</a:t>
                      </a:r>
                      <a:endParaRPr sz="1950">
                        <a:latin typeface="Calibri"/>
                        <a:cs typeface="Calibri"/>
                      </a:endParaRPr>
                    </a:p>
                  </a:txBody>
                  <a:tcPr marL="0" marR="0" marT="2349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3970">
              <a:lnSpc>
                <a:spcPct val="100000"/>
              </a:lnSpc>
              <a:spcBef>
                <a:spcPts val="135"/>
              </a:spcBef>
            </a:pPr>
            <a:r>
              <a:rPr spc="-25" dirty="0"/>
              <a:t>Penyelesaian</a:t>
            </a:r>
          </a:p>
        </p:txBody>
      </p:sp>
      <p:pic>
        <p:nvPicPr>
          <p:cNvPr id="3" name="object 3"/>
          <p:cNvPicPr/>
          <p:nvPr/>
        </p:nvPicPr>
        <p:blipFill>
          <a:blip r:embed="rId2" cstate="print"/>
          <a:stretch>
            <a:fillRect/>
          </a:stretch>
        </p:blipFill>
        <p:spPr>
          <a:xfrm>
            <a:off x="2125979" y="2325624"/>
            <a:ext cx="5667755" cy="2188464"/>
          </a:xfrm>
          <a:prstGeom prst="rect">
            <a:avLst/>
          </a:prstGeom>
        </p:spPr>
      </p:pic>
      <p:graphicFrame>
        <p:nvGraphicFramePr>
          <p:cNvPr id="4" name="object 4"/>
          <p:cNvGraphicFramePr>
            <a:graphicFrameLocks noGrp="1"/>
          </p:cNvGraphicFramePr>
          <p:nvPr/>
        </p:nvGraphicFramePr>
        <p:xfrm>
          <a:off x="2120645" y="2320289"/>
          <a:ext cx="5666740" cy="2186940"/>
        </p:xfrm>
        <a:graphic>
          <a:graphicData uri="http://schemas.openxmlformats.org/drawingml/2006/table">
            <a:tbl>
              <a:tblPr firstRow="1" bandRow="1">
                <a:tableStyleId>{2D5ABB26-0587-4C30-8999-92F81FD0307C}</a:tableStyleId>
              </a:tblPr>
              <a:tblGrid>
                <a:gridCol w="1889760"/>
                <a:gridCol w="1200785"/>
                <a:gridCol w="1331595"/>
                <a:gridCol w="1244600"/>
              </a:tblGrid>
              <a:tr h="679450">
                <a:tc>
                  <a:txBody>
                    <a:bodyPr/>
                    <a:lstStyle/>
                    <a:p>
                      <a:pPr marL="488950" marR="436880" indent="-44450">
                        <a:lnSpc>
                          <a:spcPct val="101499"/>
                        </a:lnSpc>
                        <a:spcBef>
                          <a:spcPts val="160"/>
                        </a:spcBef>
                      </a:pPr>
                      <a:r>
                        <a:rPr sz="1950" b="1" spc="-10" dirty="0">
                          <a:solidFill>
                            <a:srgbClr val="FFFFFF"/>
                          </a:solidFill>
                          <a:latin typeface="Calibri"/>
                          <a:cs typeface="Calibri"/>
                        </a:rPr>
                        <a:t>Alternatif Investasi</a:t>
                      </a:r>
                      <a:endParaRPr sz="195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374650" marR="358140" indent="-9525">
                        <a:lnSpc>
                          <a:spcPct val="101499"/>
                        </a:lnSpc>
                        <a:spcBef>
                          <a:spcPts val="160"/>
                        </a:spcBef>
                      </a:pPr>
                      <a:r>
                        <a:rPr sz="1950" b="1" spc="-20" dirty="0">
                          <a:solidFill>
                            <a:srgbClr val="FFFFFF"/>
                          </a:solidFill>
                          <a:latin typeface="Calibri"/>
                          <a:cs typeface="Calibri"/>
                        </a:rPr>
                        <a:t>Lesu 0,15</a:t>
                      </a:r>
                      <a:endParaRPr sz="195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440055" marR="268605" indent="-166370">
                        <a:lnSpc>
                          <a:spcPct val="101499"/>
                        </a:lnSpc>
                        <a:spcBef>
                          <a:spcPts val="160"/>
                        </a:spcBef>
                      </a:pPr>
                      <a:r>
                        <a:rPr sz="1950" b="1" spc="-10" dirty="0">
                          <a:solidFill>
                            <a:srgbClr val="FFFFFF"/>
                          </a:solidFill>
                          <a:latin typeface="Calibri"/>
                          <a:cs typeface="Calibri"/>
                        </a:rPr>
                        <a:t>Normal </a:t>
                      </a:r>
                      <a:r>
                        <a:rPr sz="1950" b="1" spc="-20" dirty="0">
                          <a:solidFill>
                            <a:srgbClr val="FFFFFF"/>
                          </a:solidFill>
                          <a:latin typeface="Calibri"/>
                          <a:cs typeface="Calibri"/>
                        </a:rPr>
                        <a:t>0,30</a:t>
                      </a:r>
                      <a:endParaRPr sz="195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c>
                  <a:txBody>
                    <a:bodyPr/>
                    <a:lstStyle/>
                    <a:p>
                      <a:pPr marL="397510" marR="315595" indent="-76200">
                        <a:lnSpc>
                          <a:spcPct val="101499"/>
                        </a:lnSpc>
                        <a:spcBef>
                          <a:spcPts val="160"/>
                        </a:spcBef>
                      </a:pPr>
                      <a:r>
                        <a:rPr sz="1950" b="1" spc="-10" dirty="0">
                          <a:solidFill>
                            <a:srgbClr val="FFFFFF"/>
                          </a:solidFill>
                          <a:latin typeface="Calibri"/>
                          <a:cs typeface="Calibri"/>
                        </a:rPr>
                        <a:t>Cerah </a:t>
                      </a:r>
                      <a:r>
                        <a:rPr sz="1950" b="1" spc="-20" dirty="0">
                          <a:solidFill>
                            <a:srgbClr val="FFFFFF"/>
                          </a:solidFill>
                          <a:latin typeface="Calibri"/>
                          <a:cs typeface="Calibri"/>
                        </a:rPr>
                        <a:t>0,55</a:t>
                      </a:r>
                      <a:endParaRPr sz="1950">
                        <a:latin typeface="Calibri"/>
                        <a:cs typeface="Calibri"/>
                      </a:endParaRPr>
                    </a:p>
                  </a:txBody>
                  <a:tcPr marL="0" marR="0" marT="2032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tcPr>
                </a:tc>
              </a:tr>
              <a:tr h="375920">
                <a:tc>
                  <a:txBody>
                    <a:bodyPr/>
                    <a:lstStyle/>
                    <a:p>
                      <a:pPr marL="76200">
                        <a:lnSpc>
                          <a:spcPct val="100000"/>
                        </a:lnSpc>
                        <a:spcBef>
                          <a:spcPts val="195"/>
                        </a:spcBef>
                      </a:pPr>
                      <a:r>
                        <a:rPr sz="1950" spc="-50" dirty="0">
                          <a:latin typeface="Calibri"/>
                          <a:cs typeface="Calibri"/>
                        </a:rPr>
                        <a:t>A</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6200">
                        <a:lnSpc>
                          <a:spcPct val="100000"/>
                        </a:lnSpc>
                        <a:spcBef>
                          <a:spcPts val="195"/>
                        </a:spcBef>
                      </a:pPr>
                      <a:r>
                        <a:rPr sz="1950" spc="-10" dirty="0">
                          <a:solidFill>
                            <a:srgbClr val="FF0000"/>
                          </a:solidFill>
                          <a:latin typeface="Calibri"/>
                          <a:cs typeface="Calibri"/>
                        </a:rPr>
                        <a:t>45000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5565">
                        <a:lnSpc>
                          <a:spcPct val="100000"/>
                        </a:lnSpc>
                        <a:spcBef>
                          <a:spcPts val="195"/>
                        </a:spcBef>
                      </a:pPr>
                      <a:r>
                        <a:rPr sz="1950" spc="-10" dirty="0">
                          <a:latin typeface="Calibri"/>
                          <a:cs typeface="Calibri"/>
                        </a:rPr>
                        <a:t>15000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c>
                  <a:txBody>
                    <a:bodyPr/>
                    <a:lstStyle/>
                    <a:p>
                      <a:pPr marL="76835">
                        <a:lnSpc>
                          <a:spcPct val="100000"/>
                        </a:lnSpc>
                        <a:spcBef>
                          <a:spcPts val="195"/>
                        </a:spcBef>
                      </a:pPr>
                      <a:r>
                        <a:rPr sz="1950" spc="-10" dirty="0">
                          <a:latin typeface="Calibri"/>
                          <a:cs typeface="Calibri"/>
                        </a:rPr>
                        <a:t>20000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tcPr>
                </a:tc>
              </a:tr>
              <a:tr h="377825">
                <a:tc>
                  <a:txBody>
                    <a:bodyPr/>
                    <a:lstStyle/>
                    <a:p>
                      <a:pPr marL="76200">
                        <a:lnSpc>
                          <a:spcPct val="100000"/>
                        </a:lnSpc>
                        <a:spcBef>
                          <a:spcPts val="195"/>
                        </a:spcBef>
                      </a:pPr>
                      <a:r>
                        <a:rPr sz="1950" spc="-50" dirty="0">
                          <a:latin typeface="Calibri"/>
                          <a:cs typeface="Calibri"/>
                        </a:rPr>
                        <a:t>B</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6835">
                        <a:lnSpc>
                          <a:spcPct val="100000"/>
                        </a:lnSpc>
                        <a:spcBef>
                          <a:spcPts val="195"/>
                        </a:spcBef>
                      </a:pPr>
                      <a:r>
                        <a:rPr sz="1950" spc="-10" dirty="0">
                          <a:latin typeface="Calibri"/>
                          <a:cs typeface="Calibri"/>
                        </a:rPr>
                        <a:t>25000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5565">
                        <a:lnSpc>
                          <a:spcPct val="100000"/>
                        </a:lnSpc>
                        <a:spcBef>
                          <a:spcPts val="195"/>
                        </a:spcBef>
                      </a:pPr>
                      <a:r>
                        <a:rPr sz="1950" spc="-10" dirty="0">
                          <a:latin typeface="Calibri"/>
                          <a:cs typeface="Calibri"/>
                        </a:rPr>
                        <a:t>20000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6200">
                        <a:lnSpc>
                          <a:spcPct val="100000"/>
                        </a:lnSpc>
                        <a:spcBef>
                          <a:spcPts val="195"/>
                        </a:spcBef>
                      </a:pPr>
                      <a:r>
                        <a:rPr sz="1950" dirty="0">
                          <a:latin typeface="Calibri"/>
                          <a:cs typeface="Calibri"/>
                        </a:rPr>
                        <a:t>-</a:t>
                      </a:r>
                      <a:r>
                        <a:rPr sz="1950" spc="-10" dirty="0">
                          <a:latin typeface="Calibri"/>
                          <a:cs typeface="Calibri"/>
                        </a:rPr>
                        <a:t>10000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r h="375920">
                <a:tc>
                  <a:txBody>
                    <a:bodyPr/>
                    <a:lstStyle/>
                    <a:p>
                      <a:pPr marL="76200">
                        <a:lnSpc>
                          <a:spcPct val="100000"/>
                        </a:lnSpc>
                        <a:spcBef>
                          <a:spcPts val="195"/>
                        </a:spcBef>
                      </a:pPr>
                      <a:r>
                        <a:rPr sz="1950" spc="-50" dirty="0">
                          <a:latin typeface="Calibri"/>
                          <a:cs typeface="Calibri"/>
                        </a:rPr>
                        <a:t>C</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6835">
                        <a:lnSpc>
                          <a:spcPct val="100000"/>
                        </a:lnSpc>
                        <a:spcBef>
                          <a:spcPts val="195"/>
                        </a:spcBef>
                      </a:pPr>
                      <a:r>
                        <a:rPr sz="1950" spc="-10" dirty="0">
                          <a:latin typeface="Calibri"/>
                          <a:cs typeface="Calibri"/>
                        </a:rPr>
                        <a:t>35000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5565">
                        <a:lnSpc>
                          <a:spcPct val="100000"/>
                        </a:lnSpc>
                        <a:spcBef>
                          <a:spcPts val="195"/>
                        </a:spcBef>
                      </a:pPr>
                      <a:r>
                        <a:rPr sz="1950" spc="-10" dirty="0">
                          <a:solidFill>
                            <a:srgbClr val="FF0000"/>
                          </a:solidFill>
                          <a:latin typeface="Calibri"/>
                          <a:cs typeface="Calibri"/>
                        </a:rPr>
                        <a:t>60000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6835">
                        <a:lnSpc>
                          <a:spcPct val="100000"/>
                        </a:lnSpc>
                        <a:spcBef>
                          <a:spcPts val="195"/>
                        </a:spcBef>
                      </a:pPr>
                      <a:r>
                        <a:rPr sz="1950" spc="-10" dirty="0">
                          <a:solidFill>
                            <a:srgbClr val="FF0000"/>
                          </a:solidFill>
                          <a:latin typeface="Calibri"/>
                          <a:cs typeface="Calibri"/>
                        </a:rPr>
                        <a:t>50000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r h="377825">
                <a:tc>
                  <a:txBody>
                    <a:bodyPr/>
                    <a:lstStyle/>
                    <a:p>
                      <a:pPr marL="76200">
                        <a:lnSpc>
                          <a:spcPct val="100000"/>
                        </a:lnSpc>
                        <a:spcBef>
                          <a:spcPts val="195"/>
                        </a:spcBef>
                      </a:pPr>
                      <a:r>
                        <a:rPr sz="1950" dirty="0">
                          <a:latin typeface="Calibri"/>
                          <a:cs typeface="Calibri"/>
                        </a:rPr>
                        <a:t>Maks</a:t>
                      </a:r>
                      <a:r>
                        <a:rPr sz="1950" spc="10" dirty="0">
                          <a:latin typeface="Calibri"/>
                          <a:cs typeface="Calibri"/>
                        </a:rPr>
                        <a:t> </a:t>
                      </a:r>
                      <a:r>
                        <a:rPr sz="1950" spc="-20" dirty="0">
                          <a:latin typeface="Calibri"/>
                          <a:cs typeface="Calibri"/>
                        </a:rPr>
                        <a:t>Baris</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6200">
                        <a:lnSpc>
                          <a:spcPct val="100000"/>
                        </a:lnSpc>
                        <a:spcBef>
                          <a:spcPts val="195"/>
                        </a:spcBef>
                      </a:pPr>
                      <a:r>
                        <a:rPr sz="1950" spc="-10" dirty="0">
                          <a:solidFill>
                            <a:srgbClr val="FF0000"/>
                          </a:solidFill>
                          <a:latin typeface="Calibri"/>
                          <a:cs typeface="Calibri"/>
                        </a:rPr>
                        <a:t>45000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6835">
                        <a:lnSpc>
                          <a:spcPct val="100000"/>
                        </a:lnSpc>
                        <a:spcBef>
                          <a:spcPts val="195"/>
                        </a:spcBef>
                      </a:pPr>
                      <a:r>
                        <a:rPr sz="1950" spc="-10" dirty="0">
                          <a:solidFill>
                            <a:srgbClr val="FF0000"/>
                          </a:solidFill>
                          <a:latin typeface="Calibri"/>
                          <a:cs typeface="Calibri"/>
                        </a:rPr>
                        <a:t>60000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c>
                  <a:txBody>
                    <a:bodyPr/>
                    <a:lstStyle/>
                    <a:p>
                      <a:pPr marL="74930">
                        <a:lnSpc>
                          <a:spcPct val="100000"/>
                        </a:lnSpc>
                        <a:spcBef>
                          <a:spcPts val="195"/>
                        </a:spcBef>
                      </a:pPr>
                      <a:r>
                        <a:rPr sz="1950" spc="-10" dirty="0">
                          <a:solidFill>
                            <a:srgbClr val="FF0000"/>
                          </a:solidFill>
                          <a:latin typeface="Calibri"/>
                          <a:cs typeface="Calibri"/>
                        </a:rPr>
                        <a:t>50000</a:t>
                      </a:r>
                      <a:endParaRPr sz="1950">
                        <a:latin typeface="Calibri"/>
                        <a:cs typeface="Calibri"/>
                      </a:endParaRPr>
                    </a:p>
                  </a:txBody>
                  <a:tcPr marL="0" marR="0" marT="24765"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tcPr>
                </a:tc>
              </a:tr>
            </a:tbl>
          </a:graphicData>
        </a:graphic>
      </p:graphicFrame>
      <p:pic>
        <p:nvPicPr>
          <p:cNvPr id="5" name="object 5"/>
          <p:cNvPicPr/>
          <p:nvPr/>
        </p:nvPicPr>
        <p:blipFill>
          <a:blip r:embed="rId3" cstate="print"/>
          <a:stretch>
            <a:fillRect/>
          </a:stretch>
        </p:blipFill>
        <p:spPr>
          <a:xfrm>
            <a:off x="3126698" y="4723593"/>
            <a:ext cx="3928020" cy="146340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53912" y="1558630"/>
            <a:ext cx="2473960" cy="579755"/>
          </a:xfrm>
          <a:prstGeom prst="rect">
            <a:avLst/>
          </a:prstGeom>
        </p:spPr>
        <p:txBody>
          <a:bodyPr vert="horz" wrap="square" lIns="0" tIns="17145" rIns="0" bIns="0" rtlCol="0">
            <a:spAutoFit/>
          </a:bodyPr>
          <a:lstStyle/>
          <a:p>
            <a:pPr marL="12700">
              <a:lnSpc>
                <a:spcPct val="100000"/>
              </a:lnSpc>
              <a:spcBef>
                <a:spcPts val="135"/>
              </a:spcBef>
            </a:pPr>
            <a:r>
              <a:rPr dirty="0"/>
              <a:t>Akibat</a:t>
            </a:r>
            <a:r>
              <a:rPr spc="-185" dirty="0"/>
              <a:t> </a:t>
            </a:r>
            <a:r>
              <a:rPr spc="-35" dirty="0"/>
              <a:t>Resiko</a:t>
            </a:r>
          </a:p>
        </p:txBody>
      </p:sp>
      <p:sp>
        <p:nvSpPr>
          <p:cNvPr id="3" name="object 3"/>
          <p:cNvSpPr txBox="1"/>
          <p:nvPr/>
        </p:nvSpPr>
        <p:spPr>
          <a:xfrm>
            <a:off x="753936" y="2464808"/>
            <a:ext cx="8227695" cy="1607820"/>
          </a:xfrm>
          <a:prstGeom prst="rect">
            <a:avLst/>
          </a:prstGeom>
        </p:spPr>
        <p:txBody>
          <a:bodyPr vert="horz" wrap="square" lIns="0" tIns="83820" rIns="0" bIns="0" rtlCol="0">
            <a:spAutoFit/>
          </a:bodyPr>
          <a:lstStyle/>
          <a:p>
            <a:pPr marL="200660" indent="-187960">
              <a:lnSpc>
                <a:spcPct val="100000"/>
              </a:lnSpc>
              <a:spcBef>
                <a:spcPts val="660"/>
              </a:spcBef>
              <a:buFont typeface="Arial MT"/>
              <a:buChar char="•"/>
              <a:tabLst>
                <a:tab pos="200660" algn="l"/>
              </a:tabLst>
            </a:pPr>
            <a:r>
              <a:rPr sz="2300" dirty="0">
                <a:latin typeface="Calibri"/>
                <a:cs typeface="Calibri"/>
              </a:rPr>
              <a:t>Timbul</a:t>
            </a:r>
            <a:r>
              <a:rPr sz="2300" spc="-5" dirty="0">
                <a:latin typeface="Calibri"/>
                <a:cs typeface="Calibri"/>
              </a:rPr>
              <a:t> </a:t>
            </a:r>
            <a:r>
              <a:rPr sz="2300" spc="-10" dirty="0">
                <a:latin typeface="Calibri"/>
                <a:cs typeface="Calibri"/>
              </a:rPr>
              <a:t>kerugian</a:t>
            </a:r>
            <a:endParaRPr sz="2300">
              <a:latin typeface="Calibri"/>
              <a:cs typeface="Calibri"/>
            </a:endParaRPr>
          </a:p>
          <a:p>
            <a:pPr marL="200660" indent="-187960">
              <a:lnSpc>
                <a:spcPct val="100000"/>
              </a:lnSpc>
              <a:spcBef>
                <a:spcPts val="560"/>
              </a:spcBef>
              <a:buFont typeface="Arial MT"/>
              <a:buChar char="•"/>
              <a:tabLst>
                <a:tab pos="200660" algn="l"/>
              </a:tabLst>
            </a:pPr>
            <a:r>
              <a:rPr sz="2300" dirty="0">
                <a:latin typeface="Calibri"/>
                <a:cs typeface="Calibri"/>
              </a:rPr>
              <a:t>Adanya</a:t>
            </a:r>
            <a:r>
              <a:rPr sz="2300" spc="-70" dirty="0">
                <a:latin typeface="Calibri"/>
                <a:cs typeface="Calibri"/>
              </a:rPr>
              <a:t> </a:t>
            </a:r>
            <a:r>
              <a:rPr sz="2300" spc="-10" dirty="0">
                <a:latin typeface="Calibri"/>
                <a:cs typeface="Calibri"/>
              </a:rPr>
              <a:t>ketidakpastian</a:t>
            </a:r>
            <a:endParaRPr sz="2300">
              <a:latin typeface="Calibri"/>
              <a:cs typeface="Calibri"/>
            </a:endParaRPr>
          </a:p>
          <a:p>
            <a:pPr marL="12700" marR="5080">
              <a:lnSpc>
                <a:spcPts val="2500"/>
              </a:lnSpc>
              <a:spcBef>
                <a:spcPts val="855"/>
              </a:spcBef>
              <a:tabLst>
                <a:tab pos="6562725" algn="l"/>
              </a:tabLst>
            </a:pPr>
            <a:r>
              <a:rPr sz="2300" spc="-10" dirty="0">
                <a:latin typeface="Calibri"/>
                <a:cs typeface="Calibri"/>
              </a:rPr>
              <a:t>Resiko</a:t>
            </a:r>
            <a:r>
              <a:rPr sz="2300" spc="-70" dirty="0">
                <a:latin typeface="Calibri"/>
                <a:cs typeface="Calibri"/>
              </a:rPr>
              <a:t> </a:t>
            </a:r>
            <a:r>
              <a:rPr sz="2300" dirty="0">
                <a:latin typeface="Calibri"/>
                <a:cs typeface="Calibri"/>
              </a:rPr>
              <a:t>tidak</a:t>
            </a:r>
            <a:r>
              <a:rPr sz="2300" spc="-35" dirty="0">
                <a:latin typeface="Calibri"/>
                <a:cs typeface="Calibri"/>
              </a:rPr>
              <a:t> </a:t>
            </a:r>
            <a:r>
              <a:rPr sz="2300" dirty="0">
                <a:latin typeface="Calibri"/>
                <a:cs typeface="Calibri"/>
              </a:rPr>
              <a:t>dapat</a:t>
            </a:r>
            <a:r>
              <a:rPr sz="2300" spc="-40" dirty="0">
                <a:latin typeface="Calibri"/>
                <a:cs typeface="Calibri"/>
              </a:rPr>
              <a:t> </a:t>
            </a:r>
            <a:r>
              <a:rPr sz="2300" dirty="0">
                <a:latin typeface="Calibri"/>
                <a:cs typeface="Calibri"/>
              </a:rPr>
              <a:t>dihilangkan,</a:t>
            </a:r>
            <a:r>
              <a:rPr sz="2300" spc="-30" dirty="0">
                <a:latin typeface="Calibri"/>
                <a:cs typeface="Calibri"/>
              </a:rPr>
              <a:t> </a:t>
            </a:r>
            <a:r>
              <a:rPr sz="2300" dirty="0">
                <a:latin typeface="Calibri"/>
                <a:cs typeface="Calibri"/>
              </a:rPr>
              <a:t>tapi</a:t>
            </a:r>
            <a:r>
              <a:rPr sz="2300" spc="-50" dirty="0">
                <a:latin typeface="Calibri"/>
                <a:cs typeface="Calibri"/>
              </a:rPr>
              <a:t> </a:t>
            </a:r>
            <a:r>
              <a:rPr sz="2300" dirty="0">
                <a:latin typeface="Calibri"/>
                <a:cs typeface="Calibri"/>
              </a:rPr>
              <a:t>bisa</a:t>
            </a:r>
            <a:r>
              <a:rPr sz="2300" spc="-45" dirty="0">
                <a:latin typeface="Calibri"/>
                <a:cs typeface="Calibri"/>
              </a:rPr>
              <a:t> </a:t>
            </a:r>
            <a:r>
              <a:rPr sz="2300" spc="-10" dirty="0">
                <a:latin typeface="Calibri"/>
                <a:cs typeface="Calibri"/>
              </a:rPr>
              <a:t>diminimalkan</a:t>
            </a:r>
            <a:r>
              <a:rPr sz="2300" dirty="0">
                <a:latin typeface="Calibri"/>
                <a:cs typeface="Calibri"/>
              </a:rPr>
              <a:t>	sampai</a:t>
            </a:r>
            <a:r>
              <a:rPr sz="2300" spc="-5" dirty="0">
                <a:latin typeface="Calibri"/>
                <a:cs typeface="Calibri"/>
              </a:rPr>
              <a:t> </a:t>
            </a:r>
            <a:r>
              <a:rPr sz="2300" spc="-10" dirty="0">
                <a:latin typeface="Calibri"/>
                <a:cs typeface="Calibri"/>
              </a:rPr>
              <a:t>batas- </a:t>
            </a:r>
            <a:r>
              <a:rPr sz="2300" dirty="0">
                <a:latin typeface="Calibri"/>
                <a:cs typeface="Calibri"/>
              </a:rPr>
              <a:t>batas</a:t>
            </a:r>
            <a:r>
              <a:rPr sz="2300" spc="-75" dirty="0">
                <a:latin typeface="Calibri"/>
                <a:cs typeface="Calibri"/>
              </a:rPr>
              <a:t> </a:t>
            </a:r>
            <a:r>
              <a:rPr sz="2300" dirty="0">
                <a:latin typeface="Calibri"/>
                <a:cs typeface="Calibri"/>
              </a:rPr>
              <a:t>tertentu</a:t>
            </a:r>
            <a:r>
              <a:rPr sz="2300" spc="-100" dirty="0">
                <a:latin typeface="Calibri"/>
                <a:cs typeface="Calibri"/>
              </a:rPr>
              <a:t> </a:t>
            </a:r>
            <a:r>
              <a:rPr sz="2300" dirty="0">
                <a:latin typeface="Calibri"/>
                <a:cs typeface="Calibri"/>
              </a:rPr>
              <a:t>dengan</a:t>
            </a:r>
            <a:r>
              <a:rPr sz="2300" spc="-75" dirty="0">
                <a:latin typeface="Calibri"/>
                <a:cs typeface="Calibri"/>
              </a:rPr>
              <a:t> </a:t>
            </a:r>
            <a:r>
              <a:rPr sz="2300" dirty="0">
                <a:latin typeface="Calibri"/>
                <a:cs typeface="Calibri"/>
              </a:rPr>
              <a:t>cara</a:t>
            </a:r>
            <a:r>
              <a:rPr sz="2300" spc="-90" dirty="0">
                <a:latin typeface="Calibri"/>
                <a:cs typeface="Calibri"/>
              </a:rPr>
              <a:t> </a:t>
            </a:r>
            <a:r>
              <a:rPr sz="2300" dirty="0">
                <a:latin typeface="Calibri"/>
                <a:cs typeface="Calibri"/>
              </a:rPr>
              <a:t>mengelola</a:t>
            </a:r>
            <a:r>
              <a:rPr sz="2300" spc="-105" dirty="0">
                <a:latin typeface="Calibri"/>
                <a:cs typeface="Calibri"/>
              </a:rPr>
              <a:t> </a:t>
            </a:r>
            <a:r>
              <a:rPr sz="2300" dirty="0">
                <a:latin typeface="Calibri"/>
                <a:cs typeface="Calibri"/>
              </a:rPr>
              <a:t>resiko</a:t>
            </a:r>
            <a:r>
              <a:rPr sz="2300" spc="-85" dirty="0">
                <a:latin typeface="Calibri"/>
                <a:cs typeface="Calibri"/>
              </a:rPr>
              <a:t> </a:t>
            </a:r>
            <a:r>
              <a:rPr sz="2300" dirty="0">
                <a:latin typeface="Calibri"/>
                <a:cs typeface="Calibri"/>
              </a:rPr>
              <a:t>dengan</a:t>
            </a:r>
            <a:r>
              <a:rPr sz="2300" spc="-60" dirty="0">
                <a:latin typeface="Calibri"/>
                <a:cs typeface="Calibri"/>
              </a:rPr>
              <a:t> </a:t>
            </a:r>
            <a:r>
              <a:rPr sz="2300" spc="-10" dirty="0">
                <a:latin typeface="Calibri"/>
                <a:cs typeface="Calibri"/>
              </a:rPr>
              <a:t>baik.</a:t>
            </a:r>
            <a:endParaRPr sz="2300">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dirty="0"/>
              <a:t>Jenis</a:t>
            </a:r>
            <a:r>
              <a:rPr spc="-65" dirty="0"/>
              <a:t> </a:t>
            </a:r>
            <a:r>
              <a:rPr spc="-40" dirty="0"/>
              <a:t>Resiko</a:t>
            </a:r>
          </a:p>
        </p:txBody>
      </p:sp>
      <p:sp>
        <p:nvSpPr>
          <p:cNvPr id="3" name="object 3"/>
          <p:cNvSpPr txBox="1">
            <a:spLocks noGrp="1"/>
          </p:cNvSpPr>
          <p:nvPr>
            <p:ph type="body" idx="1"/>
          </p:nvPr>
        </p:nvSpPr>
        <p:spPr>
          <a:prstGeom prst="rect">
            <a:avLst/>
          </a:prstGeom>
        </p:spPr>
        <p:txBody>
          <a:bodyPr vert="horz" wrap="square" lIns="0" tIns="43815" rIns="0" bIns="0" rtlCol="0">
            <a:spAutoFit/>
          </a:bodyPr>
          <a:lstStyle/>
          <a:p>
            <a:pPr marL="200660" indent="-187960">
              <a:lnSpc>
                <a:spcPct val="100000"/>
              </a:lnSpc>
              <a:spcBef>
                <a:spcPts val="345"/>
              </a:spcBef>
              <a:buFont typeface="Arial MT"/>
              <a:buChar char="•"/>
              <a:tabLst>
                <a:tab pos="200660" algn="l"/>
              </a:tabLst>
            </a:pPr>
            <a:r>
              <a:rPr spc="-10" dirty="0"/>
              <a:t>Resiko</a:t>
            </a:r>
            <a:r>
              <a:rPr spc="-80" dirty="0"/>
              <a:t> </a:t>
            </a:r>
            <a:r>
              <a:rPr spc="-10" dirty="0"/>
              <a:t>Dinamis</a:t>
            </a:r>
          </a:p>
          <a:p>
            <a:pPr marL="577215" lvl="1" indent="-186690">
              <a:lnSpc>
                <a:spcPct val="100000"/>
              </a:lnSpc>
              <a:spcBef>
                <a:spcPts val="229"/>
              </a:spcBef>
              <a:buFont typeface="Arial MT"/>
              <a:buChar char="•"/>
              <a:tabLst>
                <a:tab pos="577215" algn="l"/>
              </a:tabLst>
            </a:pPr>
            <a:r>
              <a:rPr sz="1950" dirty="0">
                <a:latin typeface="Calibri"/>
                <a:cs typeface="Calibri"/>
              </a:rPr>
              <a:t>Berhubungan</a:t>
            </a:r>
            <a:r>
              <a:rPr sz="1950" spc="30" dirty="0">
                <a:latin typeface="Calibri"/>
                <a:cs typeface="Calibri"/>
              </a:rPr>
              <a:t> </a:t>
            </a:r>
            <a:r>
              <a:rPr sz="1950" dirty="0">
                <a:latin typeface="Calibri"/>
                <a:cs typeface="Calibri"/>
              </a:rPr>
              <a:t>dengan</a:t>
            </a:r>
            <a:r>
              <a:rPr sz="1950" spc="30" dirty="0">
                <a:latin typeface="Calibri"/>
                <a:cs typeface="Calibri"/>
              </a:rPr>
              <a:t> </a:t>
            </a:r>
            <a:r>
              <a:rPr sz="1950" dirty="0">
                <a:latin typeface="Calibri"/>
                <a:cs typeface="Calibri"/>
              </a:rPr>
              <a:t>perubahan</a:t>
            </a:r>
            <a:r>
              <a:rPr sz="1950" spc="30" dirty="0">
                <a:latin typeface="Calibri"/>
                <a:cs typeface="Calibri"/>
              </a:rPr>
              <a:t> </a:t>
            </a:r>
            <a:r>
              <a:rPr sz="1950" dirty="0">
                <a:latin typeface="Calibri"/>
                <a:cs typeface="Calibri"/>
              </a:rPr>
              <a:t>keadaan</a:t>
            </a:r>
            <a:r>
              <a:rPr sz="1950" spc="55" dirty="0">
                <a:latin typeface="Calibri"/>
                <a:cs typeface="Calibri"/>
              </a:rPr>
              <a:t> </a:t>
            </a:r>
            <a:r>
              <a:rPr sz="1950" spc="-10" dirty="0">
                <a:latin typeface="Calibri"/>
                <a:cs typeface="Calibri"/>
              </a:rPr>
              <a:t>ekonomi</a:t>
            </a:r>
            <a:endParaRPr sz="1950">
              <a:latin typeface="Calibri"/>
              <a:cs typeface="Calibri"/>
            </a:endParaRPr>
          </a:p>
          <a:p>
            <a:pPr marL="576580" marR="5080" lvl="1" indent="-186690">
              <a:lnSpc>
                <a:spcPts val="2150"/>
              </a:lnSpc>
              <a:spcBef>
                <a:spcPts val="434"/>
              </a:spcBef>
              <a:buFont typeface="Arial MT"/>
              <a:buChar char="•"/>
              <a:tabLst>
                <a:tab pos="577850" algn="l"/>
              </a:tabLst>
            </a:pPr>
            <a:r>
              <a:rPr sz="1950" dirty="0">
                <a:latin typeface="Calibri"/>
                <a:cs typeface="Calibri"/>
              </a:rPr>
              <a:t>Berupa</a:t>
            </a:r>
            <a:r>
              <a:rPr sz="1950" spc="-5" dirty="0">
                <a:latin typeface="Calibri"/>
                <a:cs typeface="Calibri"/>
              </a:rPr>
              <a:t> </a:t>
            </a:r>
            <a:r>
              <a:rPr sz="1950" dirty="0">
                <a:latin typeface="Calibri"/>
                <a:cs typeface="Calibri"/>
              </a:rPr>
              <a:t>resiko</a:t>
            </a:r>
            <a:r>
              <a:rPr sz="1950" spc="5" dirty="0">
                <a:latin typeface="Calibri"/>
                <a:cs typeface="Calibri"/>
              </a:rPr>
              <a:t> </a:t>
            </a:r>
            <a:r>
              <a:rPr sz="1950" dirty="0">
                <a:latin typeface="Calibri"/>
                <a:cs typeface="Calibri"/>
              </a:rPr>
              <a:t>manajemen</a:t>
            </a:r>
            <a:r>
              <a:rPr sz="1950" spc="25" dirty="0">
                <a:latin typeface="Calibri"/>
                <a:cs typeface="Calibri"/>
              </a:rPr>
              <a:t> </a:t>
            </a:r>
            <a:r>
              <a:rPr sz="1950" spc="-10" dirty="0">
                <a:latin typeface="Calibri"/>
                <a:cs typeface="Calibri"/>
              </a:rPr>
              <a:t>(pasar,</a:t>
            </a:r>
            <a:r>
              <a:rPr sz="1950" spc="-20" dirty="0">
                <a:latin typeface="Calibri"/>
                <a:cs typeface="Calibri"/>
              </a:rPr>
              <a:t> </a:t>
            </a:r>
            <a:r>
              <a:rPr sz="1950" dirty="0">
                <a:latin typeface="Calibri"/>
                <a:cs typeface="Calibri"/>
              </a:rPr>
              <a:t>keuangan,</a:t>
            </a:r>
            <a:r>
              <a:rPr sz="1950" spc="-20" dirty="0">
                <a:latin typeface="Calibri"/>
                <a:cs typeface="Calibri"/>
              </a:rPr>
              <a:t> </a:t>
            </a:r>
            <a:r>
              <a:rPr sz="1950" dirty="0">
                <a:latin typeface="Calibri"/>
                <a:cs typeface="Calibri"/>
              </a:rPr>
              <a:t>produksi),</a:t>
            </a:r>
            <a:r>
              <a:rPr sz="1950" spc="-20" dirty="0">
                <a:latin typeface="Calibri"/>
                <a:cs typeface="Calibri"/>
              </a:rPr>
              <a:t> </a:t>
            </a:r>
            <a:r>
              <a:rPr sz="1950" dirty="0">
                <a:latin typeface="Calibri"/>
                <a:cs typeface="Calibri"/>
              </a:rPr>
              <a:t>resiko</a:t>
            </a:r>
            <a:r>
              <a:rPr sz="1950" spc="5" dirty="0">
                <a:latin typeface="Calibri"/>
                <a:cs typeface="Calibri"/>
              </a:rPr>
              <a:t> </a:t>
            </a:r>
            <a:r>
              <a:rPr sz="1950" spc="-10" dirty="0">
                <a:latin typeface="Calibri"/>
                <a:cs typeface="Calibri"/>
              </a:rPr>
              <a:t>politik 	</a:t>
            </a:r>
            <a:r>
              <a:rPr sz="1950" dirty="0">
                <a:latin typeface="Calibri"/>
                <a:cs typeface="Calibri"/>
              </a:rPr>
              <a:t>(perubahan</a:t>
            </a:r>
            <a:r>
              <a:rPr sz="1950" spc="25" dirty="0">
                <a:latin typeface="Calibri"/>
                <a:cs typeface="Calibri"/>
              </a:rPr>
              <a:t> </a:t>
            </a:r>
            <a:r>
              <a:rPr sz="1950" dirty="0">
                <a:latin typeface="Calibri"/>
                <a:cs typeface="Calibri"/>
              </a:rPr>
              <a:t>politik</a:t>
            </a:r>
            <a:r>
              <a:rPr sz="1950" spc="55" dirty="0">
                <a:latin typeface="Calibri"/>
                <a:cs typeface="Calibri"/>
              </a:rPr>
              <a:t> </a:t>
            </a:r>
            <a:r>
              <a:rPr sz="1950" dirty="0">
                <a:latin typeface="Calibri"/>
                <a:cs typeface="Calibri"/>
              </a:rPr>
              <a:t>pemerintah),</a:t>
            </a:r>
            <a:r>
              <a:rPr sz="1950" spc="65" dirty="0">
                <a:latin typeface="Calibri"/>
                <a:cs typeface="Calibri"/>
              </a:rPr>
              <a:t> </a:t>
            </a:r>
            <a:r>
              <a:rPr sz="1950" dirty="0">
                <a:latin typeface="Calibri"/>
                <a:cs typeface="Calibri"/>
              </a:rPr>
              <a:t>resiko</a:t>
            </a:r>
            <a:r>
              <a:rPr sz="1950" spc="30" dirty="0">
                <a:latin typeface="Calibri"/>
                <a:cs typeface="Calibri"/>
              </a:rPr>
              <a:t> </a:t>
            </a:r>
            <a:r>
              <a:rPr sz="1950" dirty="0">
                <a:latin typeface="Calibri"/>
                <a:cs typeface="Calibri"/>
              </a:rPr>
              <a:t>inovasi</a:t>
            </a:r>
            <a:r>
              <a:rPr sz="1950" spc="45" dirty="0">
                <a:latin typeface="Calibri"/>
                <a:cs typeface="Calibri"/>
              </a:rPr>
              <a:t> </a:t>
            </a:r>
            <a:r>
              <a:rPr sz="1950" dirty="0">
                <a:latin typeface="Calibri"/>
                <a:cs typeface="Calibri"/>
              </a:rPr>
              <a:t>(</a:t>
            </a:r>
            <a:r>
              <a:rPr sz="1950" i="1" dirty="0">
                <a:latin typeface="Calibri"/>
                <a:cs typeface="Calibri"/>
              </a:rPr>
              <a:t>reengineering,</a:t>
            </a:r>
            <a:r>
              <a:rPr sz="1950" i="1" spc="65" dirty="0">
                <a:latin typeface="Calibri"/>
                <a:cs typeface="Calibri"/>
              </a:rPr>
              <a:t> </a:t>
            </a:r>
            <a:r>
              <a:rPr sz="1950" i="1" spc="-10" dirty="0">
                <a:latin typeface="Calibri"/>
                <a:cs typeface="Calibri"/>
              </a:rPr>
              <a:t>diversification</a:t>
            </a:r>
            <a:r>
              <a:rPr sz="1950" spc="-10" dirty="0">
                <a:latin typeface="Calibri"/>
                <a:cs typeface="Calibri"/>
              </a:rPr>
              <a:t>)</a:t>
            </a:r>
            <a:endParaRPr sz="1950">
              <a:latin typeface="Calibri"/>
              <a:cs typeface="Calibri"/>
            </a:endParaRPr>
          </a:p>
          <a:p>
            <a:pPr marL="200660" indent="-187960">
              <a:lnSpc>
                <a:spcPct val="100000"/>
              </a:lnSpc>
              <a:spcBef>
                <a:spcPts val="495"/>
              </a:spcBef>
              <a:buFont typeface="Arial MT"/>
              <a:buChar char="•"/>
              <a:tabLst>
                <a:tab pos="200660" algn="l"/>
              </a:tabLst>
            </a:pPr>
            <a:r>
              <a:rPr spc="-10" dirty="0"/>
              <a:t>Resiko</a:t>
            </a:r>
            <a:r>
              <a:rPr spc="-80" dirty="0"/>
              <a:t> </a:t>
            </a:r>
            <a:r>
              <a:rPr spc="-10" dirty="0"/>
              <a:t>Statis</a:t>
            </a:r>
          </a:p>
          <a:p>
            <a:pPr marL="577215" lvl="1" indent="-186690">
              <a:lnSpc>
                <a:spcPct val="100000"/>
              </a:lnSpc>
              <a:spcBef>
                <a:spcPts val="229"/>
              </a:spcBef>
              <a:buFont typeface="Arial MT"/>
              <a:buChar char="•"/>
              <a:tabLst>
                <a:tab pos="577215" algn="l"/>
              </a:tabLst>
            </a:pPr>
            <a:r>
              <a:rPr sz="1950" dirty="0">
                <a:latin typeface="Calibri"/>
                <a:cs typeface="Calibri"/>
              </a:rPr>
              <a:t>Berhubungan dengan keadaan ekonomi</a:t>
            </a:r>
            <a:r>
              <a:rPr sz="1950" spc="40" dirty="0">
                <a:latin typeface="Calibri"/>
                <a:cs typeface="Calibri"/>
              </a:rPr>
              <a:t> </a:t>
            </a:r>
            <a:r>
              <a:rPr sz="1950" dirty="0">
                <a:latin typeface="Calibri"/>
                <a:cs typeface="Calibri"/>
              </a:rPr>
              <a:t>yang</a:t>
            </a:r>
            <a:r>
              <a:rPr sz="1950" spc="10" dirty="0">
                <a:latin typeface="Calibri"/>
                <a:cs typeface="Calibri"/>
              </a:rPr>
              <a:t> </a:t>
            </a:r>
            <a:r>
              <a:rPr sz="1950" spc="-10" dirty="0">
                <a:latin typeface="Calibri"/>
                <a:cs typeface="Calibri"/>
              </a:rPr>
              <a:t>statis</a:t>
            </a:r>
            <a:endParaRPr sz="1950">
              <a:latin typeface="Calibri"/>
              <a:cs typeface="Calibri"/>
            </a:endParaRPr>
          </a:p>
          <a:p>
            <a:pPr marL="576580" marR="326390" lvl="1" indent="-186690">
              <a:lnSpc>
                <a:spcPct val="91500"/>
              </a:lnSpc>
              <a:spcBef>
                <a:spcPts val="400"/>
              </a:spcBef>
              <a:buFont typeface="Arial MT"/>
              <a:buChar char="•"/>
              <a:tabLst>
                <a:tab pos="577850" algn="l"/>
              </a:tabLst>
            </a:pPr>
            <a:r>
              <a:rPr sz="1950" spc="-10" dirty="0">
                <a:latin typeface="Calibri"/>
                <a:cs typeface="Calibri"/>
              </a:rPr>
              <a:t>Terdiri</a:t>
            </a:r>
            <a:r>
              <a:rPr sz="1950" spc="-25" dirty="0">
                <a:latin typeface="Calibri"/>
                <a:cs typeface="Calibri"/>
              </a:rPr>
              <a:t> </a:t>
            </a:r>
            <a:r>
              <a:rPr sz="1950" dirty="0">
                <a:latin typeface="Calibri"/>
                <a:cs typeface="Calibri"/>
              </a:rPr>
              <a:t>dari</a:t>
            </a:r>
            <a:r>
              <a:rPr sz="1950" spc="-20" dirty="0">
                <a:latin typeface="Calibri"/>
                <a:cs typeface="Calibri"/>
              </a:rPr>
              <a:t> </a:t>
            </a:r>
            <a:r>
              <a:rPr sz="1950" dirty="0">
                <a:latin typeface="Calibri"/>
                <a:cs typeface="Calibri"/>
              </a:rPr>
              <a:t>resiko</a:t>
            </a:r>
            <a:r>
              <a:rPr sz="1950" spc="-35" dirty="0">
                <a:latin typeface="Calibri"/>
                <a:cs typeface="Calibri"/>
              </a:rPr>
              <a:t> </a:t>
            </a:r>
            <a:r>
              <a:rPr sz="1950" dirty="0">
                <a:latin typeface="Calibri"/>
                <a:cs typeface="Calibri"/>
              </a:rPr>
              <a:t>fundamental</a:t>
            </a:r>
            <a:r>
              <a:rPr sz="1950" spc="-20" dirty="0">
                <a:latin typeface="Calibri"/>
                <a:cs typeface="Calibri"/>
              </a:rPr>
              <a:t> </a:t>
            </a:r>
            <a:r>
              <a:rPr sz="1950" dirty="0">
                <a:latin typeface="Calibri"/>
                <a:cs typeface="Calibri"/>
              </a:rPr>
              <a:t>(menyangkut</a:t>
            </a:r>
            <a:r>
              <a:rPr sz="1950" spc="-35" dirty="0">
                <a:latin typeface="Calibri"/>
                <a:cs typeface="Calibri"/>
              </a:rPr>
              <a:t> </a:t>
            </a:r>
            <a:r>
              <a:rPr sz="1950" dirty="0">
                <a:latin typeface="Calibri"/>
                <a:cs typeface="Calibri"/>
              </a:rPr>
              <a:t>rakyat</a:t>
            </a:r>
            <a:r>
              <a:rPr sz="1950" spc="-15" dirty="0">
                <a:latin typeface="Calibri"/>
                <a:cs typeface="Calibri"/>
              </a:rPr>
              <a:t> </a:t>
            </a:r>
            <a:r>
              <a:rPr sz="1950" dirty="0">
                <a:latin typeface="Calibri"/>
                <a:cs typeface="Calibri"/>
              </a:rPr>
              <a:t>banyak),</a:t>
            </a:r>
            <a:r>
              <a:rPr sz="1950" spc="-40" dirty="0">
                <a:latin typeface="Calibri"/>
                <a:cs typeface="Calibri"/>
              </a:rPr>
              <a:t> </a:t>
            </a:r>
            <a:r>
              <a:rPr sz="1950" dirty="0">
                <a:latin typeface="Calibri"/>
                <a:cs typeface="Calibri"/>
              </a:rPr>
              <a:t>resiko</a:t>
            </a:r>
            <a:r>
              <a:rPr sz="1950" spc="-15" dirty="0">
                <a:latin typeface="Calibri"/>
                <a:cs typeface="Calibri"/>
              </a:rPr>
              <a:t> </a:t>
            </a:r>
            <a:r>
              <a:rPr sz="1950" spc="-10" dirty="0">
                <a:latin typeface="Calibri"/>
                <a:cs typeface="Calibri"/>
              </a:rPr>
              <a:t>khusus 	</a:t>
            </a:r>
            <a:r>
              <a:rPr sz="1950" dirty="0">
                <a:latin typeface="Calibri"/>
                <a:cs typeface="Calibri"/>
              </a:rPr>
              <a:t>(menyangkut</a:t>
            </a:r>
            <a:r>
              <a:rPr sz="1950" spc="-35" dirty="0">
                <a:latin typeface="Calibri"/>
                <a:cs typeface="Calibri"/>
              </a:rPr>
              <a:t> </a:t>
            </a:r>
            <a:r>
              <a:rPr sz="1950" dirty="0">
                <a:latin typeface="Calibri"/>
                <a:cs typeface="Calibri"/>
              </a:rPr>
              <a:t>perorangan),</a:t>
            </a:r>
            <a:r>
              <a:rPr sz="1950" spc="-35" dirty="0">
                <a:latin typeface="Calibri"/>
                <a:cs typeface="Calibri"/>
              </a:rPr>
              <a:t> </a:t>
            </a:r>
            <a:r>
              <a:rPr sz="1950" dirty="0">
                <a:latin typeface="Calibri"/>
                <a:cs typeface="Calibri"/>
              </a:rPr>
              <a:t>resiko</a:t>
            </a:r>
            <a:r>
              <a:rPr sz="1950" spc="-10" dirty="0">
                <a:latin typeface="Calibri"/>
                <a:cs typeface="Calibri"/>
              </a:rPr>
              <a:t> </a:t>
            </a:r>
            <a:r>
              <a:rPr sz="1950" dirty="0">
                <a:latin typeface="Calibri"/>
                <a:cs typeface="Calibri"/>
              </a:rPr>
              <a:t>murni</a:t>
            </a:r>
            <a:r>
              <a:rPr sz="1950" spc="-15" dirty="0">
                <a:latin typeface="Calibri"/>
                <a:cs typeface="Calibri"/>
              </a:rPr>
              <a:t> </a:t>
            </a:r>
            <a:r>
              <a:rPr sz="1950" dirty="0">
                <a:latin typeface="Calibri"/>
                <a:cs typeface="Calibri"/>
              </a:rPr>
              <a:t>(sifatnya alami),</a:t>
            </a:r>
            <a:r>
              <a:rPr sz="1950" spc="-15" dirty="0">
                <a:latin typeface="Calibri"/>
                <a:cs typeface="Calibri"/>
              </a:rPr>
              <a:t> </a:t>
            </a:r>
            <a:r>
              <a:rPr sz="1950" dirty="0">
                <a:latin typeface="Calibri"/>
                <a:cs typeface="Calibri"/>
              </a:rPr>
              <a:t>resiko</a:t>
            </a:r>
            <a:r>
              <a:rPr sz="1950" spc="-10" dirty="0">
                <a:latin typeface="Calibri"/>
                <a:cs typeface="Calibri"/>
              </a:rPr>
              <a:t> spekulatif 	</a:t>
            </a:r>
            <a:r>
              <a:rPr sz="1950" dirty="0">
                <a:latin typeface="Calibri"/>
                <a:cs typeface="Calibri"/>
              </a:rPr>
              <a:t>(sifatnya</a:t>
            </a:r>
            <a:r>
              <a:rPr sz="1950" spc="-15" dirty="0">
                <a:latin typeface="Calibri"/>
                <a:cs typeface="Calibri"/>
              </a:rPr>
              <a:t> </a:t>
            </a:r>
            <a:r>
              <a:rPr sz="1950" dirty="0">
                <a:latin typeface="Calibri"/>
                <a:cs typeface="Calibri"/>
              </a:rPr>
              <a:t>untung-untungan),</a:t>
            </a:r>
            <a:r>
              <a:rPr sz="1950" spc="-30" dirty="0">
                <a:latin typeface="Calibri"/>
                <a:cs typeface="Calibri"/>
              </a:rPr>
              <a:t> </a:t>
            </a:r>
            <a:r>
              <a:rPr sz="1950" dirty="0">
                <a:latin typeface="Calibri"/>
                <a:cs typeface="Calibri"/>
              </a:rPr>
              <a:t>resiko</a:t>
            </a:r>
            <a:r>
              <a:rPr sz="1950" spc="-25" dirty="0">
                <a:latin typeface="Calibri"/>
                <a:cs typeface="Calibri"/>
              </a:rPr>
              <a:t> </a:t>
            </a:r>
            <a:r>
              <a:rPr sz="1950" dirty="0">
                <a:latin typeface="Calibri"/>
                <a:cs typeface="Calibri"/>
              </a:rPr>
              <a:t>perorangan</a:t>
            </a:r>
            <a:r>
              <a:rPr sz="1950" spc="-25" dirty="0">
                <a:latin typeface="Calibri"/>
                <a:cs typeface="Calibri"/>
              </a:rPr>
              <a:t> </a:t>
            </a:r>
            <a:r>
              <a:rPr sz="1950" dirty="0">
                <a:latin typeface="Calibri"/>
                <a:cs typeface="Calibri"/>
              </a:rPr>
              <a:t>dan</a:t>
            </a:r>
            <a:r>
              <a:rPr sz="1950" spc="10" dirty="0">
                <a:latin typeface="Calibri"/>
                <a:cs typeface="Calibri"/>
              </a:rPr>
              <a:t> </a:t>
            </a:r>
            <a:r>
              <a:rPr sz="1950" dirty="0">
                <a:latin typeface="Calibri"/>
                <a:cs typeface="Calibri"/>
              </a:rPr>
              <a:t>resiko</a:t>
            </a:r>
            <a:r>
              <a:rPr sz="1950" spc="-25" dirty="0">
                <a:latin typeface="Calibri"/>
                <a:cs typeface="Calibri"/>
              </a:rPr>
              <a:t> </a:t>
            </a:r>
            <a:r>
              <a:rPr sz="1950" spc="-10" dirty="0">
                <a:latin typeface="Calibri"/>
                <a:cs typeface="Calibri"/>
              </a:rPr>
              <a:t>kebendaan</a:t>
            </a:r>
            <a:endParaRPr sz="1950">
              <a:latin typeface="Calibri"/>
              <a:cs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2700">
              <a:lnSpc>
                <a:spcPct val="100000"/>
              </a:lnSpc>
              <a:spcBef>
                <a:spcPts val="135"/>
              </a:spcBef>
            </a:pPr>
            <a:r>
              <a:rPr spc="-25" dirty="0"/>
              <a:t>Syarat</a:t>
            </a:r>
            <a:r>
              <a:rPr spc="-160" dirty="0"/>
              <a:t> </a:t>
            </a:r>
            <a:r>
              <a:rPr spc="-10" dirty="0"/>
              <a:t>Kondisi</a:t>
            </a:r>
            <a:r>
              <a:rPr spc="-135" dirty="0"/>
              <a:t> </a:t>
            </a:r>
            <a:r>
              <a:rPr spc="-25" dirty="0"/>
              <a:t>Resiko</a:t>
            </a:r>
          </a:p>
        </p:txBody>
      </p:sp>
      <p:sp>
        <p:nvSpPr>
          <p:cNvPr id="3" name="object 3"/>
          <p:cNvSpPr txBox="1"/>
          <p:nvPr/>
        </p:nvSpPr>
        <p:spPr>
          <a:xfrm>
            <a:off x="753936" y="2464808"/>
            <a:ext cx="8152130" cy="3118485"/>
          </a:xfrm>
          <a:prstGeom prst="rect">
            <a:avLst/>
          </a:prstGeom>
        </p:spPr>
        <p:txBody>
          <a:bodyPr vert="horz" wrap="square" lIns="0" tIns="83820" rIns="0" bIns="0" rtlCol="0">
            <a:spAutoFit/>
          </a:bodyPr>
          <a:lstStyle/>
          <a:p>
            <a:pPr marL="200660" indent="-187960">
              <a:lnSpc>
                <a:spcPct val="100000"/>
              </a:lnSpc>
              <a:spcBef>
                <a:spcPts val="660"/>
              </a:spcBef>
              <a:buFont typeface="Arial MT"/>
              <a:buChar char="•"/>
              <a:tabLst>
                <a:tab pos="200660" algn="l"/>
              </a:tabLst>
            </a:pPr>
            <a:r>
              <a:rPr sz="2300" dirty="0">
                <a:latin typeface="Calibri"/>
                <a:cs typeface="Calibri"/>
              </a:rPr>
              <a:t>Ada</a:t>
            </a:r>
            <a:r>
              <a:rPr sz="2300" spc="-25" dirty="0">
                <a:latin typeface="Calibri"/>
                <a:cs typeface="Calibri"/>
              </a:rPr>
              <a:t> </a:t>
            </a:r>
            <a:r>
              <a:rPr sz="2300" dirty="0">
                <a:latin typeface="Calibri"/>
                <a:cs typeface="Calibri"/>
              </a:rPr>
              <a:t>alternatif</a:t>
            </a:r>
            <a:r>
              <a:rPr sz="2300" spc="-60" dirty="0">
                <a:latin typeface="Calibri"/>
                <a:cs typeface="Calibri"/>
              </a:rPr>
              <a:t> </a:t>
            </a:r>
            <a:r>
              <a:rPr sz="2300" dirty="0">
                <a:latin typeface="Calibri"/>
                <a:cs typeface="Calibri"/>
              </a:rPr>
              <a:t>tindakan</a:t>
            </a:r>
            <a:r>
              <a:rPr sz="2300" spc="-55" dirty="0">
                <a:latin typeface="Calibri"/>
                <a:cs typeface="Calibri"/>
              </a:rPr>
              <a:t> </a:t>
            </a:r>
            <a:r>
              <a:rPr sz="2300" dirty="0">
                <a:latin typeface="Calibri"/>
                <a:cs typeface="Calibri"/>
              </a:rPr>
              <a:t>fisibel</a:t>
            </a:r>
            <a:r>
              <a:rPr sz="2300" spc="-45" dirty="0">
                <a:latin typeface="Calibri"/>
                <a:cs typeface="Calibri"/>
              </a:rPr>
              <a:t> </a:t>
            </a:r>
            <a:r>
              <a:rPr sz="2300" dirty="0">
                <a:latin typeface="Calibri"/>
                <a:cs typeface="Calibri"/>
              </a:rPr>
              <a:t>(dapat</a:t>
            </a:r>
            <a:r>
              <a:rPr sz="2300" spc="-20" dirty="0">
                <a:latin typeface="Calibri"/>
                <a:cs typeface="Calibri"/>
              </a:rPr>
              <a:t> </a:t>
            </a:r>
            <a:r>
              <a:rPr sz="2300" spc="-10" dirty="0">
                <a:latin typeface="Calibri"/>
                <a:cs typeface="Calibri"/>
              </a:rPr>
              <a:t>dilakukan)</a:t>
            </a:r>
            <a:endParaRPr sz="2300">
              <a:latin typeface="Calibri"/>
              <a:cs typeface="Calibri"/>
            </a:endParaRPr>
          </a:p>
          <a:p>
            <a:pPr marL="200025" marR="17780" indent="-187960">
              <a:lnSpc>
                <a:spcPts val="2500"/>
              </a:lnSpc>
              <a:spcBef>
                <a:spcPts val="860"/>
              </a:spcBef>
              <a:buFont typeface="Arial MT"/>
              <a:buChar char="•"/>
              <a:tabLst>
                <a:tab pos="201295" algn="l"/>
              </a:tabLst>
            </a:pPr>
            <a:r>
              <a:rPr sz="2300" dirty="0">
                <a:latin typeface="Calibri"/>
                <a:cs typeface="Calibri"/>
              </a:rPr>
              <a:t>Ada</a:t>
            </a:r>
            <a:r>
              <a:rPr sz="2300" spc="-40" dirty="0">
                <a:latin typeface="Calibri"/>
                <a:cs typeface="Calibri"/>
              </a:rPr>
              <a:t> </a:t>
            </a:r>
            <a:r>
              <a:rPr sz="2300" dirty="0">
                <a:latin typeface="Calibri"/>
                <a:cs typeface="Calibri"/>
              </a:rPr>
              <a:t>kemungkinan</a:t>
            </a:r>
            <a:r>
              <a:rPr sz="2300" spc="-55" dirty="0">
                <a:latin typeface="Calibri"/>
                <a:cs typeface="Calibri"/>
              </a:rPr>
              <a:t> </a:t>
            </a:r>
            <a:r>
              <a:rPr sz="2300" dirty="0">
                <a:latin typeface="Calibri"/>
                <a:cs typeface="Calibri"/>
              </a:rPr>
              <a:t>kejadian</a:t>
            </a:r>
            <a:r>
              <a:rPr sz="2300" spc="-50" dirty="0">
                <a:latin typeface="Calibri"/>
                <a:cs typeface="Calibri"/>
              </a:rPr>
              <a:t> </a:t>
            </a:r>
            <a:r>
              <a:rPr sz="2300" dirty="0">
                <a:latin typeface="Calibri"/>
                <a:cs typeface="Calibri"/>
              </a:rPr>
              <a:t>yang</a:t>
            </a:r>
            <a:r>
              <a:rPr sz="2300" spc="-45" dirty="0">
                <a:latin typeface="Calibri"/>
                <a:cs typeface="Calibri"/>
              </a:rPr>
              <a:t> </a:t>
            </a:r>
            <a:r>
              <a:rPr sz="2300" dirty="0">
                <a:latin typeface="Calibri"/>
                <a:cs typeface="Calibri"/>
              </a:rPr>
              <a:t>tidak</a:t>
            </a:r>
            <a:r>
              <a:rPr sz="2300" spc="-55" dirty="0">
                <a:latin typeface="Calibri"/>
                <a:cs typeface="Calibri"/>
              </a:rPr>
              <a:t> </a:t>
            </a:r>
            <a:r>
              <a:rPr sz="2300" dirty="0">
                <a:latin typeface="Calibri"/>
                <a:cs typeface="Calibri"/>
              </a:rPr>
              <a:t>pasti</a:t>
            </a:r>
            <a:r>
              <a:rPr sz="2300" spc="-45" dirty="0">
                <a:latin typeface="Calibri"/>
                <a:cs typeface="Calibri"/>
              </a:rPr>
              <a:t> </a:t>
            </a:r>
            <a:r>
              <a:rPr sz="2300" dirty="0">
                <a:latin typeface="Calibri"/>
                <a:cs typeface="Calibri"/>
              </a:rPr>
              <a:t>dengan</a:t>
            </a:r>
            <a:r>
              <a:rPr sz="2300" spc="-50" dirty="0">
                <a:latin typeface="Calibri"/>
                <a:cs typeface="Calibri"/>
              </a:rPr>
              <a:t> </a:t>
            </a:r>
            <a:r>
              <a:rPr sz="2300" spc="-10" dirty="0">
                <a:latin typeface="Calibri"/>
                <a:cs typeface="Calibri"/>
              </a:rPr>
              <a:t>masing-masing 	</a:t>
            </a:r>
            <a:r>
              <a:rPr sz="2300" dirty="0">
                <a:latin typeface="Calibri"/>
                <a:cs typeface="Calibri"/>
              </a:rPr>
              <a:t>nilai</a:t>
            </a:r>
            <a:r>
              <a:rPr sz="2300" spc="-10" dirty="0">
                <a:latin typeface="Calibri"/>
                <a:cs typeface="Calibri"/>
              </a:rPr>
              <a:t> probabilitas</a:t>
            </a:r>
            <a:endParaRPr sz="2300">
              <a:latin typeface="Calibri"/>
              <a:cs typeface="Calibri"/>
            </a:endParaRPr>
          </a:p>
          <a:p>
            <a:pPr marL="200025" marR="5080" indent="-187960">
              <a:lnSpc>
                <a:spcPts val="2500"/>
              </a:lnSpc>
              <a:spcBef>
                <a:spcPts val="810"/>
              </a:spcBef>
              <a:buFont typeface="Arial MT"/>
              <a:buChar char="•"/>
              <a:tabLst>
                <a:tab pos="201295" algn="l"/>
              </a:tabLst>
            </a:pPr>
            <a:r>
              <a:rPr sz="2300" dirty="0">
                <a:latin typeface="Calibri"/>
                <a:cs typeface="Calibri"/>
              </a:rPr>
              <a:t>Memiliki</a:t>
            </a:r>
            <a:r>
              <a:rPr sz="2300" spc="-40" dirty="0">
                <a:latin typeface="Calibri"/>
                <a:cs typeface="Calibri"/>
              </a:rPr>
              <a:t> </a:t>
            </a:r>
            <a:r>
              <a:rPr sz="2300" dirty="0">
                <a:latin typeface="Calibri"/>
                <a:cs typeface="Calibri"/>
              </a:rPr>
              <a:t>nilai</a:t>
            </a:r>
            <a:r>
              <a:rPr sz="2300" spc="-20" dirty="0">
                <a:latin typeface="Calibri"/>
                <a:cs typeface="Calibri"/>
              </a:rPr>
              <a:t> </a:t>
            </a:r>
            <a:r>
              <a:rPr sz="2300" dirty="0">
                <a:latin typeface="Calibri"/>
                <a:cs typeface="Calibri"/>
              </a:rPr>
              <a:t>“pay</a:t>
            </a:r>
            <a:r>
              <a:rPr sz="2300" spc="-25" dirty="0">
                <a:latin typeface="Calibri"/>
                <a:cs typeface="Calibri"/>
              </a:rPr>
              <a:t> </a:t>
            </a:r>
            <a:r>
              <a:rPr sz="2300" dirty="0">
                <a:latin typeface="Calibri"/>
                <a:cs typeface="Calibri"/>
              </a:rPr>
              <a:t>off”</a:t>
            </a:r>
            <a:r>
              <a:rPr sz="2300" spc="-60" dirty="0">
                <a:latin typeface="Calibri"/>
                <a:cs typeface="Calibri"/>
              </a:rPr>
              <a:t> </a:t>
            </a:r>
            <a:r>
              <a:rPr sz="2300" dirty="0">
                <a:latin typeface="Calibri"/>
                <a:cs typeface="Calibri"/>
              </a:rPr>
              <a:t>sebagai</a:t>
            </a:r>
            <a:r>
              <a:rPr sz="2300" spc="-40" dirty="0">
                <a:latin typeface="Calibri"/>
                <a:cs typeface="Calibri"/>
              </a:rPr>
              <a:t> </a:t>
            </a:r>
            <a:r>
              <a:rPr sz="2300" dirty="0">
                <a:latin typeface="Calibri"/>
                <a:cs typeface="Calibri"/>
              </a:rPr>
              <a:t>hasil</a:t>
            </a:r>
            <a:r>
              <a:rPr sz="2300" spc="-20" dirty="0">
                <a:latin typeface="Calibri"/>
                <a:cs typeface="Calibri"/>
              </a:rPr>
              <a:t> </a:t>
            </a:r>
            <a:r>
              <a:rPr sz="2300" dirty="0">
                <a:latin typeface="Calibri"/>
                <a:cs typeface="Calibri"/>
              </a:rPr>
              <a:t>kombinasi</a:t>
            </a:r>
            <a:r>
              <a:rPr sz="2300" spc="-40" dirty="0">
                <a:latin typeface="Calibri"/>
                <a:cs typeface="Calibri"/>
              </a:rPr>
              <a:t> </a:t>
            </a:r>
            <a:r>
              <a:rPr sz="2300" dirty="0">
                <a:latin typeface="Calibri"/>
                <a:cs typeface="Calibri"/>
              </a:rPr>
              <a:t>suatu</a:t>
            </a:r>
            <a:r>
              <a:rPr sz="2300" spc="-30" dirty="0">
                <a:latin typeface="Calibri"/>
                <a:cs typeface="Calibri"/>
              </a:rPr>
              <a:t> </a:t>
            </a:r>
            <a:r>
              <a:rPr sz="2300" dirty="0">
                <a:latin typeface="Calibri"/>
                <a:cs typeface="Calibri"/>
              </a:rPr>
              <a:t>tindakan</a:t>
            </a:r>
            <a:r>
              <a:rPr sz="2300" spc="-10" dirty="0">
                <a:latin typeface="Calibri"/>
                <a:cs typeface="Calibri"/>
              </a:rPr>
              <a:t> </a:t>
            </a:r>
            <a:r>
              <a:rPr sz="2300" spc="-25" dirty="0">
                <a:latin typeface="Calibri"/>
                <a:cs typeface="Calibri"/>
              </a:rPr>
              <a:t>dan 	</a:t>
            </a:r>
            <a:r>
              <a:rPr sz="2300" dirty="0">
                <a:latin typeface="Calibri"/>
                <a:cs typeface="Calibri"/>
              </a:rPr>
              <a:t>kejadian</a:t>
            </a:r>
            <a:r>
              <a:rPr sz="2300" spc="-50" dirty="0">
                <a:latin typeface="Calibri"/>
                <a:cs typeface="Calibri"/>
              </a:rPr>
              <a:t> </a:t>
            </a:r>
            <a:r>
              <a:rPr sz="2300" dirty="0">
                <a:latin typeface="Calibri"/>
                <a:cs typeface="Calibri"/>
              </a:rPr>
              <a:t>tidak</a:t>
            </a:r>
            <a:r>
              <a:rPr sz="2300" spc="-50" dirty="0">
                <a:latin typeface="Calibri"/>
                <a:cs typeface="Calibri"/>
              </a:rPr>
              <a:t> </a:t>
            </a:r>
            <a:r>
              <a:rPr sz="2300" dirty="0">
                <a:latin typeface="Calibri"/>
                <a:cs typeface="Calibri"/>
              </a:rPr>
              <a:t>pasti</a:t>
            </a:r>
            <a:r>
              <a:rPr sz="2300" spc="-55" dirty="0">
                <a:latin typeface="Calibri"/>
                <a:cs typeface="Calibri"/>
              </a:rPr>
              <a:t> </a:t>
            </a:r>
            <a:r>
              <a:rPr sz="2300" spc="-10" dirty="0">
                <a:latin typeface="Calibri"/>
                <a:cs typeface="Calibri"/>
              </a:rPr>
              <a:t>tertentu</a:t>
            </a:r>
            <a:endParaRPr sz="2300">
              <a:latin typeface="Calibri"/>
              <a:cs typeface="Calibri"/>
            </a:endParaRPr>
          </a:p>
          <a:p>
            <a:pPr marL="390525" marR="191135">
              <a:lnSpc>
                <a:spcPts val="2140"/>
              </a:lnSpc>
              <a:spcBef>
                <a:spcPts val="425"/>
              </a:spcBef>
            </a:pPr>
            <a:r>
              <a:rPr sz="1950" i="1" dirty="0">
                <a:latin typeface="Calibri"/>
                <a:cs typeface="Calibri"/>
              </a:rPr>
              <a:t>Pay</a:t>
            </a:r>
            <a:r>
              <a:rPr sz="1950" i="1" spc="20" dirty="0">
                <a:latin typeface="Calibri"/>
                <a:cs typeface="Calibri"/>
              </a:rPr>
              <a:t> </a:t>
            </a:r>
            <a:r>
              <a:rPr sz="1950" i="1" dirty="0">
                <a:latin typeface="Calibri"/>
                <a:cs typeface="Calibri"/>
              </a:rPr>
              <a:t>off</a:t>
            </a:r>
            <a:r>
              <a:rPr sz="1950" i="1" spc="45" dirty="0">
                <a:latin typeface="Calibri"/>
                <a:cs typeface="Calibri"/>
              </a:rPr>
              <a:t> </a:t>
            </a:r>
            <a:r>
              <a:rPr sz="1950" dirty="0">
                <a:latin typeface="Calibri"/>
                <a:cs typeface="Calibri"/>
              </a:rPr>
              <a:t>adalah</a:t>
            </a:r>
            <a:r>
              <a:rPr sz="1950" spc="20" dirty="0">
                <a:latin typeface="Calibri"/>
                <a:cs typeface="Calibri"/>
              </a:rPr>
              <a:t> </a:t>
            </a:r>
            <a:r>
              <a:rPr sz="1950" dirty="0">
                <a:latin typeface="Calibri"/>
                <a:cs typeface="Calibri"/>
              </a:rPr>
              <a:t>nilai</a:t>
            </a:r>
            <a:r>
              <a:rPr sz="1950" spc="20" dirty="0">
                <a:latin typeface="Calibri"/>
                <a:cs typeface="Calibri"/>
              </a:rPr>
              <a:t> </a:t>
            </a:r>
            <a:r>
              <a:rPr sz="1950" dirty="0">
                <a:latin typeface="Calibri"/>
                <a:cs typeface="Calibri"/>
              </a:rPr>
              <a:t>yang</a:t>
            </a:r>
            <a:r>
              <a:rPr sz="1950" spc="10" dirty="0">
                <a:latin typeface="Calibri"/>
                <a:cs typeface="Calibri"/>
              </a:rPr>
              <a:t> </a:t>
            </a:r>
            <a:r>
              <a:rPr sz="1950" dirty="0">
                <a:latin typeface="Calibri"/>
                <a:cs typeface="Calibri"/>
              </a:rPr>
              <a:t>menunjukkan hasil</a:t>
            </a:r>
            <a:r>
              <a:rPr sz="1950" spc="15" dirty="0">
                <a:latin typeface="Calibri"/>
                <a:cs typeface="Calibri"/>
              </a:rPr>
              <a:t> </a:t>
            </a:r>
            <a:r>
              <a:rPr sz="1950" dirty="0">
                <a:latin typeface="Calibri"/>
                <a:cs typeface="Calibri"/>
              </a:rPr>
              <a:t>yang</a:t>
            </a:r>
            <a:r>
              <a:rPr sz="1950" spc="30" dirty="0">
                <a:latin typeface="Calibri"/>
                <a:cs typeface="Calibri"/>
              </a:rPr>
              <a:t> </a:t>
            </a:r>
            <a:r>
              <a:rPr sz="1950" dirty="0">
                <a:latin typeface="Calibri"/>
                <a:cs typeface="Calibri"/>
              </a:rPr>
              <a:t>diperoleh dari</a:t>
            </a:r>
            <a:r>
              <a:rPr sz="1950" spc="40" dirty="0">
                <a:latin typeface="Calibri"/>
                <a:cs typeface="Calibri"/>
              </a:rPr>
              <a:t> </a:t>
            </a:r>
            <a:r>
              <a:rPr sz="1950" spc="-10" dirty="0">
                <a:latin typeface="Calibri"/>
                <a:cs typeface="Calibri"/>
              </a:rPr>
              <a:t>kombinasi </a:t>
            </a:r>
            <a:r>
              <a:rPr sz="1950" dirty="0">
                <a:latin typeface="Calibri"/>
                <a:cs typeface="Calibri"/>
              </a:rPr>
              <a:t>suatu</a:t>
            </a:r>
            <a:r>
              <a:rPr sz="1950" spc="15" dirty="0">
                <a:latin typeface="Calibri"/>
                <a:cs typeface="Calibri"/>
              </a:rPr>
              <a:t> </a:t>
            </a:r>
            <a:r>
              <a:rPr sz="1950" dirty="0">
                <a:latin typeface="Calibri"/>
                <a:cs typeface="Calibri"/>
              </a:rPr>
              <a:t>alternatif</a:t>
            </a:r>
            <a:r>
              <a:rPr sz="1950" spc="15" dirty="0">
                <a:latin typeface="Calibri"/>
                <a:cs typeface="Calibri"/>
              </a:rPr>
              <a:t> </a:t>
            </a:r>
            <a:r>
              <a:rPr sz="1950" dirty="0">
                <a:latin typeface="Calibri"/>
                <a:cs typeface="Calibri"/>
              </a:rPr>
              <a:t>tindakan</a:t>
            </a:r>
            <a:r>
              <a:rPr sz="1950" spc="15" dirty="0">
                <a:latin typeface="Calibri"/>
                <a:cs typeface="Calibri"/>
              </a:rPr>
              <a:t> </a:t>
            </a:r>
            <a:r>
              <a:rPr sz="1950" dirty="0">
                <a:latin typeface="Calibri"/>
                <a:cs typeface="Calibri"/>
              </a:rPr>
              <a:t>dengan</a:t>
            </a:r>
            <a:r>
              <a:rPr sz="1950" spc="15" dirty="0">
                <a:latin typeface="Calibri"/>
                <a:cs typeface="Calibri"/>
              </a:rPr>
              <a:t> </a:t>
            </a:r>
            <a:r>
              <a:rPr sz="1950" dirty="0">
                <a:latin typeface="Calibri"/>
                <a:cs typeface="Calibri"/>
              </a:rPr>
              <a:t>kejadian</a:t>
            </a:r>
            <a:r>
              <a:rPr sz="1950" spc="20" dirty="0">
                <a:latin typeface="Calibri"/>
                <a:cs typeface="Calibri"/>
              </a:rPr>
              <a:t> </a:t>
            </a:r>
            <a:r>
              <a:rPr sz="1950" dirty="0">
                <a:latin typeface="Calibri"/>
                <a:cs typeface="Calibri"/>
              </a:rPr>
              <a:t>tidak</a:t>
            </a:r>
            <a:r>
              <a:rPr sz="1950" spc="20" dirty="0">
                <a:latin typeface="Calibri"/>
                <a:cs typeface="Calibri"/>
              </a:rPr>
              <a:t> </a:t>
            </a:r>
            <a:r>
              <a:rPr sz="1950" dirty="0">
                <a:latin typeface="Calibri"/>
                <a:cs typeface="Calibri"/>
              </a:rPr>
              <a:t>pasti</a:t>
            </a:r>
            <a:r>
              <a:rPr sz="1950" spc="10" dirty="0">
                <a:latin typeface="Calibri"/>
                <a:cs typeface="Calibri"/>
              </a:rPr>
              <a:t> </a:t>
            </a:r>
            <a:r>
              <a:rPr sz="1950" spc="-10" dirty="0">
                <a:latin typeface="Calibri"/>
                <a:cs typeface="Calibri"/>
              </a:rPr>
              <a:t>tertentu.</a:t>
            </a:r>
            <a:endParaRPr sz="1950">
              <a:latin typeface="Calibri"/>
              <a:cs typeface="Calibri"/>
            </a:endParaRPr>
          </a:p>
          <a:p>
            <a:pPr marL="390525" marR="735965">
              <a:lnSpc>
                <a:spcPts val="2140"/>
              </a:lnSpc>
              <a:spcBef>
                <a:spcPts val="409"/>
              </a:spcBef>
            </a:pPr>
            <a:r>
              <a:rPr sz="1950" i="1" dirty="0">
                <a:latin typeface="Calibri"/>
                <a:cs typeface="Calibri"/>
              </a:rPr>
              <a:t>Pay</a:t>
            </a:r>
            <a:r>
              <a:rPr sz="1950" i="1" spc="10" dirty="0">
                <a:latin typeface="Calibri"/>
                <a:cs typeface="Calibri"/>
              </a:rPr>
              <a:t> </a:t>
            </a:r>
            <a:r>
              <a:rPr sz="1950" i="1" dirty="0">
                <a:latin typeface="Calibri"/>
                <a:cs typeface="Calibri"/>
              </a:rPr>
              <a:t>off</a:t>
            </a:r>
            <a:r>
              <a:rPr sz="1950" i="1" spc="484" dirty="0">
                <a:latin typeface="Calibri"/>
                <a:cs typeface="Calibri"/>
              </a:rPr>
              <a:t> </a:t>
            </a:r>
            <a:r>
              <a:rPr sz="1950" dirty="0">
                <a:latin typeface="Calibri"/>
                <a:cs typeface="Calibri"/>
              </a:rPr>
              <a:t>dapat</a:t>
            </a:r>
            <a:r>
              <a:rPr sz="1950" spc="10" dirty="0">
                <a:latin typeface="Calibri"/>
                <a:cs typeface="Calibri"/>
              </a:rPr>
              <a:t> </a:t>
            </a:r>
            <a:r>
              <a:rPr sz="1950" dirty="0">
                <a:latin typeface="Calibri"/>
                <a:cs typeface="Calibri"/>
              </a:rPr>
              <a:t>berupa</a:t>
            </a:r>
            <a:r>
              <a:rPr sz="1950" spc="-15" dirty="0">
                <a:latin typeface="Calibri"/>
                <a:cs typeface="Calibri"/>
              </a:rPr>
              <a:t> </a:t>
            </a:r>
            <a:r>
              <a:rPr sz="1950" dirty="0">
                <a:latin typeface="Calibri"/>
                <a:cs typeface="Calibri"/>
              </a:rPr>
              <a:t>nilai</a:t>
            </a:r>
            <a:r>
              <a:rPr sz="1950" spc="25" dirty="0">
                <a:latin typeface="Calibri"/>
                <a:cs typeface="Calibri"/>
              </a:rPr>
              <a:t> </a:t>
            </a:r>
            <a:r>
              <a:rPr sz="1950" dirty="0">
                <a:latin typeface="Calibri"/>
                <a:cs typeface="Calibri"/>
              </a:rPr>
              <a:t>pembayaran,</a:t>
            </a:r>
            <a:r>
              <a:rPr sz="1950" spc="5" dirty="0">
                <a:latin typeface="Calibri"/>
                <a:cs typeface="Calibri"/>
              </a:rPr>
              <a:t> </a:t>
            </a:r>
            <a:r>
              <a:rPr sz="1950" dirty="0">
                <a:latin typeface="Calibri"/>
                <a:cs typeface="Calibri"/>
              </a:rPr>
              <a:t>laba,</a:t>
            </a:r>
            <a:r>
              <a:rPr sz="1950" spc="25" dirty="0">
                <a:latin typeface="Calibri"/>
                <a:cs typeface="Calibri"/>
              </a:rPr>
              <a:t> </a:t>
            </a:r>
            <a:r>
              <a:rPr sz="1950" dirty="0">
                <a:latin typeface="Calibri"/>
                <a:cs typeface="Calibri"/>
              </a:rPr>
              <a:t>kenaikan</a:t>
            </a:r>
            <a:r>
              <a:rPr sz="1950" spc="10" dirty="0">
                <a:latin typeface="Calibri"/>
                <a:cs typeface="Calibri"/>
              </a:rPr>
              <a:t> </a:t>
            </a:r>
            <a:r>
              <a:rPr sz="1950" dirty="0">
                <a:latin typeface="Calibri"/>
                <a:cs typeface="Calibri"/>
              </a:rPr>
              <a:t>pangsa</a:t>
            </a:r>
            <a:r>
              <a:rPr sz="1950" spc="-15" dirty="0">
                <a:latin typeface="Calibri"/>
                <a:cs typeface="Calibri"/>
              </a:rPr>
              <a:t> </a:t>
            </a:r>
            <a:r>
              <a:rPr sz="1950" spc="-10" dirty="0">
                <a:latin typeface="Calibri"/>
                <a:cs typeface="Calibri"/>
              </a:rPr>
              <a:t>pasar, </a:t>
            </a:r>
            <a:r>
              <a:rPr sz="1950" dirty="0">
                <a:latin typeface="Calibri"/>
                <a:cs typeface="Calibri"/>
              </a:rPr>
              <a:t>kekalahan,</a:t>
            </a:r>
            <a:r>
              <a:rPr sz="1950" spc="10" dirty="0">
                <a:latin typeface="Calibri"/>
                <a:cs typeface="Calibri"/>
              </a:rPr>
              <a:t> </a:t>
            </a:r>
            <a:r>
              <a:rPr sz="1950" dirty="0">
                <a:latin typeface="Calibri"/>
                <a:cs typeface="Calibri"/>
              </a:rPr>
              <a:t>penjualan,</a:t>
            </a:r>
            <a:r>
              <a:rPr sz="1950" spc="10" dirty="0">
                <a:latin typeface="Calibri"/>
                <a:cs typeface="Calibri"/>
              </a:rPr>
              <a:t> </a:t>
            </a:r>
            <a:r>
              <a:rPr sz="1950" dirty="0">
                <a:latin typeface="Calibri"/>
                <a:cs typeface="Calibri"/>
              </a:rPr>
              <a:t>kemenangan</a:t>
            </a:r>
            <a:r>
              <a:rPr sz="1950" spc="-5" dirty="0">
                <a:latin typeface="Calibri"/>
                <a:cs typeface="Calibri"/>
              </a:rPr>
              <a:t> </a:t>
            </a:r>
            <a:r>
              <a:rPr sz="1950" spc="-25" dirty="0">
                <a:latin typeface="Calibri"/>
                <a:cs typeface="Calibri"/>
              </a:rPr>
              <a:t>dll</a:t>
            </a:r>
            <a:endParaRPr sz="1950">
              <a:latin typeface="Calibri"/>
              <a:cs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53912" y="1310157"/>
            <a:ext cx="7146290" cy="1078230"/>
          </a:xfrm>
          <a:prstGeom prst="rect">
            <a:avLst/>
          </a:prstGeom>
        </p:spPr>
        <p:txBody>
          <a:bodyPr vert="horz" wrap="square" lIns="0" tIns="76200" rIns="0" bIns="0" rtlCol="0">
            <a:spAutoFit/>
          </a:bodyPr>
          <a:lstStyle/>
          <a:p>
            <a:pPr marL="12700" marR="5080">
              <a:lnSpc>
                <a:spcPts val="3920"/>
              </a:lnSpc>
              <a:spcBef>
                <a:spcPts val="600"/>
              </a:spcBef>
            </a:pPr>
            <a:r>
              <a:rPr spc="-10" dirty="0"/>
              <a:t>Pengambilan</a:t>
            </a:r>
            <a:r>
              <a:rPr spc="-155" dirty="0"/>
              <a:t> </a:t>
            </a:r>
            <a:r>
              <a:rPr dirty="0"/>
              <a:t>Keputusan</a:t>
            </a:r>
            <a:r>
              <a:rPr spc="-150" dirty="0"/>
              <a:t> </a:t>
            </a:r>
            <a:r>
              <a:rPr dirty="0"/>
              <a:t>dalam</a:t>
            </a:r>
            <a:r>
              <a:rPr spc="-125" dirty="0"/>
              <a:t> </a:t>
            </a:r>
            <a:r>
              <a:rPr spc="-10" dirty="0"/>
              <a:t>Kondisi Berisiko</a:t>
            </a:r>
          </a:p>
        </p:txBody>
      </p:sp>
      <p:sp>
        <p:nvSpPr>
          <p:cNvPr id="3" name="object 3"/>
          <p:cNvSpPr txBox="1"/>
          <p:nvPr/>
        </p:nvSpPr>
        <p:spPr>
          <a:xfrm>
            <a:off x="753850" y="2480736"/>
            <a:ext cx="8517255" cy="3082925"/>
          </a:xfrm>
          <a:prstGeom prst="rect">
            <a:avLst/>
          </a:prstGeom>
        </p:spPr>
        <p:txBody>
          <a:bodyPr vert="horz" wrap="square" lIns="0" tIns="36830" rIns="0" bIns="0" rtlCol="0">
            <a:spAutoFit/>
          </a:bodyPr>
          <a:lstStyle/>
          <a:p>
            <a:pPr marL="12700">
              <a:lnSpc>
                <a:spcPct val="100000"/>
              </a:lnSpc>
              <a:spcBef>
                <a:spcPts val="290"/>
              </a:spcBef>
            </a:pPr>
            <a:r>
              <a:rPr sz="1800" spc="-10" dirty="0">
                <a:latin typeface="Calibri"/>
                <a:cs typeface="Calibri"/>
              </a:rPr>
              <a:t>Terjadi</a:t>
            </a:r>
            <a:r>
              <a:rPr sz="1800" spc="-35" dirty="0">
                <a:latin typeface="Calibri"/>
                <a:cs typeface="Calibri"/>
              </a:rPr>
              <a:t> </a:t>
            </a:r>
            <a:r>
              <a:rPr sz="1800" spc="-10" dirty="0">
                <a:latin typeface="Calibri"/>
                <a:cs typeface="Calibri"/>
              </a:rPr>
              <a:t>hal-</a:t>
            </a:r>
            <a:r>
              <a:rPr sz="1800" dirty="0">
                <a:latin typeface="Calibri"/>
                <a:cs typeface="Calibri"/>
              </a:rPr>
              <a:t>hal</a:t>
            </a:r>
            <a:r>
              <a:rPr sz="1800" spc="-30" dirty="0">
                <a:latin typeface="Calibri"/>
                <a:cs typeface="Calibri"/>
              </a:rPr>
              <a:t> </a:t>
            </a:r>
            <a:r>
              <a:rPr sz="1800" dirty="0">
                <a:latin typeface="Calibri"/>
                <a:cs typeface="Calibri"/>
              </a:rPr>
              <a:t>sebagai</a:t>
            </a:r>
            <a:r>
              <a:rPr sz="1800" spc="-15" dirty="0">
                <a:latin typeface="Calibri"/>
                <a:cs typeface="Calibri"/>
              </a:rPr>
              <a:t> </a:t>
            </a:r>
            <a:r>
              <a:rPr sz="1800" dirty="0">
                <a:latin typeface="Calibri"/>
                <a:cs typeface="Calibri"/>
              </a:rPr>
              <a:t>berikut</a:t>
            </a:r>
            <a:r>
              <a:rPr sz="1800" spc="-40" dirty="0">
                <a:latin typeface="Calibri"/>
                <a:cs typeface="Calibri"/>
              </a:rPr>
              <a:t> </a:t>
            </a:r>
            <a:r>
              <a:rPr sz="1800" spc="-50" dirty="0">
                <a:latin typeface="Calibri"/>
                <a:cs typeface="Calibri"/>
              </a:rPr>
              <a:t>:</a:t>
            </a:r>
            <a:endParaRPr sz="1800">
              <a:latin typeface="Calibri"/>
              <a:cs typeface="Calibri"/>
            </a:endParaRPr>
          </a:p>
          <a:p>
            <a:pPr marL="435609" indent="-422909">
              <a:lnSpc>
                <a:spcPct val="100000"/>
              </a:lnSpc>
              <a:spcBef>
                <a:spcPts val="190"/>
              </a:spcBef>
              <a:buAutoNum type="arabicPeriod"/>
              <a:tabLst>
                <a:tab pos="435609" algn="l"/>
              </a:tabLst>
            </a:pPr>
            <a:r>
              <a:rPr sz="1800" dirty="0">
                <a:latin typeface="Calibri"/>
                <a:cs typeface="Calibri"/>
              </a:rPr>
              <a:t>Alternatif</a:t>
            </a:r>
            <a:r>
              <a:rPr sz="1800" spc="-25" dirty="0">
                <a:latin typeface="Calibri"/>
                <a:cs typeface="Calibri"/>
              </a:rPr>
              <a:t> </a:t>
            </a:r>
            <a:r>
              <a:rPr sz="1800" dirty="0">
                <a:latin typeface="Calibri"/>
                <a:cs typeface="Calibri"/>
              </a:rPr>
              <a:t>yang</a:t>
            </a:r>
            <a:r>
              <a:rPr sz="1800" spc="-20" dirty="0">
                <a:latin typeface="Calibri"/>
                <a:cs typeface="Calibri"/>
              </a:rPr>
              <a:t> </a:t>
            </a:r>
            <a:r>
              <a:rPr sz="1800" dirty="0">
                <a:latin typeface="Calibri"/>
                <a:cs typeface="Calibri"/>
              </a:rPr>
              <a:t>harus</a:t>
            </a:r>
            <a:r>
              <a:rPr sz="1800" spc="-20" dirty="0">
                <a:latin typeface="Calibri"/>
                <a:cs typeface="Calibri"/>
              </a:rPr>
              <a:t> </a:t>
            </a:r>
            <a:r>
              <a:rPr sz="1800" dirty="0">
                <a:latin typeface="Calibri"/>
                <a:cs typeface="Calibri"/>
              </a:rPr>
              <a:t>dipilih</a:t>
            </a:r>
            <a:r>
              <a:rPr sz="1800" spc="-45" dirty="0">
                <a:latin typeface="Calibri"/>
                <a:cs typeface="Calibri"/>
              </a:rPr>
              <a:t> </a:t>
            </a:r>
            <a:r>
              <a:rPr sz="1800" dirty="0">
                <a:latin typeface="Calibri"/>
                <a:cs typeface="Calibri"/>
              </a:rPr>
              <a:t>mengandung lebih</a:t>
            </a:r>
            <a:r>
              <a:rPr sz="1800" spc="-25" dirty="0">
                <a:latin typeface="Calibri"/>
                <a:cs typeface="Calibri"/>
              </a:rPr>
              <a:t> </a:t>
            </a:r>
            <a:r>
              <a:rPr sz="1800" dirty="0">
                <a:latin typeface="Calibri"/>
                <a:cs typeface="Calibri"/>
              </a:rPr>
              <a:t>dari</a:t>
            </a:r>
            <a:r>
              <a:rPr sz="1800" spc="-15" dirty="0">
                <a:latin typeface="Calibri"/>
                <a:cs typeface="Calibri"/>
              </a:rPr>
              <a:t> </a:t>
            </a:r>
            <a:r>
              <a:rPr sz="1800" dirty="0">
                <a:latin typeface="Calibri"/>
                <a:cs typeface="Calibri"/>
              </a:rPr>
              <a:t>satu</a:t>
            </a:r>
            <a:r>
              <a:rPr sz="1800" spc="-45" dirty="0">
                <a:latin typeface="Calibri"/>
                <a:cs typeface="Calibri"/>
              </a:rPr>
              <a:t> </a:t>
            </a:r>
            <a:r>
              <a:rPr sz="1800" dirty="0">
                <a:latin typeface="Calibri"/>
                <a:cs typeface="Calibri"/>
              </a:rPr>
              <a:t>kemungkinan</a:t>
            </a:r>
            <a:r>
              <a:rPr sz="1800" spc="-10" dirty="0">
                <a:latin typeface="Calibri"/>
                <a:cs typeface="Calibri"/>
              </a:rPr>
              <a:t> hasil.</a:t>
            </a:r>
            <a:endParaRPr sz="1800">
              <a:latin typeface="Calibri"/>
              <a:cs typeface="Calibri"/>
            </a:endParaRPr>
          </a:p>
          <a:p>
            <a:pPr marL="435609" indent="-422909">
              <a:lnSpc>
                <a:spcPct val="100000"/>
              </a:lnSpc>
              <a:spcBef>
                <a:spcPts val="195"/>
              </a:spcBef>
              <a:buAutoNum type="arabicPeriod"/>
              <a:tabLst>
                <a:tab pos="435609" algn="l"/>
              </a:tabLst>
            </a:pPr>
            <a:r>
              <a:rPr sz="1800" dirty="0">
                <a:latin typeface="Calibri"/>
                <a:cs typeface="Calibri"/>
              </a:rPr>
              <a:t>Pengambil</a:t>
            </a:r>
            <a:r>
              <a:rPr sz="1800" spc="-15" dirty="0">
                <a:latin typeface="Calibri"/>
                <a:cs typeface="Calibri"/>
              </a:rPr>
              <a:t> </a:t>
            </a:r>
            <a:r>
              <a:rPr sz="1800" dirty="0">
                <a:latin typeface="Calibri"/>
                <a:cs typeface="Calibri"/>
              </a:rPr>
              <a:t>keputusan</a:t>
            </a:r>
            <a:r>
              <a:rPr sz="1800" spc="-25" dirty="0">
                <a:latin typeface="Calibri"/>
                <a:cs typeface="Calibri"/>
              </a:rPr>
              <a:t> </a:t>
            </a:r>
            <a:r>
              <a:rPr sz="1800" dirty="0">
                <a:latin typeface="Calibri"/>
                <a:cs typeface="Calibri"/>
              </a:rPr>
              <a:t>memiliki</a:t>
            </a:r>
            <a:r>
              <a:rPr sz="1800" spc="-35" dirty="0">
                <a:latin typeface="Calibri"/>
                <a:cs typeface="Calibri"/>
              </a:rPr>
              <a:t> </a:t>
            </a:r>
            <a:r>
              <a:rPr sz="1800" dirty="0">
                <a:latin typeface="Calibri"/>
                <a:cs typeface="Calibri"/>
              </a:rPr>
              <a:t>lebih</a:t>
            </a:r>
            <a:r>
              <a:rPr sz="1800" spc="-25" dirty="0">
                <a:latin typeface="Calibri"/>
                <a:cs typeface="Calibri"/>
              </a:rPr>
              <a:t> </a:t>
            </a:r>
            <a:r>
              <a:rPr sz="1800" dirty="0">
                <a:latin typeface="Calibri"/>
                <a:cs typeface="Calibri"/>
              </a:rPr>
              <a:t>dari</a:t>
            </a:r>
            <a:r>
              <a:rPr sz="1800" spc="-35" dirty="0">
                <a:latin typeface="Calibri"/>
                <a:cs typeface="Calibri"/>
              </a:rPr>
              <a:t> </a:t>
            </a:r>
            <a:r>
              <a:rPr sz="1800" dirty="0">
                <a:latin typeface="Calibri"/>
                <a:cs typeface="Calibri"/>
              </a:rPr>
              <a:t>satu</a:t>
            </a:r>
            <a:r>
              <a:rPr sz="1800" spc="-20" dirty="0">
                <a:latin typeface="Calibri"/>
                <a:cs typeface="Calibri"/>
              </a:rPr>
              <a:t> </a:t>
            </a:r>
            <a:r>
              <a:rPr sz="1800" dirty="0">
                <a:latin typeface="Calibri"/>
                <a:cs typeface="Calibri"/>
              </a:rPr>
              <a:t>alternatif</a:t>
            </a:r>
            <a:r>
              <a:rPr sz="1800" spc="-25" dirty="0">
                <a:latin typeface="Calibri"/>
                <a:cs typeface="Calibri"/>
              </a:rPr>
              <a:t> </a:t>
            </a:r>
            <a:r>
              <a:rPr sz="1800" spc="-10" dirty="0">
                <a:latin typeface="Calibri"/>
                <a:cs typeface="Calibri"/>
              </a:rPr>
              <a:t>tindakan.</a:t>
            </a:r>
            <a:endParaRPr sz="1800">
              <a:latin typeface="Calibri"/>
              <a:cs typeface="Calibri"/>
            </a:endParaRPr>
          </a:p>
          <a:p>
            <a:pPr marL="436245" marR="550545" indent="-424180">
              <a:lnSpc>
                <a:spcPct val="70600"/>
              </a:lnSpc>
              <a:spcBef>
                <a:spcPts val="825"/>
              </a:spcBef>
              <a:buAutoNum type="arabicPeriod"/>
              <a:tabLst>
                <a:tab pos="436245" algn="l"/>
              </a:tabLst>
            </a:pPr>
            <a:r>
              <a:rPr sz="1800" dirty="0">
                <a:latin typeface="Calibri"/>
                <a:cs typeface="Calibri"/>
              </a:rPr>
              <a:t>Diasumsikan</a:t>
            </a:r>
            <a:r>
              <a:rPr sz="1800" spc="-50" dirty="0">
                <a:latin typeface="Calibri"/>
                <a:cs typeface="Calibri"/>
              </a:rPr>
              <a:t> </a:t>
            </a:r>
            <a:r>
              <a:rPr sz="1800" dirty="0">
                <a:latin typeface="Calibri"/>
                <a:cs typeface="Calibri"/>
              </a:rPr>
              <a:t>bahwa</a:t>
            </a:r>
            <a:r>
              <a:rPr sz="1800" spc="-25" dirty="0">
                <a:latin typeface="Calibri"/>
                <a:cs typeface="Calibri"/>
              </a:rPr>
              <a:t> </a:t>
            </a:r>
            <a:r>
              <a:rPr sz="1800" dirty="0">
                <a:latin typeface="Calibri"/>
                <a:cs typeface="Calibri"/>
              </a:rPr>
              <a:t>pengambil</a:t>
            </a:r>
            <a:r>
              <a:rPr sz="1800" spc="-40" dirty="0">
                <a:latin typeface="Calibri"/>
                <a:cs typeface="Calibri"/>
              </a:rPr>
              <a:t> </a:t>
            </a:r>
            <a:r>
              <a:rPr sz="1800" dirty="0">
                <a:latin typeface="Calibri"/>
                <a:cs typeface="Calibri"/>
              </a:rPr>
              <a:t>keputusan</a:t>
            </a:r>
            <a:r>
              <a:rPr sz="1800" spc="-35" dirty="0">
                <a:latin typeface="Calibri"/>
                <a:cs typeface="Calibri"/>
              </a:rPr>
              <a:t> </a:t>
            </a:r>
            <a:r>
              <a:rPr sz="1800" dirty="0">
                <a:latin typeface="Calibri"/>
                <a:cs typeface="Calibri"/>
              </a:rPr>
              <a:t>mengetahui</a:t>
            </a:r>
            <a:r>
              <a:rPr sz="1800" spc="-25" dirty="0">
                <a:latin typeface="Calibri"/>
                <a:cs typeface="Calibri"/>
              </a:rPr>
              <a:t> </a:t>
            </a:r>
            <a:r>
              <a:rPr sz="1800" dirty="0">
                <a:latin typeface="Calibri"/>
                <a:cs typeface="Calibri"/>
              </a:rPr>
              <a:t>peluang</a:t>
            </a:r>
            <a:r>
              <a:rPr sz="1800" spc="-45" dirty="0">
                <a:latin typeface="Calibri"/>
                <a:cs typeface="Calibri"/>
              </a:rPr>
              <a:t> </a:t>
            </a:r>
            <a:r>
              <a:rPr sz="1800" dirty="0">
                <a:latin typeface="Calibri"/>
                <a:cs typeface="Calibri"/>
              </a:rPr>
              <a:t>yang</a:t>
            </a:r>
            <a:r>
              <a:rPr sz="1800" spc="-40" dirty="0">
                <a:latin typeface="Calibri"/>
                <a:cs typeface="Calibri"/>
              </a:rPr>
              <a:t> </a:t>
            </a:r>
            <a:r>
              <a:rPr sz="1800" dirty="0">
                <a:latin typeface="Calibri"/>
                <a:cs typeface="Calibri"/>
              </a:rPr>
              <a:t>akan</a:t>
            </a:r>
            <a:r>
              <a:rPr sz="1800" spc="-50" dirty="0">
                <a:latin typeface="Calibri"/>
                <a:cs typeface="Calibri"/>
              </a:rPr>
              <a:t> </a:t>
            </a:r>
            <a:r>
              <a:rPr sz="1800" spc="-10" dirty="0">
                <a:latin typeface="Calibri"/>
                <a:cs typeface="Calibri"/>
              </a:rPr>
              <a:t>terjadi </a:t>
            </a:r>
            <a:r>
              <a:rPr sz="1800" dirty="0">
                <a:latin typeface="Calibri"/>
                <a:cs typeface="Calibri"/>
              </a:rPr>
              <a:t>terhadap</a:t>
            </a:r>
            <a:r>
              <a:rPr sz="1800" spc="-25" dirty="0">
                <a:latin typeface="Calibri"/>
                <a:cs typeface="Calibri"/>
              </a:rPr>
              <a:t> </a:t>
            </a:r>
            <a:r>
              <a:rPr sz="1800" dirty="0">
                <a:latin typeface="Calibri"/>
                <a:cs typeface="Calibri"/>
              </a:rPr>
              <a:t>berbagai</a:t>
            </a:r>
            <a:r>
              <a:rPr sz="1800" spc="-25" dirty="0">
                <a:latin typeface="Calibri"/>
                <a:cs typeface="Calibri"/>
              </a:rPr>
              <a:t> </a:t>
            </a:r>
            <a:r>
              <a:rPr sz="1800" dirty="0">
                <a:latin typeface="Calibri"/>
                <a:cs typeface="Calibri"/>
              </a:rPr>
              <a:t>tindakan</a:t>
            </a:r>
            <a:r>
              <a:rPr sz="1800" spc="-55" dirty="0">
                <a:latin typeface="Calibri"/>
                <a:cs typeface="Calibri"/>
              </a:rPr>
              <a:t> </a:t>
            </a:r>
            <a:r>
              <a:rPr sz="1800" dirty="0">
                <a:latin typeface="Calibri"/>
                <a:cs typeface="Calibri"/>
              </a:rPr>
              <a:t>dan</a:t>
            </a:r>
            <a:r>
              <a:rPr sz="1800" spc="-25" dirty="0">
                <a:latin typeface="Calibri"/>
                <a:cs typeface="Calibri"/>
              </a:rPr>
              <a:t> </a:t>
            </a:r>
            <a:r>
              <a:rPr sz="1800" spc="-10" dirty="0">
                <a:latin typeface="Calibri"/>
                <a:cs typeface="Calibri"/>
              </a:rPr>
              <a:t>hasil.</a:t>
            </a:r>
            <a:endParaRPr sz="1800">
              <a:latin typeface="Calibri"/>
              <a:cs typeface="Calibri"/>
            </a:endParaRPr>
          </a:p>
          <a:p>
            <a:pPr marL="436245" marR="16510" indent="-424180">
              <a:lnSpc>
                <a:spcPct val="70600"/>
              </a:lnSpc>
              <a:spcBef>
                <a:spcPts val="825"/>
              </a:spcBef>
              <a:buAutoNum type="arabicPeriod"/>
              <a:tabLst>
                <a:tab pos="436245" algn="l"/>
              </a:tabLst>
            </a:pPr>
            <a:r>
              <a:rPr sz="1800" dirty="0">
                <a:latin typeface="Calibri"/>
                <a:cs typeface="Calibri"/>
              </a:rPr>
              <a:t>Risiko</a:t>
            </a:r>
            <a:r>
              <a:rPr sz="1800" spc="-25" dirty="0">
                <a:latin typeface="Calibri"/>
                <a:cs typeface="Calibri"/>
              </a:rPr>
              <a:t> </a:t>
            </a:r>
            <a:r>
              <a:rPr sz="1800" dirty="0">
                <a:latin typeface="Calibri"/>
                <a:cs typeface="Calibri"/>
              </a:rPr>
              <a:t>terjadi</a:t>
            </a:r>
            <a:r>
              <a:rPr sz="1800" spc="-40" dirty="0">
                <a:latin typeface="Calibri"/>
                <a:cs typeface="Calibri"/>
              </a:rPr>
              <a:t> </a:t>
            </a:r>
            <a:r>
              <a:rPr sz="1800" dirty="0">
                <a:latin typeface="Calibri"/>
                <a:cs typeface="Calibri"/>
              </a:rPr>
              <a:t>karena</a:t>
            </a:r>
            <a:r>
              <a:rPr sz="1800" spc="-20" dirty="0">
                <a:latin typeface="Calibri"/>
                <a:cs typeface="Calibri"/>
              </a:rPr>
              <a:t> </a:t>
            </a:r>
            <a:r>
              <a:rPr sz="1800" dirty="0">
                <a:latin typeface="Calibri"/>
                <a:cs typeface="Calibri"/>
              </a:rPr>
              <a:t>hasil</a:t>
            </a:r>
            <a:r>
              <a:rPr sz="1800" spc="-40" dirty="0">
                <a:latin typeface="Calibri"/>
                <a:cs typeface="Calibri"/>
              </a:rPr>
              <a:t> </a:t>
            </a:r>
            <a:r>
              <a:rPr sz="1800" dirty="0">
                <a:latin typeface="Calibri"/>
                <a:cs typeface="Calibri"/>
              </a:rPr>
              <a:t>pengumpulan</a:t>
            </a:r>
            <a:r>
              <a:rPr sz="1800" spc="-15" dirty="0">
                <a:latin typeface="Calibri"/>
                <a:cs typeface="Calibri"/>
              </a:rPr>
              <a:t> </a:t>
            </a:r>
            <a:r>
              <a:rPr sz="1800" dirty="0">
                <a:latin typeface="Calibri"/>
                <a:cs typeface="Calibri"/>
              </a:rPr>
              <a:t>keputusan</a:t>
            </a:r>
            <a:r>
              <a:rPr sz="1800" spc="-30" dirty="0">
                <a:latin typeface="Calibri"/>
                <a:cs typeface="Calibri"/>
              </a:rPr>
              <a:t> </a:t>
            </a:r>
            <a:r>
              <a:rPr sz="1800" dirty="0">
                <a:latin typeface="Calibri"/>
                <a:cs typeface="Calibri"/>
              </a:rPr>
              <a:t>tidak</a:t>
            </a:r>
            <a:r>
              <a:rPr sz="1800" spc="-30" dirty="0">
                <a:latin typeface="Calibri"/>
                <a:cs typeface="Calibri"/>
              </a:rPr>
              <a:t> </a:t>
            </a:r>
            <a:r>
              <a:rPr sz="1800" dirty="0">
                <a:latin typeface="Calibri"/>
                <a:cs typeface="Calibri"/>
              </a:rPr>
              <a:t>dapat</a:t>
            </a:r>
            <a:r>
              <a:rPr sz="1800" spc="-30" dirty="0">
                <a:latin typeface="Calibri"/>
                <a:cs typeface="Calibri"/>
              </a:rPr>
              <a:t> </a:t>
            </a:r>
            <a:r>
              <a:rPr sz="1800" spc="-10" dirty="0">
                <a:latin typeface="Calibri"/>
                <a:cs typeface="Calibri"/>
              </a:rPr>
              <a:t>diketahui</a:t>
            </a:r>
            <a:r>
              <a:rPr sz="1800" spc="-40" dirty="0">
                <a:latin typeface="Calibri"/>
                <a:cs typeface="Calibri"/>
              </a:rPr>
              <a:t> </a:t>
            </a:r>
            <a:r>
              <a:rPr sz="1800" dirty="0">
                <a:latin typeface="Calibri"/>
                <a:cs typeface="Calibri"/>
              </a:rPr>
              <a:t>dengan </a:t>
            </a:r>
            <a:r>
              <a:rPr sz="1800" spc="-10" dirty="0">
                <a:latin typeface="Calibri"/>
                <a:cs typeface="Calibri"/>
              </a:rPr>
              <a:t>pasti, </a:t>
            </a:r>
            <a:r>
              <a:rPr sz="1800" dirty="0">
                <a:latin typeface="Calibri"/>
                <a:cs typeface="Calibri"/>
              </a:rPr>
              <a:t>walaupun</a:t>
            </a:r>
            <a:r>
              <a:rPr sz="1800" spc="-55" dirty="0">
                <a:latin typeface="Calibri"/>
                <a:cs typeface="Calibri"/>
              </a:rPr>
              <a:t> </a:t>
            </a:r>
            <a:r>
              <a:rPr sz="1800" dirty="0">
                <a:latin typeface="Calibri"/>
                <a:cs typeface="Calibri"/>
              </a:rPr>
              <a:t>diketahui</a:t>
            </a:r>
            <a:r>
              <a:rPr sz="1800" spc="-40" dirty="0">
                <a:latin typeface="Calibri"/>
                <a:cs typeface="Calibri"/>
              </a:rPr>
              <a:t> </a:t>
            </a:r>
            <a:r>
              <a:rPr sz="1800" dirty="0">
                <a:latin typeface="Calibri"/>
                <a:cs typeface="Calibri"/>
              </a:rPr>
              <a:t>nilai</a:t>
            </a:r>
            <a:r>
              <a:rPr sz="1800" spc="-60" dirty="0">
                <a:latin typeface="Calibri"/>
                <a:cs typeface="Calibri"/>
              </a:rPr>
              <a:t> </a:t>
            </a:r>
            <a:r>
              <a:rPr sz="1800" spc="-10" dirty="0">
                <a:latin typeface="Calibri"/>
                <a:cs typeface="Calibri"/>
              </a:rPr>
              <a:t>probabilitasnya.</a:t>
            </a:r>
            <a:endParaRPr sz="1800">
              <a:latin typeface="Calibri"/>
              <a:cs typeface="Calibri"/>
            </a:endParaRPr>
          </a:p>
          <a:p>
            <a:pPr marL="436245" marR="5080" indent="-424180">
              <a:lnSpc>
                <a:spcPct val="70600"/>
              </a:lnSpc>
              <a:spcBef>
                <a:spcPts val="815"/>
              </a:spcBef>
              <a:buAutoNum type="arabicPeriod"/>
              <a:tabLst>
                <a:tab pos="436245" algn="l"/>
              </a:tabLst>
            </a:pPr>
            <a:r>
              <a:rPr sz="1800" dirty="0">
                <a:latin typeface="Calibri"/>
                <a:cs typeface="Calibri"/>
              </a:rPr>
              <a:t>Pada</a:t>
            </a:r>
            <a:r>
              <a:rPr sz="1800" spc="-30" dirty="0">
                <a:latin typeface="Calibri"/>
                <a:cs typeface="Calibri"/>
              </a:rPr>
              <a:t> </a:t>
            </a:r>
            <a:r>
              <a:rPr sz="1800" dirty="0">
                <a:latin typeface="Calibri"/>
                <a:cs typeface="Calibri"/>
              </a:rPr>
              <a:t>kondisi</a:t>
            </a:r>
            <a:r>
              <a:rPr sz="1800" spc="-50" dirty="0">
                <a:latin typeface="Calibri"/>
                <a:cs typeface="Calibri"/>
              </a:rPr>
              <a:t> </a:t>
            </a:r>
            <a:r>
              <a:rPr sz="1800" dirty="0">
                <a:latin typeface="Calibri"/>
                <a:cs typeface="Calibri"/>
              </a:rPr>
              <a:t>ini,</a:t>
            </a:r>
            <a:r>
              <a:rPr sz="1800" spc="-45" dirty="0">
                <a:latin typeface="Calibri"/>
                <a:cs typeface="Calibri"/>
              </a:rPr>
              <a:t> </a:t>
            </a:r>
            <a:r>
              <a:rPr sz="1800" dirty="0">
                <a:latin typeface="Calibri"/>
                <a:cs typeface="Calibri"/>
              </a:rPr>
              <a:t>keadaan</a:t>
            </a:r>
            <a:r>
              <a:rPr sz="1800" spc="-25" dirty="0">
                <a:latin typeface="Calibri"/>
                <a:cs typeface="Calibri"/>
              </a:rPr>
              <a:t> </a:t>
            </a:r>
            <a:r>
              <a:rPr sz="1800" dirty="0">
                <a:latin typeface="Calibri"/>
                <a:cs typeface="Calibri"/>
              </a:rPr>
              <a:t>alam</a:t>
            </a:r>
            <a:r>
              <a:rPr sz="1800" spc="-30" dirty="0">
                <a:latin typeface="Calibri"/>
                <a:cs typeface="Calibri"/>
              </a:rPr>
              <a:t> </a:t>
            </a:r>
            <a:r>
              <a:rPr sz="1800" dirty="0">
                <a:latin typeface="Calibri"/>
                <a:cs typeface="Calibri"/>
              </a:rPr>
              <a:t>sama</a:t>
            </a:r>
            <a:r>
              <a:rPr sz="1800" spc="-30" dirty="0">
                <a:latin typeface="Calibri"/>
                <a:cs typeface="Calibri"/>
              </a:rPr>
              <a:t> </a:t>
            </a:r>
            <a:r>
              <a:rPr sz="1800" dirty="0">
                <a:latin typeface="Calibri"/>
                <a:cs typeface="Calibri"/>
              </a:rPr>
              <a:t>dengan</a:t>
            </a:r>
            <a:r>
              <a:rPr sz="1800" spc="-25" dirty="0">
                <a:latin typeface="Calibri"/>
                <a:cs typeface="Calibri"/>
              </a:rPr>
              <a:t> </a:t>
            </a:r>
            <a:r>
              <a:rPr sz="1800" dirty="0">
                <a:latin typeface="Calibri"/>
                <a:cs typeface="Calibri"/>
              </a:rPr>
              <a:t>kondisi</a:t>
            </a:r>
            <a:r>
              <a:rPr sz="1800" spc="-45" dirty="0">
                <a:latin typeface="Calibri"/>
                <a:cs typeface="Calibri"/>
              </a:rPr>
              <a:t> </a:t>
            </a:r>
            <a:r>
              <a:rPr sz="1800" dirty="0">
                <a:latin typeface="Calibri"/>
                <a:cs typeface="Calibri"/>
              </a:rPr>
              <a:t>tidak</a:t>
            </a:r>
            <a:r>
              <a:rPr sz="1800" spc="-55" dirty="0">
                <a:latin typeface="Calibri"/>
                <a:cs typeface="Calibri"/>
              </a:rPr>
              <a:t> </a:t>
            </a:r>
            <a:r>
              <a:rPr sz="1800" dirty="0">
                <a:latin typeface="Calibri"/>
                <a:cs typeface="Calibri"/>
              </a:rPr>
              <a:t>paasti,</a:t>
            </a:r>
            <a:r>
              <a:rPr sz="1800" spc="-15" dirty="0">
                <a:latin typeface="Calibri"/>
                <a:cs typeface="Calibri"/>
              </a:rPr>
              <a:t> </a:t>
            </a:r>
            <a:r>
              <a:rPr sz="1800" dirty="0">
                <a:latin typeface="Calibri"/>
                <a:cs typeface="Calibri"/>
              </a:rPr>
              <a:t>bedanya</a:t>
            </a:r>
            <a:r>
              <a:rPr sz="1800" spc="-30" dirty="0">
                <a:latin typeface="Calibri"/>
                <a:cs typeface="Calibri"/>
              </a:rPr>
              <a:t> </a:t>
            </a:r>
            <a:r>
              <a:rPr sz="1800" spc="-10" dirty="0">
                <a:latin typeface="Calibri"/>
                <a:cs typeface="Calibri"/>
              </a:rPr>
              <a:t>dalam </a:t>
            </a:r>
            <a:r>
              <a:rPr sz="1800" dirty="0">
                <a:latin typeface="Calibri"/>
                <a:cs typeface="Calibri"/>
              </a:rPr>
              <a:t>kondisi</a:t>
            </a:r>
            <a:r>
              <a:rPr sz="1800" spc="-45" dirty="0">
                <a:latin typeface="Calibri"/>
                <a:cs typeface="Calibri"/>
              </a:rPr>
              <a:t> </a:t>
            </a:r>
            <a:r>
              <a:rPr sz="1800" dirty="0">
                <a:latin typeface="Calibri"/>
                <a:cs typeface="Calibri"/>
              </a:rPr>
              <a:t>ini,</a:t>
            </a:r>
            <a:r>
              <a:rPr sz="1800" spc="-40" dirty="0">
                <a:latin typeface="Calibri"/>
                <a:cs typeface="Calibri"/>
              </a:rPr>
              <a:t> </a:t>
            </a:r>
            <a:r>
              <a:rPr sz="1800" dirty="0">
                <a:latin typeface="Calibri"/>
                <a:cs typeface="Calibri"/>
              </a:rPr>
              <a:t>ada</a:t>
            </a:r>
            <a:r>
              <a:rPr sz="1800" spc="-25" dirty="0">
                <a:latin typeface="Calibri"/>
                <a:cs typeface="Calibri"/>
              </a:rPr>
              <a:t> </a:t>
            </a:r>
            <a:r>
              <a:rPr sz="1800" dirty="0">
                <a:latin typeface="Calibri"/>
                <a:cs typeface="Calibri"/>
              </a:rPr>
              <a:t>informasi</a:t>
            </a:r>
            <a:r>
              <a:rPr sz="1800" spc="-40" dirty="0">
                <a:latin typeface="Calibri"/>
                <a:cs typeface="Calibri"/>
              </a:rPr>
              <a:t> </a:t>
            </a:r>
            <a:r>
              <a:rPr sz="1800" dirty="0">
                <a:latin typeface="Calibri"/>
                <a:cs typeface="Calibri"/>
              </a:rPr>
              <a:t>atau</a:t>
            </a:r>
            <a:r>
              <a:rPr sz="1800" spc="-20" dirty="0">
                <a:latin typeface="Calibri"/>
                <a:cs typeface="Calibri"/>
              </a:rPr>
              <a:t> </a:t>
            </a:r>
            <a:r>
              <a:rPr sz="1800" dirty="0">
                <a:latin typeface="Calibri"/>
                <a:cs typeface="Calibri"/>
              </a:rPr>
              <a:t>data</a:t>
            </a:r>
            <a:r>
              <a:rPr sz="1800" spc="-40" dirty="0">
                <a:latin typeface="Calibri"/>
                <a:cs typeface="Calibri"/>
              </a:rPr>
              <a:t> </a:t>
            </a:r>
            <a:r>
              <a:rPr sz="1800" dirty="0">
                <a:latin typeface="Calibri"/>
                <a:cs typeface="Calibri"/>
              </a:rPr>
              <a:t>yang</a:t>
            </a:r>
            <a:r>
              <a:rPr sz="1800" spc="-10" dirty="0">
                <a:latin typeface="Calibri"/>
                <a:cs typeface="Calibri"/>
              </a:rPr>
              <a:t> </a:t>
            </a:r>
            <a:r>
              <a:rPr sz="1800" dirty="0">
                <a:latin typeface="Calibri"/>
                <a:cs typeface="Calibri"/>
              </a:rPr>
              <a:t>akan</a:t>
            </a:r>
            <a:r>
              <a:rPr sz="1800" spc="-30" dirty="0">
                <a:latin typeface="Calibri"/>
                <a:cs typeface="Calibri"/>
              </a:rPr>
              <a:t> </a:t>
            </a:r>
            <a:r>
              <a:rPr sz="1800" dirty="0">
                <a:latin typeface="Calibri"/>
                <a:cs typeface="Calibri"/>
              </a:rPr>
              <a:t>mendukung</a:t>
            </a:r>
            <a:r>
              <a:rPr sz="1800" spc="-10" dirty="0">
                <a:latin typeface="Calibri"/>
                <a:cs typeface="Calibri"/>
              </a:rPr>
              <a:t> </a:t>
            </a:r>
            <a:r>
              <a:rPr sz="1800" dirty="0">
                <a:latin typeface="Calibri"/>
                <a:cs typeface="Calibri"/>
              </a:rPr>
              <a:t>dalam</a:t>
            </a:r>
            <a:r>
              <a:rPr sz="1800" spc="-40" dirty="0">
                <a:latin typeface="Calibri"/>
                <a:cs typeface="Calibri"/>
              </a:rPr>
              <a:t> </a:t>
            </a:r>
            <a:r>
              <a:rPr sz="1800" dirty="0">
                <a:latin typeface="Calibri"/>
                <a:cs typeface="Calibri"/>
              </a:rPr>
              <a:t>membuat</a:t>
            </a:r>
            <a:r>
              <a:rPr sz="1800" spc="-20" dirty="0">
                <a:latin typeface="Calibri"/>
                <a:cs typeface="Calibri"/>
              </a:rPr>
              <a:t> </a:t>
            </a:r>
            <a:r>
              <a:rPr sz="1800" spc="-10" dirty="0">
                <a:latin typeface="Calibri"/>
                <a:cs typeface="Calibri"/>
              </a:rPr>
              <a:t>keputusan, </a:t>
            </a:r>
            <a:r>
              <a:rPr sz="1800" dirty="0">
                <a:latin typeface="Calibri"/>
                <a:cs typeface="Calibri"/>
              </a:rPr>
              <a:t>berupa</a:t>
            </a:r>
            <a:r>
              <a:rPr sz="1800" spc="-15" dirty="0">
                <a:latin typeface="Calibri"/>
                <a:cs typeface="Calibri"/>
              </a:rPr>
              <a:t> </a:t>
            </a:r>
            <a:r>
              <a:rPr sz="1800" dirty="0">
                <a:latin typeface="Calibri"/>
                <a:cs typeface="Calibri"/>
              </a:rPr>
              <a:t>besar atau</a:t>
            </a:r>
            <a:r>
              <a:rPr sz="1800" spc="-20" dirty="0">
                <a:latin typeface="Calibri"/>
                <a:cs typeface="Calibri"/>
              </a:rPr>
              <a:t> </a:t>
            </a:r>
            <a:r>
              <a:rPr sz="1800" dirty="0">
                <a:latin typeface="Calibri"/>
                <a:cs typeface="Calibri"/>
              </a:rPr>
              <a:t>nilai</a:t>
            </a:r>
            <a:r>
              <a:rPr sz="1800" spc="-35" dirty="0">
                <a:latin typeface="Calibri"/>
                <a:cs typeface="Calibri"/>
              </a:rPr>
              <a:t> </a:t>
            </a:r>
            <a:r>
              <a:rPr sz="1800" dirty="0">
                <a:latin typeface="Calibri"/>
                <a:cs typeface="Calibri"/>
              </a:rPr>
              <a:t>peluang terjadinya</a:t>
            </a:r>
            <a:r>
              <a:rPr sz="1800" spc="-15" dirty="0">
                <a:latin typeface="Calibri"/>
                <a:cs typeface="Calibri"/>
              </a:rPr>
              <a:t> </a:t>
            </a:r>
            <a:r>
              <a:rPr sz="1800" spc="-10" dirty="0">
                <a:latin typeface="Calibri"/>
                <a:cs typeface="Calibri"/>
              </a:rPr>
              <a:t>bermacam-</a:t>
            </a:r>
            <a:r>
              <a:rPr sz="1800" dirty="0">
                <a:latin typeface="Calibri"/>
                <a:cs typeface="Calibri"/>
              </a:rPr>
              <a:t>macam</a:t>
            </a:r>
            <a:r>
              <a:rPr sz="1800" spc="-15" dirty="0">
                <a:latin typeface="Calibri"/>
                <a:cs typeface="Calibri"/>
              </a:rPr>
              <a:t> </a:t>
            </a:r>
            <a:r>
              <a:rPr sz="1800" spc="-10" dirty="0">
                <a:latin typeface="Calibri"/>
                <a:cs typeface="Calibri"/>
              </a:rPr>
              <a:t>keadaan.</a:t>
            </a:r>
            <a:endParaRPr sz="1800">
              <a:latin typeface="Calibri"/>
              <a:cs typeface="Calibri"/>
            </a:endParaRPr>
          </a:p>
          <a:p>
            <a:pPr marL="436245" marR="332740" indent="-424180">
              <a:lnSpc>
                <a:spcPct val="70500"/>
              </a:lnSpc>
              <a:spcBef>
                <a:spcPts val="830"/>
              </a:spcBef>
              <a:buAutoNum type="arabicPeriod"/>
              <a:tabLst>
                <a:tab pos="436245" algn="l"/>
              </a:tabLst>
            </a:pPr>
            <a:r>
              <a:rPr sz="1800" spc="-10" dirty="0">
                <a:latin typeface="Calibri"/>
                <a:cs typeface="Calibri"/>
              </a:rPr>
              <a:t>Teknik</a:t>
            </a:r>
            <a:r>
              <a:rPr sz="1800" spc="-60" dirty="0">
                <a:latin typeface="Calibri"/>
                <a:cs typeface="Calibri"/>
              </a:rPr>
              <a:t> </a:t>
            </a:r>
            <a:r>
              <a:rPr sz="1800" dirty="0">
                <a:latin typeface="Calibri"/>
                <a:cs typeface="Calibri"/>
              </a:rPr>
              <a:t>pemecahannya</a:t>
            </a:r>
            <a:r>
              <a:rPr sz="1800" spc="-15" dirty="0">
                <a:latin typeface="Calibri"/>
                <a:cs typeface="Calibri"/>
              </a:rPr>
              <a:t> </a:t>
            </a:r>
            <a:r>
              <a:rPr sz="1800" dirty="0">
                <a:latin typeface="Calibri"/>
                <a:cs typeface="Calibri"/>
              </a:rPr>
              <a:t>menggunakan</a:t>
            </a:r>
            <a:r>
              <a:rPr sz="1800" spc="-25" dirty="0">
                <a:latin typeface="Calibri"/>
                <a:cs typeface="Calibri"/>
              </a:rPr>
              <a:t> </a:t>
            </a:r>
            <a:r>
              <a:rPr sz="1800" dirty="0">
                <a:latin typeface="Calibri"/>
                <a:cs typeface="Calibri"/>
              </a:rPr>
              <a:t>konsep</a:t>
            </a:r>
            <a:r>
              <a:rPr sz="1800" spc="-40" dirty="0">
                <a:latin typeface="Calibri"/>
                <a:cs typeface="Calibri"/>
              </a:rPr>
              <a:t> </a:t>
            </a:r>
            <a:r>
              <a:rPr sz="1800" dirty="0">
                <a:latin typeface="Calibri"/>
                <a:cs typeface="Calibri"/>
              </a:rPr>
              <a:t>probabilitas,</a:t>
            </a:r>
            <a:r>
              <a:rPr sz="1800" spc="-80" dirty="0">
                <a:latin typeface="Calibri"/>
                <a:cs typeface="Calibri"/>
              </a:rPr>
              <a:t> </a:t>
            </a:r>
            <a:r>
              <a:rPr sz="1800" dirty="0">
                <a:latin typeface="Calibri"/>
                <a:cs typeface="Calibri"/>
              </a:rPr>
              <a:t>seperti</a:t>
            </a:r>
            <a:r>
              <a:rPr sz="1800" spc="-50" dirty="0">
                <a:latin typeface="Calibri"/>
                <a:cs typeface="Calibri"/>
              </a:rPr>
              <a:t> </a:t>
            </a:r>
            <a:r>
              <a:rPr sz="1800" dirty="0">
                <a:latin typeface="Calibri"/>
                <a:cs typeface="Calibri"/>
              </a:rPr>
              <a:t>model</a:t>
            </a:r>
            <a:r>
              <a:rPr sz="1800" spc="-45" dirty="0">
                <a:latin typeface="Calibri"/>
                <a:cs typeface="Calibri"/>
              </a:rPr>
              <a:t> </a:t>
            </a:r>
            <a:r>
              <a:rPr sz="1800" spc="-10" dirty="0">
                <a:latin typeface="Calibri"/>
                <a:cs typeface="Calibri"/>
              </a:rPr>
              <a:t>keputusan </a:t>
            </a:r>
            <a:r>
              <a:rPr sz="1800" dirty="0">
                <a:latin typeface="Calibri"/>
                <a:cs typeface="Calibri"/>
              </a:rPr>
              <a:t>probabilistik,</a:t>
            </a:r>
            <a:r>
              <a:rPr sz="1800" spc="-60" dirty="0">
                <a:latin typeface="Calibri"/>
                <a:cs typeface="Calibri"/>
              </a:rPr>
              <a:t> </a:t>
            </a:r>
            <a:r>
              <a:rPr sz="1800" dirty="0">
                <a:latin typeface="Calibri"/>
                <a:cs typeface="Calibri"/>
              </a:rPr>
              <a:t>model</a:t>
            </a:r>
            <a:r>
              <a:rPr sz="1800" spc="-25" dirty="0">
                <a:latin typeface="Calibri"/>
                <a:cs typeface="Calibri"/>
              </a:rPr>
              <a:t> </a:t>
            </a:r>
            <a:r>
              <a:rPr sz="1800" dirty="0">
                <a:latin typeface="Calibri"/>
                <a:cs typeface="Calibri"/>
              </a:rPr>
              <a:t>inventori</a:t>
            </a:r>
            <a:r>
              <a:rPr sz="1800" spc="-55" dirty="0">
                <a:latin typeface="Calibri"/>
                <a:cs typeface="Calibri"/>
              </a:rPr>
              <a:t> </a:t>
            </a:r>
            <a:r>
              <a:rPr sz="1800" dirty="0">
                <a:latin typeface="Calibri"/>
                <a:cs typeface="Calibri"/>
              </a:rPr>
              <a:t>probabilistik,</a:t>
            </a:r>
            <a:r>
              <a:rPr sz="1800" spc="-60" dirty="0">
                <a:latin typeface="Calibri"/>
                <a:cs typeface="Calibri"/>
              </a:rPr>
              <a:t> </a:t>
            </a:r>
            <a:r>
              <a:rPr sz="1800" dirty="0">
                <a:latin typeface="Calibri"/>
                <a:cs typeface="Calibri"/>
              </a:rPr>
              <a:t>model</a:t>
            </a:r>
            <a:r>
              <a:rPr sz="1800" spc="-25" dirty="0">
                <a:latin typeface="Calibri"/>
                <a:cs typeface="Calibri"/>
              </a:rPr>
              <a:t> </a:t>
            </a:r>
            <a:r>
              <a:rPr sz="1800" dirty="0">
                <a:latin typeface="Calibri"/>
                <a:cs typeface="Calibri"/>
              </a:rPr>
              <a:t>antrian</a:t>
            </a:r>
            <a:r>
              <a:rPr sz="1800" spc="-50" dirty="0">
                <a:latin typeface="Calibri"/>
                <a:cs typeface="Calibri"/>
              </a:rPr>
              <a:t> </a:t>
            </a:r>
            <a:r>
              <a:rPr sz="1800" spc="-10" dirty="0">
                <a:latin typeface="Calibri"/>
                <a:cs typeface="Calibri"/>
              </a:rPr>
              <a:t>probabilistik.</a:t>
            </a:r>
            <a:endParaRPr sz="1800">
              <a:latin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53912" y="1310157"/>
            <a:ext cx="8230870" cy="1078230"/>
          </a:xfrm>
          <a:prstGeom prst="rect">
            <a:avLst/>
          </a:prstGeom>
        </p:spPr>
        <p:txBody>
          <a:bodyPr vert="horz" wrap="square" lIns="0" tIns="76200" rIns="0" bIns="0" rtlCol="0">
            <a:spAutoFit/>
          </a:bodyPr>
          <a:lstStyle/>
          <a:p>
            <a:pPr marL="12700" marR="5080">
              <a:lnSpc>
                <a:spcPts val="3920"/>
              </a:lnSpc>
              <a:spcBef>
                <a:spcPts val="600"/>
              </a:spcBef>
            </a:pPr>
            <a:r>
              <a:rPr spc="-55" dirty="0"/>
              <a:t>Teknik</a:t>
            </a:r>
            <a:r>
              <a:rPr spc="-150" dirty="0"/>
              <a:t> </a:t>
            </a:r>
            <a:r>
              <a:rPr spc="-20" dirty="0"/>
              <a:t>Penyelesaian</a:t>
            </a:r>
            <a:r>
              <a:rPr spc="-145" dirty="0"/>
              <a:t> </a:t>
            </a:r>
            <a:r>
              <a:rPr spc="-10" dirty="0"/>
              <a:t>Pengambilan</a:t>
            </a:r>
            <a:r>
              <a:rPr spc="-170" dirty="0"/>
              <a:t> </a:t>
            </a:r>
            <a:r>
              <a:rPr spc="-10" dirty="0"/>
              <a:t>Keputusan </a:t>
            </a:r>
            <a:r>
              <a:rPr dirty="0"/>
              <a:t>Dalam</a:t>
            </a:r>
            <a:r>
              <a:rPr spc="-114" dirty="0"/>
              <a:t> </a:t>
            </a:r>
            <a:r>
              <a:rPr spc="-10" dirty="0"/>
              <a:t>Kondisi</a:t>
            </a:r>
            <a:r>
              <a:rPr spc="-145" dirty="0"/>
              <a:t> </a:t>
            </a:r>
            <a:r>
              <a:rPr spc="-10" dirty="0"/>
              <a:t>Berisiko</a:t>
            </a:r>
          </a:p>
        </p:txBody>
      </p:sp>
      <p:sp>
        <p:nvSpPr>
          <p:cNvPr id="3" name="object 3"/>
          <p:cNvSpPr txBox="1"/>
          <p:nvPr/>
        </p:nvSpPr>
        <p:spPr>
          <a:xfrm>
            <a:off x="753936" y="2464808"/>
            <a:ext cx="6007100" cy="1290320"/>
          </a:xfrm>
          <a:prstGeom prst="rect">
            <a:avLst/>
          </a:prstGeom>
        </p:spPr>
        <p:txBody>
          <a:bodyPr vert="horz" wrap="square" lIns="0" tIns="83820" rIns="0" bIns="0" rtlCol="0">
            <a:spAutoFit/>
          </a:bodyPr>
          <a:lstStyle/>
          <a:p>
            <a:pPr marL="200660" indent="-187960">
              <a:lnSpc>
                <a:spcPct val="100000"/>
              </a:lnSpc>
              <a:spcBef>
                <a:spcPts val="660"/>
              </a:spcBef>
              <a:buFont typeface="Arial MT"/>
              <a:buChar char="•"/>
              <a:tabLst>
                <a:tab pos="200660" algn="l"/>
              </a:tabLst>
            </a:pPr>
            <a:r>
              <a:rPr sz="2300" dirty="0">
                <a:latin typeface="Calibri"/>
                <a:cs typeface="Calibri"/>
              </a:rPr>
              <a:t>Nilai</a:t>
            </a:r>
            <a:r>
              <a:rPr sz="2300" spc="-60" dirty="0">
                <a:latin typeface="Calibri"/>
                <a:cs typeface="Calibri"/>
              </a:rPr>
              <a:t> </a:t>
            </a:r>
            <a:r>
              <a:rPr sz="2300" dirty="0">
                <a:latin typeface="Calibri"/>
                <a:cs typeface="Calibri"/>
              </a:rPr>
              <a:t>Harapan</a:t>
            </a:r>
            <a:r>
              <a:rPr sz="2300" spc="-25" dirty="0">
                <a:latin typeface="Calibri"/>
                <a:cs typeface="Calibri"/>
              </a:rPr>
              <a:t> </a:t>
            </a:r>
            <a:r>
              <a:rPr sz="2300" dirty="0">
                <a:latin typeface="Calibri"/>
                <a:cs typeface="Calibri"/>
              </a:rPr>
              <a:t>(Expected</a:t>
            </a:r>
            <a:r>
              <a:rPr sz="2300" spc="-70" dirty="0">
                <a:latin typeface="Calibri"/>
                <a:cs typeface="Calibri"/>
              </a:rPr>
              <a:t> </a:t>
            </a:r>
            <a:r>
              <a:rPr sz="2300" spc="-10" dirty="0">
                <a:latin typeface="Calibri"/>
                <a:cs typeface="Calibri"/>
              </a:rPr>
              <a:t>Value)</a:t>
            </a:r>
            <a:endParaRPr sz="2300">
              <a:latin typeface="Calibri"/>
              <a:cs typeface="Calibri"/>
            </a:endParaRPr>
          </a:p>
          <a:p>
            <a:pPr marL="200660" indent="-187960">
              <a:lnSpc>
                <a:spcPct val="100000"/>
              </a:lnSpc>
              <a:spcBef>
                <a:spcPts val="560"/>
              </a:spcBef>
              <a:buFont typeface="Arial MT"/>
              <a:buChar char="•"/>
              <a:tabLst>
                <a:tab pos="200660" algn="l"/>
              </a:tabLst>
            </a:pPr>
            <a:r>
              <a:rPr sz="2300" dirty="0">
                <a:latin typeface="Calibri"/>
                <a:cs typeface="Calibri"/>
              </a:rPr>
              <a:t>Nilai</a:t>
            </a:r>
            <a:r>
              <a:rPr sz="2300" spc="-35" dirty="0">
                <a:latin typeface="Calibri"/>
                <a:cs typeface="Calibri"/>
              </a:rPr>
              <a:t> </a:t>
            </a:r>
            <a:r>
              <a:rPr sz="2300" spc="-10" dirty="0">
                <a:latin typeface="Calibri"/>
                <a:cs typeface="Calibri"/>
              </a:rPr>
              <a:t>Kesempatan</a:t>
            </a:r>
            <a:r>
              <a:rPr sz="2300" spc="-45" dirty="0">
                <a:latin typeface="Calibri"/>
                <a:cs typeface="Calibri"/>
              </a:rPr>
              <a:t> </a:t>
            </a:r>
            <a:r>
              <a:rPr sz="2300" dirty="0">
                <a:latin typeface="Calibri"/>
                <a:cs typeface="Calibri"/>
              </a:rPr>
              <a:t>yang</a:t>
            </a:r>
            <a:r>
              <a:rPr sz="2300" spc="-10" dirty="0">
                <a:latin typeface="Calibri"/>
                <a:cs typeface="Calibri"/>
              </a:rPr>
              <a:t> </a:t>
            </a:r>
            <a:r>
              <a:rPr sz="2300" dirty="0">
                <a:latin typeface="Calibri"/>
                <a:cs typeface="Calibri"/>
              </a:rPr>
              <a:t>Hilang</a:t>
            </a:r>
            <a:r>
              <a:rPr sz="2300" spc="-10" dirty="0">
                <a:latin typeface="Calibri"/>
                <a:cs typeface="Calibri"/>
              </a:rPr>
              <a:t> </a:t>
            </a:r>
            <a:r>
              <a:rPr sz="2300" dirty="0">
                <a:latin typeface="Calibri"/>
                <a:cs typeface="Calibri"/>
              </a:rPr>
              <a:t>(Opportunity</a:t>
            </a:r>
            <a:r>
              <a:rPr sz="2300" spc="-60" dirty="0">
                <a:latin typeface="Calibri"/>
                <a:cs typeface="Calibri"/>
              </a:rPr>
              <a:t> </a:t>
            </a:r>
            <a:r>
              <a:rPr sz="2300" spc="-10" dirty="0">
                <a:latin typeface="Calibri"/>
                <a:cs typeface="Calibri"/>
              </a:rPr>
              <a:t>Loss)</a:t>
            </a:r>
            <a:endParaRPr sz="2300">
              <a:latin typeface="Calibri"/>
              <a:cs typeface="Calibri"/>
            </a:endParaRPr>
          </a:p>
          <a:p>
            <a:pPr marL="200660" indent="-187960">
              <a:lnSpc>
                <a:spcPct val="100000"/>
              </a:lnSpc>
              <a:spcBef>
                <a:spcPts val="555"/>
              </a:spcBef>
              <a:buFont typeface="Arial MT"/>
              <a:buChar char="•"/>
              <a:tabLst>
                <a:tab pos="200660" algn="l"/>
              </a:tabLst>
            </a:pPr>
            <a:r>
              <a:rPr sz="2300" dirty="0">
                <a:latin typeface="Calibri"/>
                <a:cs typeface="Calibri"/>
              </a:rPr>
              <a:t>Nilai</a:t>
            </a:r>
            <a:r>
              <a:rPr sz="2300" spc="-70" dirty="0">
                <a:latin typeface="Calibri"/>
                <a:cs typeface="Calibri"/>
              </a:rPr>
              <a:t> </a:t>
            </a:r>
            <a:r>
              <a:rPr sz="2300" dirty="0">
                <a:latin typeface="Calibri"/>
                <a:cs typeface="Calibri"/>
              </a:rPr>
              <a:t>Harapan</a:t>
            </a:r>
            <a:r>
              <a:rPr sz="2300" spc="-40" dirty="0">
                <a:latin typeface="Calibri"/>
                <a:cs typeface="Calibri"/>
              </a:rPr>
              <a:t> </a:t>
            </a:r>
            <a:r>
              <a:rPr sz="2300" dirty="0">
                <a:latin typeface="Calibri"/>
                <a:cs typeface="Calibri"/>
              </a:rPr>
              <a:t>Informasi</a:t>
            </a:r>
            <a:r>
              <a:rPr sz="2300" spc="-85" dirty="0">
                <a:latin typeface="Calibri"/>
                <a:cs typeface="Calibri"/>
              </a:rPr>
              <a:t> </a:t>
            </a:r>
            <a:r>
              <a:rPr sz="2300" spc="-10" dirty="0">
                <a:latin typeface="Calibri"/>
                <a:cs typeface="Calibri"/>
              </a:rPr>
              <a:t>Sempurna</a:t>
            </a:r>
            <a:endParaRPr sz="2300">
              <a:latin typeface="Calibri"/>
              <a:cs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17145" rIns="0" bIns="0" rtlCol="0">
            <a:spAutoFit/>
          </a:bodyPr>
          <a:lstStyle/>
          <a:p>
            <a:pPr marL="13970">
              <a:lnSpc>
                <a:spcPct val="100000"/>
              </a:lnSpc>
              <a:spcBef>
                <a:spcPts val="135"/>
              </a:spcBef>
            </a:pPr>
            <a:r>
              <a:rPr dirty="0"/>
              <a:t>Nilai</a:t>
            </a:r>
            <a:r>
              <a:rPr spc="-110" dirty="0"/>
              <a:t> </a:t>
            </a:r>
            <a:r>
              <a:rPr spc="-10" dirty="0"/>
              <a:t>Harapan</a:t>
            </a:r>
          </a:p>
        </p:txBody>
      </p:sp>
      <p:pic>
        <p:nvPicPr>
          <p:cNvPr id="3" name="object 3"/>
          <p:cNvPicPr/>
          <p:nvPr/>
        </p:nvPicPr>
        <p:blipFill>
          <a:blip r:embed="rId2" cstate="print"/>
          <a:stretch>
            <a:fillRect/>
          </a:stretch>
        </p:blipFill>
        <p:spPr>
          <a:xfrm>
            <a:off x="466755" y="2545768"/>
            <a:ext cx="4592648" cy="3295864"/>
          </a:xfrm>
          <a:prstGeom prst="rect">
            <a:avLst/>
          </a:prstGeom>
        </p:spPr>
      </p:pic>
      <p:pic>
        <p:nvPicPr>
          <p:cNvPr id="4" name="object 4"/>
          <p:cNvPicPr/>
          <p:nvPr/>
        </p:nvPicPr>
        <p:blipFill>
          <a:blip r:embed="rId3" cstate="print"/>
          <a:stretch>
            <a:fillRect/>
          </a:stretch>
        </p:blipFill>
        <p:spPr>
          <a:xfrm>
            <a:off x="5442049" y="2463591"/>
            <a:ext cx="4063887" cy="213598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741236" y="1484898"/>
            <a:ext cx="8322945" cy="3324860"/>
          </a:xfrm>
          <a:prstGeom prst="rect">
            <a:avLst/>
          </a:prstGeom>
        </p:spPr>
        <p:txBody>
          <a:bodyPr vert="horz" wrap="square" lIns="0" tIns="83820" rIns="0" bIns="0" rtlCol="0">
            <a:spAutoFit/>
          </a:bodyPr>
          <a:lstStyle/>
          <a:p>
            <a:pPr marL="213360" indent="-187960">
              <a:lnSpc>
                <a:spcPct val="100000"/>
              </a:lnSpc>
              <a:spcBef>
                <a:spcPts val="660"/>
              </a:spcBef>
              <a:buFont typeface="Arial MT"/>
              <a:buChar char="•"/>
              <a:tabLst>
                <a:tab pos="213360" algn="l"/>
              </a:tabLst>
            </a:pPr>
            <a:r>
              <a:rPr sz="2300" dirty="0">
                <a:latin typeface="Calibri"/>
                <a:cs typeface="Calibri"/>
              </a:rPr>
              <a:t>Pada</a:t>
            </a:r>
            <a:r>
              <a:rPr sz="2300" spc="-70" dirty="0">
                <a:latin typeface="Calibri"/>
                <a:cs typeface="Calibri"/>
              </a:rPr>
              <a:t> </a:t>
            </a:r>
            <a:r>
              <a:rPr sz="2300" dirty="0">
                <a:latin typeface="Calibri"/>
                <a:cs typeface="Calibri"/>
              </a:rPr>
              <a:t>umumnya,</a:t>
            </a:r>
            <a:r>
              <a:rPr sz="2300" spc="-45" dirty="0">
                <a:latin typeface="Calibri"/>
                <a:cs typeface="Calibri"/>
              </a:rPr>
              <a:t> </a:t>
            </a:r>
            <a:r>
              <a:rPr sz="2300" dirty="0">
                <a:latin typeface="Calibri"/>
                <a:cs typeface="Calibri"/>
              </a:rPr>
              <a:t>kita</a:t>
            </a:r>
            <a:r>
              <a:rPr sz="2300" spc="-65" dirty="0">
                <a:latin typeface="Calibri"/>
                <a:cs typeface="Calibri"/>
              </a:rPr>
              <a:t> </a:t>
            </a:r>
            <a:r>
              <a:rPr sz="2300" dirty="0">
                <a:latin typeface="Calibri"/>
                <a:cs typeface="Calibri"/>
              </a:rPr>
              <a:t>akan</a:t>
            </a:r>
            <a:r>
              <a:rPr sz="2300" spc="-55" dirty="0">
                <a:latin typeface="Calibri"/>
                <a:cs typeface="Calibri"/>
              </a:rPr>
              <a:t> </a:t>
            </a:r>
            <a:r>
              <a:rPr sz="2300" dirty="0">
                <a:latin typeface="Calibri"/>
                <a:cs typeface="Calibri"/>
              </a:rPr>
              <a:t>memilih</a:t>
            </a:r>
            <a:r>
              <a:rPr sz="2300" spc="-80" dirty="0">
                <a:latin typeface="Calibri"/>
                <a:cs typeface="Calibri"/>
              </a:rPr>
              <a:t> </a:t>
            </a:r>
            <a:r>
              <a:rPr sz="2300" dirty="0">
                <a:latin typeface="Calibri"/>
                <a:cs typeface="Calibri"/>
              </a:rPr>
              <a:t>alternatif</a:t>
            </a:r>
            <a:r>
              <a:rPr sz="2300" spc="-80" dirty="0">
                <a:latin typeface="Calibri"/>
                <a:cs typeface="Calibri"/>
              </a:rPr>
              <a:t> </a:t>
            </a:r>
            <a:r>
              <a:rPr sz="2300" dirty="0">
                <a:latin typeface="Calibri"/>
                <a:cs typeface="Calibri"/>
              </a:rPr>
              <a:t>untuk</a:t>
            </a:r>
            <a:r>
              <a:rPr sz="2300" spc="-30" dirty="0">
                <a:latin typeface="Calibri"/>
                <a:cs typeface="Calibri"/>
              </a:rPr>
              <a:t> </a:t>
            </a:r>
            <a:r>
              <a:rPr sz="2300" dirty="0">
                <a:latin typeface="Calibri"/>
                <a:cs typeface="Calibri"/>
              </a:rPr>
              <a:t>diputuskan</a:t>
            </a:r>
            <a:r>
              <a:rPr sz="2300" spc="-40" dirty="0">
                <a:latin typeface="Calibri"/>
                <a:cs typeface="Calibri"/>
              </a:rPr>
              <a:t> </a:t>
            </a:r>
            <a:r>
              <a:rPr sz="2300" spc="-10" dirty="0">
                <a:latin typeface="Calibri"/>
                <a:cs typeface="Calibri"/>
              </a:rPr>
              <a:t>yaitu</a:t>
            </a:r>
            <a:endParaRPr sz="2300">
              <a:latin typeface="Calibri"/>
              <a:cs typeface="Calibri"/>
            </a:endParaRPr>
          </a:p>
          <a:p>
            <a:pPr marL="448309" indent="-422909">
              <a:lnSpc>
                <a:spcPct val="100000"/>
              </a:lnSpc>
              <a:spcBef>
                <a:spcPts val="560"/>
              </a:spcBef>
              <a:buAutoNum type="arabicPeriod"/>
              <a:tabLst>
                <a:tab pos="448309" algn="l"/>
              </a:tabLst>
            </a:pPr>
            <a:r>
              <a:rPr sz="2300" dirty="0">
                <a:latin typeface="Calibri"/>
                <a:cs typeface="Calibri"/>
              </a:rPr>
              <a:t>Nilai</a:t>
            </a:r>
            <a:r>
              <a:rPr sz="2300" spc="-45" dirty="0">
                <a:latin typeface="Calibri"/>
                <a:cs typeface="Calibri"/>
              </a:rPr>
              <a:t> </a:t>
            </a:r>
            <a:r>
              <a:rPr sz="2300" dirty="0">
                <a:latin typeface="Calibri"/>
                <a:cs typeface="Calibri"/>
              </a:rPr>
              <a:t>harapan</a:t>
            </a:r>
            <a:r>
              <a:rPr sz="2300" spc="-15" dirty="0">
                <a:latin typeface="Calibri"/>
                <a:cs typeface="Calibri"/>
              </a:rPr>
              <a:t> </a:t>
            </a:r>
            <a:r>
              <a:rPr sz="2300" dirty="0">
                <a:latin typeface="Calibri"/>
                <a:cs typeface="Calibri"/>
              </a:rPr>
              <a:t>pay</a:t>
            </a:r>
            <a:r>
              <a:rPr sz="2300" spc="-30" dirty="0">
                <a:latin typeface="Calibri"/>
                <a:cs typeface="Calibri"/>
              </a:rPr>
              <a:t> </a:t>
            </a:r>
            <a:r>
              <a:rPr sz="2300" dirty="0">
                <a:latin typeface="Calibri"/>
                <a:cs typeface="Calibri"/>
              </a:rPr>
              <a:t>off</a:t>
            </a:r>
            <a:r>
              <a:rPr sz="2300" spc="-35" dirty="0">
                <a:latin typeface="Calibri"/>
                <a:cs typeface="Calibri"/>
              </a:rPr>
              <a:t> </a:t>
            </a:r>
            <a:r>
              <a:rPr sz="2300" dirty="0">
                <a:latin typeface="Calibri"/>
                <a:cs typeface="Calibri"/>
              </a:rPr>
              <a:t>terbesar</a:t>
            </a:r>
            <a:r>
              <a:rPr sz="2300" spc="-20" dirty="0">
                <a:latin typeface="Calibri"/>
                <a:cs typeface="Calibri"/>
              </a:rPr>
              <a:t> </a:t>
            </a:r>
            <a:r>
              <a:rPr sz="2300" dirty="0">
                <a:latin typeface="Calibri"/>
                <a:cs typeface="Calibri"/>
              </a:rPr>
              <a:t>/</a:t>
            </a:r>
            <a:r>
              <a:rPr sz="2300" spc="-35" dirty="0">
                <a:latin typeface="Calibri"/>
                <a:cs typeface="Calibri"/>
              </a:rPr>
              <a:t> </a:t>
            </a:r>
            <a:r>
              <a:rPr sz="2300" i="1" dirty="0">
                <a:solidFill>
                  <a:srgbClr val="FF0000"/>
                </a:solidFill>
                <a:latin typeface="Calibri"/>
                <a:cs typeface="Calibri"/>
              </a:rPr>
              <a:t>Maximum</a:t>
            </a:r>
            <a:r>
              <a:rPr sz="2300" i="1" spc="-70" dirty="0">
                <a:solidFill>
                  <a:srgbClr val="FF0000"/>
                </a:solidFill>
                <a:latin typeface="Calibri"/>
                <a:cs typeface="Calibri"/>
              </a:rPr>
              <a:t> </a:t>
            </a:r>
            <a:r>
              <a:rPr sz="2300" i="1" dirty="0">
                <a:solidFill>
                  <a:srgbClr val="FF0000"/>
                </a:solidFill>
                <a:latin typeface="Calibri"/>
                <a:cs typeface="Calibri"/>
              </a:rPr>
              <a:t>Expected</a:t>
            </a:r>
            <a:r>
              <a:rPr sz="2300" i="1" spc="-60" dirty="0">
                <a:solidFill>
                  <a:srgbClr val="FF0000"/>
                </a:solidFill>
                <a:latin typeface="Calibri"/>
                <a:cs typeface="Calibri"/>
              </a:rPr>
              <a:t> </a:t>
            </a:r>
            <a:r>
              <a:rPr sz="2300" i="1" dirty="0">
                <a:solidFill>
                  <a:srgbClr val="FF0000"/>
                </a:solidFill>
                <a:latin typeface="Calibri"/>
                <a:cs typeface="Calibri"/>
              </a:rPr>
              <a:t>Pay</a:t>
            </a:r>
            <a:r>
              <a:rPr sz="2300" i="1" spc="-35" dirty="0">
                <a:solidFill>
                  <a:srgbClr val="FF0000"/>
                </a:solidFill>
                <a:latin typeface="Calibri"/>
                <a:cs typeface="Calibri"/>
              </a:rPr>
              <a:t> </a:t>
            </a:r>
            <a:r>
              <a:rPr sz="2300" i="1" dirty="0">
                <a:solidFill>
                  <a:srgbClr val="FF0000"/>
                </a:solidFill>
                <a:latin typeface="Calibri"/>
                <a:cs typeface="Calibri"/>
              </a:rPr>
              <a:t>Off</a:t>
            </a:r>
            <a:r>
              <a:rPr sz="2300" i="1" spc="-35" dirty="0">
                <a:solidFill>
                  <a:srgbClr val="FF0000"/>
                </a:solidFill>
                <a:latin typeface="Calibri"/>
                <a:cs typeface="Calibri"/>
              </a:rPr>
              <a:t> </a:t>
            </a:r>
            <a:r>
              <a:rPr sz="2300" i="1" spc="-10" dirty="0">
                <a:solidFill>
                  <a:srgbClr val="FF0000"/>
                </a:solidFill>
                <a:latin typeface="Calibri"/>
                <a:cs typeface="Calibri"/>
              </a:rPr>
              <a:t>(MEP)</a:t>
            </a:r>
            <a:endParaRPr sz="2300">
              <a:latin typeface="Calibri"/>
              <a:cs typeface="Calibri"/>
            </a:endParaRPr>
          </a:p>
          <a:p>
            <a:pPr marL="448309" indent="-422909">
              <a:lnSpc>
                <a:spcPct val="100000"/>
              </a:lnSpc>
              <a:spcBef>
                <a:spcPts val="555"/>
              </a:spcBef>
              <a:buAutoNum type="arabicPeriod"/>
              <a:tabLst>
                <a:tab pos="448309" algn="l"/>
              </a:tabLst>
            </a:pPr>
            <a:r>
              <a:rPr sz="2300" dirty="0">
                <a:latin typeface="Calibri"/>
                <a:cs typeface="Calibri"/>
              </a:rPr>
              <a:t>Nilai</a:t>
            </a:r>
            <a:r>
              <a:rPr sz="2300" spc="-40" dirty="0">
                <a:latin typeface="Calibri"/>
                <a:cs typeface="Calibri"/>
              </a:rPr>
              <a:t> </a:t>
            </a:r>
            <a:r>
              <a:rPr sz="2300" dirty="0">
                <a:latin typeface="Calibri"/>
                <a:cs typeface="Calibri"/>
              </a:rPr>
              <a:t>harapan</a:t>
            </a:r>
            <a:r>
              <a:rPr sz="2300" spc="-5" dirty="0">
                <a:latin typeface="Calibri"/>
                <a:cs typeface="Calibri"/>
              </a:rPr>
              <a:t> </a:t>
            </a:r>
            <a:r>
              <a:rPr sz="2300" spc="-10" dirty="0">
                <a:latin typeface="Calibri"/>
                <a:cs typeface="Calibri"/>
              </a:rPr>
              <a:t>kekalahan</a:t>
            </a:r>
            <a:r>
              <a:rPr sz="2300" spc="-25" dirty="0">
                <a:latin typeface="Calibri"/>
                <a:cs typeface="Calibri"/>
              </a:rPr>
              <a:t> </a:t>
            </a:r>
            <a:r>
              <a:rPr sz="2300" spc="-10" dirty="0">
                <a:latin typeface="Calibri"/>
                <a:cs typeface="Calibri"/>
              </a:rPr>
              <a:t>terkecil</a:t>
            </a:r>
            <a:r>
              <a:rPr sz="2300" spc="-60" dirty="0">
                <a:latin typeface="Calibri"/>
                <a:cs typeface="Calibri"/>
              </a:rPr>
              <a:t> </a:t>
            </a:r>
            <a:r>
              <a:rPr sz="2300" dirty="0">
                <a:latin typeface="Calibri"/>
                <a:cs typeface="Calibri"/>
              </a:rPr>
              <a:t>/</a:t>
            </a:r>
            <a:r>
              <a:rPr sz="2300" spc="-15" dirty="0">
                <a:latin typeface="Calibri"/>
                <a:cs typeface="Calibri"/>
              </a:rPr>
              <a:t> </a:t>
            </a:r>
            <a:r>
              <a:rPr sz="2300" i="1" dirty="0">
                <a:solidFill>
                  <a:srgbClr val="FF0000"/>
                </a:solidFill>
                <a:latin typeface="Calibri"/>
                <a:cs typeface="Calibri"/>
              </a:rPr>
              <a:t>Minimum</a:t>
            </a:r>
            <a:r>
              <a:rPr sz="2300" i="1" spc="-65" dirty="0">
                <a:solidFill>
                  <a:srgbClr val="FF0000"/>
                </a:solidFill>
                <a:latin typeface="Calibri"/>
                <a:cs typeface="Calibri"/>
              </a:rPr>
              <a:t> </a:t>
            </a:r>
            <a:r>
              <a:rPr sz="2300" i="1" dirty="0">
                <a:solidFill>
                  <a:srgbClr val="FF0000"/>
                </a:solidFill>
                <a:latin typeface="Calibri"/>
                <a:cs typeface="Calibri"/>
              </a:rPr>
              <a:t>Expected</a:t>
            </a:r>
            <a:r>
              <a:rPr sz="2300" i="1" spc="-50" dirty="0">
                <a:solidFill>
                  <a:srgbClr val="FF0000"/>
                </a:solidFill>
                <a:latin typeface="Calibri"/>
                <a:cs typeface="Calibri"/>
              </a:rPr>
              <a:t> </a:t>
            </a:r>
            <a:r>
              <a:rPr sz="2300" i="1" dirty="0">
                <a:solidFill>
                  <a:srgbClr val="FF0000"/>
                </a:solidFill>
                <a:latin typeface="Calibri"/>
                <a:cs typeface="Calibri"/>
              </a:rPr>
              <a:t>Loss</a:t>
            </a:r>
            <a:r>
              <a:rPr sz="2300" i="1" spc="-35" dirty="0">
                <a:solidFill>
                  <a:srgbClr val="FF0000"/>
                </a:solidFill>
                <a:latin typeface="Calibri"/>
                <a:cs typeface="Calibri"/>
              </a:rPr>
              <a:t> </a:t>
            </a:r>
            <a:r>
              <a:rPr sz="2300" i="1" spc="-10" dirty="0">
                <a:solidFill>
                  <a:srgbClr val="FF0000"/>
                </a:solidFill>
                <a:latin typeface="Calibri"/>
                <a:cs typeface="Calibri"/>
              </a:rPr>
              <a:t>(MEL)</a:t>
            </a:r>
            <a:endParaRPr sz="2300">
              <a:latin typeface="Calibri"/>
              <a:cs typeface="Calibri"/>
            </a:endParaRPr>
          </a:p>
          <a:p>
            <a:pPr>
              <a:lnSpc>
                <a:spcPct val="100000"/>
              </a:lnSpc>
              <a:spcBef>
                <a:spcPts val="1380"/>
              </a:spcBef>
            </a:pPr>
            <a:endParaRPr sz="2300">
              <a:latin typeface="Calibri"/>
              <a:cs typeface="Calibri"/>
            </a:endParaRPr>
          </a:p>
          <a:p>
            <a:pPr marL="25400" marR="484505">
              <a:lnSpc>
                <a:spcPts val="2500"/>
              </a:lnSpc>
            </a:pPr>
            <a:r>
              <a:rPr sz="2300" dirty="0">
                <a:latin typeface="Calibri"/>
                <a:cs typeface="Calibri"/>
              </a:rPr>
              <a:t>EV=</a:t>
            </a:r>
            <a:r>
              <a:rPr sz="2300" spc="-60" dirty="0">
                <a:latin typeface="Calibri"/>
                <a:cs typeface="Calibri"/>
              </a:rPr>
              <a:t> </a:t>
            </a:r>
            <a:r>
              <a:rPr sz="2300" dirty="0">
                <a:latin typeface="Calibri"/>
                <a:cs typeface="Calibri"/>
              </a:rPr>
              <a:t>jumlah</a:t>
            </a:r>
            <a:r>
              <a:rPr sz="2300" spc="-25" dirty="0">
                <a:latin typeface="Calibri"/>
                <a:cs typeface="Calibri"/>
              </a:rPr>
              <a:t> </a:t>
            </a:r>
            <a:r>
              <a:rPr sz="2300" dirty="0">
                <a:latin typeface="Calibri"/>
                <a:cs typeface="Calibri"/>
              </a:rPr>
              <a:t>perkalian</a:t>
            </a:r>
            <a:r>
              <a:rPr sz="2300" spc="-70" dirty="0">
                <a:latin typeface="Calibri"/>
                <a:cs typeface="Calibri"/>
              </a:rPr>
              <a:t> </a:t>
            </a:r>
            <a:r>
              <a:rPr sz="2300" dirty="0">
                <a:latin typeface="Calibri"/>
                <a:cs typeface="Calibri"/>
              </a:rPr>
              <a:t>kejadian</a:t>
            </a:r>
            <a:r>
              <a:rPr sz="2300" spc="-70" dirty="0">
                <a:latin typeface="Calibri"/>
                <a:cs typeface="Calibri"/>
              </a:rPr>
              <a:t> </a:t>
            </a:r>
            <a:r>
              <a:rPr sz="2300" dirty="0">
                <a:latin typeface="Calibri"/>
                <a:cs typeface="Calibri"/>
              </a:rPr>
              <a:t>dengan</a:t>
            </a:r>
            <a:r>
              <a:rPr sz="2300" spc="-30" dirty="0">
                <a:latin typeface="Calibri"/>
                <a:cs typeface="Calibri"/>
              </a:rPr>
              <a:t> </a:t>
            </a:r>
            <a:r>
              <a:rPr sz="2300" dirty="0">
                <a:latin typeface="Calibri"/>
                <a:cs typeface="Calibri"/>
              </a:rPr>
              <a:t>peluang</a:t>
            </a:r>
            <a:r>
              <a:rPr sz="2300" spc="-35" dirty="0">
                <a:latin typeface="Calibri"/>
                <a:cs typeface="Calibri"/>
              </a:rPr>
              <a:t> </a:t>
            </a:r>
            <a:r>
              <a:rPr sz="2300" spc="-10" dirty="0">
                <a:latin typeface="Calibri"/>
                <a:cs typeface="Calibri"/>
              </a:rPr>
              <a:t>terjadinya</a:t>
            </a:r>
            <a:r>
              <a:rPr sz="2300" spc="-35" dirty="0">
                <a:latin typeface="Calibri"/>
                <a:cs typeface="Calibri"/>
              </a:rPr>
              <a:t> </a:t>
            </a:r>
            <a:r>
              <a:rPr sz="2300" spc="-10" dirty="0">
                <a:latin typeface="Calibri"/>
                <a:cs typeface="Calibri"/>
              </a:rPr>
              <a:t>masing- </a:t>
            </a:r>
            <a:r>
              <a:rPr sz="2300" dirty="0">
                <a:latin typeface="Calibri"/>
                <a:cs typeface="Calibri"/>
              </a:rPr>
              <a:t>masing</a:t>
            </a:r>
            <a:r>
              <a:rPr sz="2300" spc="-30" dirty="0">
                <a:latin typeface="Calibri"/>
                <a:cs typeface="Calibri"/>
              </a:rPr>
              <a:t> </a:t>
            </a:r>
            <a:r>
              <a:rPr sz="2300" spc="-10" dirty="0">
                <a:latin typeface="Calibri"/>
                <a:cs typeface="Calibri"/>
              </a:rPr>
              <a:t>kejadian</a:t>
            </a:r>
            <a:endParaRPr sz="2300">
              <a:latin typeface="Calibri"/>
              <a:cs typeface="Calibri"/>
            </a:endParaRPr>
          </a:p>
          <a:p>
            <a:pPr>
              <a:lnSpc>
                <a:spcPct val="100000"/>
              </a:lnSpc>
              <a:spcBef>
                <a:spcPts val="480"/>
              </a:spcBef>
            </a:pPr>
            <a:endParaRPr sz="2300">
              <a:latin typeface="Calibri"/>
              <a:cs typeface="Calibri"/>
            </a:endParaRPr>
          </a:p>
          <a:p>
            <a:pPr marL="1847850">
              <a:lnSpc>
                <a:spcPct val="100000"/>
              </a:lnSpc>
            </a:pPr>
            <a:r>
              <a:rPr sz="2950" dirty="0">
                <a:latin typeface="Calibri"/>
                <a:cs typeface="Calibri"/>
              </a:rPr>
              <a:t>EV</a:t>
            </a:r>
            <a:r>
              <a:rPr sz="2950" spc="5" dirty="0">
                <a:latin typeface="Calibri"/>
                <a:cs typeface="Calibri"/>
              </a:rPr>
              <a:t> </a:t>
            </a:r>
            <a:r>
              <a:rPr sz="2950" dirty="0">
                <a:latin typeface="Calibri"/>
                <a:cs typeface="Calibri"/>
              </a:rPr>
              <a:t>=</a:t>
            </a:r>
            <a:r>
              <a:rPr sz="2950" spc="-5" dirty="0">
                <a:latin typeface="Calibri"/>
                <a:cs typeface="Calibri"/>
              </a:rPr>
              <a:t> </a:t>
            </a:r>
            <a:r>
              <a:rPr sz="2950" dirty="0">
                <a:latin typeface="Calibri"/>
                <a:cs typeface="Calibri"/>
              </a:rPr>
              <a:t>Σ</a:t>
            </a:r>
            <a:r>
              <a:rPr sz="2950" spc="5" dirty="0">
                <a:latin typeface="Calibri"/>
                <a:cs typeface="Calibri"/>
              </a:rPr>
              <a:t> </a:t>
            </a:r>
            <a:r>
              <a:rPr sz="2950" dirty="0">
                <a:latin typeface="Calibri"/>
                <a:cs typeface="Calibri"/>
              </a:rPr>
              <a:t>a</a:t>
            </a:r>
            <a:r>
              <a:rPr sz="2925" baseline="-21367" dirty="0">
                <a:latin typeface="Calibri"/>
                <a:cs typeface="Calibri"/>
              </a:rPr>
              <a:t>ij</a:t>
            </a:r>
            <a:r>
              <a:rPr sz="2925" spc="337" baseline="-21367" dirty="0">
                <a:latin typeface="Calibri"/>
                <a:cs typeface="Calibri"/>
              </a:rPr>
              <a:t> </a:t>
            </a:r>
            <a:r>
              <a:rPr sz="2950" dirty="0">
                <a:latin typeface="Calibri"/>
                <a:cs typeface="Calibri"/>
              </a:rPr>
              <a:t>.</a:t>
            </a:r>
            <a:r>
              <a:rPr sz="2950" spc="20" dirty="0">
                <a:latin typeface="Calibri"/>
                <a:cs typeface="Calibri"/>
              </a:rPr>
              <a:t> </a:t>
            </a:r>
            <a:r>
              <a:rPr sz="2950" spc="-25" dirty="0">
                <a:latin typeface="Calibri"/>
                <a:cs typeface="Calibri"/>
              </a:rPr>
              <a:t>Pj</a:t>
            </a:r>
            <a:endParaRPr sz="295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TotalTime>
  <Words>1087</Words>
  <Application>Microsoft Office PowerPoint</Application>
  <PresentationFormat>Custom</PresentationFormat>
  <Paragraphs>216</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 MT</vt:lpstr>
      <vt:lpstr>Calibri</vt:lpstr>
      <vt:lpstr>Times New Roman</vt:lpstr>
      <vt:lpstr>Wingdings</vt:lpstr>
      <vt:lpstr>Office Theme</vt:lpstr>
      <vt:lpstr>Pengambilan Keputusan dalam Kondisi Beresiko  Dr. FEBRIANSYAH, SE., MM., MH.</vt:lpstr>
      <vt:lpstr>Konsep Resiko</vt:lpstr>
      <vt:lpstr>Akibat Resiko</vt:lpstr>
      <vt:lpstr>Jenis Resiko</vt:lpstr>
      <vt:lpstr>Syarat Kondisi Resiko</vt:lpstr>
      <vt:lpstr>Pengambilan Keputusan dalam Kondisi Berisiko</vt:lpstr>
      <vt:lpstr>Teknik Penyelesaian Pengambilan Keputusan Dalam Kondisi Berisiko</vt:lpstr>
      <vt:lpstr>Nilai Harapan</vt:lpstr>
      <vt:lpstr>PowerPoint Presentation</vt:lpstr>
      <vt:lpstr>Contoh 1</vt:lpstr>
      <vt:lpstr>Kriteria Pilihan: MEP</vt:lpstr>
      <vt:lpstr>Contoh 2</vt:lpstr>
      <vt:lpstr>PowerPoint Presentation</vt:lpstr>
      <vt:lpstr>PowerPoint Presentation</vt:lpstr>
      <vt:lpstr>PowerPoint Presentation</vt:lpstr>
      <vt:lpstr>Nilai Kesempatan yang Hilang (Opportunity Loss)</vt:lpstr>
      <vt:lpstr>ILUSTRASI</vt:lpstr>
      <vt:lpstr>Definisi “Kesempatan yang Hilang”</vt:lpstr>
      <vt:lpstr>Contoh Kasus 1</vt:lpstr>
      <vt:lpstr>Tabel Kesempatan yang Hilang</vt:lpstr>
      <vt:lpstr>Contoh</vt:lpstr>
      <vt:lpstr>Penyelesaian</vt:lpstr>
      <vt:lpstr>Nilai Harapan Informasi Sempurna</vt:lpstr>
      <vt:lpstr>Nilai Harapan Informasi Sempurna</vt:lpstr>
      <vt:lpstr>Contoh Sebuah perusahaan dihadapkan pada persoalan untuk memilih tiga alternatif investasi A, B, dan C. Keuntungan yang diperoleh dari ketiga jenis investasi tersebut tergantung pada situasi pasar yaitu lesu, normal, dan cerah, masing-masing 15%, 30%, dan 55%. Komponen- komponen situasi tersebut disajikan dalam Tabel berikut.</vt:lpstr>
      <vt:lpstr>Penyelesaian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- 06 Pengambilan Keputusan Dalam Kondisi Beresiko</dc:title>
  <dc:creator>Arna</dc:creator>
  <cp:lastModifiedBy>ASUS</cp:lastModifiedBy>
  <cp:revision>3</cp:revision>
  <dcterms:created xsi:type="dcterms:W3CDTF">2024-10-18T01:22:31Z</dcterms:created>
  <dcterms:modified xsi:type="dcterms:W3CDTF">2024-10-18T01:32:57Z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2022-09-26T00:00:00Z</vt:filetime>
  </property>
  <property fmtid="{D5CDD505-2E9C-101B-9397-08002B2CF9AE}" pid="3" name="LastSaved">
    <vt:filetime>2024-10-18T00:00:00Z</vt:filetime>
  </property>
  <property fmtid="{D5CDD505-2E9C-101B-9397-08002B2CF9AE}" pid="4" name="Producer">
    <vt:lpwstr>Microsoft: Print To PDF</vt:lpwstr>
  </property>
</Properties>
</file>