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7"/>
  </p:notesMasterIdLst>
  <p:sldIdLst>
    <p:sldId id="274" r:id="rId3"/>
    <p:sldId id="276" r:id="rId4"/>
    <p:sldId id="277" r:id="rId5"/>
    <p:sldId id="278" r:id="rId6"/>
    <p:sldId id="279" r:id="rId7"/>
    <p:sldId id="280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295" r:id="rId19"/>
    <p:sldId id="296" r:id="rId20"/>
    <p:sldId id="297" r:id="rId21"/>
    <p:sldId id="298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71" r:id="rId35"/>
    <p:sldId id="313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73" d="100"/>
          <a:sy n="73" d="100"/>
        </p:scale>
        <p:origin x="10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0C75A-5194-4E96-88FE-AA3459D5571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9F0A040-C2D2-4946-B03F-02EA587D7127}">
      <dgm:prSet phldrT="[Text]"/>
      <dgm:spPr/>
      <dgm:t>
        <a:bodyPr/>
        <a:lstStyle/>
        <a:p>
          <a:r>
            <a:rPr lang="en-US" b="1" dirty="0" err="1"/>
            <a:t>Skema</a:t>
          </a:r>
          <a:endParaRPr lang="en-US" b="1" dirty="0"/>
        </a:p>
      </dgm:t>
    </dgm:pt>
    <dgm:pt modelId="{241CF266-EAE1-42E0-93BE-C35E6C12D63E}" type="parTrans" cxnId="{0139C0A5-E770-4678-BD9E-6013D6CA67B0}">
      <dgm:prSet/>
      <dgm:spPr/>
      <dgm:t>
        <a:bodyPr/>
        <a:lstStyle/>
        <a:p>
          <a:endParaRPr lang="en-US" b="1"/>
        </a:p>
      </dgm:t>
    </dgm:pt>
    <dgm:pt modelId="{90235809-51B7-442D-B415-3DF9B40D0D9A}" type="sibTrans" cxnId="{0139C0A5-E770-4678-BD9E-6013D6CA67B0}">
      <dgm:prSet/>
      <dgm:spPr/>
      <dgm:t>
        <a:bodyPr/>
        <a:lstStyle/>
        <a:p>
          <a:endParaRPr lang="en-US" b="1"/>
        </a:p>
      </dgm:t>
    </dgm:pt>
    <dgm:pt modelId="{6204E141-05B6-48FA-B3A4-CCAD31215591}">
      <dgm:prSet phldrT="[Text]"/>
      <dgm:spPr/>
      <dgm:t>
        <a:bodyPr/>
        <a:lstStyle/>
        <a:p>
          <a:r>
            <a:rPr lang="en-US" b="1" dirty="0" err="1"/>
            <a:t>Konseptual</a:t>
          </a:r>
          <a:r>
            <a:rPr lang="en-US" b="1" dirty="0"/>
            <a:t>/</a:t>
          </a:r>
          <a:r>
            <a:rPr lang="en-US" b="1" dirty="0" err="1"/>
            <a:t>Logis</a:t>
          </a:r>
          <a:endParaRPr lang="en-US" b="1" dirty="0"/>
        </a:p>
      </dgm:t>
    </dgm:pt>
    <dgm:pt modelId="{11BC6FD8-FD80-4D52-A902-8FE4ECDF36E7}" type="parTrans" cxnId="{977A2023-E309-4B17-B46E-A9BF41B44333}">
      <dgm:prSet/>
      <dgm:spPr/>
      <dgm:t>
        <a:bodyPr/>
        <a:lstStyle/>
        <a:p>
          <a:endParaRPr lang="en-US" b="1"/>
        </a:p>
      </dgm:t>
    </dgm:pt>
    <dgm:pt modelId="{1072D381-E49A-4CF3-8F3A-57CC0157391E}" type="sibTrans" cxnId="{977A2023-E309-4B17-B46E-A9BF41B44333}">
      <dgm:prSet/>
      <dgm:spPr/>
      <dgm:t>
        <a:bodyPr/>
        <a:lstStyle/>
        <a:p>
          <a:endParaRPr lang="en-US" b="1"/>
        </a:p>
      </dgm:t>
    </dgm:pt>
    <dgm:pt modelId="{2681F3B2-48DC-41CE-BF93-C29513D25467}">
      <dgm:prSet phldrT="[Text]"/>
      <dgm:spPr/>
      <dgm:t>
        <a:bodyPr/>
        <a:lstStyle/>
        <a:p>
          <a:r>
            <a:rPr lang="en-US" b="1" dirty="0" err="1"/>
            <a:t>Skema</a:t>
          </a:r>
          <a:r>
            <a:rPr lang="en-US" b="1" dirty="0"/>
            <a:t> </a:t>
          </a:r>
          <a:r>
            <a:rPr lang="en-US" b="1" dirty="0" err="1"/>
            <a:t>Fisik</a:t>
          </a:r>
          <a:endParaRPr lang="en-US" b="1" dirty="0"/>
        </a:p>
      </dgm:t>
    </dgm:pt>
    <dgm:pt modelId="{DD98996D-EEA1-4225-9A51-9BCF49E2DE71}" type="parTrans" cxnId="{FA0F271C-3F8F-4C7C-B3AF-78026EAC8417}">
      <dgm:prSet/>
      <dgm:spPr/>
      <dgm:t>
        <a:bodyPr/>
        <a:lstStyle/>
        <a:p>
          <a:endParaRPr lang="en-US" b="1"/>
        </a:p>
      </dgm:t>
    </dgm:pt>
    <dgm:pt modelId="{953BC6EF-B61F-4204-A713-57B57A2DFF1F}" type="sibTrans" cxnId="{FA0F271C-3F8F-4C7C-B3AF-78026EAC8417}">
      <dgm:prSet/>
      <dgm:spPr/>
      <dgm:t>
        <a:bodyPr/>
        <a:lstStyle/>
        <a:p>
          <a:endParaRPr lang="en-US" b="1"/>
        </a:p>
      </dgm:t>
    </dgm:pt>
    <dgm:pt modelId="{D1D213B0-C44D-40C3-A261-EB14784B6CAD}">
      <dgm:prSet phldrT="[Text]"/>
      <dgm:spPr/>
      <dgm:t>
        <a:bodyPr/>
        <a:lstStyle/>
        <a:p>
          <a:r>
            <a:rPr lang="en-US" b="1" dirty="0" err="1"/>
            <a:t>Skema</a:t>
          </a:r>
          <a:r>
            <a:rPr lang="en-US" b="1" dirty="0"/>
            <a:t> </a:t>
          </a:r>
          <a:r>
            <a:rPr lang="en-US" b="1" dirty="0" err="1"/>
            <a:t>Eksternal</a:t>
          </a:r>
          <a:endParaRPr lang="en-US" b="1" dirty="0"/>
        </a:p>
      </dgm:t>
    </dgm:pt>
    <dgm:pt modelId="{1C597A37-7A58-4C83-97A7-3E07669198CD}" type="parTrans" cxnId="{8CF78B74-0BC5-4F00-B7B0-3117A6512DF6}">
      <dgm:prSet/>
      <dgm:spPr/>
      <dgm:t>
        <a:bodyPr/>
        <a:lstStyle/>
        <a:p>
          <a:endParaRPr lang="en-US" b="1"/>
        </a:p>
      </dgm:t>
    </dgm:pt>
    <dgm:pt modelId="{4AF35D24-D4A2-4073-8EDD-E72CFD8EF8C5}" type="sibTrans" cxnId="{8CF78B74-0BC5-4F00-B7B0-3117A6512DF6}">
      <dgm:prSet/>
      <dgm:spPr/>
      <dgm:t>
        <a:bodyPr/>
        <a:lstStyle/>
        <a:p>
          <a:endParaRPr lang="en-US" b="1"/>
        </a:p>
      </dgm:t>
    </dgm:pt>
    <dgm:pt modelId="{6342781C-6683-4824-B0AC-BBB0C4142AA0}" type="pres">
      <dgm:prSet presAssocID="{5400C75A-5194-4E96-88FE-AA3459D557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89E893-84EE-41FE-8F11-2BD6794D55B5}" type="pres">
      <dgm:prSet presAssocID="{D9F0A040-C2D2-4946-B03F-02EA587D7127}" presName="root1" presStyleCnt="0"/>
      <dgm:spPr/>
    </dgm:pt>
    <dgm:pt modelId="{9B84B058-5968-4ED5-BCA4-8160612F8A14}" type="pres">
      <dgm:prSet presAssocID="{D9F0A040-C2D2-4946-B03F-02EA587D7127}" presName="LevelOneTextNode" presStyleLbl="node0" presStyleIdx="0" presStyleCnt="1">
        <dgm:presLayoutVars>
          <dgm:chPref val="3"/>
        </dgm:presLayoutVars>
      </dgm:prSet>
      <dgm:spPr/>
    </dgm:pt>
    <dgm:pt modelId="{BAF5951D-2E86-4FB4-8D69-CDED47B53137}" type="pres">
      <dgm:prSet presAssocID="{D9F0A040-C2D2-4946-B03F-02EA587D7127}" presName="level2hierChild" presStyleCnt="0"/>
      <dgm:spPr/>
    </dgm:pt>
    <dgm:pt modelId="{969D4317-00CF-459D-A668-3608C2F78004}" type="pres">
      <dgm:prSet presAssocID="{11BC6FD8-FD80-4D52-A902-8FE4ECDF36E7}" presName="conn2-1" presStyleLbl="parChTrans1D2" presStyleIdx="0" presStyleCnt="3"/>
      <dgm:spPr/>
    </dgm:pt>
    <dgm:pt modelId="{3F85A898-2ADA-44AE-A548-CD30B2B01B15}" type="pres">
      <dgm:prSet presAssocID="{11BC6FD8-FD80-4D52-A902-8FE4ECDF36E7}" presName="connTx" presStyleLbl="parChTrans1D2" presStyleIdx="0" presStyleCnt="3"/>
      <dgm:spPr/>
    </dgm:pt>
    <dgm:pt modelId="{57B3A317-22A7-45A6-A384-E8C3BA561235}" type="pres">
      <dgm:prSet presAssocID="{6204E141-05B6-48FA-B3A4-CCAD31215591}" presName="root2" presStyleCnt="0"/>
      <dgm:spPr/>
    </dgm:pt>
    <dgm:pt modelId="{6B3E4D74-1185-4B34-B354-6D2FE5EF7107}" type="pres">
      <dgm:prSet presAssocID="{6204E141-05B6-48FA-B3A4-CCAD31215591}" presName="LevelTwoTextNode" presStyleLbl="node2" presStyleIdx="0" presStyleCnt="3">
        <dgm:presLayoutVars>
          <dgm:chPref val="3"/>
        </dgm:presLayoutVars>
      </dgm:prSet>
      <dgm:spPr/>
    </dgm:pt>
    <dgm:pt modelId="{9A7476C7-A7F6-4D06-98A2-0D38CDD7A2CA}" type="pres">
      <dgm:prSet presAssocID="{6204E141-05B6-48FA-B3A4-CCAD31215591}" presName="level3hierChild" presStyleCnt="0"/>
      <dgm:spPr/>
    </dgm:pt>
    <dgm:pt modelId="{560A6B74-D555-4763-A3F5-6FE667EE9971}" type="pres">
      <dgm:prSet presAssocID="{DD98996D-EEA1-4225-9A51-9BCF49E2DE71}" presName="conn2-1" presStyleLbl="parChTrans1D2" presStyleIdx="1" presStyleCnt="3"/>
      <dgm:spPr/>
    </dgm:pt>
    <dgm:pt modelId="{1DF05148-D1D6-46F9-AF5D-C73EC5A25444}" type="pres">
      <dgm:prSet presAssocID="{DD98996D-EEA1-4225-9A51-9BCF49E2DE71}" presName="connTx" presStyleLbl="parChTrans1D2" presStyleIdx="1" presStyleCnt="3"/>
      <dgm:spPr/>
    </dgm:pt>
    <dgm:pt modelId="{83C6D067-D0CF-4B87-B7E5-370CA728326F}" type="pres">
      <dgm:prSet presAssocID="{2681F3B2-48DC-41CE-BF93-C29513D25467}" presName="root2" presStyleCnt="0"/>
      <dgm:spPr/>
    </dgm:pt>
    <dgm:pt modelId="{06D73E2E-651C-44B0-AFF8-6DFBC7021777}" type="pres">
      <dgm:prSet presAssocID="{2681F3B2-48DC-41CE-BF93-C29513D25467}" presName="LevelTwoTextNode" presStyleLbl="node2" presStyleIdx="1" presStyleCnt="3">
        <dgm:presLayoutVars>
          <dgm:chPref val="3"/>
        </dgm:presLayoutVars>
      </dgm:prSet>
      <dgm:spPr/>
    </dgm:pt>
    <dgm:pt modelId="{93B864E2-51E3-452C-8542-7945CC1DD9FB}" type="pres">
      <dgm:prSet presAssocID="{2681F3B2-48DC-41CE-BF93-C29513D25467}" presName="level3hierChild" presStyleCnt="0"/>
      <dgm:spPr/>
    </dgm:pt>
    <dgm:pt modelId="{3A7E31E5-2596-4820-B724-38BB8CF4BFC7}" type="pres">
      <dgm:prSet presAssocID="{1C597A37-7A58-4C83-97A7-3E07669198CD}" presName="conn2-1" presStyleLbl="parChTrans1D2" presStyleIdx="2" presStyleCnt="3"/>
      <dgm:spPr/>
    </dgm:pt>
    <dgm:pt modelId="{76C0C486-28B0-44DF-8B4B-6ECEC981ED33}" type="pres">
      <dgm:prSet presAssocID="{1C597A37-7A58-4C83-97A7-3E07669198CD}" presName="connTx" presStyleLbl="parChTrans1D2" presStyleIdx="2" presStyleCnt="3"/>
      <dgm:spPr/>
    </dgm:pt>
    <dgm:pt modelId="{D3031F1E-012E-4A2E-9218-98F9208AA380}" type="pres">
      <dgm:prSet presAssocID="{D1D213B0-C44D-40C3-A261-EB14784B6CAD}" presName="root2" presStyleCnt="0"/>
      <dgm:spPr/>
    </dgm:pt>
    <dgm:pt modelId="{5A85C899-25D2-4C0D-AA2E-4D0E73864BF2}" type="pres">
      <dgm:prSet presAssocID="{D1D213B0-C44D-40C3-A261-EB14784B6CAD}" presName="LevelTwoTextNode" presStyleLbl="node2" presStyleIdx="2" presStyleCnt="3">
        <dgm:presLayoutVars>
          <dgm:chPref val="3"/>
        </dgm:presLayoutVars>
      </dgm:prSet>
      <dgm:spPr/>
    </dgm:pt>
    <dgm:pt modelId="{F4369366-CC2E-41CD-B695-C64A03891C34}" type="pres">
      <dgm:prSet presAssocID="{D1D213B0-C44D-40C3-A261-EB14784B6CAD}" presName="level3hierChild" presStyleCnt="0"/>
      <dgm:spPr/>
    </dgm:pt>
  </dgm:ptLst>
  <dgm:cxnLst>
    <dgm:cxn modelId="{87AC7818-F2F5-4D2C-A67A-DAD6CEE8BEA2}" type="presOf" srcId="{DD98996D-EEA1-4225-9A51-9BCF49E2DE71}" destId="{560A6B74-D555-4763-A3F5-6FE667EE9971}" srcOrd="0" destOrd="0" presId="urn:microsoft.com/office/officeart/2005/8/layout/hierarchy2"/>
    <dgm:cxn modelId="{FA0F271C-3F8F-4C7C-B3AF-78026EAC8417}" srcId="{D9F0A040-C2D2-4946-B03F-02EA587D7127}" destId="{2681F3B2-48DC-41CE-BF93-C29513D25467}" srcOrd="1" destOrd="0" parTransId="{DD98996D-EEA1-4225-9A51-9BCF49E2DE71}" sibTransId="{953BC6EF-B61F-4204-A713-57B57A2DFF1F}"/>
    <dgm:cxn modelId="{977A2023-E309-4B17-B46E-A9BF41B44333}" srcId="{D9F0A040-C2D2-4946-B03F-02EA587D7127}" destId="{6204E141-05B6-48FA-B3A4-CCAD31215591}" srcOrd="0" destOrd="0" parTransId="{11BC6FD8-FD80-4D52-A902-8FE4ECDF36E7}" sibTransId="{1072D381-E49A-4CF3-8F3A-57CC0157391E}"/>
    <dgm:cxn modelId="{AECCD828-43F1-4917-9E57-3BB785A33503}" type="presOf" srcId="{11BC6FD8-FD80-4D52-A902-8FE4ECDF36E7}" destId="{969D4317-00CF-459D-A668-3608C2F78004}" srcOrd="0" destOrd="0" presId="urn:microsoft.com/office/officeart/2005/8/layout/hierarchy2"/>
    <dgm:cxn modelId="{0A019A2E-EFB6-48BE-AB9D-7ABF4B991261}" type="presOf" srcId="{D1D213B0-C44D-40C3-A261-EB14784B6CAD}" destId="{5A85C899-25D2-4C0D-AA2E-4D0E73864BF2}" srcOrd="0" destOrd="0" presId="urn:microsoft.com/office/officeart/2005/8/layout/hierarchy2"/>
    <dgm:cxn modelId="{05A62E68-8555-4B44-99FA-A35634F061B2}" type="presOf" srcId="{5400C75A-5194-4E96-88FE-AA3459D5571E}" destId="{6342781C-6683-4824-B0AC-BBB0C4142AA0}" srcOrd="0" destOrd="0" presId="urn:microsoft.com/office/officeart/2005/8/layout/hierarchy2"/>
    <dgm:cxn modelId="{0634F14E-E07A-490C-99FE-E2ECB19B65E1}" type="presOf" srcId="{6204E141-05B6-48FA-B3A4-CCAD31215591}" destId="{6B3E4D74-1185-4B34-B354-6D2FE5EF7107}" srcOrd="0" destOrd="0" presId="urn:microsoft.com/office/officeart/2005/8/layout/hierarchy2"/>
    <dgm:cxn modelId="{8CF78B74-0BC5-4F00-B7B0-3117A6512DF6}" srcId="{D9F0A040-C2D2-4946-B03F-02EA587D7127}" destId="{D1D213B0-C44D-40C3-A261-EB14784B6CAD}" srcOrd="2" destOrd="0" parTransId="{1C597A37-7A58-4C83-97A7-3E07669198CD}" sibTransId="{4AF35D24-D4A2-4073-8EDD-E72CFD8EF8C5}"/>
    <dgm:cxn modelId="{863D8276-6435-403D-8C06-C720B88866F2}" type="presOf" srcId="{D9F0A040-C2D2-4946-B03F-02EA587D7127}" destId="{9B84B058-5968-4ED5-BCA4-8160612F8A14}" srcOrd="0" destOrd="0" presId="urn:microsoft.com/office/officeart/2005/8/layout/hierarchy2"/>
    <dgm:cxn modelId="{0F0F2883-50B7-4B50-8EEA-260FE947F3D6}" type="presOf" srcId="{11BC6FD8-FD80-4D52-A902-8FE4ECDF36E7}" destId="{3F85A898-2ADA-44AE-A548-CD30B2B01B15}" srcOrd="1" destOrd="0" presId="urn:microsoft.com/office/officeart/2005/8/layout/hierarchy2"/>
    <dgm:cxn modelId="{8526CD88-7047-404E-BAF5-173D65CDFD4B}" type="presOf" srcId="{1C597A37-7A58-4C83-97A7-3E07669198CD}" destId="{76C0C486-28B0-44DF-8B4B-6ECEC981ED33}" srcOrd="1" destOrd="0" presId="urn:microsoft.com/office/officeart/2005/8/layout/hierarchy2"/>
    <dgm:cxn modelId="{0139C0A5-E770-4678-BD9E-6013D6CA67B0}" srcId="{5400C75A-5194-4E96-88FE-AA3459D5571E}" destId="{D9F0A040-C2D2-4946-B03F-02EA587D7127}" srcOrd="0" destOrd="0" parTransId="{241CF266-EAE1-42E0-93BE-C35E6C12D63E}" sibTransId="{90235809-51B7-442D-B415-3DF9B40D0D9A}"/>
    <dgm:cxn modelId="{0D6934DB-0360-458B-8C29-79E5E6EEA75B}" type="presOf" srcId="{2681F3B2-48DC-41CE-BF93-C29513D25467}" destId="{06D73E2E-651C-44B0-AFF8-6DFBC7021777}" srcOrd="0" destOrd="0" presId="urn:microsoft.com/office/officeart/2005/8/layout/hierarchy2"/>
    <dgm:cxn modelId="{74AD83FD-9516-421D-9D33-9F499F7609B5}" type="presOf" srcId="{1C597A37-7A58-4C83-97A7-3E07669198CD}" destId="{3A7E31E5-2596-4820-B724-38BB8CF4BFC7}" srcOrd="0" destOrd="0" presId="urn:microsoft.com/office/officeart/2005/8/layout/hierarchy2"/>
    <dgm:cxn modelId="{F4DD5CFE-6350-429E-9102-1F6BD444FA13}" type="presOf" srcId="{DD98996D-EEA1-4225-9A51-9BCF49E2DE71}" destId="{1DF05148-D1D6-46F9-AF5D-C73EC5A25444}" srcOrd="1" destOrd="0" presId="urn:microsoft.com/office/officeart/2005/8/layout/hierarchy2"/>
    <dgm:cxn modelId="{8FF9651C-E004-4432-97E8-750621811BCC}" type="presParOf" srcId="{6342781C-6683-4824-B0AC-BBB0C4142AA0}" destId="{CF89E893-84EE-41FE-8F11-2BD6794D55B5}" srcOrd="0" destOrd="0" presId="urn:microsoft.com/office/officeart/2005/8/layout/hierarchy2"/>
    <dgm:cxn modelId="{A388D9E5-F4D7-47B1-B365-52A9732CFACE}" type="presParOf" srcId="{CF89E893-84EE-41FE-8F11-2BD6794D55B5}" destId="{9B84B058-5968-4ED5-BCA4-8160612F8A14}" srcOrd="0" destOrd="0" presId="urn:microsoft.com/office/officeart/2005/8/layout/hierarchy2"/>
    <dgm:cxn modelId="{DC49A9E3-7C43-4B14-9205-E6D8EBEC6C99}" type="presParOf" srcId="{CF89E893-84EE-41FE-8F11-2BD6794D55B5}" destId="{BAF5951D-2E86-4FB4-8D69-CDED47B53137}" srcOrd="1" destOrd="0" presId="urn:microsoft.com/office/officeart/2005/8/layout/hierarchy2"/>
    <dgm:cxn modelId="{D2877B99-5F98-4BB7-AD99-DE056466C562}" type="presParOf" srcId="{BAF5951D-2E86-4FB4-8D69-CDED47B53137}" destId="{969D4317-00CF-459D-A668-3608C2F78004}" srcOrd="0" destOrd="0" presId="urn:microsoft.com/office/officeart/2005/8/layout/hierarchy2"/>
    <dgm:cxn modelId="{C5524C89-D007-42E3-8377-B8C8665BEB4E}" type="presParOf" srcId="{969D4317-00CF-459D-A668-3608C2F78004}" destId="{3F85A898-2ADA-44AE-A548-CD30B2B01B15}" srcOrd="0" destOrd="0" presId="urn:microsoft.com/office/officeart/2005/8/layout/hierarchy2"/>
    <dgm:cxn modelId="{C3E63160-B0BD-4CF1-B0F5-0F7A493010B8}" type="presParOf" srcId="{BAF5951D-2E86-4FB4-8D69-CDED47B53137}" destId="{57B3A317-22A7-45A6-A384-E8C3BA561235}" srcOrd="1" destOrd="0" presId="urn:microsoft.com/office/officeart/2005/8/layout/hierarchy2"/>
    <dgm:cxn modelId="{4D033723-50BF-4E81-8489-AF56CAE7AC97}" type="presParOf" srcId="{57B3A317-22A7-45A6-A384-E8C3BA561235}" destId="{6B3E4D74-1185-4B34-B354-6D2FE5EF7107}" srcOrd="0" destOrd="0" presId="urn:microsoft.com/office/officeart/2005/8/layout/hierarchy2"/>
    <dgm:cxn modelId="{1BBBEE5A-1939-41A7-8993-ACA63867ACAF}" type="presParOf" srcId="{57B3A317-22A7-45A6-A384-E8C3BA561235}" destId="{9A7476C7-A7F6-4D06-98A2-0D38CDD7A2CA}" srcOrd="1" destOrd="0" presId="urn:microsoft.com/office/officeart/2005/8/layout/hierarchy2"/>
    <dgm:cxn modelId="{2EBF7471-67C4-4D69-B52A-A691218E70A6}" type="presParOf" srcId="{BAF5951D-2E86-4FB4-8D69-CDED47B53137}" destId="{560A6B74-D555-4763-A3F5-6FE667EE9971}" srcOrd="2" destOrd="0" presId="urn:microsoft.com/office/officeart/2005/8/layout/hierarchy2"/>
    <dgm:cxn modelId="{E9D153D4-A4F2-459E-B854-D8D4FA9AB719}" type="presParOf" srcId="{560A6B74-D555-4763-A3F5-6FE667EE9971}" destId="{1DF05148-D1D6-46F9-AF5D-C73EC5A25444}" srcOrd="0" destOrd="0" presId="urn:microsoft.com/office/officeart/2005/8/layout/hierarchy2"/>
    <dgm:cxn modelId="{7FEE240C-33AE-4192-AD0A-735F9C06CF08}" type="presParOf" srcId="{BAF5951D-2E86-4FB4-8D69-CDED47B53137}" destId="{83C6D067-D0CF-4B87-B7E5-370CA728326F}" srcOrd="3" destOrd="0" presId="urn:microsoft.com/office/officeart/2005/8/layout/hierarchy2"/>
    <dgm:cxn modelId="{BB8707F7-6C6C-4B8C-8E39-5E67BD615456}" type="presParOf" srcId="{83C6D067-D0CF-4B87-B7E5-370CA728326F}" destId="{06D73E2E-651C-44B0-AFF8-6DFBC7021777}" srcOrd="0" destOrd="0" presId="urn:microsoft.com/office/officeart/2005/8/layout/hierarchy2"/>
    <dgm:cxn modelId="{8F2514BD-F27F-4408-9AF6-1B353C22BC37}" type="presParOf" srcId="{83C6D067-D0CF-4B87-B7E5-370CA728326F}" destId="{93B864E2-51E3-452C-8542-7945CC1DD9FB}" srcOrd="1" destOrd="0" presId="urn:microsoft.com/office/officeart/2005/8/layout/hierarchy2"/>
    <dgm:cxn modelId="{71515619-FB7E-4FBE-B7E3-7185AF74FF8E}" type="presParOf" srcId="{BAF5951D-2E86-4FB4-8D69-CDED47B53137}" destId="{3A7E31E5-2596-4820-B724-38BB8CF4BFC7}" srcOrd="4" destOrd="0" presId="urn:microsoft.com/office/officeart/2005/8/layout/hierarchy2"/>
    <dgm:cxn modelId="{EEE778A2-2B8A-48F9-82AC-DC98C036290C}" type="presParOf" srcId="{3A7E31E5-2596-4820-B724-38BB8CF4BFC7}" destId="{76C0C486-28B0-44DF-8B4B-6ECEC981ED33}" srcOrd="0" destOrd="0" presId="urn:microsoft.com/office/officeart/2005/8/layout/hierarchy2"/>
    <dgm:cxn modelId="{CB5E5A7C-23B6-4A4C-B829-0EEC68374D83}" type="presParOf" srcId="{BAF5951D-2E86-4FB4-8D69-CDED47B53137}" destId="{D3031F1E-012E-4A2E-9218-98F9208AA380}" srcOrd="5" destOrd="0" presId="urn:microsoft.com/office/officeart/2005/8/layout/hierarchy2"/>
    <dgm:cxn modelId="{A9E6F90F-0995-49CA-B008-7FB56F42522B}" type="presParOf" srcId="{D3031F1E-012E-4A2E-9218-98F9208AA380}" destId="{5A85C899-25D2-4C0D-AA2E-4D0E73864BF2}" srcOrd="0" destOrd="0" presId="urn:microsoft.com/office/officeart/2005/8/layout/hierarchy2"/>
    <dgm:cxn modelId="{A4447AA3-9293-42DA-A060-B4F3792E91C1}" type="presParOf" srcId="{D3031F1E-012E-4A2E-9218-98F9208AA380}" destId="{F4369366-CC2E-41CD-B695-C64A03891C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4B058-5968-4ED5-BCA4-8160612F8A14}">
      <dsp:nvSpPr>
        <dsp:cNvPr id="0" name=""/>
        <dsp:cNvSpPr/>
      </dsp:nvSpPr>
      <dsp:spPr>
        <a:xfrm>
          <a:off x="895448" y="1146757"/>
          <a:ext cx="1991568" cy="995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Skema</a:t>
          </a:r>
          <a:endParaRPr lang="en-US" sz="1800" b="1" kern="1200" dirty="0"/>
        </a:p>
      </dsp:txBody>
      <dsp:txXfrm>
        <a:off x="924614" y="1175923"/>
        <a:ext cx="1933236" cy="937452"/>
      </dsp:txXfrm>
    </dsp:sp>
    <dsp:sp modelId="{969D4317-00CF-459D-A668-3608C2F78004}">
      <dsp:nvSpPr>
        <dsp:cNvPr id="0" name=""/>
        <dsp:cNvSpPr/>
      </dsp:nvSpPr>
      <dsp:spPr>
        <a:xfrm rot="18289469">
          <a:off x="2587837" y="1044828"/>
          <a:ext cx="139498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94986" y="272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250456" y="1037199"/>
        <a:ext cx="69749" cy="69749"/>
      </dsp:txXfrm>
    </dsp:sp>
    <dsp:sp modelId="{6B3E4D74-1185-4B34-B354-6D2FE5EF7107}">
      <dsp:nvSpPr>
        <dsp:cNvPr id="0" name=""/>
        <dsp:cNvSpPr/>
      </dsp:nvSpPr>
      <dsp:spPr>
        <a:xfrm>
          <a:off x="3683644" y="1606"/>
          <a:ext cx="1991568" cy="995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Konseptual</a:t>
          </a:r>
          <a:r>
            <a:rPr lang="en-US" sz="1800" b="1" kern="1200" dirty="0"/>
            <a:t>/</a:t>
          </a:r>
          <a:r>
            <a:rPr lang="en-US" sz="1800" b="1" kern="1200" dirty="0" err="1"/>
            <a:t>Logis</a:t>
          </a:r>
          <a:endParaRPr lang="en-US" sz="1800" b="1" kern="1200" dirty="0"/>
        </a:p>
      </dsp:txBody>
      <dsp:txXfrm>
        <a:off x="3712810" y="30772"/>
        <a:ext cx="1933236" cy="937452"/>
      </dsp:txXfrm>
    </dsp:sp>
    <dsp:sp modelId="{560A6B74-D555-4763-A3F5-6FE667EE9971}">
      <dsp:nvSpPr>
        <dsp:cNvPr id="0" name=""/>
        <dsp:cNvSpPr/>
      </dsp:nvSpPr>
      <dsp:spPr>
        <a:xfrm>
          <a:off x="2887017" y="1617403"/>
          <a:ext cx="79662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96627" y="272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265415" y="1624734"/>
        <a:ext cx="39831" cy="39831"/>
      </dsp:txXfrm>
    </dsp:sp>
    <dsp:sp modelId="{06D73E2E-651C-44B0-AFF8-6DFBC7021777}">
      <dsp:nvSpPr>
        <dsp:cNvPr id="0" name=""/>
        <dsp:cNvSpPr/>
      </dsp:nvSpPr>
      <dsp:spPr>
        <a:xfrm>
          <a:off x="3683644" y="1146757"/>
          <a:ext cx="1991568" cy="995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Skema</a:t>
          </a:r>
          <a:r>
            <a:rPr lang="en-US" sz="1800" b="1" kern="1200" dirty="0"/>
            <a:t> </a:t>
          </a:r>
          <a:r>
            <a:rPr lang="en-US" sz="1800" b="1" kern="1200" dirty="0" err="1"/>
            <a:t>Fisik</a:t>
          </a:r>
          <a:endParaRPr lang="en-US" sz="1800" b="1" kern="1200" dirty="0"/>
        </a:p>
      </dsp:txBody>
      <dsp:txXfrm>
        <a:off x="3712810" y="1175923"/>
        <a:ext cx="1933236" cy="937452"/>
      </dsp:txXfrm>
    </dsp:sp>
    <dsp:sp modelId="{3A7E31E5-2596-4820-B724-38BB8CF4BFC7}">
      <dsp:nvSpPr>
        <dsp:cNvPr id="0" name=""/>
        <dsp:cNvSpPr/>
      </dsp:nvSpPr>
      <dsp:spPr>
        <a:xfrm rot="3310531">
          <a:off x="2587837" y="2189979"/>
          <a:ext cx="139498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94986" y="272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250456" y="2182351"/>
        <a:ext cx="69749" cy="69749"/>
      </dsp:txXfrm>
    </dsp:sp>
    <dsp:sp modelId="{5A85C899-25D2-4C0D-AA2E-4D0E73864BF2}">
      <dsp:nvSpPr>
        <dsp:cNvPr id="0" name=""/>
        <dsp:cNvSpPr/>
      </dsp:nvSpPr>
      <dsp:spPr>
        <a:xfrm>
          <a:off x="3683644" y="2291909"/>
          <a:ext cx="1991568" cy="995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Skema</a:t>
          </a:r>
          <a:r>
            <a:rPr lang="en-US" sz="1800" b="1" kern="1200" dirty="0"/>
            <a:t> </a:t>
          </a:r>
          <a:r>
            <a:rPr lang="en-US" sz="1800" b="1" kern="1200" dirty="0" err="1"/>
            <a:t>Eksternal</a:t>
          </a:r>
          <a:endParaRPr lang="en-US" sz="1800" b="1" kern="1200" dirty="0"/>
        </a:p>
      </dsp:txBody>
      <dsp:txXfrm>
        <a:off x="3712810" y="2321075"/>
        <a:ext cx="1933236" cy="937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FAA98-BE14-48FB-B393-AE3F2F36F17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5EB88-18BE-4587-A106-5159B2F4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3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F7AE6-5B0E-4331-A578-0513825FB6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7517A-53DA-4D16-BEED-3ED472C0AA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DEB98-8EC6-42DD-BC5C-21314FB7EE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Masing-masing DBMS memiliki arsitektur masing-masing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F1C06-2D74-4095-8839-F88A433C16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Entitas </a:t>
            </a:r>
            <a:r>
              <a:rPr lang="id-ID"/>
              <a:t>adalah </a:t>
            </a:r>
            <a:r>
              <a:rPr lang="en-US"/>
              <a:t>“</a:t>
            </a:r>
            <a:r>
              <a:rPr lang="id-ID"/>
              <a:t>hal</a:t>
            </a:r>
            <a:r>
              <a:rPr lang="en-US"/>
              <a:t>” </a:t>
            </a:r>
            <a:r>
              <a:rPr lang="id-ID"/>
              <a:t>atau </a:t>
            </a:r>
            <a:r>
              <a:rPr lang="en-US"/>
              <a:t>“</a:t>
            </a:r>
            <a:r>
              <a:rPr lang="id-ID"/>
              <a:t>objek</a:t>
            </a:r>
            <a:r>
              <a:rPr lang="en-US"/>
              <a:t>”</a:t>
            </a:r>
            <a:r>
              <a:rPr lang="id-ID"/>
              <a:t> di dunia nyata yang dapat dibedakan dari semua</a:t>
            </a:r>
            <a:br>
              <a:rPr lang="id-ID"/>
            </a:br>
            <a:r>
              <a:rPr lang="id-ID"/>
              <a:t>benda lain</a:t>
            </a:r>
            <a:endParaRPr lang="en-US"/>
          </a:p>
          <a:p>
            <a:r>
              <a:rPr lang="en-US"/>
              <a:t>Set entitas : yang bisa dijadikan serupa &gt;&gt; Sebutan entitas pada dasarnya adalah set entitas</a:t>
            </a:r>
          </a:p>
          <a:p>
            <a:endParaRPr lang="en-US"/>
          </a:p>
          <a:p>
            <a:r>
              <a:rPr lang="en-US" b="1"/>
              <a:t>Primary key (biasa disingkat PK) adalah</a:t>
            </a:r>
            <a:r>
              <a:rPr lang="en-US"/>
              <a:t> atribut yang menjamin keunikan sebuah entitas. Primary key dapat terdiri dari sebuah atribut atau lebih. Representasi primary key pada diagram entitas adalah atribut dengan label yang digarisbawahi</a:t>
            </a:r>
          </a:p>
          <a:p>
            <a:r>
              <a:rPr lang="en-US" b="1"/>
              <a:t>Foreign key (biasa disingkat FK) adalah</a:t>
            </a:r>
            <a:r>
              <a:rPr lang="en-US"/>
              <a:t> primary key sebuah tabel yang berada pada tabel lain yang berhubungan dengan tabel pemilik primary key tersebut.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0E452-974A-44DD-98E4-D9EA766B3CF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7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3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02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62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70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78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07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95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8077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01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3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5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57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0E6-53FF-46BC-86E4-A71E0118D645}" type="datetimeFigureOut">
              <a:rPr lang="id-ID" smtClean="0"/>
              <a:t>16/03/2023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062-C530-4F49-AECD-3E47FAFE90B1}" type="slidenum">
              <a:rPr lang="id-ID" smtClean="0"/>
              <a:t>‹#›</a:t>
            </a:fld>
            <a:endParaRPr lang="id-ID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9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7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6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A585-8BB5-4FA7-AD37-F8FCFC9D42C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9CD710-43E5-475A-BDA3-0017F8FF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0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114300" y="2276872"/>
            <a:ext cx="8915400" cy="1304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Pengantar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Sistem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Basis Data</a:t>
            </a:r>
            <a:endParaRPr lang="id-ID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0EA0D-9B18-41C5-33FE-E7D4E417C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97" y="1185927"/>
            <a:ext cx="7376120" cy="977621"/>
          </a:xfrm>
        </p:spPr>
        <p:txBody>
          <a:bodyPr>
            <a:noAutofit/>
          </a:bodyPr>
          <a:lstStyle/>
          <a:p>
            <a:r>
              <a:rPr lang="en-US" sz="2000" dirty="0"/>
              <a:t>Mata </a:t>
            </a:r>
            <a:r>
              <a:rPr lang="en-US" sz="2000" dirty="0" err="1"/>
              <a:t>kuliah</a:t>
            </a:r>
            <a:br>
              <a:rPr lang="en-US" sz="2000" dirty="0"/>
            </a:b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dan </a:t>
            </a:r>
            <a:r>
              <a:rPr lang="en-US" sz="2000" dirty="0" err="1"/>
              <a:t>Teknologi</a:t>
            </a:r>
            <a:endParaRPr lang="en-ID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B4102-FB68-F839-3587-69955BB15FAD}"/>
              </a:ext>
            </a:extLst>
          </p:cNvPr>
          <p:cNvSpPr txBox="1">
            <a:spLocks/>
          </p:cNvSpPr>
          <p:nvPr/>
        </p:nvSpPr>
        <p:spPr>
          <a:xfrm>
            <a:off x="114300" y="4786066"/>
            <a:ext cx="8915400" cy="130492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Chapter 8</a:t>
            </a:r>
            <a:endParaRPr lang="id-ID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F73BB5C-5F32-78C7-2A2E-FC44DFDC8D0C}"/>
              </a:ext>
            </a:extLst>
          </p:cNvPr>
          <p:cNvSpPr txBox="1">
            <a:spLocks/>
          </p:cNvSpPr>
          <p:nvPr/>
        </p:nvSpPr>
        <p:spPr>
          <a:xfrm>
            <a:off x="228600" y="3941440"/>
            <a:ext cx="7376120" cy="977621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Program Pasca Sarjana</a:t>
            </a:r>
          </a:p>
          <a:p>
            <a:r>
              <a:rPr lang="en-US" sz="2000"/>
              <a:t>PROGRAM STUDI MAGISTER MANAJEMEN TEKNOLOGI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4032622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Database Management System (DBMS) </a:t>
            </a:r>
            <a:r>
              <a:rPr lang="en-US" sz="2000" b="1"/>
              <a:t>(2)</a:t>
            </a:r>
            <a:endParaRPr lang="en-US"/>
          </a:p>
        </p:txBody>
      </p:sp>
      <p:pic>
        <p:nvPicPr>
          <p:cNvPr id="26627" name="Picture 2" descr="C:\Users\dikabeast\Desktop\dbms concep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73" y="2005407"/>
            <a:ext cx="5780459" cy="411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3048000"/>
            <a:ext cx="1371600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6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These DBMS ?</a:t>
            </a:r>
          </a:p>
        </p:txBody>
      </p:sp>
      <p:pic>
        <p:nvPicPr>
          <p:cNvPr id="27652" name="Picture 2" descr="C:\Users\dikabeast\Desktop\images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676400"/>
            <a:ext cx="262096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C:\Users\dikabeast\Desktop\xampp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48" y="4322265"/>
            <a:ext cx="28194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C:\Users\dikabeast\Desktop\sqlite_manag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16" y="2233357"/>
            <a:ext cx="26177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 descr="C:\Users\dikabeast\Desktop\Navicat-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" descr="C:\Users\dikabeast\Desktop\logo-o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71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575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Database Management System (DBMS) </a:t>
            </a:r>
            <a:r>
              <a:rPr lang="en-US" sz="2000" b="1"/>
              <a:t>(3)</a:t>
            </a:r>
            <a:endParaRPr lang="en-US" b="1"/>
          </a:p>
        </p:txBody>
      </p:sp>
      <p:pic>
        <p:nvPicPr>
          <p:cNvPr id="28676" name="Picture 3" descr="C:\Users\dikabeast\Desktop\SQLite370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1928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C:\Users\dikabeast\Desktop\dbmsintro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2206135"/>
            <a:ext cx="18288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C:\Users\dikabeast\Desktop\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16367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C:\Users\dikabeast\Desktop\OracleDatabas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736181"/>
            <a:ext cx="24384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C:\Users\dikabeast\Desktop\DB2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28606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 descr="C:\Users\dikabeast\Desktop\3157.SQLServerNoVersion_6C304F8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3614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055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Struktur DBMS </a:t>
            </a:r>
            <a:r>
              <a:rPr lang="en-US" sz="2000" b="1"/>
              <a:t>(1)</a:t>
            </a:r>
          </a:p>
        </p:txBody>
      </p:sp>
      <p:pic>
        <p:nvPicPr>
          <p:cNvPr id="29699" name="Picture 3" descr="C:\Users\dikabeast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1493838"/>
            <a:ext cx="7105650" cy="4449762"/>
          </a:xfr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719D64B-E7B3-1F6E-909E-161F6C379049}"/>
              </a:ext>
            </a:extLst>
          </p:cNvPr>
          <p:cNvSpPr/>
          <p:nvPr/>
        </p:nvSpPr>
        <p:spPr>
          <a:xfrm>
            <a:off x="323528" y="764704"/>
            <a:ext cx="805156" cy="7291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8193850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Struktur</a:t>
            </a:r>
            <a:r>
              <a:rPr lang="en-US" b="1" dirty="0"/>
              <a:t> DBMS </a:t>
            </a:r>
            <a:r>
              <a:rPr lang="en-US" sz="2000" b="1" dirty="0"/>
              <a:t>(2)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5050" y="2852936"/>
            <a:ext cx="3900887" cy="762000"/>
          </a:xfrm>
          <a:ln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Layered Structure of DBMS</a:t>
            </a:r>
          </a:p>
        </p:txBody>
      </p:sp>
      <p:pic>
        <p:nvPicPr>
          <p:cNvPr id="30724" name="Picture 2" descr="C:\Users\dikabeast\Desktop\Cap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9"/>
          <a:stretch>
            <a:fillRect/>
          </a:stretch>
        </p:blipFill>
        <p:spPr bwMode="auto">
          <a:xfrm>
            <a:off x="5148064" y="1269802"/>
            <a:ext cx="38481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/>
            <a:stCxn id="30723" idx="3"/>
          </p:cNvCxnSpPr>
          <p:nvPr/>
        </p:nvCxnSpPr>
        <p:spPr>
          <a:xfrm>
            <a:off x="3995937" y="3233936"/>
            <a:ext cx="1152127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242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Pemodelan</a:t>
            </a:r>
            <a:r>
              <a:rPr lang="en-US" b="1" dirty="0"/>
              <a:t> Data </a:t>
            </a:r>
            <a:r>
              <a:rPr lang="en-US" sz="2000" b="1" dirty="0"/>
              <a:t>(1)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55576" y="1844825"/>
            <a:ext cx="7488832" cy="4248472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 Data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konsep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mendeskripsikan</a:t>
            </a:r>
            <a:r>
              <a:rPr lang="en-US" sz="2400" b="1" dirty="0"/>
              <a:t> data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deskripsi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sekumpulan</a:t>
            </a:r>
            <a:r>
              <a:rPr lang="en-US" sz="2400" b="1" dirty="0"/>
              <a:t> data </a:t>
            </a:r>
            <a:r>
              <a:rPr lang="en-US" sz="2400" b="1" dirty="0" err="1"/>
              <a:t>tertentu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konsep</a:t>
            </a:r>
            <a:r>
              <a:rPr lang="en-US" sz="2400" b="1" dirty="0"/>
              <a:t> data model yang </a:t>
            </a:r>
            <a:r>
              <a:rPr lang="en-US" sz="2400" b="1" dirty="0" err="1"/>
              <a:t>diberikan</a:t>
            </a:r>
            <a:endParaRPr lang="en-US" sz="2400" dirty="0"/>
          </a:p>
          <a:p>
            <a:r>
              <a:rPr lang="en-US" sz="2400" dirty="0" err="1"/>
              <a:t>Pemodelan</a:t>
            </a:r>
            <a:r>
              <a:rPr lang="en-US" sz="2400" dirty="0"/>
              <a:t> data : Hierarchy Database, Object-Oriented Database,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Relational Database</a:t>
            </a:r>
          </a:p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CF1EFA-BF03-064A-81F6-B4A15526C392}"/>
              </a:ext>
            </a:extLst>
          </p:cNvPr>
          <p:cNvSpPr/>
          <p:nvPr/>
        </p:nvSpPr>
        <p:spPr>
          <a:xfrm>
            <a:off x="179512" y="764704"/>
            <a:ext cx="864096" cy="8640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223244543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Pemodelan Data </a:t>
            </a:r>
            <a:r>
              <a:rPr lang="en-US" sz="2000" b="1"/>
              <a:t>(2)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28713" y="2166938"/>
          <a:ext cx="6570662" cy="328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4896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Pemodelan Data </a:t>
            </a:r>
            <a:r>
              <a:rPr lang="en-US" sz="2000" b="1"/>
              <a:t>(3)</a:t>
            </a:r>
            <a:endParaRPr 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Skema Konseptual/Logis </a:t>
            </a:r>
            <a:r>
              <a:rPr lang="en-US"/>
              <a:t>mendeskripsikan data yang disimpan dalam model data DBMS.</a:t>
            </a:r>
          </a:p>
          <a:p>
            <a:r>
              <a:rPr lang="en-US" b="1"/>
              <a:t>Skema Fisik </a:t>
            </a:r>
            <a:r>
              <a:rPr lang="en-US"/>
              <a:t>meringkas bagaimana sebenarnya relasi yang dideskripsikan pada skema konseptual (penyimpanan sebenarnya )</a:t>
            </a:r>
          </a:p>
          <a:p>
            <a:r>
              <a:rPr lang="en-US" b="1"/>
              <a:t>Skema Eksternal</a:t>
            </a:r>
            <a:r>
              <a:rPr lang="en-US"/>
              <a:t> akses data oleh pengguna </a:t>
            </a:r>
          </a:p>
        </p:txBody>
      </p:sp>
    </p:spTree>
    <p:extLst>
      <p:ext uri="{BB962C8B-B14F-4D97-AF65-F5344CB8AC3E}">
        <p14:creationId xmlns:p14="http://schemas.microsoft.com/office/powerpoint/2010/main" val="82818929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71343" cy="1049235"/>
          </a:xfrm>
        </p:spPr>
        <p:txBody>
          <a:bodyPr/>
          <a:lstStyle/>
          <a:p>
            <a:r>
              <a:rPr lang="en-US" b="1" dirty="0" err="1"/>
              <a:t>Pemodelan</a:t>
            </a:r>
            <a:r>
              <a:rPr lang="en-US" b="1" dirty="0"/>
              <a:t> Data </a:t>
            </a:r>
            <a:r>
              <a:rPr lang="en-US" sz="2000" b="1" dirty="0"/>
              <a:t>(4)</a:t>
            </a:r>
            <a:endParaRPr lang="en-US" dirty="0"/>
          </a:p>
        </p:txBody>
      </p:sp>
      <p:pic>
        <p:nvPicPr>
          <p:cNvPr id="35844" name="Picture 2" descr="C:\Users\dikabeast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6050"/>
            <a:ext cx="6231473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294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99055" y="127627"/>
            <a:ext cx="6571343" cy="1049235"/>
          </a:xfrm>
        </p:spPr>
        <p:txBody>
          <a:bodyPr/>
          <a:lstStyle/>
          <a:p>
            <a:r>
              <a:rPr lang="en-US" b="1" dirty="0" err="1"/>
              <a:t>Pemodelan</a:t>
            </a:r>
            <a:r>
              <a:rPr lang="en-US" b="1" dirty="0"/>
              <a:t> Data </a:t>
            </a:r>
            <a:r>
              <a:rPr lang="en-US" sz="2000" b="1" dirty="0"/>
              <a:t>(5)</a:t>
            </a:r>
            <a:endParaRPr lang="en-US" dirty="0"/>
          </a:p>
        </p:txBody>
      </p:sp>
      <p:pic>
        <p:nvPicPr>
          <p:cNvPr id="36868" name="Picture 2" descr="C:\Users\dikabeast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192688" cy="50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935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255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  <a:cs typeface="+mn-cs"/>
              </a:rPr>
              <a:t>1.  </a:t>
            </a:r>
            <a:r>
              <a:rPr lang="en-US" sz="3200" dirty="0" err="1"/>
              <a:t>Deskripsi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Basis Data</a:t>
            </a:r>
            <a:endParaRPr lang="en-US" sz="3200" dirty="0"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US" sz="3200" dirty="0">
                <a:latin typeface="+mn-lt"/>
                <a:cs typeface="+mn-cs"/>
              </a:rPr>
              <a:t>DBMS dan </a:t>
            </a:r>
            <a:r>
              <a:rPr lang="en-US" sz="3200" dirty="0" err="1">
                <a:latin typeface="+mn-lt"/>
                <a:cs typeface="+mn-cs"/>
              </a:rPr>
              <a:t>Struktur</a:t>
            </a:r>
            <a:r>
              <a:rPr lang="en-US" sz="3200" dirty="0">
                <a:latin typeface="+mn-lt"/>
                <a:cs typeface="+mn-cs"/>
              </a:rPr>
              <a:t> DBMS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US" sz="3200" dirty="0" err="1">
                <a:latin typeface="+mn-lt"/>
                <a:cs typeface="+mn-cs"/>
              </a:rPr>
              <a:t>Pemodelan</a:t>
            </a:r>
            <a:r>
              <a:rPr lang="en-US" sz="3200" dirty="0">
                <a:latin typeface="+mn-lt"/>
                <a:cs typeface="+mn-cs"/>
              </a:rPr>
              <a:t> Data, </a:t>
            </a:r>
            <a:r>
              <a:rPr lang="en-US" sz="3200" dirty="0" err="1">
                <a:latin typeface="+mn-lt"/>
                <a:cs typeface="+mn-cs"/>
              </a:rPr>
              <a:t>Konsep</a:t>
            </a:r>
            <a:r>
              <a:rPr lang="en-US" sz="3200" dirty="0">
                <a:latin typeface="+mn-lt"/>
                <a:cs typeface="+mn-cs"/>
              </a:rPr>
              <a:t> ERD </a:t>
            </a:r>
            <a:r>
              <a:rPr lang="en-US" sz="3200" dirty="0" err="1">
                <a:latin typeface="+mn-lt"/>
                <a:cs typeface="+mn-cs"/>
              </a:rPr>
              <a:t>dan</a:t>
            </a:r>
            <a:r>
              <a:rPr lang="en-US" sz="3200" dirty="0">
                <a:latin typeface="+mn-lt"/>
                <a:cs typeface="+mn-cs"/>
              </a:rPr>
              <a:t> Model </a:t>
            </a:r>
            <a:r>
              <a:rPr lang="en-US" sz="3200" dirty="0" err="1">
                <a:latin typeface="+mn-lt"/>
                <a:cs typeface="+mn-cs"/>
              </a:rPr>
              <a:t>Relasional</a:t>
            </a: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8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Pemodelan Data </a:t>
            </a:r>
            <a:r>
              <a:rPr lang="en-US" sz="2000" b="1"/>
              <a:t>(6)</a:t>
            </a:r>
            <a:endParaRPr 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/>
              <a:t>Database Universitas</a:t>
            </a:r>
          </a:p>
        </p:txBody>
      </p:sp>
      <p:pic>
        <p:nvPicPr>
          <p:cNvPr id="37892" name="Picture 3" descr="C:\Users\dikabeast\Desktop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0977"/>
            <a:ext cx="8335963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9250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Entitas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97462"/>
            <a:ext cx="7704856" cy="3288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dirty="0"/>
              <a:t>Suatu </a:t>
            </a:r>
            <a:r>
              <a:rPr lang="id-ID" b="1" dirty="0"/>
              <a:t>entitas</a:t>
            </a:r>
            <a:r>
              <a:rPr lang="id-ID" dirty="0"/>
              <a:t> adalah </a:t>
            </a:r>
            <a:r>
              <a:rPr lang="en-US" dirty="0"/>
              <a:t>“</a:t>
            </a:r>
            <a:r>
              <a:rPr lang="id-ID" dirty="0"/>
              <a:t>hal</a:t>
            </a:r>
            <a:r>
              <a:rPr lang="en-US" dirty="0"/>
              <a:t>” </a:t>
            </a:r>
            <a:r>
              <a:rPr lang="id-ID" dirty="0"/>
              <a:t>atau </a:t>
            </a:r>
            <a:r>
              <a:rPr lang="en-US" dirty="0"/>
              <a:t>“</a:t>
            </a:r>
            <a:r>
              <a:rPr lang="id-ID" dirty="0"/>
              <a:t>objek</a:t>
            </a:r>
            <a:r>
              <a:rPr lang="en-US" dirty="0"/>
              <a:t>”</a:t>
            </a:r>
            <a:r>
              <a:rPr lang="id-ID" dirty="0"/>
              <a:t> di dunia nyata yang dapat dibedakan dari semua</a:t>
            </a:r>
            <a:br>
              <a:rPr lang="id-ID" dirty="0"/>
            </a:br>
            <a:r>
              <a:rPr lang="id-ID" dirty="0"/>
              <a:t>benda lain</a:t>
            </a:r>
            <a:r>
              <a:rPr lang="en-US" dirty="0"/>
              <a:t>. Kumpulan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/>
              <a:t>set </a:t>
            </a:r>
            <a:r>
              <a:rPr lang="en-US" b="1" dirty="0" err="1"/>
              <a:t>entitas</a:t>
            </a:r>
            <a:endParaRPr lang="en-US" b="1" dirty="0"/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ST3 Telkom,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.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tersendiri</a:t>
            </a:r>
            <a:endParaRPr lang="en-US" dirty="0"/>
          </a:p>
          <a:p>
            <a:pPr>
              <a:defRPr/>
            </a:pP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b="1" dirty="0" err="1"/>
              <a:t>atribut</a:t>
            </a:r>
            <a:endParaRPr lang="en-US" b="1" dirty="0"/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NIM, </a:t>
            </a:r>
            <a:r>
              <a:rPr lang="en-US" dirty="0" err="1">
                <a:sym typeface="Wingdings" pitchFamily="2" charset="2"/>
              </a:rPr>
              <a:t>Nama</a:t>
            </a:r>
            <a:r>
              <a:rPr lang="en-US" dirty="0">
                <a:sym typeface="Wingdings" pitchFamily="2" charset="2"/>
              </a:rPr>
              <a:t>, TTL</a:t>
            </a:r>
            <a:endParaRPr lang="en-US" dirty="0"/>
          </a:p>
          <a:p>
            <a:pPr>
              <a:defRPr/>
            </a:pPr>
            <a:r>
              <a:rPr lang="en-US" b="1" dirty="0"/>
              <a:t>Key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set </a:t>
            </a:r>
            <a:r>
              <a:rPr lang="en-US" dirty="0" err="1"/>
              <a:t>entitas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9471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Relasi</a:t>
            </a:r>
            <a:endParaRPr 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Relasi</a:t>
            </a:r>
            <a:r>
              <a:rPr lang="en-US" sz="2400" dirty="0"/>
              <a:t> (Relationship Set)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asosiasi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  <a:p>
            <a:pPr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err="1"/>
              <a:t>Contoh</a:t>
            </a:r>
            <a:r>
              <a:rPr lang="en-US" sz="2400" dirty="0"/>
              <a:t> : </a:t>
            </a:r>
            <a:r>
              <a:rPr lang="en-US" sz="2400" dirty="0" err="1"/>
              <a:t>Mahasiswa</a:t>
            </a:r>
            <a:r>
              <a:rPr lang="en-US" sz="2400" dirty="0"/>
              <a:t> dan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Wali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9372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Notasi Diagram E-R </a:t>
            </a:r>
            <a:r>
              <a:rPr lang="en-US" sz="3200" b="1" baseline="30000"/>
              <a:t>[3]</a:t>
            </a:r>
          </a:p>
        </p:txBody>
      </p:sp>
      <p:pic>
        <p:nvPicPr>
          <p:cNvPr id="43011" name="Picture 3" descr="C:\Users\dikabeast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054225"/>
            <a:ext cx="8812088" cy="36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3901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Kardinalitas </a:t>
            </a:r>
            <a:r>
              <a:rPr lang="en-US" sz="2000" b="1"/>
              <a:t>(1)</a:t>
            </a:r>
            <a:r>
              <a:rPr lang="en-US" b="1" baseline="30000"/>
              <a:t> </a:t>
            </a:r>
            <a:endParaRPr lang="en-US" b="1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128684" y="2167385"/>
            <a:ext cx="7115724" cy="3288635"/>
          </a:xfrm>
        </p:spPr>
        <p:txBody>
          <a:bodyPr>
            <a:no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/>
              <a:t>Satu </a:t>
            </a:r>
            <a:r>
              <a:rPr lang="en-US" sz="2800" dirty="0" err="1"/>
              <a:t>ke</a:t>
            </a:r>
            <a:r>
              <a:rPr lang="en-US" sz="2800" dirty="0"/>
              <a:t> Satu (One to One)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/>
              <a:t>Satu </a:t>
            </a:r>
            <a:r>
              <a:rPr lang="en-US" sz="2800" dirty="0" err="1"/>
              <a:t>ke</a:t>
            </a:r>
            <a:r>
              <a:rPr lang="en-US" sz="2800" dirty="0"/>
              <a:t> Banyak (One to Many)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/>
              <a:t>Banyak </a:t>
            </a:r>
            <a:r>
              <a:rPr lang="en-US" sz="2800" dirty="0" err="1"/>
              <a:t>ke</a:t>
            </a:r>
            <a:r>
              <a:rPr lang="en-US" sz="2800" dirty="0"/>
              <a:t> Satu (Many to One)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/>
              <a:t>Banyak </a:t>
            </a:r>
            <a:r>
              <a:rPr lang="en-US" sz="2800" dirty="0" err="1"/>
              <a:t>ke</a:t>
            </a:r>
            <a:r>
              <a:rPr lang="en-US" sz="2800" dirty="0"/>
              <a:t> Banyak (Many to Many)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546813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Kardinalitas </a:t>
            </a:r>
            <a:r>
              <a:rPr lang="en-US" sz="2000" b="1"/>
              <a:t>(2)</a:t>
            </a:r>
            <a:r>
              <a:rPr lang="en-US" b="1" baseline="30000"/>
              <a:t> </a:t>
            </a:r>
            <a:endParaRPr lang="en-US"/>
          </a:p>
        </p:txBody>
      </p:sp>
      <p:pic>
        <p:nvPicPr>
          <p:cNvPr id="45060" name="Picture 2" descr="C:\Users\dikabeast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8" y="3187203"/>
            <a:ext cx="52482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 descr="C:\Users\dikabeast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956172"/>
            <a:ext cx="48958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2704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187624" y="809625"/>
            <a:ext cx="8229600" cy="1143000"/>
          </a:xfrm>
        </p:spPr>
        <p:txBody>
          <a:bodyPr/>
          <a:lstStyle/>
          <a:p>
            <a:r>
              <a:rPr lang="en-US" b="1" dirty="0" err="1"/>
              <a:t>Kardinalitas</a:t>
            </a:r>
            <a:r>
              <a:rPr lang="en-US" b="1" dirty="0"/>
              <a:t> </a:t>
            </a:r>
            <a:r>
              <a:rPr lang="en-US" sz="2000" b="1" dirty="0"/>
              <a:t>(3)</a:t>
            </a:r>
            <a:r>
              <a:rPr lang="en-US" b="1" baseline="30000" dirty="0"/>
              <a:t> 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r>
              <a:rPr lang="en-US" sz="2800"/>
              <a:t>One to One </a:t>
            </a:r>
            <a:r>
              <a:rPr lang="en-US" sz="2800">
                <a:sym typeface="Wingdings" pitchFamily="2" charset="2"/>
              </a:rPr>
              <a:t></a:t>
            </a:r>
            <a:endParaRPr lang="en-US" sz="2800"/>
          </a:p>
          <a:p>
            <a:pPr>
              <a:buFont typeface="Arial" charset="0"/>
              <a:buNone/>
            </a:pPr>
            <a:endParaRPr lang="en-US" sz="2800"/>
          </a:p>
          <a:p>
            <a:r>
              <a:rPr lang="en-US" sz="2800"/>
              <a:t>One to Many </a:t>
            </a:r>
            <a:r>
              <a:rPr lang="en-US" sz="2800">
                <a:sym typeface="Wingdings" pitchFamily="2" charset="2"/>
              </a:rPr>
              <a:t></a:t>
            </a:r>
            <a:endParaRPr lang="en-US" sz="2800"/>
          </a:p>
          <a:p>
            <a:endParaRPr lang="en-US" sz="2800"/>
          </a:p>
          <a:p>
            <a:r>
              <a:rPr lang="en-US" sz="2800"/>
              <a:t>Many to One </a:t>
            </a:r>
            <a:r>
              <a:rPr lang="en-US" sz="2800">
                <a:sym typeface="Wingdings" pitchFamily="2" charset="2"/>
              </a:rPr>
              <a:t></a:t>
            </a:r>
          </a:p>
          <a:p>
            <a:endParaRPr lang="en-US" sz="2800">
              <a:sym typeface="Wingdings" pitchFamily="2" charset="2"/>
            </a:endParaRPr>
          </a:p>
          <a:p>
            <a:r>
              <a:rPr lang="en-US" sz="2800">
                <a:sym typeface="Wingdings" pitchFamily="2" charset="2"/>
              </a:rPr>
              <a:t>Many to Many   </a:t>
            </a:r>
            <a:endParaRPr lang="en-US" sz="2800"/>
          </a:p>
        </p:txBody>
      </p:sp>
      <p:pic>
        <p:nvPicPr>
          <p:cNvPr id="46084" name="Picture 2" descr="C:\Users\dikabeast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5867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C:\Users\dikabeast\Desktop\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5838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 descr="C:\Users\dikabeast\Desktop\inde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829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 descr="C:\Users\dikabeast\Desktop\ind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4781550"/>
            <a:ext cx="58007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5567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331640" y="84137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Bagaimana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Diagram E-R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nya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IT Telkom </a:t>
            </a:r>
            <a:r>
              <a:rPr lang="en-US" dirty="0" err="1"/>
              <a:t>Purwokerto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berjumlah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800.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berjalannya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basisdata</a:t>
            </a:r>
            <a:r>
              <a:rPr lang="en-US" dirty="0"/>
              <a:t> yang </a:t>
            </a:r>
            <a:r>
              <a:rPr lang="en-US" dirty="0" err="1"/>
              <a:t>menyimpan</a:t>
            </a:r>
            <a:r>
              <a:rPr lang="en-US" dirty="0"/>
              <a:t> :</a:t>
            </a:r>
          </a:p>
          <a:p>
            <a:pPr>
              <a:defRPr/>
            </a:pPr>
            <a:r>
              <a:rPr lang="en-US" dirty="0"/>
              <a:t>Data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data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basisdata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NIM (PK), </a:t>
            </a:r>
            <a:r>
              <a:rPr lang="en-US" dirty="0" err="1"/>
              <a:t>Nama</a:t>
            </a:r>
            <a:r>
              <a:rPr lang="en-US" dirty="0"/>
              <a:t>, TTL, </a:t>
            </a:r>
            <a:r>
              <a:rPr lang="en-US" dirty="0" err="1"/>
              <a:t>Alamat</a:t>
            </a:r>
            <a:r>
              <a:rPr lang="en-US" dirty="0"/>
              <a:t>, </a:t>
            </a:r>
            <a:r>
              <a:rPr lang="en-US" dirty="0" err="1"/>
              <a:t>Jurusan</a:t>
            </a:r>
            <a:r>
              <a:rPr lang="en-US" dirty="0"/>
              <a:t>,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Data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NIK(PK), </a:t>
            </a:r>
            <a:r>
              <a:rPr lang="en-US" dirty="0" err="1"/>
              <a:t>Nama</a:t>
            </a:r>
            <a:r>
              <a:rPr lang="en-US" dirty="0"/>
              <a:t>, </a:t>
            </a:r>
            <a:r>
              <a:rPr lang="en-US" dirty="0" err="1"/>
              <a:t>Alamat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TTL</a:t>
            </a:r>
          </a:p>
          <a:p>
            <a:pPr>
              <a:defRPr/>
            </a:pPr>
            <a:r>
              <a:rPr lang="en-US" dirty="0"/>
              <a:t>Data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MK (PK), </a:t>
            </a:r>
            <a:r>
              <a:rPr lang="en-US" dirty="0" err="1"/>
              <a:t>Nama</a:t>
            </a:r>
            <a:r>
              <a:rPr lang="en-US" dirty="0"/>
              <a:t> MK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SKS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err="1"/>
              <a:t>Keterhubungan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1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1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1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mahasiswa</a:t>
            </a:r>
            <a:r>
              <a:rPr lang="en-US" dirty="0"/>
              <a:t>. 1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mengampu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diampu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dosen</a:t>
            </a:r>
            <a:r>
              <a:rPr lang="en-US" dirty="0"/>
              <a:t>. 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9594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Tabel Relasi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1676400" y="1898650"/>
            <a:ext cx="5867400" cy="3359150"/>
            <a:chOff x="499" y="213"/>
            <a:chExt cx="5525" cy="3132"/>
          </a:xfrm>
        </p:grpSpPr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 flipH="1">
              <a:off x="2678" y="1754"/>
              <a:ext cx="9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34" name="Group 6"/>
            <p:cNvGrpSpPr>
              <a:grpSpLocks/>
            </p:cNvGrpSpPr>
            <p:nvPr/>
          </p:nvGrpSpPr>
          <p:grpSpPr bwMode="auto">
            <a:xfrm>
              <a:off x="499" y="514"/>
              <a:ext cx="2179" cy="2246"/>
              <a:chOff x="1200" y="900"/>
              <a:chExt cx="2520" cy="2340"/>
            </a:xfrm>
          </p:grpSpPr>
          <p:sp>
            <p:nvSpPr>
              <p:cNvPr id="48143" name="Rectangle 7"/>
              <p:cNvSpPr>
                <a:spLocks noChangeArrowheads="1"/>
              </p:cNvSpPr>
              <p:nvPr/>
            </p:nvSpPr>
            <p:spPr bwMode="auto">
              <a:xfrm>
                <a:off x="1200" y="900"/>
                <a:ext cx="2520" cy="54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600" b="1">
                    <a:latin typeface="Calibri" pitchFamily="34" charset="0"/>
                  </a:rPr>
                  <a:t>Sekolah</a:t>
                </a:r>
                <a:endParaRPr lang="en-US" sz="1600"/>
              </a:p>
            </p:txBody>
          </p:sp>
          <p:sp>
            <p:nvSpPr>
              <p:cNvPr id="48144" name="Rectangle 8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9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600" b="1">
                    <a:latin typeface="Calibri" pitchFamily="34" charset="0"/>
                  </a:rPr>
                  <a:t>PK</a:t>
                </a:r>
                <a:endParaRPr lang="en-US" sz="1600"/>
              </a:p>
            </p:txBody>
          </p:sp>
          <p:sp>
            <p:nvSpPr>
              <p:cNvPr id="48145" name="Rectangle 9"/>
              <p:cNvSpPr>
                <a:spLocks noChangeArrowheads="1"/>
              </p:cNvSpPr>
              <p:nvPr/>
            </p:nvSpPr>
            <p:spPr bwMode="auto">
              <a:xfrm>
                <a:off x="1800" y="1440"/>
                <a:ext cx="192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600" b="1">
                    <a:latin typeface="Calibri" pitchFamily="34" charset="0"/>
                  </a:rPr>
                  <a:t>ID_Sekolah</a:t>
                </a:r>
                <a:endParaRPr lang="en-US" sz="1600"/>
              </a:p>
            </p:txBody>
          </p:sp>
          <p:grpSp>
            <p:nvGrpSpPr>
              <p:cNvPr id="48146" name="Group 10"/>
              <p:cNvGrpSpPr>
                <a:grpSpLocks/>
              </p:cNvGrpSpPr>
              <p:nvPr/>
            </p:nvGrpSpPr>
            <p:grpSpPr bwMode="auto">
              <a:xfrm>
                <a:off x="1200" y="1980"/>
                <a:ext cx="2520" cy="1260"/>
                <a:chOff x="1200" y="1800"/>
                <a:chExt cx="2520" cy="1080"/>
              </a:xfrm>
            </p:grpSpPr>
            <p:sp>
              <p:nvSpPr>
                <p:cNvPr id="48147" name="Rectangle 11"/>
                <p:cNvSpPr>
                  <a:spLocks noChangeArrowheads="1"/>
                </p:cNvSpPr>
                <p:nvPr/>
              </p:nvSpPr>
              <p:spPr bwMode="auto">
                <a:xfrm>
                  <a:off x="1200" y="1800"/>
                  <a:ext cx="2520" cy="10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1600">
                      <a:latin typeface="Times New Roman" pitchFamily="18" charset="0"/>
                    </a:rPr>
                    <a:t>	</a:t>
                  </a:r>
                  <a:r>
                    <a:rPr lang="en-US" sz="1600">
                      <a:latin typeface="Calibri" pitchFamily="34" charset="0"/>
                    </a:rPr>
                    <a:t>Nama</a:t>
                  </a:r>
                  <a:endParaRPr lang="en-US" sz="1600">
                    <a:latin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en-US" sz="1600">
                      <a:latin typeface="Times New Roman" pitchFamily="18" charset="0"/>
                    </a:rPr>
                    <a:t>	</a:t>
                  </a:r>
                  <a:r>
                    <a:rPr lang="en-US" sz="1600">
                      <a:latin typeface="Calibri" pitchFamily="34" charset="0"/>
                    </a:rPr>
                    <a:t>Alamat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en-US" sz="1600">
                      <a:latin typeface="Calibri" pitchFamily="34" charset="0"/>
                    </a:rPr>
                    <a:t>	No_Telp</a:t>
                  </a:r>
                  <a:endParaRPr lang="en-US" sz="1600"/>
                </a:p>
              </p:txBody>
            </p:sp>
            <p:sp>
              <p:nvSpPr>
                <p:cNvPr id="48148" name="Line 12"/>
                <p:cNvSpPr>
                  <a:spLocks noChangeShapeType="1"/>
                </p:cNvSpPr>
                <p:nvPr/>
              </p:nvSpPr>
              <p:spPr bwMode="auto">
                <a:xfrm>
                  <a:off x="1800" y="1800"/>
                  <a:ext cx="0" cy="10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135" name="Group 13"/>
            <p:cNvGrpSpPr>
              <a:grpSpLocks/>
            </p:cNvGrpSpPr>
            <p:nvPr/>
          </p:nvGrpSpPr>
          <p:grpSpPr bwMode="auto">
            <a:xfrm>
              <a:off x="3638" y="213"/>
              <a:ext cx="2386" cy="3132"/>
              <a:chOff x="4920" y="720"/>
              <a:chExt cx="2760" cy="3240"/>
            </a:xfrm>
          </p:grpSpPr>
          <p:sp>
            <p:nvSpPr>
              <p:cNvPr id="48136" name="Rectangle 14"/>
              <p:cNvSpPr>
                <a:spLocks noChangeArrowheads="1"/>
              </p:cNvSpPr>
              <p:nvPr/>
            </p:nvSpPr>
            <p:spPr bwMode="auto">
              <a:xfrm>
                <a:off x="4920" y="720"/>
                <a:ext cx="2760" cy="54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600" b="1"/>
                  <a:t>Calon_Peserta</a:t>
                </a:r>
                <a:endParaRPr lang="en-US" sz="1600"/>
              </a:p>
            </p:txBody>
          </p:sp>
          <p:grpSp>
            <p:nvGrpSpPr>
              <p:cNvPr id="48137" name="Group 15"/>
              <p:cNvGrpSpPr>
                <a:grpSpLocks/>
              </p:cNvGrpSpPr>
              <p:nvPr/>
            </p:nvGrpSpPr>
            <p:grpSpPr bwMode="auto">
              <a:xfrm>
                <a:off x="4920" y="1260"/>
                <a:ext cx="2760" cy="540"/>
                <a:chOff x="1200" y="1260"/>
                <a:chExt cx="2520" cy="540"/>
              </a:xfrm>
            </p:grpSpPr>
            <p:sp>
              <p:nvSpPr>
                <p:cNvPr id="48141" name="Rectangle 16"/>
                <p:cNvSpPr>
                  <a:spLocks noChangeArrowheads="1"/>
                </p:cNvSpPr>
                <p:nvPr/>
              </p:nvSpPr>
              <p:spPr bwMode="auto">
                <a:xfrm>
                  <a:off x="1200" y="1260"/>
                  <a:ext cx="96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</a:rPr>
                    <a:t>PK</a:t>
                  </a:r>
                  <a:endParaRPr lang="en-US" sz="1600"/>
                </a:p>
              </p:txBody>
            </p:sp>
            <p:sp>
              <p:nvSpPr>
                <p:cNvPr id="48142" name="Rectangle 17"/>
                <p:cNvSpPr>
                  <a:spLocks noChangeArrowheads="1"/>
                </p:cNvSpPr>
                <p:nvPr/>
              </p:nvSpPr>
              <p:spPr bwMode="auto">
                <a:xfrm>
                  <a:off x="1800" y="1260"/>
                  <a:ext cx="192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</a:rPr>
                    <a:t>NIS</a:t>
                  </a:r>
                  <a:endParaRPr lang="en-US" sz="1600"/>
                </a:p>
              </p:txBody>
            </p:sp>
          </p:grpSp>
          <p:grpSp>
            <p:nvGrpSpPr>
              <p:cNvPr id="48138" name="Group 18"/>
              <p:cNvGrpSpPr>
                <a:grpSpLocks/>
              </p:cNvGrpSpPr>
              <p:nvPr/>
            </p:nvGrpSpPr>
            <p:grpSpPr bwMode="auto">
              <a:xfrm>
                <a:off x="4920" y="1800"/>
                <a:ext cx="2760" cy="2160"/>
                <a:chOff x="1200" y="1800"/>
                <a:chExt cx="2520" cy="1080"/>
              </a:xfrm>
            </p:grpSpPr>
            <p:sp>
              <p:nvSpPr>
                <p:cNvPr id="48139" name="Rectangle 19"/>
                <p:cNvSpPr>
                  <a:spLocks noChangeArrowheads="1"/>
                </p:cNvSpPr>
                <p:nvPr/>
              </p:nvSpPr>
              <p:spPr bwMode="auto">
                <a:xfrm>
                  <a:off x="1200" y="1800"/>
                  <a:ext cx="2520" cy="10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1600">
                      <a:latin typeface="Times New Roman" pitchFamily="18" charset="0"/>
                    </a:rPr>
                    <a:t>	</a:t>
                  </a:r>
                  <a:r>
                    <a:rPr lang="en-US" sz="1600">
                      <a:latin typeface="Calibri" pitchFamily="34" charset="0"/>
                    </a:rPr>
                    <a:t>Nama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en-US" sz="1600">
                      <a:latin typeface="Calibri" pitchFamily="34" charset="0"/>
                    </a:rPr>
                    <a:t>	Tgl_Lahir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en-US" sz="1600">
                      <a:latin typeface="Calibri" pitchFamily="34" charset="0"/>
                    </a:rPr>
                    <a:t>	Alamat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en-US" sz="1600">
                      <a:latin typeface="Calibri" pitchFamily="34" charset="0"/>
                    </a:rPr>
                    <a:t>	Jns_Kelamin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en-US" sz="1600">
                      <a:latin typeface="Calibri" pitchFamily="34" charset="0"/>
                    </a:rPr>
                    <a:t>	Email</a:t>
                  </a:r>
                </a:p>
                <a:p>
                  <a:pPr algn="just">
                    <a:spcAft>
                      <a:spcPts val="1000"/>
                    </a:spcAft>
                  </a:pPr>
                  <a:r>
                    <a:rPr lang="sv-SE" sz="1600" b="1">
                      <a:latin typeface="Calibri" pitchFamily="34" charset="0"/>
                    </a:rPr>
                    <a:t>FK1 	ID_Sekolah</a:t>
                  </a:r>
                  <a:endParaRPr lang="en-US" sz="1600"/>
                </a:p>
              </p:txBody>
            </p:sp>
            <p:sp>
              <p:nvSpPr>
                <p:cNvPr id="48140" name="Line 20"/>
                <p:cNvSpPr>
                  <a:spLocks noChangeShapeType="1"/>
                </p:cNvSpPr>
                <p:nvPr/>
              </p:nvSpPr>
              <p:spPr bwMode="auto">
                <a:xfrm>
                  <a:off x="1800" y="1800"/>
                  <a:ext cx="0" cy="10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2889044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157037" y="956172"/>
            <a:ext cx="6571343" cy="1049235"/>
          </a:xfrm>
        </p:spPr>
        <p:txBody>
          <a:bodyPr/>
          <a:lstStyle/>
          <a:p>
            <a:r>
              <a:rPr lang="en-US" b="1"/>
              <a:t>Pemetaan ER ke Tabel Relasi </a:t>
            </a:r>
            <a:r>
              <a:rPr lang="en-US" sz="2000" b="1"/>
              <a:t>(1)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174981" y="1563959"/>
            <a:ext cx="6571343" cy="328863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err="1"/>
              <a:t>Kardinalitas</a:t>
            </a:r>
            <a:r>
              <a:rPr lang="en-US" b="1" dirty="0"/>
              <a:t> 1 </a:t>
            </a:r>
            <a:r>
              <a:rPr lang="en-US" b="1" dirty="0" err="1"/>
              <a:t>ke</a:t>
            </a:r>
            <a:r>
              <a:rPr lang="en-US" b="1" dirty="0"/>
              <a:t> 1</a:t>
            </a: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65777"/>
              </p:ext>
            </p:extLst>
          </p:nvPr>
        </p:nvGraphicFramePr>
        <p:xfrm>
          <a:off x="1043608" y="2237446"/>
          <a:ext cx="73088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254568" imgH="1168741" progId="Visio.Drawing.11">
                  <p:embed/>
                </p:oleObj>
              </mc:Choice>
              <mc:Fallback>
                <p:oleObj name="Visio" r:id="rId2" imgW="5254568" imgH="11687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37446"/>
                        <a:ext cx="73088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85428"/>
              </p:ext>
            </p:extLst>
          </p:nvPr>
        </p:nvGraphicFramePr>
        <p:xfrm>
          <a:off x="1831181" y="4282578"/>
          <a:ext cx="548163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36274" imgH="1164510" progId="Visio.Drawing.11">
                  <p:embed/>
                </p:oleObj>
              </mc:Choice>
              <mc:Fallback>
                <p:oleObj r:id="rId4" imgW="3936274" imgH="11645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181" y="4282578"/>
                        <a:ext cx="5481638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667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Definisi Basis 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28684" y="2167385"/>
            <a:ext cx="7403756" cy="3288635"/>
          </a:xfrm>
        </p:spPr>
        <p:txBody>
          <a:bodyPr>
            <a:noAutofit/>
          </a:bodyPr>
          <a:lstStyle/>
          <a:p>
            <a:r>
              <a:rPr lang="en-US" sz="2800" dirty="0"/>
              <a:t>Basis data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/>
              <a:t>kumpulan</a:t>
            </a:r>
            <a:r>
              <a:rPr lang="en-US" sz="2800" b="1" dirty="0"/>
              <a:t> data yang </a:t>
            </a:r>
            <a:r>
              <a:rPr lang="en-US" sz="2800" b="1" dirty="0" err="1"/>
              <a:t>saling</a:t>
            </a:r>
            <a:r>
              <a:rPr lang="en-US" sz="2800" b="1" dirty="0"/>
              <a:t> </a:t>
            </a:r>
            <a:r>
              <a:rPr lang="en-US" sz="2800" b="1" dirty="0" err="1"/>
              <a:t>terhubung</a:t>
            </a:r>
            <a:r>
              <a:rPr lang="en-US" sz="2800" b="1" dirty="0"/>
              <a:t>,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mendeskripsikan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[B]</a:t>
            </a:r>
            <a:endParaRPr lang="en-US" sz="2800" b="1" dirty="0"/>
          </a:p>
          <a:p>
            <a:r>
              <a:rPr lang="en-US" sz="2800" dirty="0"/>
              <a:t>Basis data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sekumpulan</a:t>
            </a:r>
            <a:r>
              <a:rPr lang="en-US" sz="2800" dirty="0"/>
              <a:t> data yang </a:t>
            </a:r>
            <a:r>
              <a:rPr lang="en-US" sz="2800" dirty="0" err="1"/>
              <a:t>terhubung</a:t>
            </a:r>
            <a:r>
              <a:rPr lang="en-US" sz="2800" dirty="0"/>
              <a:t> [A]</a:t>
            </a:r>
            <a:br>
              <a:rPr lang="en-US" sz="2800" dirty="0"/>
            </a:b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0972348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Pemetaan ER ke Tabel Relasi </a:t>
            </a:r>
            <a:r>
              <a:rPr lang="en-US" sz="2000" b="1"/>
              <a:t>(2)</a:t>
            </a:r>
            <a:endParaRPr lang="en-US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187624" y="1563959"/>
            <a:ext cx="6571343" cy="328863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err="1"/>
              <a:t>Kardinalitas</a:t>
            </a:r>
            <a:r>
              <a:rPr lang="en-US" dirty="0"/>
              <a:t> 1 </a:t>
            </a:r>
            <a:r>
              <a:rPr lang="en-US" dirty="0" err="1"/>
              <a:t>ke</a:t>
            </a:r>
            <a:r>
              <a:rPr lang="en-US" dirty="0"/>
              <a:t> n (one to many)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67937"/>
              </p:ext>
            </p:extLst>
          </p:nvPr>
        </p:nvGraphicFramePr>
        <p:xfrm>
          <a:off x="971600" y="2342221"/>
          <a:ext cx="75231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54600" imgH="1168603" progId="Visio.Drawing.11">
                  <p:embed/>
                </p:oleObj>
              </mc:Choice>
              <mc:Fallback>
                <p:oleObj r:id="rId2" imgW="5254600" imgH="11686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342221"/>
                        <a:ext cx="75231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56507"/>
              </p:ext>
            </p:extLst>
          </p:nvPr>
        </p:nvGraphicFramePr>
        <p:xfrm>
          <a:off x="1844675" y="4307164"/>
          <a:ext cx="54546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16070" imgH="1164510" progId="Visio.Drawing.11">
                  <p:embed/>
                </p:oleObj>
              </mc:Choice>
              <mc:Fallback>
                <p:oleObj r:id="rId4" imgW="3916070" imgH="11645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307164"/>
                        <a:ext cx="545465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035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Pemetaan ER ke Tabel Relasi </a:t>
            </a:r>
            <a:r>
              <a:rPr lang="en-US" sz="2000" b="1"/>
              <a:t>(3)</a:t>
            </a:r>
            <a:endParaRPr lang="en-US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128684" y="1663825"/>
            <a:ext cx="6571343" cy="328863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err="1"/>
              <a:t>Kardinalitas</a:t>
            </a:r>
            <a:r>
              <a:rPr lang="en-US" dirty="0"/>
              <a:t> n </a:t>
            </a:r>
            <a:r>
              <a:rPr lang="en-US" dirty="0" err="1"/>
              <a:t>ke</a:t>
            </a:r>
            <a:r>
              <a:rPr lang="en-US" dirty="0"/>
              <a:t> m (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)</a:t>
            </a: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66246"/>
              </p:ext>
            </p:extLst>
          </p:nvPr>
        </p:nvGraphicFramePr>
        <p:xfrm>
          <a:off x="697632" y="2204864"/>
          <a:ext cx="8458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54600" imgH="1168603" progId="Visio.Drawing.11">
                  <p:embed/>
                </p:oleObj>
              </mc:Choice>
              <mc:Fallback>
                <p:oleObj r:id="rId2" imgW="5254600" imgH="11686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32" y="2204864"/>
                        <a:ext cx="84582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98863"/>
              </p:ext>
            </p:extLst>
          </p:nvPr>
        </p:nvGraphicFramePr>
        <p:xfrm>
          <a:off x="1223962" y="4536950"/>
          <a:ext cx="66960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139102" imgH="1012284" progId="Visio.Drawing.11">
                  <p:embed/>
                </p:oleObj>
              </mc:Choice>
              <mc:Fallback>
                <p:oleObj r:id="rId4" imgW="5139102" imgH="10122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2" y="4536950"/>
                        <a:ext cx="6696075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01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DDL dan DML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Data Definition Language (DDL)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mendefinisikan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atribut-atribut</a:t>
            </a:r>
            <a:r>
              <a:rPr lang="en-US" sz="2400" dirty="0">
                <a:sym typeface="Wingdings" pitchFamily="2" charset="2"/>
              </a:rPr>
              <a:t> database, </a:t>
            </a:r>
            <a:r>
              <a:rPr lang="en-US" sz="2400" dirty="0" err="1">
                <a:sym typeface="Wingdings" pitchFamily="2" charset="2"/>
              </a:rPr>
              <a:t>tabel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atribut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kolom</a:t>
            </a:r>
            <a:r>
              <a:rPr lang="en-US" sz="2400" dirty="0">
                <a:sym typeface="Wingdings" pitchFamily="2" charset="2"/>
              </a:rPr>
              <a:t> (field). </a:t>
            </a:r>
            <a:r>
              <a:rPr lang="en-US" sz="2400" b="1" dirty="0" err="1">
                <a:sym typeface="Wingdings" pitchFamily="2" charset="2"/>
              </a:rPr>
              <a:t>Menerjemahkan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dari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skema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konseptual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menjadi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skema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fisik</a:t>
            </a:r>
            <a:r>
              <a:rPr lang="en-US" sz="2400" dirty="0">
                <a:sym typeface="Wingdings" pitchFamily="2" charset="2"/>
              </a:rPr>
              <a:t>. </a:t>
            </a:r>
            <a:endParaRPr lang="en-US" sz="2400" dirty="0"/>
          </a:p>
          <a:p>
            <a:r>
              <a:rPr lang="en-US" sz="2400" dirty="0"/>
              <a:t>Data Manipulation Language (DML)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Perintah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untuk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memanipulasi</a:t>
            </a:r>
            <a:r>
              <a:rPr lang="en-US" sz="2400" dirty="0">
                <a:sym typeface="Wingdings" pitchFamily="2" charset="2"/>
              </a:rPr>
              <a:t> data. </a:t>
            </a:r>
            <a:r>
              <a:rPr lang="en-US" sz="2400" dirty="0" err="1">
                <a:sym typeface="Wingdings" pitchFamily="2" charset="2"/>
              </a:rPr>
              <a:t>Tidak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kaitan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skema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79243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Buku</a:t>
            </a:r>
            <a:r>
              <a:rPr lang="en-ID" b="1" dirty="0"/>
              <a:t> </a:t>
            </a:r>
            <a:r>
              <a:rPr lang="en-ID" b="1" dirty="0" err="1"/>
              <a:t>Referensi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fi-FI" sz="2400" dirty="0"/>
              <a:t>Silberschatz, Abraham, Henry F. Korth &amp; S. Sudarshan, </a:t>
            </a:r>
            <a:r>
              <a:rPr lang="fi-FI" sz="2400" i="1" dirty="0"/>
              <a:t>Database SystemConcepts 6th Edition</a:t>
            </a:r>
            <a:r>
              <a:rPr lang="fi-FI" sz="2400" dirty="0"/>
              <a:t>, The Mc Graw Hill, 2011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fi-FI" sz="2400" dirty="0"/>
              <a:t>Ramakrishnan, Rague &amp; Johannes Gehrke, </a:t>
            </a:r>
            <a:r>
              <a:rPr lang="fi-FI" sz="2400" i="1" dirty="0"/>
              <a:t>Database Manajemen System 3rd Edition</a:t>
            </a:r>
            <a:r>
              <a:rPr lang="fi-FI" sz="2400" dirty="0"/>
              <a:t>, 2003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63327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A9C6-A9DA-4447-024D-886C668F5C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END</a:t>
            </a:r>
            <a:endParaRPr lang="en-ID" sz="6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Question png images | PNGWing">
            <a:extLst>
              <a:ext uri="{FF2B5EF4-FFF2-40B4-BE49-F238E27FC236}">
                <a16:creationId xmlns:a16="http://schemas.microsoft.com/office/drawing/2014/main" id="{52A9CC40-8D7C-D0CC-D568-28630B82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8287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8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Database?</a:t>
            </a:r>
          </a:p>
        </p:txBody>
      </p:sp>
      <p:pic>
        <p:nvPicPr>
          <p:cNvPr id="17412" name="Picture 4" descr="C:\Users\dikabeast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3375"/>
            <a:ext cx="6249888" cy="41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3763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43608" y="830480"/>
            <a:ext cx="8229600" cy="1143000"/>
          </a:xfrm>
        </p:spPr>
        <p:txBody>
          <a:bodyPr/>
          <a:lstStyle/>
          <a:p>
            <a:r>
              <a:rPr lang="en-US" b="1" dirty="0" err="1"/>
              <a:t>Karakteristik</a:t>
            </a:r>
            <a:r>
              <a:rPr lang="en-US" b="1" dirty="0"/>
              <a:t> </a:t>
            </a:r>
            <a:r>
              <a:rPr lang="en-US" b="1" dirty="0" err="1"/>
              <a:t>Penting</a:t>
            </a:r>
            <a:r>
              <a:rPr lang="en-US" b="1" dirty="0"/>
              <a:t> Basis Data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43608" y="1569016"/>
            <a:ext cx="6768752" cy="4020224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dunia </a:t>
            </a:r>
            <a:r>
              <a:rPr lang="en-US" sz="2400" dirty="0" err="1"/>
              <a:t>nyata</a:t>
            </a:r>
            <a:r>
              <a:rPr lang="en-US" sz="2400" dirty="0"/>
              <a:t> (</a:t>
            </a:r>
            <a:r>
              <a:rPr lang="en-US" sz="2400" dirty="0" err="1"/>
              <a:t>miniworld</a:t>
            </a:r>
            <a:r>
              <a:rPr lang="en-US" sz="2400" dirty="0"/>
              <a:t>),</a:t>
            </a:r>
          </a:p>
          <a:p>
            <a:r>
              <a:rPr lang="en-US" sz="2400" dirty="0" err="1"/>
              <a:t>Terstruktur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(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yang </a:t>
            </a:r>
            <a:r>
              <a:rPr lang="en-US" sz="2400" dirty="0" err="1"/>
              <a:t>teratur</a:t>
            </a:r>
            <a:r>
              <a:rPr lang="en-US" sz="2400" dirty="0"/>
              <a:t> yang </a:t>
            </a:r>
            <a:r>
              <a:rPr lang="en-US" sz="2400" dirty="0" err="1"/>
              <a:t>ketat</a:t>
            </a:r>
            <a:r>
              <a:rPr lang="en-US" sz="2400" dirty="0"/>
              <a:t>),</a:t>
            </a:r>
          </a:p>
          <a:p>
            <a:r>
              <a:rPr lang="en-US" sz="2400" dirty="0" err="1"/>
              <a:t>Mencerminkan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  <a:p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dan </a:t>
            </a:r>
            <a:r>
              <a:rPr lang="en-US" sz="2400" dirty="0" err="1"/>
              <a:t>aplikasi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permanen</a:t>
            </a:r>
            <a:r>
              <a:rPr lang="en-US" sz="2400" dirty="0"/>
              <a:t> pada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Diakses</a:t>
            </a:r>
            <a:r>
              <a:rPr lang="en-US" sz="2400" dirty="0"/>
              <a:t> dan </a:t>
            </a:r>
            <a:r>
              <a:rPr lang="en-US" sz="2400" dirty="0" err="1"/>
              <a:t>dimanipulasi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b="1" u="sng" dirty="0"/>
              <a:t>DBMS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923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051720" y="956810"/>
            <a:ext cx="6571343" cy="104923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Database System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1916832"/>
            <a:ext cx="8229600" cy="4525962"/>
          </a:xfrm>
        </p:spPr>
        <p:txBody>
          <a:bodyPr>
            <a:normAutofit/>
          </a:bodyPr>
          <a:lstStyle/>
          <a:p>
            <a:r>
              <a:rPr lang="en-US" sz="2400" dirty="0" err="1"/>
              <a:t>Koleksi</a:t>
            </a:r>
            <a:r>
              <a:rPr lang="en-US" sz="2400" dirty="0"/>
              <a:t> data yang </a:t>
            </a:r>
            <a:r>
              <a:rPr lang="en-US" sz="2400" dirty="0" err="1"/>
              <a:t>terintegrasi</a:t>
            </a:r>
            <a:r>
              <a:rPr lang="en-US" sz="2400" dirty="0"/>
              <a:t> dan </a:t>
            </a:r>
            <a:r>
              <a:rPr lang="en-US" sz="2400" b="1" dirty="0"/>
              <a:t>sangat </a:t>
            </a:r>
            <a:r>
              <a:rPr lang="en-US" sz="2400" b="1" dirty="0" err="1"/>
              <a:t>besar</a:t>
            </a:r>
            <a:endParaRPr lang="en-US" sz="2400" b="1" dirty="0"/>
          </a:p>
          <a:p>
            <a:r>
              <a:rPr lang="id-ID" sz="2400" b="1" dirty="0"/>
              <a:t>Database Management System (DBMS)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adalah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 perangkat lunak yang dirancang untuk menyimpan, mengelola,</a:t>
            </a:r>
            <a:b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 memfasilitasi akses ke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basis data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60" name="Picture 2" descr="C:\Users\dikabeast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2"/>
          <a:stretch>
            <a:fillRect/>
          </a:stretch>
        </p:blipFill>
        <p:spPr bwMode="auto">
          <a:xfrm>
            <a:off x="7092280" y="3645024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226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Kelemahan Proses Sistem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8606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defRPr/>
            </a:pPr>
            <a:r>
              <a:rPr lang="en-US" b="1" dirty="0" err="1"/>
              <a:t>Redundansi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ketidakkonsistenan</a:t>
            </a:r>
            <a:r>
              <a:rPr lang="en-US" b="1" dirty="0"/>
              <a:t> data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dirty="0"/>
              <a:t>	- Format </a:t>
            </a:r>
            <a:r>
              <a:rPr lang="en-US" dirty="0" err="1"/>
              <a:t>bervariasi</a:t>
            </a:r>
            <a:endParaRPr lang="en-US" dirty="0"/>
          </a:p>
          <a:p>
            <a:pPr marL="514350" indent="-514350">
              <a:buFont typeface="Arial" charset="0"/>
              <a:buNone/>
              <a:defRPr/>
            </a:pPr>
            <a:r>
              <a:rPr lang="en-US" dirty="0"/>
              <a:t>	- </a:t>
            </a:r>
            <a:r>
              <a:rPr lang="en-US" dirty="0" err="1"/>
              <a:t>Duplikat</a:t>
            </a:r>
            <a:r>
              <a:rPr lang="en-US" dirty="0"/>
              <a:t> data</a:t>
            </a:r>
          </a:p>
          <a:p>
            <a:pPr marL="514350" indent="-514350">
              <a:defRPr/>
            </a:pPr>
            <a:r>
              <a:rPr lang="en-US" b="1" dirty="0" err="1"/>
              <a:t>Akses</a:t>
            </a:r>
            <a:r>
              <a:rPr lang="en-US" b="1" dirty="0"/>
              <a:t> data </a:t>
            </a:r>
            <a:r>
              <a:rPr lang="en-US" b="1" dirty="0" err="1"/>
              <a:t>susah</a:t>
            </a:r>
            <a:r>
              <a:rPr lang="en-US" b="1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Harus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ada</a:t>
            </a:r>
            <a:r>
              <a:rPr lang="en-US" dirty="0">
                <a:sym typeface="Wingdings" pitchFamily="2" charset="2"/>
              </a:rPr>
              <a:t> program </a:t>
            </a:r>
            <a:r>
              <a:rPr lang="en-US" dirty="0" err="1">
                <a:sym typeface="Wingdings" pitchFamily="2" charset="2"/>
              </a:rPr>
              <a:t>baru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menyeleksi</a:t>
            </a:r>
            <a:r>
              <a:rPr lang="en-US" dirty="0">
                <a:sym typeface="Wingdings" pitchFamily="2" charset="2"/>
              </a:rPr>
              <a:t> data yang </a:t>
            </a:r>
            <a:r>
              <a:rPr lang="en-US" dirty="0" err="1">
                <a:sym typeface="Wingdings" pitchFamily="2" charset="2"/>
              </a:rPr>
              <a:t>dicari</a:t>
            </a:r>
            <a:endParaRPr lang="en-US" dirty="0"/>
          </a:p>
          <a:p>
            <a:pPr marL="514350" indent="-514350">
              <a:defRPr/>
            </a:pPr>
            <a:r>
              <a:rPr lang="en-US" b="1" dirty="0"/>
              <a:t>Data isolation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Banyak</a:t>
            </a:r>
            <a:r>
              <a:rPr lang="en-US" dirty="0">
                <a:sym typeface="Wingdings" pitchFamily="2" charset="2"/>
              </a:rPr>
              <a:t> file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format yang </a:t>
            </a:r>
            <a:r>
              <a:rPr lang="en-US" dirty="0" err="1">
                <a:sym typeface="Wingdings" pitchFamily="2" charset="2"/>
              </a:rPr>
              <a:t>berbeda</a:t>
            </a:r>
            <a:endParaRPr lang="en-US" dirty="0"/>
          </a:p>
          <a:p>
            <a:pPr marL="514350" indent="-514350">
              <a:defRPr/>
            </a:pPr>
            <a:r>
              <a:rPr lang="en-US" b="1" dirty="0"/>
              <a:t>Integrity Problems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id-ID" dirty="0"/>
              <a:t>batasan integritas (misalnya saldo rekening&gt; 0) menjadi bagian dari</a:t>
            </a:r>
            <a:r>
              <a:rPr lang="en-US" dirty="0"/>
              <a:t> </a:t>
            </a:r>
            <a:r>
              <a:rPr lang="id-ID" dirty="0"/>
              <a:t>kode program</a:t>
            </a:r>
            <a:r>
              <a:rPr lang="en-US" dirty="0"/>
              <a:t>. </a:t>
            </a:r>
            <a:r>
              <a:rPr lang="id-ID" dirty="0"/>
              <a:t>Sulit untuk menambahkan kendala baru atau mengubah yang sudah ada</a:t>
            </a:r>
            <a:endParaRPr lang="en-US" dirty="0"/>
          </a:p>
          <a:p>
            <a:pPr marL="514350" indent="-514350">
              <a:defRPr/>
            </a:pPr>
            <a:r>
              <a:rPr lang="en-US" b="1" dirty="0"/>
              <a:t>Atomicity Problem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id-ID" dirty="0"/>
              <a:t>Kegagalan dapat meninggalkan data dalam keadaan tidak konsisten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id-ID" dirty="0"/>
              <a:t>update parsial dilakukan</a:t>
            </a:r>
            <a:endParaRPr lang="en-US" b="1" dirty="0"/>
          </a:p>
          <a:p>
            <a:pPr marL="514350" indent="-514350">
              <a:defRPr/>
            </a:pPr>
            <a:r>
              <a:rPr lang="en-US" b="1" dirty="0" err="1"/>
              <a:t>Pengaksesan</a:t>
            </a:r>
            <a:r>
              <a:rPr lang="en-US" b="1" dirty="0"/>
              <a:t> data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1 </a:t>
            </a:r>
            <a:r>
              <a:rPr lang="en-US" b="1" dirty="0" err="1"/>
              <a:t>pengguna</a:t>
            </a:r>
            <a:endParaRPr lang="en-US" b="1" dirty="0"/>
          </a:p>
          <a:p>
            <a:pPr marL="514350" indent="-514350">
              <a:defRPr/>
            </a:pPr>
            <a:r>
              <a:rPr lang="en-US" b="1" dirty="0" err="1"/>
              <a:t>Keamanan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39752" y="5112432"/>
            <a:ext cx="6696744" cy="9445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  <a:latin typeface="+mn-lt"/>
                <a:cs typeface="+mn-cs"/>
              </a:rPr>
              <a:t>Sistem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 Basis Data </a:t>
            </a:r>
            <a:r>
              <a:rPr lang="en-US" sz="2400" b="1" dirty="0" err="1">
                <a:solidFill>
                  <a:schemeClr val="bg1"/>
                </a:solidFill>
                <a:latin typeface="+mn-lt"/>
                <a:cs typeface="+mn-cs"/>
              </a:rPr>
              <a:t>dapat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  <a:cs typeface="+mn-cs"/>
              </a:rPr>
              <a:t>menanggulangi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  <a:cs typeface="+mn-cs"/>
              </a:rPr>
              <a:t>masalah-masalah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  <a:cs typeface="+mn-cs"/>
              </a:rPr>
              <a:t>tersebut</a:t>
            </a:r>
            <a:endParaRPr lang="en-US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00CC00"/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944561"/>
            <a:ext cx="8305800" cy="458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46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Agenda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3200" dirty="0" err="1"/>
              <a:t>Deskripsi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Basis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2558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US" sz="3200" dirty="0">
                <a:latin typeface="+mn-lt"/>
                <a:cs typeface="+mn-cs"/>
              </a:rPr>
              <a:t>DBMS </a:t>
            </a:r>
            <a:r>
              <a:rPr lang="en-US" sz="3200" dirty="0" err="1">
                <a:latin typeface="+mn-lt"/>
                <a:cs typeface="+mn-cs"/>
              </a:rPr>
              <a:t>dan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Struktur</a:t>
            </a:r>
            <a:r>
              <a:rPr lang="en-US" sz="3200" dirty="0">
                <a:latin typeface="+mn-lt"/>
                <a:cs typeface="+mn-cs"/>
              </a:rPr>
              <a:t> DBMS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8956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  <a:cs typeface="+mn-cs"/>
              </a:rPr>
              <a:t>3.	</a:t>
            </a:r>
            <a:r>
              <a:rPr lang="en-US" sz="3200" dirty="0" err="1">
                <a:latin typeface="+mn-lt"/>
                <a:cs typeface="+mn-cs"/>
              </a:rPr>
              <a:t>Pemodelan</a:t>
            </a:r>
            <a:r>
              <a:rPr lang="en-US" sz="3200" dirty="0">
                <a:latin typeface="+mn-lt"/>
                <a:cs typeface="+mn-cs"/>
              </a:rPr>
              <a:t> Data, </a:t>
            </a:r>
            <a:r>
              <a:rPr lang="en-US" sz="3200" dirty="0" err="1">
                <a:latin typeface="+mn-lt"/>
                <a:cs typeface="+mn-cs"/>
              </a:rPr>
              <a:t>Konsep</a:t>
            </a:r>
            <a:r>
              <a:rPr lang="en-US" sz="3200" dirty="0">
                <a:latin typeface="+mn-lt"/>
                <a:cs typeface="+mn-cs"/>
              </a:rPr>
              <a:t> ERD </a:t>
            </a:r>
            <a:r>
              <a:rPr lang="en-US" sz="3200" dirty="0" err="1">
                <a:latin typeface="+mn-lt"/>
                <a:cs typeface="+mn-cs"/>
              </a:rPr>
              <a:t>dan</a:t>
            </a:r>
            <a:r>
              <a:rPr lang="en-US" sz="3200" dirty="0">
                <a:latin typeface="+mn-lt"/>
                <a:cs typeface="+mn-cs"/>
              </a:rPr>
              <a:t> Model </a:t>
            </a:r>
            <a:r>
              <a:rPr lang="en-US" sz="3200" dirty="0" err="1">
                <a:latin typeface="+mn-lt"/>
                <a:cs typeface="+mn-cs"/>
              </a:rPr>
              <a:t>Relasional</a:t>
            </a:r>
            <a:endParaRPr lang="en-US" sz="3200" dirty="0"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886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  <a:cs typeface="+mn-cs"/>
              </a:rPr>
              <a:t>4.	</a:t>
            </a:r>
            <a:r>
              <a:rPr lang="en-US" sz="3200" dirty="0" err="1">
                <a:latin typeface="+mn-lt"/>
                <a:cs typeface="+mn-cs"/>
              </a:rPr>
              <a:t>Arsitektur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Sistem</a:t>
            </a:r>
            <a:r>
              <a:rPr lang="en-US" sz="3200" dirty="0">
                <a:latin typeface="+mn-lt"/>
                <a:cs typeface="+mn-cs"/>
              </a:rPr>
              <a:t> Basis Data</a:t>
            </a: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55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Database Management System (DBMS) </a:t>
            </a:r>
            <a:r>
              <a:rPr lang="en-US" sz="2000" b="1"/>
              <a:t>(1)</a:t>
            </a:r>
          </a:p>
        </p:txBody>
      </p:sp>
      <p:pic>
        <p:nvPicPr>
          <p:cNvPr id="25604" name="Picture 2" descr="C:\Users\dikabeast\Desktop\DBMS-database-management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89" y="2005407"/>
            <a:ext cx="5296422" cy="396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2743200"/>
            <a:ext cx="25908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B9DDFC7-CD08-25D4-9EBE-9E2B7C47C654}"/>
              </a:ext>
            </a:extLst>
          </p:cNvPr>
          <p:cNvSpPr/>
          <p:nvPr/>
        </p:nvSpPr>
        <p:spPr>
          <a:xfrm>
            <a:off x="260179" y="945421"/>
            <a:ext cx="864096" cy="9714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2364391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ITTP</Template>
  <TotalTime>1063</TotalTime>
  <Words>1016</Words>
  <Application>Microsoft Office PowerPoint</Application>
  <PresentationFormat>On-screen Show (4:3)</PresentationFormat>
  <Paragraphs>137</Paragraphs>
  <Slides>34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Century Gothic</vt:lpstr>
      <vt:lpstr>Times New Roman</vt:lpstr>
      <vt:lpstr>Custom Design</vt:lpstr>
      <vt:lpstr>Gallery</vt:lpstr>
      <vt:lpstr>Visio</vt:lpstr>
      <vt:lpstr>Visio.Drawing.11</vt:lpstr>
      <vt:lpstr>Pengantar  Sistem Basis Data</vt:lpstr>
      <vt:lpstr>Agenda</vt:lpstr>
      <vt:lpstr>Definisi Basis Data</vt:lpstr>
      <vt:lpstr>What is Database?</vt:lpstr>
      <vt:lpstr>Karakteristik Penting Basis Data</vt:lpstr>
      <vt:lpstr>Database System ?</vt:lpstr>
      <vt:lpstr>Kelemahan Proses Sistem File</vt:lpstr>
      <vt:lpstr>Agenda</vt:lpstr>
      <vt:lpstr>Database Management System (DBMS) (1)</vt:lpstr>
      <vt:lpstr>Database Management System (DBMS) (2)</vt:lpstr>
      <vt:lpstr>Are These DBMS ?</vt:lpstr>
      <vt:lpstr>Database Management System (DBMS) (3)</vt:lpstr>
      <vt:lpstr>Struktur DBMS (1)</vt:lpstr>
      <vt:lpstr>Struktur DBMS (2)</vt:lpstr>
      <vt:lpstr>Pemodelan Data (1)</vt:lpstr>
      <vt:lpstr>Pemodelan Data (2)</vt:lpstr>
      <vt:lpstr>Pemodelan Data (3)</vt:lpstr>
      <vt:lpstr>Pemodelan Data (4)</vt:lpstr>
      <vt:lpstr>Pemodelan Data (5)</vt:lpstr>
      <vt:lpstr>Pemodelan Data (6)</vt:lpstr>
      <vt:lpstr>Entitas</vt:lpstr>
      <vt:lpstr>Relasi</vt:lpstr>
      <vt:lpstr>Notasi Diagram E-R [3]</vt:lpstr>
      <vt:lpstr>Kardinalitas (1) </vt:lpstr>
      <vt:lpstr>Kardinalitas (2) </vt:lpstr>
      <vt:lpstr>Kardinalitas (3) </vt:lpstr>
      <vt:lpstr>Bagaimana Diagram E-R nya?</vt:lpstr>
      <vt:lpstr>Tabel Relasi</vt:lpstr>
      <vt:lpstr>Pemetaan ER ke Tabel Relasi (1)</vt:lpstr>
      <vt:lpstr>Pemetaan ER ke Tabel Relasi (2)</vt:lpstr>
      <vt:lpstr>Pemetaan ER ke Tabel Relasi (3)</vt:lpstr>
      <vt:lpstr>DDL dan DML</vt:lpstr>
      <vt:lpstr>Buku Referensi</vt:lpstr>
      <vt:lpstr>END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user;Andika Elok</dc:creator>
  <cp:lastModifiedBy>Handoyo Widi</cp:lastModifiedBy>
  <cp:revision>37</cp:revision>
  <dcterms:created xsi:type="dcterms:W3CDTF">2017-09-28T01:11:47Z</dcterms:created>
  <dcterms:modified xsi:type="dcterms:W3CDTF">2023-03-16T11:44:38Z</dcterms:modified>
</cp:coreProperties>
</file>