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99" r:id="rId3"/>
    <p:sldId id="304" r:id="rId4"/>
    <p:sldId id="305" r:id="rId5"/>
    <p:sldId id="306" r:id="rId6"/>
    <p:sldId id="307" r:id="rId7"/>
    <p:sldId id="308" r:id="rId8"/>
    <p:sldId id="309" r:id="rId9"/>
    <p:sldId id="310" r:id="rId10"/>
    <p:sldId id="311"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94309" autoAdjust="0"/>
  </p:normalViewPr>
  <p:slideViewPr>
    <p:cSldViewPr>
      <p:cViewPr varScale="1">
        <p:scale>
          <a:sx n="121" d="100"/>
          <a:sy n="121" d="100"/>
        </p:scale>
        <p:origin x="160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Cyberlaw</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dalam teoretis Hukum Perlindungan Data Pribadi</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2A73A254-7707-C548-B219-86CC88F22B2F}"/>
              </a:ext>
            </a:extLst>
          </p:cNvPr>
          <p:cNvSpPr/>
          <p:nvPr>
            <p:custDataLst>
              <p:tags r:id="rId2"/>
            </p:custDataLst>
          </p:nvPr>
        </p:nvSpPr>
        <p:spPr>
          <a:xfrm>
            <a:off x="36512" y="4509120"/>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434EF20-AC33-0A41-9695-DC42BD9EEA63}"/>
              </a:ext>
            </a:extLst>
          </p:cNvPr>
          <p:cNvSpPr txBox="1">
            <a:spLocks/>
          </p:cNvSpPr>
          <p:nvPr/>
        </p:nvSpPr>
        <p:spPr>
          <a:xfrm>
            <a:off x="457200" y="980728"/>
            <a:ext cx="8229600" cy="47525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err="1">
                <a:solidFill>
                  <a:schemeClr val="tx1"/>
                </a:solidFill>
                <a:latin typeface="Cambria" panose="02040503050406030204" pitchFamily="18" charset="0"/>
                <a:cs typeface="Arial" panose="020B0604020202020204" pitchFamily="34" charset="0"/>
              </a:rPr>
              <a:t>Cyberlaw</a:t>
            </a:r>
            <a:r>
              <a:rPr lang="id-ID" sz="2400" dirty="0">
                <a:solidFill>
                  <a:schemeClr val="tx1"/>
                </a:solidFill>
                <a:latin typeface="Cambria" panose="02040503050406030204" pitchFamily="18" charset="0"/>
                <a:cs typeface="Arial" panose="020B0604020202020204" pitchFamily="34" charset="0"/>
              </a:rPr>
              <a:t> </a:t>
            </a:r>
            <a:r>
              <a:rPr lang="id-ID" sz="2400" dirty="0" err="1">
                <a:solidFill>
                  <a:schemeClr val="tx1"/>
                </a:solidFill>
                <a:latin typeface="Cambria" panose="02040503050406030204" pitchFamily="18" charset="0"/>
                <a:cs typeface="Arial" panose="020B0604020202020204" pitchFamily="34" charset="0"/>
              </a:rPr>
              <a:t>sbg</a:t>
            </a:r>
            <a:r>
              <a:rPr lang="id-ID" sz="2400" dirty="0">
                <a:solidFill>
                  <a:schemeClr val="tx1"/>
                </a:solidFill>
                <a:latin typeface="Cambria" panose="02040503050406030204" pitchFamily="18" charset="0"/>
                <a:cs typeface="Arial" panose="020B0604020202020204" pitchFamily="34" charset="0"/>
              </a:rPr>
              <a:t> rezim hukum yang baru yang bersifat khusus (</a:t>
            </a:r>
            <a:r>
              <a:rPr lang="id-ID" sz="2400" dirty="0" err="1">
                <a:solidFill>
                  <a:schemeClr val="tx1"/>
                </a:solidFill>
                <a:latin typeface="Cambria" panose="02040503050406030204" pitchFamily="18" charset="0"/>
                <a:cs typeface="Arial" panose="020B0604020202020204" pitchFamily="34" charset="0"/>
              </a:rPr>
              <a:t>sui</a:t>
            </a:r>
            <a:r>
              <a:rPr lang="id-ID" sz="2400" dirty="0">
                <a:solidFill>
                  <a:schemeClr val="tx1"/>
                </a:solidFill>
                <a:latin typeface="Cambria" panose="02040503050406030204" pitchFamily="18" charset="0"/>
                <a:cs typeface="Arial" panose="020B0604020202020204" pitchFamily="34" charset="0"/>
              </a:rPr>
              <a:t> </a:t>
            </a:r>
            <a:r>
              <a:rPr lang="id-ID" sz="2400" dirty="0" err="1">
                <a:solidFill>
                  <a:schemeClr val="tx1"/>
                </a:solidFill>
                <a:latin typeface="Cambria" panose="02040503050406030204" pitchFamily="18" charset="0"/>
                <a:cs typeface="Arial" panose="020B0604020202020204" pitchFamily="34" charset="0"/>
              </a:rPr>
              <a:t>generis</a:t>
            </a:r>
            <a:r>
              <a:rPr lang="id-ID" sz="2400" dirty="0">
                <a:solidFill>
                  <a:schemeClr val="tx1"/>
                </a:solidFill>
                <a:latin typeface="Cambria" panose="02040503050406030204" pitchFamily="18" charset="0"/>
                <a:cs typeface="Arial" panose="020B0604020202020204" pitchFamily="34" charset="0"/>
              </a:rPr>
              <a:t>) yang mencakup:</a:t>
            </a: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Hak cipta</a:t>
            </a: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Merek</a:t>
            </a: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Fitnah atau pencemaran nama baik</a:t>
            </a:r>
          </a:p>
          <a:p>
            <a:pPr marL="457200" indent="-457200" algn="just">
              <a:buFont typeface="+mj-lt"/>
              <a:buAutoNum type="arabicPeriod"/>
            </a:pPr>
            <a:r>
              <a:rPr lang="id-ID" sz="2400" dirty="0" err="1">
                <a:solidFill>
                  <a:schemeClr val="tx1"/>
                </a:solidFill>
                <a:latin typeface="Cambria" panose="02040503050406030204" pitchFamily="18" charset="0"/>
                <a:cs typeface="Arial" panose="020B0604020202020204" pitchFamily="34" charset="0"/>
              </a:rPr>
              <a:t>Privacy</a:t>
            </a:r>
            <a:endParaRPr lang="id-ID" sz="24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a:pPr>
            <a:r>
              <a:rPr lang="id-ID" sz="2400">
                <a:solidFill>
                  <a:schemeClr val="tx1"/>
                </a:solidFill>
                <a:latin typeface="Cambria" panose="02040503050406030204" pitchFamily="18" charset="0"/>
                <a:cs typeface="Arial" panose="020B0604020202020204" pitchFamily="34" charset="0"/>
              </a:rPr>
              <a:t>dll</a:t>
            </a: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8820778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08720"/>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200" dirty="0">
                <a:solidFill>
                  <a:schemeClr val="tx1"/>
                </a:solidFill>
                <a:latin typeface="Cambria" panose="02040503050406030204" pitchFamily="18" charset="0"/>
                <a:cs typeface="Arial" panose="020B0604020202020204" pitchFamily="34" charset="0"/>
              </a:rPr>
              <a:t>Perlindungan data pribadi merupakan salah satu hak asasi manusia yang merupakan bagian dari pelindungan diri pribadi maka perlu diberikan landasan hukum untuk memberikan keamanan atas data pribadi, berdasarkan UUD 1945.</a:t>
            </a:r>
          </a:p>
          <a:p>
            <a:pPr marL="457200" indent="-457200" algn="just">
              <a:buFont typeface="Wingdings" pitchFamily="2" charset="2"/>
              <a:buChar char="q"/>
            </a:pPr>
            <a:r>
              <a:rPr lang="id-ID" sz="2200" dirty="0">
                <a:solidFill>
                  <a:schemeClr val="tx1"/>
                </a:solidFill>
                <a:latin typeface="Cambria" panose="02040503050406030204" pitchFamily="18" charset="0"/>
                <a:cs typeface="Arial" panose="020B0604020202020204" pitchFamily="34" charset="0"/>
              </a:rPr>
              <a:t>Perlindungan data pribadi ditujukan untuk menjamin hak warga negara atas pelindungan diri pribadi dan menumbuhkan kesadaran masyarakat serta menjamin pengakuan dan penghormatan atas pentingnya pelindungan data pribadi.</a:t>
            </a:r>
          </a:p>
          <a:p>
            <a:pPr marL="457200" indent="-457200" algn="just">
              <a:buFont typeface="Wingdings" pitchFamily="2" charset="2"/>
              <a:buChar char="q"/>
            </a:pPr>
            <a:r>
              <a:rPr lang="id-ID" sz="2200" dirty="0">
                <a:solidFill>
                  <a:schemeClr val="tx1"/>
                </a:solidFill>
                <a:latin typeface="Cambria" panose="02040503050406030204" pitchFamily="18" charset="0"/>
                <a:cs typeface="Arial" panose="020B0604020202020204" pitchFamily="34" charset="0"/>
              </a:rPr>
              <a:t>Pengaturan data pribadi saat ini terdapat di dalam beberapa peraturan perundang-undangan maka untuk meningkatkan efektivitas dalam pelaksanaan pelindungan data pribadi diperlukan pengaturan mengenai pelindungan data pribadi dalam suatu undang-undang.</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Panjang Terlingkari 1">
            <a:extLst>
              <a:ext uri="{FF2B5EF4-FFF2-40B4-BE49-F238E27FC236}">
                <a16:creationId xmlns:a16="http://schemas.microsoft.com/office/drawing/2014/main" id="{7C4E7871-E6A2-834B-BBBF-40E89C46B4FA}"/>
              </a:ext>
            </a:extLst>
          </p:cNvPr>
          <p:cNvSpPr/>
          <p:nvPr/>
        </p:nvSpPr>
        <p:spPr>
          <a:xfrm>
            <a:off x="611560" y="1052736"/>
            <a:ext cx="2736304" cy="122413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b="1" dirty="0">
                <a:solidFill>
                  <a:srgbClr val="FF0000"/>
                </a:solidFill>
                <a:latin typeface="Cambria" panose="02040503050406030204" pitchFamily="18" charset="0"/>
              </a:rPr>
              <a:t>Perlindungan Data Pribadi</a:t>
            </a:r>
          </a:p>
        </p:txBody>
      </p:sp>
      <p:sp>
        <p:nvSpPr>
          <p:cNvPr id="5" name="Persegi Panjang Terlingkari 4">
            <a:extLst>
              <a:ext uri="{FF2B5EF4-FFF2-40B4-BE49-F238E27FC236}">
                <a16:creationId xmlns:a16="http://schemas.microsoft.com/office/drawing/2014/main" id="{BCE3BFA4-C1B7-864A-BDFC-AE4F8F1EF223}"/>
              </a:ext>
            </a:extLst>
          </p:cNvPr>
          <p:cNvSpPr/>
          <p:nvPr/>
        </p:nvSpPr>
        <p:spPr>
          <a:xfrm>
            <a:off x="4139952" y="1052736"/>
            <a:ext cx="2736304" cy="122413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err="1">
                <a:solidFill>
                  <a:schemeClr val="tx1"/>
                </a:solidFill>
                <a:latin typeface="Cambria" panose="02040503050406030204" pitchFamily="18" charset="0"/>
              </a:rPr>
              <a:t>Lex</a:t>
            </a:r>
            <a:r>
              <a:rPr lang="id-ID" sz="2400" dirty="0">
                <a:solidFill>
                  <a:schemeClr val="tx1"/>
                </a:solidFill>
                <a:latin typeface="Cambria" panose="02040503050406030204" pitchFamily="18" charset="0"/>
              </a:rPr>
              <a:t> </a:t>
            </a:r>
            <a:r>
              <a:rPr lang="id-ID" sz="2400" dirty="0" err="1">
                <a:solidFill>
                  <a:schemeClr val="tx1"/>
                </a:solidFill>
                <a:latin typeface="Cambria" panose="02040503050406030204" pitchFamily="18" charset="0"/>
              </a:rPr>
              <a:t>Informatica</a:t>
            </a:r>
            <a:endParaRPr lang="id-ID" sz="2400" dirty="0">
              <a:solidFill>
                <a:schemeClr val="tx1"/>
              </a:solidFill>
              <a:latin typeface="Cambria" panose="02040503050406030204" pitchFamily="18" charset="0"/>
            </a:endParaRPr>
          </a:p>
        </p:txBody>
      </p:sp>
      <p:sp>
        <p:nvSpPr>
          <p:cNvPr id="3" name="Panah Kanan 2">
            <a:extLst>
              <a:ext uri="{FF2B5EF4-FFF2-40B4-BE49-F238E27FC236}">
                <a16:creationId xmlns:a16="http://schemas.microsoft.com/office/drawing/2014/main" id="{4B1AD427-B005-D745-AF60-C8A88A477BBC}"/>
              </a:ext>
            </a:extLst>
          </p:cNvPr>
          <p:cNvSpPr/>
          <p:nvPr/>
        </p:nvSpPr>
        <p:spPr>
          <a:xfrm>
            <a:off x="3347864" y="1468632"/>
            <a:ext cx="792088" cy="392343"/>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Persegi Panjang Terlingkari 5">
            <a:extLst>
              <a:ext uri="{FF2B5EF4-FFF2-40B4-BE49-F238E27FC236}">
                <a16:creationId xmlns:a16="http://schemas.microsoft.com/office/drawing/2014/main" id="{66F6536B-F768-6548-8112-2BDAC195EF0C}"/>
              </a:ext>
            </a:extLst>
          </p:cNvPr>
          <p:cNvSpPr/>
          <p:nvPr/>
        </p:nvSpPr>
        <p:spPr>
          <a:xfrm>
            <a:off x="611560" y="2996952"/>
            <a:ext cx="2736304" cy="122413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err="1">
                <a:solidFill>
                  <a:schemeClr val="tx1"/>
                </a:solidFill>
                <a:latin typeface="Cambria" panose="02040503050406030204" pitchFamily="18" charset="0"/>
              </a:rPr>
              <a:t>Lex</a:t>
            </a:r>
            <a:r>
              <a:rPr lang="id-ID" sz="2400" dirty="0">
                <a:solidFill>
                  <a:schemeClr val="tx1"/>
                </a:solidFill>
                <a:latin typeface="Cambria" panose="02040503050406030204" pitchFamily="18" charset="0"/>
              </a:rPr>
              <a:t> </a:t>
            </a:r>
            <a:r>
              <a:rPr lang="id-ID" sz="2400" dirty="0" err="1">
                <a:solidFill>
                  <a:schemeClr val="tx1"/>
                </a:solidFill>
                <a:latin typeface="Cambria" panose="02040503050406030204" pitchFamily="18" charset="0"/>
              </a:rPr>
              <a:t>Mercatoria</a:t>
            </a:r>
            <a:endParaRPr lang="id-ID" sz="2400" dirty="0">
              <a:solidFill>
                <a:schemeClr val="tx1"/>
              </a:solidFill>
              <a:latin typeface="Cambria" panose="02040503050406030204" pitchFamily="18" charset="0"/>
            </a:endParaRPr>
          </a:p>
        </p:txBody>
      </p:sp>
      <p:sp>
        <p:nvSpPr>
          <p:cNvPr id="7" name="Panah Bawah 6">
            <a:extLst>
              <a:ext uri="{FF2B5EF4-FFF2-40B4-BE49-F238E27FC236}">
                <a16:creationId xmlns:a16="http://schemas.microsoft.com/office/drawing/2014/main" id="{E02CD1DC-18EF-3A4C-ACAF-A92B14211CD3}"/>
              </a:ext>
            </a:extLst>
          </p:cNvPr>
          <p:cNvSpPr/>
          <p:nvPr/>
        </p:nvSpPr>
        <p:spPr>
          <a:xfrm>
            <a:off x="1763688" y="2276871"/>
            <a:ext cx="432048" cy="72008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Kotak Teks 7">
            <a:extLst>
              <a:ext uri="{FF2B5EF4-FFF2-40B4-BE49-F238E27FC236}">
                <a16:creationId xmlns:a16="http://schemas.microsoft.com/office/drawing/2014/main" id="{806BD94E-5C38-8B42-B864-53899521442A}"/>
              </a:ext>
            </a:extLst>
          </p:cNvPr>
          <p:cNvSpPr txBox="1"/>
          <p:nvPr/>
        </p:nvSpPr>
        <p:spPr>
          <a:xfrm>
            <a:off x="4716017" y="2344812"/>
            <a:ext cx="3888432" cy="230832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 typeface="Arial" panose="020B0604020202020204" pitchFamily="34" charset="0"/>
              <a:buChar char="•"/>
            </a:pPr>
            <a:r>
              <a:rPr lang="id-ID" dirty="0">
                <a:latin typeface="Cambria" panose="02040503050406030204" pitchFamily="18" charset="0"/>
              </a:rPr>
              <a:t>Regulasi teknologi </a:t>
            </a:r>
            <a:r>
              <a:rPr lang="id-ID" dirty="0" err="1">
                <a:latin typeface="Cambria" panose="02040503050406030204" pitchFamily="18" charset="0"/>
              </a:rPr>
              <a:t>tdk</a:t>
            </a:r>
            <a:r>
              <a:rPr lang="id-ID" dirty="0">
                <a:latin typeface="Cambria" panose="02040503050406030204" pitchFamily="18" charset="0"/>
              </a:rPr>
              <a:t> memiliki ketergantungan pada yurisdiksi.</a:t>
            </a:r>
          </a:p>
          <a:p>
            <a:pPr marL="285750" indent="-285750">
              <a:buFont typeface="Arial" panose="020B0604020202020204" pitchFamily="34" charset="0"/>
              <a:buChar char="•"/>
            </a:pPr>
            <a:r>
              <a:rPr lang="id-ID" dirty="0">
                <a:latin typeface="Cambria" panose="02040503050406030204" pitchFamily="18" charset="0"/>
              </a:rPr>
              <a:t>Memungkinkan </a:t>
            </a:r>
            <a:r>
              <a:rPr lang="id-ID" dirty="0" err="1">
                <a:latin typeface="Cambria" panose="02040503050406030204" pitchFamily="18" charset="0"/>
              </a:rPr>
              <a:t>kustomisasi</a:t>
            </a:r>
            <a:r>
              <a:rPr lang="id-ID" dirty="0">
                <a:latin typeface="Cambria" panose="02040503050406030204" pitchFamily="18" charset="0"/>
              </a:rPr>
              <a:t> regulasi.</a:t>
            </a:r>
          </a:p>
          <a:p>
            <a:pPr marL="285750" indent="-285750">
              <a:buFont typeface="Arial" panose="020B0604020202020204" pitchFamily="34" charset="0"/>
              <a:buChar char="•"/>
            </a:pPr>
            <a:r>
              <a:rPr lang="id-ID" dirty="0">
                <a:latin typeface="Cambria" panose="02040503050406030204" pitchFamily="18" charset="0"/>
              </a:rPr>
              <a:t>Memperoleh kemanfaatan dari integrasi penegakan mandiri dan pemantauan terhadap kepatuhan internal.</a:t>
            </a:r>
          </a:p>
        </p:txBody>
      </p:sp>
      <p:sp>
        <p:nvSpPr>
          <p:cNvPr id="9" name="Kotak Teks 8">
            <a:extLst>
              <a:ext uri="{FF2B5EF4-FFF2-40B4-BE49-F238E27FC236}">
                <a16:creationId xmlns:a16="http://schemas.microsoft.com/office/drawing/2014/main" id="{4CE9A375-B946-4A4F-AF65-ACA7FCA54C7B}"/>
              </a:ext>
            </a:extLst>
          </p:cNvPr>
          <p:cNvSpPr txBox="1"/>
          <p:nvPr/>
        </p:nvSpPr>
        <p:spPr>
          <a:xfrm>
            <a:off x="251520" y="4267547"/>
            <a:ext cx="3888432"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 typeface="Arial" panose="020B0604020202020204" pitchFamily="34" charset="0"/>
              <a:buChar char="•"/>
            </a:pPr>
            <a:r>
              <a:rPr lang="id-ID" dirty="0">
                <a:latin typeface="Cambria" panose="02040503050406030204" pitchFamily="18" charset="0"/>
              </a:rPr>
              <a:t>Hukum para pedagang</a:t>
            </a:r>
          </a:p>
          <a:p>
            <a:pPr marL="285750" indent="-285750">
              <a:buFont typeface="Arial" panose="020B0604020202020204" pitchFamily="34" charset="0"/>
              <a:buChar char="•"/>
            </a:pPr>
            <a:r>
              <a:rPr lang="id-ID" dirty="0">
                <a:latin typeface="Cambria" panose="02040503050406030204" pitchFamily="18" charset="0"/>
              </a:rPr>
              <a:t>Melembagakan kedaulatan </a:t>
            </a:r>
            <a:r>
              <a:rPr lang="id-ID" dirty="0" err="1">
                <a:latin typeface="Cambria" panose="02040503050406030204" pitchFamily="18" charset="0"/>
              </a:rPr>
              <a:t>yurisdiksional</a:t>
            </a:r>
            <a:endParaRPr lang="id-ID" dirty="0">
              <a:latin typeface="Cambria" panose="02040503050406030204" pitchFamily="18" charset="0"/>
            </a:endParaRPr>
          </a:p>
        </p:txBody>
      </p:sp>
    </p:spTree>
    <p:extLst>
      <p:ext uri="{BB962C8B-B14F-4D97-AF65-F5344CB8AC3E}">
        <p14:creationId xmlns:p14="http://schemas.microsoft.com/office/powerpoint/2010/main" val="160338969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200" dirty="0">
                <a:solidFill>
                  <a:schemeClr val="tx1"/>
                </a:solidFill>
                <a:latin typeface="Cambria" panose="02040503050406030204" pitchFamily="18" charset="0"/>
                <a:cs typeface="Arial" panose="020B0604020202020204" pitchFamily="34" charset="0"/>
              </a:rPr>
              <a:t>Hukum Perlindungan Data Pribadi memerlukan dasar </a:t>
            </a:r>
            <a:r>
              <a:rPr lang="id-ID" sz="3200" dirty="0" err="1">
                <a:solidFill>
                  <a:schemeClr val="tx1"/>
                </a:solidFill>
                <a:latin typeface="Cambria" panose="02040503050406030204" pitchFamily="18" charset="0"/>
                <a:cs typeface="Arial" panose="020B0604020202020204" pitchFamily="34" charset="0"/>
              </a:rPr>
              <a:t>teoritis</a:t>
            </a:r>
            <a:r>
              <a:rPr lang="id-ID" sz="3200" dirty="0">
                <a:solidFill>
                  <a:schemeClr val="tx1"/>
                </a:solidFill>
                <a:latin typeface="Cambria" panose="02040503050406030204" pitchFamily="18" charset="0"/>
                <a:cs typeface="Arial" panose="020B0604020202020204" pitchFamily="34" charset="0"/>
              </a:rPr>
              <a:t> untuk memastikan dicapainya stabilitas, dapat memprediksi, dan keadilan dalam suatu keseluruhan sistem hukum, ekonomi, dan teknologi terhadap peradaban manusia (peradaban digital global).</a:t>
            </a:r>
          </a:p>
        </p:txBody>
      </p:sp>
    </p:spTree>
    <p:extLst>
      <p:ext uri="{BB962C8B-B14F-4D97-AF65-F5344CB8AC3E}">
        <p14:creationId xmlns:p14="http://schemas.microsoft.com/office/powerpoint/2010/main" val="91693272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200" dirty="0">
                <a:solidFill>
                  <a:schemeClr val="tx1"/>
                </a:solidFill>
                <a:latin typeface="Cambria" panose="02040503050406030204" pitchFamily="18" charset="0"/>
                <a:cs typeface="Arial" panose="020B0604020202020204" pitchFamily="34" charset="0"/>
              </a:rPr>
              <a:t>Hukum perlindungan data pribadi meliputi asas-asas dan kaidah, lembaga, serta proses yang mewujudkan hukum perlindungan data pribadi ke dalam kenyataan kehidupan masyarakat revolusi industri 4.0.</a:t>
            </a:r>
          </a:p>
        </p:txBody>
      </p:sp>
    </p:spTree>
    <p:extLst>
      <p:ext uri="{BB962C8B-B14F-4D97-AF65-F5344CB8AC3E}">
        <p14:creationId xmlns:p14="http://schemas.microsoft.com/office/powerpoint/2010/main" val="975292877"/>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32859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Hukum perlindungan data pribadi berlaku universal dan abadi sesuai </a:t>
            </a:r>
            <a:r>
              <a:rPr lang="id-ID" sz="2400" dirty="0" err="1">
                <a:solidFill>
                  <a:schemeClr val="tx1"/>
                </a:solidFill>
                <a:latin typeface="Cambria" panose="02040503050406030204" pitchFamily="18" charset="0"/>
                <a:cs typeface="Arial" panose="020B0604020202020204" pitchFamily="34" charset="0"/>
              </a:rPr>
              <a:t>dg</a:t>
            </a:r>
            <a:r>
              <a:rPr lang="id-ID" sz="2400" dirty="0">
                <a:solidFill>
                  <a:schemeClr val="tx1"/>
                </a:solidFill>
                <a:latin typeface="Cambria" panose="02040503050406030204" pitchFamily="18" charset="0"/>
                <a:cs typeface="Arial" panose="020B0604020202020204" pitchFamily="34" charset="0"/>
              </a:rPr>
              <a:t> konseptual asas yang bersumber </a:t>
            </a:r>
            <a:r>
              <a:rPr lang="id-ID" sz="2400" dirty="0" err="1">
                <a:solidFill>
                  <a:schemeClr val="tx1"/>
                </a:solidFill>
                <a:latin typeface="Cambria" panose="02040503050406030204" pitchFamily="18" charset="0"/>
                <a:cs typeface="Arial" panose="020B0604020202020204" pitchFamily="34" charset="0"/>
              </a:rPr>
              <a:t>dr</a:t>
            </a:r>
            <a:r>
              <a:rPr lang="id-ID" sz="2400" dirty="0">
                <a:solidFill>
                  <a:schemeClr val="tx1"/>
                </a:solidFill>
                <a:latin typeface="Cambria" panose="02040503050406030204" pitchFamily="18" charset="0"/>
                <a:cs typeface="Arial" panose="020B0604020202020204" pitchFamily="34" charset="0"/>
              </a:rPr>
              <a:t> mazhab hukum alam.</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Hukum perlindungan data pribadi adalah perintah, kewajiban, dan sanksi yang bersumber </a:t>
            </a:r>
            <a:r>
              <a:rPr lang="id-ID" sz="2400" dirty="0" err="1">
                <a:solidFill>
                  <a:schemeClr val="tx1"/>
                </a:solidFill>
                <a:latin typeface="Cambria" panose="02040503050406030204" pitchFamily="18" charset="0"/>
                <a:cs typeface="Arial" panose="020B0604020202020204" pitchFamily="34" charset="0"/>
              </a:rPr>
              <a:t>dr</a:t>
            </a:r>
            <a:r>
              <a:rPr lang="id-ID" sz="2400" dirty="0">
                <a:solidFill>
                  <a:schemeClr val="tx1"/>
                </a:solidFill>
                <a:latin typeface="Cambria" panose="02040503050406030204" pitchFamily="18" charset="0"/>
                <a:cs typeface="Arial" panose="020B0604020202020204" pitchFamily="34" charset="0"/>
              </a:rPr>
              <a:t> mazhab positivisme.</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Hukum perlindungan data pribadi adalah jiwa bangsa (</a:t>
            </a:r>
            <a:r>
              <a:rPr lang="id-ID" sz="2400" dirty="0" err="1">
                <a:solidFill>
                  <a:schemeClr val="tx1"/>
                </a:solidFill>
                <a:latin typeface="Cambria" panose="02040503050406030204" pitchFamily="18" charset="0"/>
                <a:cs typeface="Arial" panose="020B0604020202020204" pitchFamily="34" charset="0"/>
              </a:rPr>
              <a:t>volkgeist</a:t>
            </a:r>
            <a:r>
              <a:rPr lang="id-ID" sz="2400" dirty="0">
                <a:solidFill>
                  <a:schemeClr val="tx1"/>
                </a:solidFill>
                <a:latin typeface="Cambria" panose="02040503050406030204" pitchFamily="18" charset="0"/>
                <a:cs typeface="Arial" panose="020B0604020202020204" pitchFamily="34" charset="0"/>
              </a:rPr>
              <a:t>) yang berbeda-beda sesuai waktu dan tempatnya.</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Hukum perlindungan data pribadi adalah hukum yang sesuai </a:t>
            </a:r>
            <a:r>
              <a:rPr lang="id-ID" sz="2400" dirty="0" err="1">
                <a:solidFill>
                  <a:schemeClr val="tx1"/>
                </a:solidFill>
                <a:latin typeface="Cambria" panose="02040503050406030204" pitchFamily="18" charset="0"/>
                <a:cs typeface="Arial" panose="020B0604020202020204" pitchFamily="34" charset="0"/>
              </a:rPr>
              <a:t>dg</a:t>
            </a:r>
            <a:r>
              <a:rPr lang="id-ID" sz="2400" dirty="0">
                <a:solidFill>
                  <a:schemeClr val="tx1"/>
                </a:solidFill>
                <a:latin typeface="Cambria" panose="02040503050406030204" pitchFamily="18" charset="0"/>
                <a:cs typeface="Arial" panose="020B0604020202020204" pitchFamily="34" charset="0"/>
              </a:rPr>
              <a:t> hukum yang hidup di dalam masyarakat sesuai mazhab </a:t>
            </a:r>
            <a:r>
              <a:rPr lang="id-ID" sz="2400" dirty="0" err="1">
                <a:solidFill>
                  <a:schemeClr val="tx1"/>
                </a:solidFill>
                <a:latin typeface="Cambria" panose="02040503050406030204" pitchFamily="18" charset="0"/>
                <a:cs typeface="Arial" panose="020B0604020202020204" pitchFamily="34" charset="0"/>
              </a:rPr>
              <a:t>sociological</a:t>
            </a:r>
            <a:r>
              <a:rPr lang="id-ID" sz="2400" dirty="0">
                <a:solidFill>
                  <a:schemeClr val="tx1"/>
                </a:solidFill>
                <a:latin typeface="Cambria" panose="02040503050406030204" pitchFamily="18" charset="0"/>
                <a:cs typeface="Arial" panose="020B0604020202020204" pitchFamily="34" charset="0"/>
              </a:rPr>
              <a:t> </a:t>
            </a:r>
            <a:r>
              <a:rPr lang="id-ID" sz="2400" dirty="0" err="1">
                <a:solidFill>
                  <a:schemeClr val="tx1"/>
                </a:solidFill>
                <a:latin typeface="Cambria" panose="02040503050406030204" pitchFamily="18" charset="0"/>
                <a:cs typeface="Arial" panose="020B0604020202020204" pitchFamily="34" charset="0"/>
              </a:rPr>
              <a:t>jurisprudence</a:t>
            </a:r>
            <a:r>
              <a:rPr lang="id-ID" sz="2400" dirty="0">
                <a:solidFill>
                  <a:schemeClr val="tx1"/>
                </a:solidFill>
                <a:latin typeface="Cambria" panose="02040503050406030204" pitchFamily="18" charset="0"/>
                <a:cs typeface="Arial" panose="020B0604020202020204" pitchFamily="34" charset="0"/>
              </a:rPr>
              <a:t>.</a:t>
            </a:r>
          </a:p>
          <a:p>
            <a:pPr marL="457200" indent="-457200" algn="just">
              <a:buFont typeface="Wingdings" pitchFamily="2" charset="2"/>
              <a:buChar char="q"/>
            </a:pP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1790677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Asas-Asas</a:t>
            </a: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Legislasi UU PDP</a:t>
            </a:r>
          </a:p>
        </p:txBody>
      </p:sp>
      <p:sp>
        <p:nvSpPr>
          <p:cNvPr id="5" name="Content Placeholder 2">
            <a:extLst>
              <a:ext uri="{FF2B5EF4-FFF2-40B4-BE49-F238E27FC236}">
                <a16:creationId xmlns:a16="http://schemas.microsoft.com/office/drawing/2014/main" id="{D434EF20-AC33-0A41-9695-DC42BD9EEA63}"/>
              </a:ext>
            </a:extLst>
          </p:cNvPr>
          <p:cNvSpPr txBox="1">
            <a:spLocks/>
          </p:cNvSpPr>
          <p:nvPr/>
        </p:nvSpPr>
        <p:spPr>
          <a:xfrm>
            <a:off x="457200" y="1556792"/>
            <a:ext cx="8229600" cy="47525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1600" b="1" dirty="0">
                <a:solidFill>
                  <a:schemeClr val="tx1"/>
                </a:solidFill>
                <a:latin typeface="Cambria" panose="02040503050406030204" pitchFamily="18" charset="0"/>
                <a:cs typeface="Arial" panose="020B0604020202020204" pitchFamily="34" charset="0"/>
              </a:rPr>
              <a:t>Asas pelindungan</a:t>
            </a:r>
            <a:r>
              <a:rPr lang="id-ID" sz="1600" dirty="0">
                <a:solidFill>
                  <a:schemeClr val="tx1"/>
                </a:solidFill>
                <a:latin typeface="Cambria" panose="02040503050406030204" pitchFamily="18" charset="0"/>
                <a:cs typeface="Arial" panose="020B0604020202020204" pitchFamily="34" charset="0"/>
              </a:rPr>
              <a:t> adalah bahwa setiap pemrosesan Data Pribadi dilakukan dengan memberikan pelindungan kepada Subjek Data Pribadi atas Data Pribadinya dan Data Pribadi tersebut agar tidak disalahgunakan.</a:t>
            </a:r>
          </a:p>
          <a:p>
            <a:pPr marL="457200" indent="-457200" algn="just">
              <a:buFont typeface="Wingdings" pitchFamily="2" charset="2"/>
              <a:buChar char="q"/>
            </a:pPr>
            <a:r>
              <a:rPr lang="id-ID" sz="1600" b="1" dirty="0">
                <a:solidFill>
                  <a:schemeClr val="tx1"/>
                </a:solidFill>
                <a:latin typeface="Cambria" panose="02040503050406030204" pitchFamily="18" charset="0"/>
                <a:cs typeface="Arial" panose="020B0604020202020204" pitchFamily="34" charset="0"/>
              </a:rPr>
              <a:t>Asas kepastian hukum </a:t>
            </a:r>
            <a:r>
              <a:rPr lang="id-ID" sz="1600" dirty="0">
                <a:solidFill>
                  <a:schemeClr val="tx1"/>
                </a:solidFill>
                <a:latin typeface="Cambria" panose="02040503050406030204" pitchFamily="18" charset="0"/>
                <a:cs typeface="Arial" panose="020B0604020202020204" pitchFamily="34" charset="0"/>
              </a:rPr>
              <a:t>adalah bahwa setiap pemrosesan Data Pribadi dilakukan berdasarkan landasan hukum untuk mewujudkan Pelindungan Data Pribadi serta segala sesuatu yang mendukung sehingga mendapatkan pengakuan hukum di dalam dan di luar pengadilan.</a:t>
            </a:r>
          </a:p>
          <a:p>
            <a:pPr marL="457200" indent="-457200" algn="just">
              <a:buFont typeface="Wingdings" pitchFamily="2" charset="2"/>
              <a:buChar char="q"/>
            </a:pPr>
            <a:r>
              <a:rPr lang="id-ID" sz="1600" b="1" dirty="0">
                <a:solidFill>
                  <a:schemeClr val="tx1"/>
                </a:solidFill>
                <a:latin typeface="Cambria" panose="02040503050406030204" pitchFamily="18" charset="0"/>
                <a:cs typeface="Arial" panose="020B0604020202020204" pitchFamily="34" charset="0"/>
              </a:rPr>
              <a:t>Asas kepentingan umum</a:t>
            </a:r>
            <a:r>
              <a:rPr lang="id-ID" sz="1600" dirty="0">
                <a:solidFill>
                  <a:schemeClr val="tx1"/>
                </a:solidFill>
                <a:latin typeface="Cambria" panose="02040503050406030204" pitchFamily="18" charset="0"/>
                <a:cs typeface="Arial" panose="020B0604020202020204" pitchFamily="34" charset="0"/>
              </a:rPr>
              <a:t> adalah bahwa dalam Pelindungan Data Pribadi harus memperhatikan kepentingan umum atau masyarakat secara luas. Kepentingan umum tersebut antara lain kepentingan penyelenggaraan negara serta pertahanan dan keamanan nasional.</a:t>
            </a:r>
          </a:p>
          <a:p>
            <a:pPr marL="457200" indent="-457200" algn="just">
              <a:buFont typeface="Wingdings" pitchFamily="2" charset="2"/>
              <a:buChar char="q"/>
            </a:pPr>
            <a:r>
              <a:rPr lang="id-ID" sz="1600" b="1" dirty="0">
                <a:solidFill>
                  <a:schemeClr val="tx1"/>
                </a:solidFill>
                <a:latin typeface="Cambria" panose="02040503050406030204" pitchFamily="18" charset="0"/>
                <a:cs typeface="Arial" panose="020B0604020202020204" pitchFamily="34" charset="0"/>
              </a:rPr>
              <a:t>Asas kemanfaatan </a:t>
            </a:r>
            <a:r>
              <a:rPr lang="id-ID" sz="1600" dirty="0">
                <a:solidFill>
                  <a:schemeClr val="tx1"/>
                </a:solidFill>
                <a:latin typeface="Cambria" panose="02040503050406030204" pitchFamily="18" charset="0"/>
                <a:cs typeface="Arial" panose="020B0604020202020204" pitchFamily="34" charset="0"/>
              </a:rPr>
              <a:t>adalah bahwa pengaturan Pelindungan Data Pribadi harus bermanfaat bagi kepentingan nasional, khususnya dalam mewujudkan cita-cita kesejahteraan umum.</a:t>
            </a:r>
          </a:p>
          <a:p>
            <a:pPr marL="457200" indent="-457200" algn="just">
              <a:buFont typeface="Wingdings" pitchFamily="2" charset="2"/>
              <a:buChar char="q"/>
            </a:pPr>
            <a:r>
              <a:rPr lang="id-ID" sz="1600" b="1" dirty="0">
                <a:solidFill>
                  <a:schemeClr val="tx1"/>
                </a:solidFill>
                <a:latin typeface="Cambria" panose="02040503050406030204" pitchFamily="18" charset="0"/>
                <a:cs typeface="Arial" panose="020B0604020202020204" pitchFamily="34" charset="0"/>
              </a:rPr>
              <a:t>Asas kehati-hatian </a:t>
            </a:r>
            <a:r>
              <a:rPr lang="id-ID" sz="1600" dirty="0">
                <a:solidFill>
                  <a:schemeClr val="tx1"/>
                </a:solidFill>
                <a:latin typeface="Cambria" panose="02040503050406030204" pitchFamily="18" charset="0"/>
                <a:cs typeface="Arial" panose="020B0604020202020204" pitchFamily="34" charset="0"/>
              </a:rPr>
              <a:t>adalah bahwa para pihak yang terkait dengan </a:t>
            </a:r>
            <a:r>
              <a:rPr lang="id-ID" sz="1600" dirty="0" err="1">
                <a:solidFill>
                  <a:schemeClr val="tx1"/>
                </a:solidFill>
                <a:latin typeface="Cambria" panose="02040503050406030204" pitchFamily="18" charset="0"/>
                <a:cs typeface="Arial" panose="020B0604020202020204" pitchFamily="34" charset="0"/>
              </a:rPr>
              <a:t>perrrosesan</a:t>
            </a:r>
            <a:r>
              <a:rPr lang="id-ID" sz="1600" dirty="0">
                <a:solidFill>
                  <a:schemeClr val="tx1"/>
                </a:solidFill>
                <a:latin typeface="Cambria" panose="02040503050406030204" pitchFamily="18" charset="0"/>
                <a:cs typeface="Arial" panose="020B0604020202020204" pitchFamily="34" charset="0"/>
              </a:rPr>
              <a:t> dan pengawasan Data Pribadi harus memperhatikan segenap aspek yang berpotensi mendatangkan kerugian.</a:t>
            </a:r>
          </a:p>
        </p:txBody>
      </p:sp>
    </p:spTree>
    <p:extLst>
      <p:ext uri="{BB962C8B-B14F-4D97-AF65-F5344CB8AC3E}">
        <p14:creationId xmlns:p14="http://schemas.microsoft.com/office/powerpoint/2010/main" val="34747533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434EF20-AC33-0A41-9695-DC42BD9EEA63}"/>
              </a:ext>
            </a:extLst>
          </p:cNvPr>
          <p:cNvSpPr txBox="1">
            <a:spLocks/>
          </p:cNvSpPr>
          <p:nvPr/>
        </p:nvSpPr>
        <p:spPr>
          <a:xfrm>
            <a:off x="457200" y="1556792"/>
            <a:ext cx="8229600" cy="47525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000" b="1" dirty="0">
                <a:solidFill>
                  <a:schemeClr val="tx1"/>
                </a:solidFill>
                <a:latin typeface="Cambria" panose="02040503050406030204" pitchFamily="18" charset="0"/>
                <a:cs typeface="Arial" panose="020B0604020202020204" pitchFamily="34" charset="0"/>
              </a:rPr>
              <a:t>Asas keseimbangan </a:t>
            </a:r>
            <a:r>
              <a:rPr lang="id-ID" sz="2000" dirty="0">
                <a:solidFill>
                  <a:schemeClr val="tx1"/>
                </a:solidFill>
                <a:latin typeface="Cambria" panose="02040503050406030204" pitchFamily="18" charset="0"/>
                <a:cs typeface="Arial" panose="020B0604020202020204" pitchFamily="34" charset="0"/>
              </a:rPr>
              <a:t>adalah sebagai upaya Pelindungan Data Pribadi untuk menyeimbangkan antara hak atas Data Pribadi di satu pihak dengan hak negara yang sah berdasarkan kepentingan umum.</a:t>
            </a:r>
          </a:p>
          <a:p>
            <a:pPr marL="457200" indent="-457200" algn="just">
              <a:buFont typeface="Wingdings" pitchFamily="2" charset="2"/>
              <a:buChar char="q"/>
            </a:pPr>
            <a:r>
              <a:rPr lang="id-ID" sz="2000" b="1" dirty="0">
                <a:solidFill>
                  <a:schemeClr val="tx1"/>
                </a:solidFill>
                <a:latin typeface="Cambria" panose="02040503050406030204" pitchFamily="18" charset="0"/>
                <a:cs typeface="Arial" panose="020B0604020202020204" pitchFamily="34" charset="0"/>
              </a:rPr>
              <a:t>Asas </a:t>
            </a:r>
            <a:r>
              <a:rPr lang="id-ID" sz="2000" b="1" dirty="0" err="1">
                <a:solidFill>
                  <a:schemeClr val="tx1"/>
                </a:solidFill>
                <a:latin typeface="Cambria" panose="02040503050406030204" pitchFamily="18" charset="0"/>
                <a:cs typeface="Arial" panose="020B0604020202020204" pitchFamily="34" charset="0"/>
              </a:rPr>
              <a:t>pertanggungiawaban</a:t>
            </a:r>
            <a:r>
              <a:rPr lang="id-ID" sz="2000" b="1" dirty="0">
                <a:solidFill>
                  <a:schemeClr val="tx1"/>
                </a:solidFill>
                <a:latin typeface="Cambria" panose="02040503050406030204" pitchFamily="18" charset="0"/>
                <a:cs typeface="Arial" panose="020B0604020202020204" pitchFamily="34" charset="0"/>
              </a:rPr>
              <a:t> </a:t>
            </a:r>
            <a:r>
              <a:rPr lang="id-ID" sz="2000" dirty="0">
                <a:solidFill>
                  <a:schemeClr val="tx1"/>
                </a:solidFill>
                <a:latin typeface="Cambria" panose="02040503050406030204" pitchFamily="18" charset="0"/>
                <a:cs typeface="Arial" panose="020B0604020202020204" pitchFamily="34" charset="0"/>
              </a:rPr>
              <a:t>adalah bahwa semua pihak yang terkait dengan pemrosesan dan pengawasan Data Pribadi bertindak secara bertanggung jawab sehingga mampu menjamin keseimbangan hak dan kewajiban para pihak yang terkait termasuk Subjek Data Pribadi.</a:t>
            </a:r>
          </a:p>
          <a:p>
            <a:pPr marL="457200" indent="-457200" algn="just">
              <a:buFont typeface="Wingdings" pitchFamily="2" charset="2"/>
              <a:buChar char="q"/>
            </a:pPr>
            <a:r>
              <a:rPr lang="id-ID" sz="2000" b="1" dirty="0">
                <a:solidFill>
                  <a:schemeClr val="tx1"/>
                </a:solidFill>
                <a:latin typeface="Cambria" panose="02040503050406030204" pitchFamily="18" charset="0"/>
                <a:cs typeface="Arial" panose="020B0604020202020204" pitchFamily="34" charset="0"/>
              </a:rPr>
              <a:t>Asas kerahasiaan </a:t>
            </a:r>
            <a:r>
              <a:rPr lang="id-ID" sz="2000" dirty="0">
                <a:solidFill>
                  <a:schemeClr val="tx1"/>
                </a:solidFill>
                <a:latin typeface="Cambria" panose="02040503050406030204" pitchFamily="18" charset="0"/>
                <a:cs typeface="Arial" panose="020B0604020202020204" pitchFamily="34" charset="0"/>
              </a:rPr>
              <a:t>adalah bahwa Data Pribadi terlindungi dari pihak yang tidak berhak dan/atau dari kegiatan pemrosesan Data Pribadi yang tidak sah.</a:t>
            </a:r>
          </a:p>
        </p:txBody>
      </p:sp>
    </p:spTree>
    <p:extLst>
      <p:ext uri="{BB962C8B-B14F-4D97-AF65-F5344CB8AC3E}">
        <p14:creationId xmlns:p14="http://schemas.microsoft.com/office/powerpoint/2010/main" val="11628772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a:extLst>
              <a:ext uri="{FF2B5EF4-FFF2-40B4-BE49-F238E27FC236}">
                <a16:creationId xmlns:a16="http://schemas.microsoft.com/office/drawing/2014/main" id="{BDFDF564-AE64-524B-8398-222E71141BB4}"/>
              </a:ext>
            </a:extLst>
          </p:cNvPr>
          <p:cNvGraphicFramePr>
            <a:graphicFrameLocks noGrp="1"/>
          </p:cNvGraphicFramePr>
          <p:nvPr>
            <p:extLst>
              <p:ext uri="{D42A27DB-BD31-4B8C-83A1-F6EECF244321}">
                <p14:modId xmlns:p14="http://schemas.microsoft.com/office/powerpoint/2010/main" val="2091702320"/>
              </p:ext>
            </p:extLst>
          </p:nvPr>
        </p:nvGraphicFramePr>
        <p:xfrm>
          <a:off x="651640" y="548680"/>
          <a:ext cx="7952808" cy="6132287"/>
        </p:xfrm>
        <a:graphic>
          <a:graphicData uri="http://schemas.openxmlformats.org/drawingml/2006/table">
            <a:tbl>
              <a:tblPr firstRow="1" bandRow="1">
                <a:tableStyleId>{5C22544A-7EE6-4342-B048-85BDC9FD1C3A}</a:tableStyleId>
              </a:tblPr>
              <a:tblGrid>
                <a:gridCol w="2650936">
                  <a:extLst>
                    <a:ext uri="{9D8B030D-6E8A-4147-A177-3AD203B41FA5}">
                      <a16:colId xmlns:a16="http://schemas.microsoft.com/office/drawing/2014/main" val="1308154446"/>
                    </a:ext>
                  </a:extLst>
                </a:gridCol>
                <a:gridCol w="2650936">
                  <a:extLst>
                    <a:ext uri="{9D8B030D-6E8A-4147-A177-3AD203B41FA5}">
                      <a16:colId xmlns:a16="http://schemas.microsoft.com/office/drawing/2014/main" val="3637222232"/>
                    </a:ext>
                  </a:extLst>
                </a:gridCol>
                <a:gridCol w="2650936">
                  <a:extLst>
                    <a:ext uri="{9D8B030D-6E8A-4147-A177-3AD203B41FA5}">
                      <a16:colId xmlns:a16="http://schemas.microsoft.com/office/drawing/2014/main" val="2721428594"/>
                    </a:ext>
                  </a:extLst>
                </a:gridCol>
              </a:tblGrid>
              <a:tr h="708346">
                <a:tc>
                  <a:txBody>
                    <a:bodyPr/>
                    <a:lstStyle/>
                    <a:p>
                      <a:pPr algn="ctr"/>
                      <a:r>
                        <a:rPr lang="id-ID" sz="1600" b="0" dirty="0">
                          <a:latin typeface="Cambria" panose="02040503050406030204" pitchFamily="18" charset="0"/>
                        </a:rPr>
                        <a:t>Variabel</a:t>
                      </a:r>
                    </a:p>
                  </a:txBody>
                  <a:tcPr anchor="ctr"/>
                </a:tc>
                <a:tc>
                  <a:txBody>
                    <a:bodyPr/>
                    <a:lstStyle/>
                    <a:p>
                      <a:pPr algn="ctr"/>
                      <a:r>
                        <a:rPr lang="id-ID" sz="1600" dirty="0" err="1">
                          <a:latin typeface="Cambria" panose="02040503050406030204" pitchFamily="18" charset="0"/>
                        </a:rPr>
                        <a:t>Cyberspace</a:t>
                      </a:r>
                      <a:r>
                        <a:rPr lang="id-ID" sz="1600" dirty="0">
                          <a:latin typeface="Cambria" panose="02040503050406030204" pitchFamily="18" charset="0"/>
                        </a:rPr>
                        <a:t> (</a:t>
                      </a:r>
                      <a:r>
                        <a:rPr lang="id-ID" sz="1600" dirty="0" err="1">
                          <a:latin typeface="Cambria" panose="02040503050406030204" pitchFamily="18" charset="0"/>
                        </a:rPr>
                        <a:t>teknologikal</a:t>
                      </a:r>
                      <a:r>
                        <a:rPr lang="id-ID" sz="1600" dirty="0">
                          <a:latin typeface="Cambria" panose="02040503050406030204" pitchFamily="18" charset="0"/>
                        </a:rPr>
                        <a:t>)</a:t>
                      </a:r>
                    </a:p>
                  </a:txBody>
                  <a:tcPr anchor="ctr"/>
                </a:tc>
                <a:tc>
                  <a:txBody>
                    <a:bodyPr/>
                    <a:lstStyle/>
                    <a:p>
                      <a:pPr algn="ctr"/>
                      <a:r>
                        <a:rPr lang="id-ID" sz="1600" dirty="0" err="1">
                          <a:latin typeface="Cambria" panose="02040503050406030204" pitchFamily="18" charset="0"/>
                        </a:rPr>
                        <a:t>Cyberlaw</a:t>
                      </a:r>
                      <a:r>
                        <a:rPr lang="id-ID" sz="1600" dirty="0">
                          <a:latin typeface="Cambria" panose="02040503050406030204" pitchFamily="18" charset="0"/>
                        </a:rPr>
                        <a:t> (legal)</a:t>
                      </a:r>
                    </a:p>
                  </a:txBody>
                  <a:tcPr anchor="ctr"/>
                </a:tc>
                <a:extLst>
                  <a:ext uri="{0D108BD9-81ED-4DB2-BD59-A6C34878D82A}">
                    <a16:rowId xmlns:a16="http://schemas.microsoft.com/office/drawing/2014/main" val="2399901714"/>
                  </a:ext>
                </a:extLst>
              </a:tr>
              <a:tr h="708346">
                <a:tc>
                  <a:txBody>
                    <a:bodyPr/>
                    <a:lstStyle/>
                    <a:p>
                      <a:r>
                        <a:rPr lang="id-ID" sz="1600" dirty="0">
                          <a:latin typeface="Cambria" panose="02040503050406030204" pitchFamily="18" charset="0"/>
                        </a:rPr>
                        <a:t>Waktu</a:t>
                      </a:r>
                    </a:p>
                  </a:txBody>
                  <a:tcPr/>
                </a:tc>
                <a:tc>
                  <a:txBody>
                    <a:bodyPr/>
                    <a:lstStyle/>
                    <a:p>
                      <a:r>
                        <a:rPr lang="id-ID" sz="1600" dirty="0" err="1">
                          <a:latin typeface="Cambria" panose="02040503050406030204" pitchFamily="18" charset="0"/>
                        </a:rPr>
                        <a:t>Kapanpun</a:t>
                      </a:r>
                      <a:r>
                        <a:rPr lang="id-ID" sz="1600" dirty="0">
                          <a:latin typeface="Cambria" panose="02040503050406030204" pitchFamily="18" charset="0"/>
                        </a:rPr>
                        <a:t>, cepat, tidak terikat waktu.</a:t>
                      </a:r>
                    </a:p>
                  </a:txBody>
                  <a:tcPr/>
                </a:tc>
                <a:tc>
                  <a:txBody>
                    <a:bodyPr/>
                    <a:lstStyle/>
                    <a:p>
                      <a:r>
                        <a:rPr lang="id-ID" sz="1600" dirty="0">
                          <a:latin typeface="Cambria" panose="02040503050406030204" pitchFamily="18" charset="0"/>
                        </a:rPr>
                        <a:t>Perbedaan waktu </a:t>
                      </a:r>
                      <a:r>
                        <a:rPr lang="id-ID" sz="1600" dirty="0" err="1">
                          <a:latin typeface="Cambria" panose="02040503050406030204" pitchFamily="18" charset="0"/>
                        </a:rPr>
                        <a:t>seringkali</a:t>
                      </a:r>
                      <a:r>
                        <a:rPr lang="id-ID" sz="1600" dirty="0">
                          <a:latin typeface="Cambria" panose="02040503050406030204" pitchFamily="18" charset="0"/>
                        </a:rPr>
                        <a:t> diabaikan.</a:t>
                      </a:r>
                    </a:p>
                  </a:txBody>
                  <a:tcPr/>
                </a:tc>
                <a:extLst>
                  <a:ext uri="{0D108BD9-81ED-4DB2-BD59-A6C34878D82A}">
                    <a16:rowId xmlns:a16="http://schemas.microsoft.com/office/drawing/2014/main" val="978180876"/>
                  </a:ext>
                </a:extLst>
              </a:tr>
              <a:tr h="863519">
                <a:tc>
                  <a:txBody>
                    <a:bodyPr/>
                    <a:lstStyle/>
                    <a:p>
                      <a:r>
                        <a:rPr lang="id-ID" sz="1600" dirty="0">
                          <a:latin typeface="Cambria" panose="02040503050406030204" pitchFamily="18" charset="0"/>
                        </a:rPr>
                        <a:t>Ruang</a:t>
                      </a:r>
                    </a:p>
                  </a:txBody>
                  <a:tcPr/>
                </a:tc>
                <a:tc>
                  <a:txBody>
                    <a:bodyPr/>
                    <a:lstStyle/>
                    <a:p>
                      <a:r>
                        <a:rPr lang="id-ID" sz="1600" dirty="0">
                          <a:latin typeface="Cambria" panose="02040503050406030204" pitchFamily="18" charset="0"/>
                        </a:rPr>
                        <a:t>Di </a:t>
                      </a:r>
                      <a:r>
                        <a:rPr lang="id-ID" sz="1600" dirty="0" err="1">
                          <a:latin typeface="Cambria" panose="02040503050406030204" pitchFamily="18" charset="0"/>
                        </a:rPr>
                        <a:t>manapun</a:t>
                      </a:r>
                      <a:r>
                        <a:rPr lang="id-ID" sz="1600" dirty="0">
                          <a:latin typeface="Cambria" panose="02040503050406030204" pitchFamily="18" charset="0"/>
                        </a:rPr>
                        <a:t>, tanpa batas, global, tidak terikat oleh ruang.</a:t>
                      </a:r>
                    </a:p>
                  </a:txBody>
                  <a:tcPr/>
                </a:tc>
                <a:tc>
                  <a:txBody>
                    <a:bodyPr/>
                    <a:lstStyle/>
                    <a:p>
                      <a:r>
                        <a:rPr lang="id-ID" sz="1600" dirty="0">
                          <a:latin typeface="Cambria" panose="02040503050406030204" pitchFamily="18" charset="0"/>
                        </a:rPr>
                        <a:t>Badan/fisik manusia </a:t>
                      </a:r>
                      <a:r>
                        <a:rPr lang="id-ID" sz="1600" dirty="0" err="1">
                          <a:latin typeface="Cambria" panose="02040503050406030204" pitchFamily="18" charset="0"/>
                        </a:rPr>
                        <a:t>sbg</a:t>
                      </a:r>
                      <a:r>
                        <a:rPr lang="id-ID" sz="1600" dirty="0">
                          <a:latin typeface="Cambria" panose="02040503050406030204" pitchFamily="18" charset="0"/>
                        </a:rPr>
                        <a:t> subyek hukum masih terikat oleh ruang/tempat.</a:t>
                      </a:r>
                    </a:p>
                  </a:txBody>
                  <a:tcPr/>
                </a:tc>
                <a:extLst>
                  <a:ext uri="{0D108BD9-81ED-4DB2-BD59-A6C34878D82A}">
                    <a16:rowId xmlns:a16="http://schemas.microsoft.com/office/drawing/2014/main" val="3454021021"/>
                  </a:ext>
                </a:extLst>
              </a:tr>
              <a:tr h="708346">
                <a:tc>
                  <a:txBody>
                    <a:bodyPr/>
                    <a:lstStyle/>
                    <a:p>
                      <a:r>
                        <a:rPr lang="id-ID" sz="1600" dirty="0">
                          <a:latin typeface="Cambria" panose="02040503050406030204" pitchFamily="18" charset="0"/>
                        </a:rPr>
                        <a:t>Ukuran</a:t>
                      </a:r>
                    </a:p>
                  </a:txBody>
                  <a:tcPr/>
                </a:tc>
                <a:tc>
                  <a:txBody>
                    <a:bodyPr/>
                    <a:lstStyle/>
                    <a:p>
                      <a:r>
                        <a:rPr lang="id-ID" sz="1600" dirty="0">
                          <a:latin typeface="Cambria" panose="02040503050406030204" pitchFamily="18" charset="0"/>
                        </a:rPr>
                        <a:t>Informasi yang diproduksi </a:t>
                      </a:r>
                      <a:r>
                        <a:rPr lang="id-ID" sz="1600" dirty="0" err="1">
                          <a:latin typeface="Cambria" panose="02040503050406030204" pitchFamily="18" charset="0"/>
                        </a:rPr>
                        <a:t>dg</a:t>
                      </a:r>
                      <a:r>
                        <a:rPr lang="id-ID" sz="1600" dirty="0">
                          <a:latin typeface="Cambria" panose="02040503050406030204" pitchFamily="18" charset="0"/>
                        </a:rPr>
                        <a:t> masif dan jumlah besar.</a:t>
                      </a:r>
                    </a:p>
                  </a:txBody>
                  <a:tcPr/>
                </a:tc>
                <a:tc>
                  <a:txBody>
                    <a:bodyPr/>
                    <a:lstStyle/>
                    <a:p>
                      <a:r>
                        <a:rPr lang="id-ID" sz="1600" dirty="0">
                          <a:latin typeface="Cambria" panose="02040503050406030204" pitchFamily="18" charset="0"/>
                        </a:rPr>
                        <a:t>Informasi yang membuat takjub &amp; berlebihan.</a:t>
                      </a:r>
                    </a:p>
                  </a:txBody>
                  <a:tcPr/>
                </a:tc>
                <a:extLst>
                  <a:ext uri="{0D108BD9-81ED-4DB2-BD59-A6C34878D82A}">
                    <a16:rowId xmlns:a16="http://schemas.microsoft.com/office/drawing/2014/main" val="3165398533"/>
                  </a:ext>
                </a:extLst>
              </a:tr>
              <a:tr h="708346">
                <a:tc>
                  <a:txBody>
                    <a:bodyPr/>
                    <a:lstStyle/>
                    <a:p>
                      <a:r>
                        <a:rPr lang="id-ID" sz="1600" dirty="0">
                          <a:latin typeface="Cambria" panose="02040503050406030204" pitchFamily="18" charset="0"/>
                        </a:rPr>
                        <a:t>Virtual</a:t>
                      </a:r>
                    </a:p>
                  </a:txBody>
                  <a:tcPr/>
                </a:tc>
                <a:tc>
                  <a:txBody>
                    <a:bodyPr/>
                    <a:lstStyle/>
                    <a:p>
                      <a:r>
                        <a:rPr lang="id-ID" sz="1600" dirty="0">
                          <a:latin typeface="Cambria" panose="02040503050406030204" pitchFamily="18" charset="0"/>
                        </a:rPr>
                        <a:t>Virtual, digital, non-material, dan non fisik.</a:t>
                      </a:r>
                    </a:p>
                  </a:txBody>
                  <a:tcPr/>
                </a:tc>
                <a:tc>
                  <a:txBody>
                    <a:bodyPr/>
                    <a:lstStyle/>
                    <a:p>
                      <a:r>
                        <a:rPr lang="id-ID" sz="1600" dirty="0">
                          <a:latin typeface="Cambria" panose="02040503050406030204" pitchFamily="18" charset="0"/>
                        </a:rPr>
                        <a:t>Pembagian tegas antara </a:t>
                      </a:r>
                      <a:r>
                        <a:rPr lang="id-ID" sz="1600" dirty="0" err="1">
                          <a:latin typeface="Cambria" panose="02040503050406030204" pitchFamily="18" charset="0"/>
                        </a:rPr>
                        <a:t>realita</a:t>
                      </a:r>
                      <a:r>
                        <a:rPr lang="id-ID" sz="1600" dirty="0">
                          <a:latin typeface="Cambria" panose="02040503050406030204" pitchFamily="18" charset="0"/>
                        </a:rPr>
                        <a:t> dan virtual </a:t>
                      </a:r>
                      <a:r>
                        <a:rPr lang="id-ID" sz="1600" dirty="0" err="1">
                          <a:latin typeface="Cambria" panose="02040503050406030204" pitchFamily="18" charset="0"/>
                        </a:rPr>
                        <a:t>mjd</a:t>
                      </a:r>
                      <a:r>
                        <a:rPr lang="id-ID" sz="1600" dirty="0">
                          <a:latin typeface="Cambria" panose="02040503050406030204" pitchFamily="18" charset="0"/>
                        </a:rPr>
                        <a:t> sulit.</a:t>
                      </a:r>
                    </a:p>
                  </a:txBody>
                  <a:tcPr/>
                </a:tc>
                <a:extLst>
                  <a:ext uri="{0D108BD9-81ED-4DB2-BD59-A6C34878D82A}">
                    <a16:rowId xmlns:a16="http://schemas.microsoft.com/office/drawing/2014/main" val="1660077796"/>
                  </a:ext>
                </a:extLst>
              </a:tr>
              <a:tr h="708346">
                <a:tc>
                  <a:txBody>
                    <a:bodyPr/>
                    <a:lstStyle/>
                    <a:p>
                      <a:r>
                        <a:rPr lang="id-ID" sz="1600" dirty="0">
                          <a:latin typeface="Cambria" panose="02040503050406030204" pitchFamily="18" charset="0"/>
                        </a:rPr>
                        <a:t>Anonimitas</a:t>
                      </a:r>
                    </a:p>
                  </a:txBody>
                  <a:tcPr/>
                </a:tc>
                <a:tc>
                  <a:txBody>
                    <a:bodyPr/>
                    <a:lstStyle/>
                    <a:p>
                      <a:r>
                        <a:rPr lang="id-ID" sz="1600" dirty="0">
                          <a:latin typeface="Cambria" panose="02040503050406030204" pitchFamily="18" charset="0"/>
                        </a:rPr>
                        <a:t>Memfasilitasi multiplikasi identitas.</a:t>
                      </a:r>
                    </a:p>
                  </a:txBody>
                  <a:tcPr/>
                </a:tc>
                <a:tc>
                  <a:txBody>
                    <a:bodyPr/>
                    <a:lstStyle/>
                    <a:p>
                      <a:r>
                        <a:rPr lang="id-ID" sz="1600" dirty="0">
                          <a:latin typeface="Cambria" panose="02040503050406030204" pitchFamily="18" charset="0"/>
                        </a:rPr>
                        <a:t>Pertentangan antara kebebasan &amp; </a:t>
                      </a:r>
                      <a:r>
                        <a:rPr lang="id-ID" sz="1600" dirty="0" err="1">
                          <a:latin typeface="Cambria" panose="02040503050406030204" pitchFamily="18" charset="0"/>
                        </a:rPr>
                        <a:t>ketidakjujuran</a:t>
                      </a:r>
                      <a:r>
                        <a:rPr lang="id-ID" sz="1600" dirty="0">
                          <a:latin typeface="Cambria" panose="02040503050406030204" pitchFamily="18" charset="0"/>
                        </a:rPr>
                        <a:t>.</a:t>
                      </a:r>
                    </a:p>
                  </a:txBody>
                  <a:tcPr/>
                </a:tc>
                <a:extLst>
                  <a:ext uri="{0D108BD9-81ED-4DB2-BD59-A6C34878D82A}">
                    <a16:rowId xmlns:a16="http://schemas.microsoft.com/office/drawing/2014/main" val="147833335"/>
                  </a:ext>
                </a:extLst>
              </a:tr>
              <a:tr h="863519">
                <a:tc>
                  <a:txBody>
                    <a:bodyPr/>
                    <a:lstStyle/>
                    <a:p>
                      <a:r>
                        <a:rPr lang="id-ID" sz="1600" dirty="0">
                          <a:latin typeface="Cambria" panose="02040503050406030204" pitchFamily="18" charset="0"/>
                        </a:rPr>
                        <a:t>Keuangan</a:t>
                      </a:r>
                    </a:p>
                  </a:txBody>
                  <a:tcPr/>
                </a:tc>
                <a:tc>
                  <a:txBody>
                    <a:bodyPr/>
                    <a:lstStyle/>
                    <a:p>
                      <a:r>
                        <a:rPr lang="id-ID" sz="1600" dirty="0">
                          <a:latin typeface="Cambria" panose="02040503050406030204" pitchFamily="18" charset="0"/>
                        </a:rPr>
                        <a:t>Kebebasan lalu lintas keuangan </a:t>
                      </a:r>
                      <a:r>
                        <a:rPr lang="id-ID" sz="1600" dirty="0" err="1">
                          <a:latin typeface="Cambria" panose="02040503050406030204" pitchFamily="18" charset="0"/>
                        </a:rPr>
                        <a:t>scr</a:t>
                      </a:r>
                      <a:r>
                        <a:rPr lang="id-ID" sz="1600" dirty="0">
                          <a:latin typeface="Cambria" panose="02040503050406030204" pitchFamily="18" charset="0"/>
                        </a:rPr>
                        <a:t> masif.</a:t>
                      </a:r>
                    </a:p>
                  </a:txBody>
                  <a:tcPr/>
                </a:tc>
                <a:tc>
                  <a:txBody>
                    <a:bodyPr/>
                    <a:lstStyle/>
                    <a:p>
                      <a:r>
                        <a:rPr lang="id-ID" sz="1600" dirty="0">
                          <a:latin typeface="Cambria" panose="02040503050406030204" pitchFamily="18" charset="0"/>
                        </a:rPr>
                        <a:t>Struktur biaya &amp; permodalan sering tidak transparan.</a:t>
                      </a:r>
                    </a:p>
                  </a:txBody>
                  <a:tcPr/>
                </a:tc>
                <a:extLst>
                  <a:ext uri="{0D108BD9-81ED-4DB2-BD59-A6C34878D82A}">
                    <a16:rowId xmlns:a16="http://schemas.microsoft.com/office/drawing/2014/main" val="1490819801"/>
                  </a:ext>
                </a:extLst>
              </a:tr>
              <a:tr h="863519">
                <a:tc>
                  <a:txBody>
                    <a:bodyPr/>
                    <a:lstStyle/>
                    <a:p>
                      <a:r>
                        <a:rPr lang="id-ID" sz="1600" dirty="0">
                          <a:latin typeface="Cambria" panose="02040503050406030204" pitchFamily="18" charset="0"/>
                        </a:rPr>
                        <a:t>Kekuasaan</a:t>
                      </a:r>
                    </a:p>
                  </a:txBody>
                  <a:tcPr/>
                </a:tc>
                <a:tc>
                  <a:txBody>
                    <a:bodyPr/>
                    <a:lstStyle/>
                    <a:p>
                      <a:r>
                        <a:rPr lang="id-ID" sz="1600" dirty="0">
                          <a:latin typeface="Cambria" panose="02040503050406030204" pitchFamily="18" charset="0"/>
                        </a:rPr>
                        <a:t>Lebih terlihat demokratis, </a:t>
                      </a:r>
                      <a:r>
                        <a:rPr lang="id-ID" sz="1600" dirty="0" err="1">
                          <a:latin typeface="Cambria" panose="02040503050406030204" pitchFamily="18" charset="0"/>
                        </a:rPr>
                        <a:t>partisipatif</a:t>
                      </a:r>
                      <a:r>
                        <a:rPr lang="id-ID" sz="1600" dirty="0">
                          <a:latin typeface="Cambria" panose="02040503050406030204" pitchFamily="18" charset="0"/>
                        </a:rPr>
                        <a:t>, &amp; terbuka.</a:t>
                      </a:r>
                    </a:p>
                  </a:txBody>
                  <a:tcPr/>
                </a:tc>
                <a:tc>
                  <a:txBody>
                    <a:bodyPr/>
                    <a:lstStyle/>
                    <a:p>
                      <a:r>
                        <a:rPr lang="id-ID" sz="1600" dirty="0">
                          <a:latin typeface="Cambria" panose="02040503050406030204" pitchFamily="18" charset="0"/>
                        </a:rPr>
                        <a:t>Struktur kekuasaan </a:t>
                      </a:r>
                      <a:r>
                        <a:rPr lang="id-ID" sz="1600" dirty="0" err="1">
                          <a:latin typeface="Cambria" panose="02040503050406030204" pitchFamily="18" charset="0"/>
                        </a:rPr>
                        <a:t>eksisting</a:t>
                      </a:r>
                      <a:r>
                        <a:rPr lang="id-ID" sz="1600" dirty="0">
                          <a:latin typeface="Cambria" panose="02040503050406030204" pitchFamily="18" charset="0"/>
                        </a:rPr>
                        <a:t> </a:t>
                      </a:r>
                      <a:r>
                        <a:rPr lang="id-ID" sz="1600" dirty="0" err="1">
                          <a:latin typeface="Cambria" panose="02040503050406030204" pitchFamily="18" charset="0"/>
                        </a:rPr>
                        <a:t>seringkali</a:t>
                      </a:r>
                      <a:r>
                        <a:rPr lang="id-ID" sz="1600" dirty="0">
                          <a:latin typeface="Cambria" panose="02040503050406030204" pitchFamily="18" charset="0"/>
                        </a:rPr>
                        <a:t> tersembunyi.</a:t>
                      </a:r>
                    </a:p>
                  </a:txBody>
                  <a:tcPr/>
                </a:tc>
                <a:extLst>
                  <a:ext uri="{0D108BD9-81ED-4DB2-BD59-A6C34878D82A}">
                    <a16:rowId xmlns:a16="http://schemas.microsoft.com/office/drawing/2014/main" val="3360414141"/>
                  </a:ext>
                </a:extLst>
              </a:tr>
            </a:tbl>
          </a:graphicData>
        </a:graphic>
      </p:graphicFrame>
    </p:spTree>
    <p:extLst>
      <p:ext uri="{BB962C8B-B14F-4D97-AF65-F5344CB8AC3E}">
        <p14:creationId xmlns:p14="http://schemas.microsoft.com/office/powerpoint/2010/main" val="245778689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3035</TotalTime>
  <Words>668</Words>
  <Application>Microsoft Macintosh PowerPoint</Application>
  <PresentationFormat>Tampilan Layar (4:3)</PresentationFormat>
  <Paragraphs>63</Paragraphs>
  <Slides>11</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11</vt:i4>
      </vt:variant>
    </vt:vector>
  </HeadingPairs>
  <TitlesOfParts>
    <vt:vector size="17"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486</cp:revision>
  <cp:lastPrinted>2017-08-29T02:54:51Z</cp:lastPrinted>
  <dcterms:created xsi:type="dcterms:W3CDTF">2010-04-18T12:06:30Z</dcterms:created>
  <dcterms:modified xsi:type="dcterms:W3CDTF">2025-04-11T08:22:38Z</dcterms:modified>
</cp:coreProperties>
</file>