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99" r:id="rId3"/>
    <p:sldId id="301" r:id="rId4"/>
    <p:sldId id="302" r:id="rId5"/>
    <p:sldId id="303" r:id="rId6"/>
    <p:sldId id="304" r:id="rId7"/>
    <p:sldId id="305" r:id="rId8"/>
    <p:sldId id="306" r:id="rId9"/>
    <p:sldId id="308" r:id="rId10"/>
    <p:sldId id="309" r:id="rId11"/>
    <p:sldId id="310" r:id="rId12"/>
    <p:sldId id="311" r:id="rId13"/>
    <p:sldId id="312" r:id="rId14"/>
    <p:sldId id="300" r:id="rId15"/>
  </p:sldIdLst>
  <p:sldSz cx="9144000" cy="6858000" type="screen4x3"/>
  <p:notesSz cx="7045325" cy="9345613"/>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7576" autoAdjust="0"/>
  </p:normalViewPr>
  <p:slideViewPr>
    <p:cSldViewPr>
      <p:cViewPr varScale="1">
        <p:scale>
          <a:sx n="49" d="100"/>
          <a:sy n="49" d="100"/>
        </p:scale>
        <p:origin x="1732" y="3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EB43E5-AA7B-0F1C-B3F6-069D208DBE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4178D1-470C-264C-3883-F8A3EAAD4FC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6062BD-1418-F368-BC55-75C75E71F3F8}"/>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0D667904-A2D0-7DB9-CB7F-7EF0077F573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6223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8FDA0-E614-FE1D-797D-1C92E8B815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0BF088-A62C-F555-9C7D-DC337E2913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D12EFA-17AA-D185-844C-DAD5F48A12FA}"/>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78A9CC45-7840-4763-AD42-01C97A5AA4F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959963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31C406-3AEA-E8E0-6EA5-BD066D83C6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53C1A7-5C72-DBF2-C9DB-AC2A8F04124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380E21-AC70-3E87-E8A4-AD6FCD9F31AC}"/>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F3A94015-FD3F-0F44-FC87-857F9EB4582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743866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2314A-F53C-B4B6-129B-067533C922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E65F12-D6B9-3185-55F9-667705842D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490AC2-0F4D-1BEC-92F0-A65603D35541}"/>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B4F5D76A-EA8E-45A9-085D-5415F91012A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3205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a:solidFill>
                  <a:schemeClr val="tx1"/>
                </a:solidFill>
                <a:latin typeface="Cambria" panose="02040503050406030204" pitchFamily="18" charset="0"/>
                <a:cs typeface="Arial" panose="020B0604020202020204" pitchFamily="34" charset="0"/>
              </a:rPr>
              <a:t>Oleh karena itu, kolaborasi antara desainer dan pelaku bisnis menjadi penting untuk menghasilkan solusi visual yang berorientasi hasil.</a:t>
            </a:r>
            <a:endParaRPr lang="id-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99469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53D003-EE44-EF64-9F19-A136099FC0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C1D398-CFB9-57CF-6FC4-5144A69D25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0A298D-6574-F14B-EBAA-74C72DE2C410}"/>
              </a:ext>
            </a:extLst>
          </p:cNvPr>
          <p:cNvSpPr>
            <a:spLocks noGrp="1"/>
          </p:cNvSpPr>
          <p:nvPr>
            <p:ph type="body" idx="1"/>
          </p:nvPr>
        </p:nvSpPr>
        <p:spPr/>
        <p:txBody>
          <a:bodyPr/>
          <a:lstStyle/>
          <a:p>
            <a:pPr>
              <a:buNone/>
            </a:pPr>
            <a:r>
              <a:rPr lang="id-ID" b="1" dirty="0"/>
              <a:t>🐝 Sebelum Desain:</a:t>
            </a:r>
          </a:p>
          <a:p>
            <a:pPr>
              <a:buFont typeface="Arial" panose="020B0604020202020204" pitchFamily="34" charset="0"/>
              <a:buChar char="•"/>
            </a:pPr>
            <a:r>
              <a:rPr lang="id-ID" dirty="0"/>
              <a:t>Kemasan menggunakan botol plastik polos tanpa label profesional.</a:t>
            </a:r>
          </a:p>
          <a:p>
            <a:pPr>
              <a:buFont typeface="Arial" panose="020B0604020202020204" pitchFamily="34" charset="0"/>
              <a:buChar char="•"/>
            </a:pPr>
            <a:r>
              <a:rPr lang="id-ID" dirty="0"/>
              <a:t>Nama merek tidak jelas, hanya stiker bertuliskan “Madu Asli”.</a:t>
            </a:r>
          </a:p>
          <a:p>
            <a:pPr>
              <a:buFont typeface="Arial" panose="020B0604020202020204" pitchFamily="34" charset="0"/>
              <a:buChar char="•"/>
            </a:pPr>
            <a:r>
              <a:rPr lang="id-ID" dirty="0"/>
              <a:t>Tidak ada informasi kandungan, asal madu, atau sertifikasi.</a:t>
            </a:r>
          </a:p>
          <a:p>
            <a:pPr>
              <a:buNone/>
            </a:pPr>
            <a:r>
              <a:rPr lang="id-ID" b="1" dirty="0"/>
              <a:t>🎨 Setelah Kolaborasi dengan Desainer:</a:t>
            </a:r>
          </a:p>
          <a:p>
            <a:pPr>
              <a:buFont typeface="Arial" panose="020B0604020202020204" pitchFamily="34" charset="0"/>
              <a:buChar char="•"/>
            </a:pPr>
            <a:r>
              <a:rPr lang="id-ID" dirty="0"/>
              <a:t>Kemasan diganti dengan botol kaca bening, dilengkapi label elegan.</a:t>
            </a:r>
          </a:p>
          <a:p>
            <a:pPr>
              <a:buFont typeface="Arial" panose="020B0604020202020204" pitchFamily="34" charset="0"/>
              <a:buChar char="•"/>
            </a:pPr>
            <a:r>
              <a:rPr lang="id-ID" dirty="0"/>
              <a:t>Logo baru dirancang dengan tema alam dan kesehatan.</a:t>
            </a:r>
          </a:p>
          <a:p>
            <a:pPr>
              <a:buFont typeface="Arial" panose="020B0604020202020204" pitchFamily="34" charset="0"/>
              <a:buChar char="•"/>
            </a:pPr>
            <a:r>
              <a:rPr lang="id-ID" dirty="0"/>
              <a:t>Informasi tambahan seperti </a:t>
            </a:r>
            <a:r>
              <a:rPr lang="id-ID" i="1" dirty="0"/>
              <a:t>raw honey</a:t>
            </a:r>
            <a:r>
              <a:rPr lang="id-ID" dirty="0"/>
              <a:t>, </a:t>
            </a:r>
            <a:r>
              <a:rPr lang="id-ID" i="1" dirty="0"/>
              <a:t>organik</a:t>
            </a:r>
            <a:r>
              <a:rPr lang="id-ID" dirty="0"/>
              <a:t>, dan asal daerah ditampilkan.</a:t>
            </a:r>
          </a:p>
          <a:p>
            <a:pPr>
              <a:buFont typeface="Arial" panose="020B0604020202020204" pitchFamily="34" charset="0"/>
              <a:buChar char="•"/>
            </a:pPr>
            <a:r>
              <a:rPr lang="id-ID" dirty="0"/>
              <a:t>Desain visual konsisten di media sosial dan brosur.</a:t>
            </a:r>
          </a:p>
          <a:p>
            <a:pPr>
              <a:buNone/>
            </a:pPr>
            <a:r>
              <a:rPr lang="id-ID" b="1" dirty="0"/>
              <a:t>💡 Hasil:</a:t>
            </a:r>
          </a:p>
          <a:p>
            <a:pPr>
              <a:buFont typeface="Arial" panose="020B0604020202020204" pitchFamily="34" charset="0"/>
              <a:buChar char="•"/>
            </a:pPr>
            <a:r>
              <a:rPr lang="id-ID" dirty="0"/>
              <a:t>Produk terlihat premium → bisa dijual dengan harga lebih tinggi.</a:t>
            </a:r>
          </a:p>
          <a:p>
            <a:pPr>
              <a:buFont typeface="Arial" panose="020B0604020202020204" pitchFamily="34" charset="0"/>
              <a:buChar char="•"/>
            </a:pPr>
            <a:r>
              <a:rPr lang="id-ID" dirty="0"/>
              <a:t>Daya tarik meningkat di toko oleh-oleh dan marketplace online.</a:t>
            </a:r>
          </a:p>
          <a:p>
            <a:pPr>
              <a:buFont typeface="Arial" panose="020B0604020202020204" pitchFamily="34" charset="0"/>
              <a:buChar char="•"/>
            </a:pPr>
            <a:r>
              <a:rPr lang="id-ID" dirty="0"/>
              <a:t>Penjualan meningkat 60% dalam 3 bulan setelah rebranding.</a:t>
            </a:r>
          </a:p>
          <a:p>
            <a:endParaRPr lang="id-ID" dirty="0"/>
          </a:p>
        </p:txBody>
      </p:sp>
      <p:sp>
        <p:nvSpPr>
          <p:cNvPr id="4" name="Date Placeholder 3">
            <a:extLst>
              <a:ext uri="{FF2B5EF4-FFF2-40B4-BE49-F238E27FC236}">
                <a16:creationId xmlns:a16="http://schemas.microsoft.com/office/drawing/2014/main" id="{59432EAB-92A0-E9F2-DF03-DAD3EAAE798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1609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DBFB5-BF8B-8F6C-5CE5-BF369EE9D3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775446-D96F-8F27-EA54-55B699892E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BA96D1-C4B4-6F1E-238B-F66081A44469}"/>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30D5EB05-2CFF-C876-5635-3DBC7F58D93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60874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8CD5E-45AB-724D-B858-76132560E6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74AC31-554F-DDEC-3686-F97F701B83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9234A7-534F-7A52-899D-EC3256640AF6}"/>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94D74CFA-0801-1AF7-32D9-956CA4E0D93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76874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A392E-5F54-4FBD-3DF8-A87EC02044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C5EDF8-367B-3185-6E01-AF8A6BAD47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551A63-816A-96FA-C04B-6605B00657DE}"/>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5B740C66-03AC-E5A9-6324-53A4CE44409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551592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C0176-C621-8A56-57D1-6B53D41138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3B6D33-83C4-1180-755E-9510A8F933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0DBB48-12F0-5C59-6B6F-B7DA2AF24FA3}"/>
              </a:ext>
            </a:extLst>
          </p:cNvPr>
          <p:cNvSpPr>
            <a:spLocks noGrp="1"/>
          </p:cNvSpPr>
          <p:nvPr>
            <p:ph type="body" idx="1"/>
          </p:nvPr>
        </p:nvSpPr>
        <p:spPr/>
        <p:txBody>
          <a:bodyPr/>
          <a:lstStyle/>
          <a:p>
            <a:endParaRPr lang="id-ID" dirty="0"/>
          </a:p>
        </p:txBody>
      </p:sp>
      <p:sp>
        <p:nvSpPr>
          <p:cNvPr id="4" name="Date Placeholder 3">
            <a:extLst>
              <a:ext uri="{FF2B5EF4-FFF2-40B4-BE49-F238E27FC236}">
                <a16:creationId xmlns:a16="http://schemas.microsoft.com/office/drawing/2014/main" id="{7399AAB2-5CA7-0B07-ECAB-9DAA78E8FB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3718375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00E8B-033E-DCBE-BAD8-813F71DEA7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AF71D8-57A6-C1A1-1DBB-601DF32423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B3AF52-D300-973A-CB08-1F0DAE05AD18}"/>
              </a:ext>
            </a:extLst>
          </p:cNvPr>
          <p:cNvSpPr>
            <a:spLocks noGrp="1"/>
          </p:cNvSpPr>
          <p:nvPr>
            <p:ph type="body" idx="1"/>
          </p:nvPr>
        </p:nvSpPr>
        <p:spPr/>
        <p:txBody>
          <a:bodyPr/>
          <a:lstStyle/>
          <a:p>
            <a:pPr>
              <a:buNone/>
            </a:pPr>
            <a:r>
              <a:rPr lang="en-US" dirty="0"/>
              <a:t>C.</a:t>
            </a:r>
            <a:r>
              <a:rPr lang="id-ID" b="1" dirty="0"/>
              <a:t> Tahap 1: Prototyping Desain</a:t>
            </a:r>
          </a:p>
          <a:p>
            <a:pPr>
              <a:buFont typeface="Arial" panose="020B0604020202020204" pitchFamily="34" charset="0"/>
              <a:buChar char="•"/>
            </a:pPr>
            <a:r>
              <a:rPr lang="id-ID" dirty="0"/>
              <a:t>Tim desainer menciptakan </a:t>
            </a:r>
            <a:r>
              <a:rPr lang="id-ID" b="1" dirty="0"/>
              <a:t>tiga konsep kemasan</a:t>
            </a:r>
            <a:r>
              <a:rPr lang="id-ID" dirty="0"/>
              <a:t> berbeda untuk minuman herbal:</a:t>
            </a:r>
          </a:p>
          <a:p>
            <a:pPr marL="742950" lvl="1" indent="-285750">
              <a:buFont typeface="Arial" panose="020B0604020202020204" pitchFamily="34" charset="0"/>
              <a:buChar char="•"/>
            </a:pPr>
            <a:r>
              <a:rPr lang="id-ID" b="1" dirty="0"/>
              <a:t>Desain A</a:t>
            </a:r>
            <a:r>
              <a:rPr lang="id-ID" dirty="0"/>
              <a:t>: Gaya minimalis, dominan putih.</a:t>
            </a:r>
          </a:p>
          <a:p>
            <a:pPr marL="742950" lvl="1" indent="-285750">
              <a:buFont typeface="Arial" panose="020B0604020202020204" pitchFamily="34" charset="0"/>
              <a:buChar char="•"/>
            </a:pPr>
            <a:r>
              <a:rPr lang="id-ID" b="1" dirty="0"/>
              <a:t>Desain B</a:t>
            </a:r>
            <a:r>
              <a:rPr lang="id-ID" dirty="0"/>
              <a:t>: Gaya natural, warna hijau daun dan ilustrasi tanaman.</a:t>
            </a:r>
          </a:p>
          <a:p>
            <a:pPr marL="742950" lvl="1" indent="-285750">
              <a:buFont typeface="Arial" panose="020B0604020202020204" pitchFamily="34" charset="0"/>
              <a:buChar char="•"/>
            </a:pPr>
            <a:r>
              <a:rPr lang="id-ID" b="1" dirty="0"/>
              <a:t>Desain C</a:t>
            </a:r>
            <a:r>
              <a:rPr lang="id-ID" dirty="0"/>
              <a:t>: Gaya modern, warna mencolok dan tipografi besar.</a:t>
            </a:r>
          </a:p>
          <a:p>
            <a:pPr>
              <a:buFont typeface="Arial" panose="020B0604020202020204" pitchFamily="34" charset="0"/>
              <a:buChar char="•"/>
            </a:pPr>
            <a:r>
              <a:rPr lang="id-ID" dirty="0"/>
              <a:t>Masing-masing desain dibuat dalam </a:t>
            </a:r>
            <a:r>
              <a:rPr lang="id-ID" b="1" dirty="0"/>
              <a:t>mock-up botol</a:t>
            </a:r>
            <a:r>
              <a:rPr lang="id-ID" dirty="0"/>
              <a:t> menggunakan printer 3D dan label cetakan.</a:t>
            </a:r>
          </a:p>
          <a:p>
            <a:pPr>
              <a:buNone/>
            </a:pPr>
            <a:r>
              <a:rPr lang="id-ID" b="1" dirty="0"/>
              <a:t>📊 Tahap 2: Uji Pasar</a:t>
            </a:r>
          </a:p>
          <a:p>
            <a:pPr>
              <a:buFont typeface="Arial" panose="020B0604020202020204" pitchFamily="34" charset="0"/>
              <a:buChar char="•"/>
            </a:pPr>
            <a:r>
              <a:rPr lang="id-ID" dirty="0"/>
              <a:t>Ketiga desain ditampilkan dalam </a:t>
            </a:r>
            <a:r>
              <a:rPr lang="id-ID" b="1" dirty="0"/>
              <a:t>mini pop-up booth</a:t>
            </a:r>
            <a:r>
              <a:rPr lang="id-ID" dirty="0"/>
              <a:t> di sebuah event kuliner lokal.</a:t>
            </a:r>
          </a:p>
          <a:p>
            <a:pPr>
              <a:buFont typeface="Arial" panose="020B0604020202020204" pitchFamily="34" charset="0"/>
              <a:buChar char="•"/>
            </a:pPr>
            <a:r>
              <a:rPr lang="id-ID" dirty="0"/>
              <a:t>Tim bisnis menyebarkan </a:t>
            </a:r>
            <a:r>
              <a:rPr lang="id-ID" b="1" dirty="0"/>
              <a:t>kuesioner singkat</a:t>
            </a:r>
            <a:r>
              <a:rPr lang="id-ID" dirty="0"/>
              <a:t> ke pengunjung:</a:t>
            </a:r>
          </a:p>
          <a:p>
            <a:pPr marL="742950" lvl="1" indent="-285750">
              <a:buFont typeface="Arial" panose="020B0604020202020204" pitchFamily="34" charset="0"/>
              <a:buChar char="•"/>
            </a:pPr>
            <a:r>
              <a:rPr lang="id-ID" dirty="0"/>
              <a:t>Mana desain yang paling menarik?</a:t>
            </a:r>
          </a:p>
          <a:p>
            <a:pPr marL="742950" lvl="1" indent="-285750">
              <a:buFont typeface="Arial" panose="020B0604020202020204" pitchFamily="34" charset="0"/>
              <a:buChar char="•"/>
            </a:pPr>
            <a:r>
              <a:rPr lang="id-ID" dirty="0"/>
              <a:t>Apakah desain membuat produk terlihat sehat/berkualitas?</a:t>
            </a:r>
          </a:p>
          <a:p>
            <a:pPr marL="742950" lvl="1" indent="-285750">
              <a:buFont typeface="Arial" panose="020B0604020202020204" pitchFamily="34" charset="0"/>
              <a:buChar char="•"/>
            </a:pPr>
            <a:r>
              <a:rPr lang="id-ID" dirty="0"/>
              <a:t>Berapa harga yang layak menurut Anda?</a:t>
            </a:r>
          </a:p>
          <a:p>
            <a:endParaRPr lang="id-ID" dirty="0"/>
          </a:p>
        </p:txBody>
      </p:sp>
      <p:sp>
        <p:nvSpPr>
          <p:cNvPr id="4" name="Date Placeholder 3">
            <a:extLst>
              <a:ext uri="{FF2B5EF4-FFF2-40B4-BE49-F238E27FC236}">
                <a16:creationId xmlns:a16="http://schemas.microsoft.com/office/drawing/2014/main" id="{2FD3E32C-A383-0DA4-A963-76424489EB8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413784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530C5-2618-2684-8A78-3A4328A526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6FB3D9-246E-4AFA-4CC4-C34B833101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6D7A9A-CC57-B973-43E5-E45CB96322B1}"/>
              </a:ext>
            </a:extLst>
          </p:cNvPr>
          <p:cNvSpPr>
            <a:spLocks noGrp="1"/>
          </p:cNvSpPr>
          <p:nvPr>
            <p:ph type="body" idx="1"/>
          </p:nvPr>
        </p:nvSpPr>
        <p:spPr/>
        <p:txBody>
          <a:bodyPr/>
          <a:lstStyle/>
          <a:p>
            <a:pPr>
              <a:buNone/>
            </a:pPr>
            <a:r>
              <a:rPr lang="id-ID" b="1" dirty="0"/>
              <a:t>Masalah</a:t>
            </a:r>
            <a:r>
              <a:rPr lang="id-ID" dirty="0"/>
              <a:t>: Produk sambal lokal kurang diminati karena desain label yang sederhana dan tidak menonjol.</a:t>
            </a:r>
          </a:p>
          <a:p>
            <a:pPr>
              <a:buNone/>
            </a:pPr>
            <a:r>
              <a:rPr lang="id-ID" b="1" dirty="0"/>
              <a:t>Solusi</a:t>
            </a:r>
            <a:r>
              <a:rPr lang="id-ID" dirty="0"/>
              <a:t>: Kolaborasi dengan mahasiswa DKV untuk membuat desain kemasan yang menarik dengan warna kuat, tipografi tegas, dan narasi lokal.</a:t>
            </a:r>
          </a:p>
          <a:p>
            <a:r>
              <a:rPr lang="id-ID" b="1" dirty="0"/>
              <a:t>Hasil</a:t>
            </a:r>
            <a:r>
              <a:rPr lang="id-ID" dirty="0"/>
              <a:t>: Penjualan meningkat 40% dalam 2 bulan.</a:t>
            </a:r>
          </a:p>
          <a:p>
            <a:endParaRPr lang="en-US" dirty="0"/>
          </a:p>
          <a:p>
            <a:pPr>
              <a:buNone/>
            </a:pPr>
            <a:r>
              <a:rPr lang="id-ID" b="1" dirty="0"/>
              <a:t>Masalah</a:t>
            </a:r>
            <a:r>
              <a:rPr lang="id-ID" dirty="0"/>
              <a:t>: Bisnis kopi lokal ingin meningkatkan engagement di Instagram.</a:t>
            </a:r>
          </a:p>
          <a:p>
            <a:pPr>
              <a:buNone/>
            </a:pPr>
            <a:r>
              <a:rPr lang="id-ID" b="1" dirty="0"/>
              <a:t>Solusi</a:t>
            </a:r>
            <a:r>
              <a:rPr lang="id-ID" dirty="0"/>
              <a:t>: Desainer membuat konten visual storytelling, infografik, dan reels. Bisnis memberi insight tren pasar dan target.</a:t>
            </a:r>
          </a:p>
          <a:p>
            <a:r>
              <a:rPr lang="id-ID" b="1" dirty="0"/>
              <a:t>Hasil</a:t>
            </a:r>
            <a:r>
              <a:rPr lang="id-ID" dirty="0"/>
              <a:t>: Jumlah followers naik 30%, interaksi naik 75%.</a:t>
            </a:r>
          </a:p>
          <a:p>
            <a:endParaRPr lang="id-ID" dirty="0"/>
          </a:p>
        </p:txBody>
      </p:sp>
      <p:sp>
        <p:nvSpPr>
          <p:cNvPr id="4" name="Date Placeholder 3">
            <a:extLst>
              <a:ext uri="{FF2B5EF4-FFF2-40B4-BE49-F238E27FC236}">
                <a16:creationId xmlns:a16="http://schemas.microsoft.com/office/drawing/2014/main" id="{54E7AA52-B71B-5EDD-3184-F8FFF8EAFD9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73353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lang="en-US" sz="1100" b="0" i="0" dirty="0">
              <a:solidFill>
                <a:srgbClr val="333333"/>
              </a:solidFill>
              <a:effectLst/>
              <a:latin typeface="Poppins" panose="00000500000000000000" pitchFamily="2"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a:t>
            </a:r>
            <a:r>
              <a:rPr lang="id-ID" sz="1100" b="0" i="0" dirty="0">
                <a:solidFill>
                  <a:srgbClr val="333333"/>
                </a:solidFill>
                <a:effectLst/>
                <a:latin typeface="Poppins" panose="00000500000000000000" pitchFamily="2" charset="0"/>
              </a:rPr>
              <a:t>DHP23201 - Pengantar Manajemen</a:t>
            </a:r>
            <a:r>
              <a:rPr lang="en-US" sz="1100" b="0" i="0" dirty="0">
                <a:solidFill>
                  <a:srgbClr val="333333"/>
                </a:solidFill>
                <a:effectLst/>
                <a:latin typeface="Poppins" panose="00000500000000000000" pitchFamily="2" charset="0"/>
              </a:rPr>
              <a:t> – Nia </a:t>
            </a:r>
            <a:r>
              <a:rPr lang="en-US" sz="1100" b="0" i="0" dirty="0" err="1">
                <a:solidFill>
                  <a:srgbClr val="333333"/>
                </a:solidFill>
                <a:effectLst/>
                <a:latin typeface="Poppins" panose="00000500000000000000" pitchFamily="2" charset="0"/>
              </a:rPr>
              <a:t>Lefiani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Pengantar</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Manajemen</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9</a:t>
            </a: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17013-70AC-85AC-1774-D9FAF744F1EA}"/>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2D071967-A9A6-876A-D4B7-2B40B102DD15}"/>
              </a:ext>
            </a:extLst>
          </p:cNvPr>
          <p:cNvSpPr txBox="1">
            <a:spLocks/>
          </p:cNvSpPr>
          <p:nvPr/>
        </p:nvSpPr>
        <p:spPr>
          <a:xfrm>
            <a:off x="457200" y="557808"/>
            <a:ext cx="8229600" cy="1215008"/>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Peran Mahasiswa DKV dalam Kolaborasi Bisnis</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F9D8AC8B-9518-52D9-4486-11291C5D542A}"/>
              </a:ext>
            </a:extLst>
          </p:cNvPr>
          <p:cNvSpPr txBox="1">
            <a:spLocks/>
          </p:cNvSpPr>
          <p:nvPr/>
        </p:nvSpPr>
        <p:spPr>
          <a:xfrm>
            <a:off x="457200" y="1772816"/>
            <a:ext cx="8075240" cy="435334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Belajar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memahami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sisi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bisnis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bukan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hanya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seni</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Belajar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menganalisis</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tren</a:t>
            </a:r>
            <a:r>
              <a:rPr lang="en-US" sz="2600" dirty="0">
                <a:solidFill>
                  <a:schemeClr val="tx1"/>
                </a:solidFill>
                <a:latin typeface="Cambria" panose="02040503050406030204" pitchFamily="18" charset="0"/>
                <a:cs typeface="Arial" panose="020B0604020202020204" pitchFamily="34" charset="0"/>
              </a:rPr>
              <a:t> pasar</a:t>
            </a: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Belajar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menyampaikan</a:t>
            </a:r>
            <a:r>
              <a:rPr lang="en-US" sz="2600" dirty="0">
                <a:solidFill>
                  <a:schemeClr val="tx1"/>
                </a:solidFill>
                <a:latin typeface="Cambria" panose="02040503050406030204" pitchFamily="18" charset="0"/>
                <a:cs typeface="Arial" panose="020B0604020202020204" pitchFamily="34" charset="0"/>
              </a:rPr>
              <a:t> ide </a:t>
            </a:r>
            <a:r>
              <a:rPr lang="en-US" sz="2600" dirty="0" err="1">
                <a:solidFill>
                  <a:schemeClr val="tx1"/>
                </a:solidFill>
                <a:latin typeface="Cambria" panose="02040503050406030204" pitchFamily="18" charset="0"/>
                <a:cs typeface="Arial" panose="020B0604020202020204" pitchFamily="34" charset="0"/>
              </a:rPr>
              <a:t>kepada</a:t>
            </a:r>
            <a:r>
              <a:rPr lang="en-US" sz="2600" dirty="0">
                <a:solidFill>
                  <a:schemeClr val="tx1"/>
                </a:solidFill>
                <a:latin typeface="Cambria" panose="02040503050406030204" pitchFamily="18" charset="0"/>
                <a:cs typeface="Arial" panose="020B0604020202020204" pitchFamily="34" charset="0"/>
              </a:rPr>
              <a:t> non-</a:t>
            </a:r>
            <a:r>
              <a:rPr lang="en-US" sz="2600" dirty="0" err="1">
                <a:solidFill>
                  <a:schemeClr val="tx1"/>
                </a:solidFill>
                <a:latin typeface="Cambria" panose="02040503050406030204" pitchFamily="18" charset="0"/>
                <a:cs typeface="Arial" panose="020B0604020202020204" pitchFamily="34" charset="0"/>
              </a:rPr>
              <a:t>desainer</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en-US" sz="2600" dirty="0" err="1">
                <a:solidFill>
                  <a:schemeClr val="tx1"/>
                </a:solidFill>
                <a:latin typeface="Cambria" panose="02040503050406030204" pitchFamily="18" charset="0"/>
                <a:cs typeface="Arial" panose="020B0604020202020204" pitchFamily="34" charset="0"/>
              </a:rPr>
              <a:t>Belajar</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bekerja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klien</a:t>
            </a:r>
            <a:r>
              <a:rPr lang="en-US" sz="2600" dirty="0">
                <a:solidFill>
                  <a:schemeClr val="tx1"/>
                </a:solidFill>
                <a:latin typeface="Cambria" panose="02040503050406030204" pitchFamily="18" charset="0"/>
                <a:cs typeface="Arial" panose="020B0604020202020204" pitchFamily="34" charset="0"/>
              </a:rPr>
              <a:t> dan target</a:t>
            </a:r>
          </a:p>
        </p:txBody>
      </p:sp>
    </p:spTree>
    <p:extLst>
      <p:ext uri="{BB962C8B-B14F-4D97-AF65-F5344CB8AC3E}">
        <p14:creationId xmlns:p14="http://schemas.microsoft.com/office/powerpoint/2010/main" val="4004978348"/>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3DB34-4CD2-AC57-691A-A894898A31C0}"/>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8198E832-3022-B979-CD09-5AFCA0EB62F0}"/>
              </a:ext>
            </a:extLst>
          </p:cNvPr>
          <p:cNvSpPr txBox="1">
            <a:spLocks/>
          </p:cNvSpPr>
          <p:nvPr/>
        </p:nvSpPr>
        <p:spPr>
          <a:xfrm>
            <a:off x="457200" y="1124744"/>
            <a:ext cx="8075240" cy="500141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id-ID" sz="2600" dirty="0">
                <a:solidFill>
                  <a:schemeClr val="tx1"/>
                </a:solidFill>
                <a:latin typeface="Cambria" panose="02040503050406030204" pitchFamily="18" charset="0"/>
                <a:cs typeface="Arial" panose="020B0604020202020204" pitchFamily="34" charset="0"/>
              </a:rPr>
              <a:t>Desain dan bisnis adalah dua sisi mata uang. Tanpa kolaborasi yang baik, desain akan kehilangan arah dan bisnis kehilangan daya tarik. Mahasiswa DKV harus membekali diri dengan kemampuan komunikasi lintas disiplin, agar mampu menciptakan solusi visual yang cantik secara estetika, kuat secara strategi, dan efektif secara hasil.</a:t>
            </a:r>
          </a:p>
        </p:txBody>
      </p:sp>
    </p:spTree>
    <p:extLst>
      <p:ext uri="{BB962C8B-B14F-4D97-AF65-F5344CB8AC3E}">
        <p14:creationId xmlns:p14="http://schemas.microsoft.com/office/powerpoint/2010/main" val="2480286781"/>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A91E1-48E4-BEAE-EF38-F535F6712560}"/>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CDADCF72-80FF-7CB4-DB33-58F2795C4E25}"/>
              </a:ext>
            </a:extLst>
          </p:cNvPr>
          <p:cNvPicPr>
            <a:picLocks noChangeAspect="1"/>
          </p:cNvPicPr>
          <p:nvPr/>
        </p:nvPicPr>
        <p:blipFill>
          <a:blip r:embed="rId3"/>
          <a:srcRect l="1667" r="-2" b="-2"/>
          <a:stretch/>
        </p:blipFill>
        <p:spPr>
          <a:xfrm>
            <a:off x="20" y="10"/>
            <a:ext cx="9143980" cy="6857990"/>
          </a:xfrm>
          <a:prstGeom prst="rect">
            <a:avLst/>
          </a:prstGeom>
          <a:noFill/>
        </p:spPr>
      </p:pic>
      <p:pic>
        <p:nvPicPr>
          <p:cNvPr id="6" name="Picture 5">
            <a:extLst>
              <a:ext uri="{FF2B5EF4-FFF2-40B4-BE49-F238E27FC236}">
                <a16:creationId xmlns:a16="http://schemas.microsoft.com/office/drawing/2014/main" id="{593161A0-675C-B2EC-EA31-164FEE553233}"/>
              </a:ext>
            </a:extLst>
          </p:cNvPr>
          <p:cNvPicPr>
            <a:picLocks noChangeAspect="1"/>
          </p:cNvPicPr>
          <p:nvPr/>
        </p:nvPicPr>
        <p:blipFill>
          <a:blip r:embed="rId4"/>
          <a:srcRect r="54902" b="27181"/>
          <a:stretch/>
        </p:blipFill>
        <p:spPr>
          <a:xfrm>
            <a:off x="5975648" y="9330"/>
            <a:ext cx="3168352" cy="1758381"/>
          </a:xfrm>
          <a:prstGeom prst="rect">
            <a:avLst/>
          </a:prstGeom>
        </p:spPr>
      </p:pic>
      <p:pic>
        <p:nvPicPr>
          <p:cNvPr id="7" name="Picture 6">
            <a:extLst>
              <a:ext uri="{FF2B5EF4-FFF2-40B4-BE49-F238E27FC236}">
                <a16:creationId xmlns:a16="http://schemas.microsoft.com/office/drawing/2014/main" id="{5BE0A9A8-F79B-9B53-55F2-048A4AD2E25D}"/>
              </a:ext>
            </a:extLst>
          </p:cNvPr>
          <p:cNvPicPr>
            <a:picLocks noChangeAspect="1"/>
          </p:cNvPicPr>
          <p:nvPr/>
        </p:nvPicPr>
        <p:blipFill>
          <a:blip r:embed="rId4"/>
          <a:srcRect l="50000"/>
          <a:stretch/>
        </p:blipFill>
        <p:spPr>
          <a:xfrm>
            <a:off x="251520" y="4437112"/>
            <a:ext cx="3305738" cy="2272432"/>
          </a:xfrm>
          <a:prstGeom prst="rect">
            <a:avLst/>
          </a:prstGeom>
        </p:spPr>
      </p:pic>
    </p:spTree>
    <p:extLst>
      <p:ext uri="{BB962C8B-B14F-4D97-AF65-F5344CB8AC3E}">
        <p14:creationId xmlns:p14="http://schemas.microsoft.com/office/powerpoint/2010/main" val="1816822543"/>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CBD11-EC17-91A5-92F5-E3F0B4FDBBA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4AAED9C-2BF9-B2E7-83E1-02E2F2B3984E}"/>
              </a:ext>
            </a:extLst>
          </p:cNvPr>
          <p:cNvPicPr>
            <a:picLocks noChangeAspect="1"/>
          </p:cNvPicPr>
          <p:nvPr/>
        </p:nvPicPr>
        <p:blipFill>
          <a:blip r:embed="rId3"/>
          <a:stretch>
            <a:fillRect/>
          </a:stretch>
        </p:blipFill>
        <p:spPr>
          <a:xfrm>
            <a:off x="0" y="70266"/>
            <a:ext cx="9144000" cy="6717467"/>
          </a:xfrm>
          <a:prstGeom prst="rect">
            <a:avLst/>
          </a:prstGeom>
        </p:spPr>
      </p:pic>
      <p:pic>
        <p:nvPicPr>
          <p:cNvPr id="6" name="Picture 5">
            <a:extLst>
              <a:ext uri="{FF2B5EF4-FFF2-40B4-BE49-F238E27FC236}">
                <a16:creationId xmlns:a16="http://schemas.microsoft.com/office/drawing/2014/main" id="{2EDAE35A-927F-E59B-C309-B008806EED04}"/>
              </a:ext>
            </a:extLst>
          </p:cNvPr>
          <p:cNvPicPr>
            <a:picLocks noChangeAspect="1"/>
          </p:cNvPicPr>
          <p:nvPr/>
        </p:nvPicPr>
        <p:blipFill>
          <a:blip r:embed="rId4"/>
          <a:srcRect r="54902" b="27181"/>
          <a:stretch/>
        </p:blipFill>
        <p:spPr>
          <a:xfrm>
            <a:off x="5975648" y="9330"/>
            <a:ext cx="3168352" cy="1758381"/>
          </a:xfrm>
          <a:prstGeom prst="rect">
            <a:avLst/>
          </a:prstGeom>
        </p:spPr>
      </p:pic>
      <p:pic>
        <p:nvPicPr>
          <p:cNvPr id="7" name="Picture 6">
            <a:extLst>
              <a:ext uri="{FF2B5EF4-FFF2-40B4-BE49-F238E27FC236}">
                <a16:creationId xmlns:a16="http://schemas.microsoft.com/office/drawing/2014/main" id="{8EF4038B-CE47-B407-994D-EC9DA2582595}"/>
              </a:ext>
            </a:extLst>
          </p:cNvPr>
          <p:cNvPicPr>
            <a:picLocks noChangeAspect="1"/>
          </p:cNvPicPr>
          <p:nvPr/>
        </p:nvPicPr>
        <p:blipFill>
          <a:blip r:embed="rId4"/>
          <a:srcRect l="50000"/>
          <a:stretch/>
        </p:blipFill>
        <p:spPr>
          <a:xfrm>
            <a:off x="251520" y="4437112"/>
            <a:ext cx="3305738" cy="2272432"/>
          </a:xfrm>
          <a:prstGeom prst="rect">
            <a:avLst/>
          </a:prstGeom>
        </p:spPr>
      </p:pic>
    </p:spTree>
    <p:extLst>
      <p:ext uri="{BB962C8B-B14F-4D97-AF65-F5344CB8AC3E}">
        <p14:creationId xmlns:p14="http://schemas.microsoft.com/office/powerpoint/2010/main" val="3614448803"/>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Kolaborasi antara Desain dan Bisnis untuk Meningkatkan Efektivitas Desain</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id-ID" dirty="0">
                <a:solidFill>
                  <a:schemeClr val="tx1"/>
                </a:solidFill>
                <a:latin typeface="Cambria" panose="02040503050406030204" pitchFamily="18" charset="0"/>
                <a:cs typeface="Arial" panose="020B0604020202020204" pitchFamily="34" charset="0"/>
              </a:rPr>
              <a:t>Dalam dunia profesional, desain bukan hanya soal estetika, melainkan alat komunikasi dan strategi bisnis. Desain yang efektif mampu mendukung tujuan bisnis seperti membangun merek, meningkatkan penjualan, hingga menciptakan loyalitas konsumen. </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3F4BE-DDA1-4559-12FA-CCB602BC005D}"/>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30F2839B-C202-E6D4-49A1-D7ED17811E64}"/>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Mengapa Kolaborasi Desain dan Bisnis Itu Penting?</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48F40AD9-AE49-8F26-7F10-C709918AF86A}"/>
              </a:ext>
            </a:extLst>
          </p:cNvPr>
          <p:cNvSpPr txBox="1">
            <a:spLocks/>
          </p:cNvSpPr>
          <p:nvPr/>
        </p:nvSpPr>
        <p:spPr>
          <a:xfrm>
            <a:off x="457200" y="2852936"/>
            <a:ext cx="8075240" cy="327322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marL="514350" indent="-514350" algn="l">
              <a:buAutoNum type="alphaUcPeriod"/>
            </a:pPr>
            <a:r>
              <a:rPr lang="id-ID" b="1" dirty="0">
                <a:solidFill>
                  <a:schemeClr val="tx1"/>
                </a:solidFill>
                <a:latin typeface="Cambria" panose="02040503050406030204" pitchFamily="18" charset="0"/>
                <a:cs typeface="Arial" panose="020B0604020202020204" pitchFamily="34" charset="0"/>
              </a:rPr>
              <a:t>Tujuan Desain dalam Konteks Bisnis</a:t>
            </a:r>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Meningkatkan nilai jual produk/jasa</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Membangun brand identity</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Mempermudah komunikasi dengan konsumen</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Mendukung strategi pemasaran dan promosi</a:t>
            </a:r>
            <a:endParaRPr lang="id-ID" sz="2600" dirty="0">
              <a:solidFill>
                <a:schemeClr val="tx1"/>
              </a:solidFill>
              <a:latin typeface="Cambria" panose="02040503050406030204" pitchFamily="18" charset="0"/>
              <a:cs typeface="Arial" panose="020B0604020202020204" pitchFamily="34" charset="0"/>
            </a:endParaRPr>
          </a:p>
        </p:txBody>
      </p:sp>
      <p:pic>
        <p:nvPicPr>
          <p:cNvPr id="5" name="Picture 4">
            <a:extLst>
              <a:ext uri="{FF2B5EF4-FFF2-40B4-BE49-F238E27FC236}">
                <a16:creationId xmlns:a16="http://schemas.microsoft.com/office/drawing/2014/main" id="{3C5C4CC8-9623-947D-4B2A-B789D2E12ED3}"/>
              </a:ext>
            </a:extLst>
          </p:cNvPr>
          <p:cNvPicPr>
            <a:picLocks noChangeAspect="1"/>
          </p:cNvPicPr>
          <p:nvPr/>
        </p:nvPicPr>
        <p:blipFill>
          <a:blip r:embed="rId3"/>
          <a:stretch>
            <a:fillRect/>
          </a:stretch>
        </p:blipFill>
        <p:spPr>
          <a:xfrm>
            <a:off x="3289739" y="1700808"/>
            <a:ext cx="2410161" cy="1343212"/>
          </a:xfrm>
          <a:prstGeom prst="rect">
            <a:avLst/>
          </a:prstGeom>
        </p:spPr>
      </p:pic>
    </p:spTree>
    <p:extLst>
      <p:ext uri="{BB962C8B-B14F-4D97-AF65-F5344CB8AC3E}">
        <p14:creationId xmlns:p14="http://schemas.microsoft.com/office/powerpoint/2010/main" val="2530246537"/>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25032-4608-E385-9ECE-BE70E81C2A5D}"/>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02B36BA-78DF-96C0-6EE2-454FC80C2AC0}"/>
              </a:ext>
            </a:extLst>
          </p:cNvPr>
          <p:cNvSpPr txBox="1">
            <a:spLocks/>
          </p:cNvSpPr>
          <p:nvPr/>
        </p:nvSpPr>
        <p:spPr>
          <a:xfrm>
            <a:off x="457200" y="476672"/>
            <a:ext cx="8075240" cy="564949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dirty="0">
              <a:solidFill>
                <a:schemeClr val="tx1"/>
              </a:solidFill>
              <a:latin typeface="Cambria" panose="02040503050406030204" pitchFamily="18" charset="0"/>
              <a:cs typeface="Arial" panose="020B0604020202020204" pitchFamily="34" charset="0"/>
            </a:endParaRPr>
          </a:p>
          <a:p>
            <a:pPr algn="l"/>
            <a:r>
              <a:rPr lang="id-ID" b="1" dirty="0">
                <a:solidFill>
                  <a:schemeClr val="tx1"/>
                </a:solidFill>
                <a:latin typeface="Cambria" panose="02040503050406030204" pitchFamily="18" charset="0"/>
                <a:cs typeface="Arial" panose="020B0604020202020204" pitchFamily="34" charset="0"/>
              </a:rPr>
              <a:t>B. Kelemahan jika Tanpa Kolaborasi</a:t>
            </a:r>
            <a:endParaRPr lang="en-US" b="1" dirty="0">
              <a:solidFill>
                <a:schemeClr val="tx1"/>
              </a:solidFill>
              <a:latin typeface="Cambria" panose="02040503050406030204" pitchFamily="18" charset="0"/>
              <a:cs typeface="Arial" panose="020B0604020202020204" pitchFamily="34" charset="0"/>
            </a:endParaRPr>
          </a:p>
          <a:p>
            <a:pPr algn="l"/>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Desain terlihat bagus tetapi tidak “berfungsi”</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Tidak sesuai dengan target pasar</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Tidak mencerminkan strategi bisnis</a:t>
            </a:r>
            <a:endParaRPr lang="en-US"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dirty="0">
                <a:solidFill>
                  <a:schemeClr val="tx1"/>
                </a:solidFill>
                <a:latin typeface="Cambria" panose="02040503050406030204" pitchFamily="18" charset="0"/>
                <a:cs typeface="Arial" panose="020B0604020202020204" pitchFamily="34" charset="0"/>
              </a:rPr>
              <a:t>Boros biaya dan tidak efisien</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12961662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5071D-13E8-C4BF-357E-F96F937736DB}"/>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294BDD6A-4A9A-A507-BCAB-839ED4345FA1}"/>
              </a:ext>
            </a:extLst>
          </p:cNvPr>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Komponen Kolaborasi Efektif</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graphicFrame>
        <p:nvGraphicFramePr>
          <p:cNvPr id="2" name="Table 1">
            <a:extLst>
              <a:ext uri="{FF2B5EF4-FFF2-40B4-BE49-F238E27FC236}">
                <a16:creationId xmlns:a16="http://schemas.microsoft.com/office/drawing/2014/main" id="{3AC75A04-5ACB-E616-0A9F-BB6E7D4F2559}"/>
              </a:ext>
            </a:extLst>
          </p:cNvPr>
          <p:cNvGraphicFramePr>
            <a:graphicFrameLocks noGrp="1"/>
          </p:cNvGraphicFramePr>
          <p:nvPr>
            <p:extLst>
              <p:ext uri="{D42A27DB-BD31-4B8C-83A1-F6EECF244321}">
                <p14:modId xmlns:p14="http://schemas.microsoft.com/office/powerpoint/2010/main" val="3857915608"/>
              </p:ext>
            </p:extLst>
          </p:nvPr>
        </p:nvGraphicFramePr>
        <p:xfrm>
          <a:off x="611560" y="1844824"/>
          <a:ext cx="8229600" cy="3810000"/>
        </p:xfrm>
        <a:graphic>
          <a:graphicData uri="http://schemas.openxmlformats.org/drawingml/2006/table">
            <a:tbl>
              <a:tblPr>
                <a:tableStyleId>{69CF1AB2-1976-4502-BF36-3FF5EA218861}</a:tableStyleId>
              </a:tblPr>
              <a:tblGrid>
                <a:gridCol w="2743200">
                  <a:extLst>
                    <a:ext uri="{9D8B030D-6E8A-4147-A177-3AD203B41FA5}">
                      <a16:colId xmlns:a16="http://schemas.microsoft.com/office/drawing/2014/main" val="2858476925"/>
                    </a:ext>
                  </a:extLst>
                </a:gridCol>
                <a:gridCol w="2743200">
                  <a:extLst>
                    <a:ext uri="{9D8B030D-6E8A-4147-A177-3AD203B41FA5}">
                      <a16:colId xmlns:a16="http://schemas.microsoft.com/office/drawing/2014/main" val="3265180037"/>
                    </a:ext>
                  </a:extLst>
                </a:gridCol>
                <a:gridCol w="2743200">
                  <a:extLst>
                    <a:ext uri="{9D8B030D-6E8A-4147-A177-3AD203B41FA5}">
                      <a16:colId xmlns:a16="http://schemas.microsoft.com/office/drawing/2014/main" val="1005008559"/>
                    </a:ext>
                  </a:extLst>
                </a:gridCol>
              </a:tblGrid>
              <a:tr h="0">
                <a:tc>
                  <a:txBody>
                    <a:bodyPr/>
                    <a:lstStyle/>
                    <a:p>
                      <a:r>
                        <a:rPr lang="id-ID" sz="2200" b="1" dirty="0"/>
                        <a:t>Aspek</a:t>
                      </a:r>
                    </a:p>
                  </a:txBody>
                  <a:tcPr anchor="ctr"/>
                </a:tc>
                <a:tc>
                  <a:txBody>
                    <a:bodyPr/>
                    <a:lstStyle/>
                    <a:p>
                      <a:r>
                        <a:rPr lang="id-ID" sz="2200" b="1" dirty="0"/>
                        <a:t>Desainer</a:t>
                      </a:r>
                    </a:p>
                  </a:txBody>
                  <a:tcPr anchor="ctr"/>
                </a:tc>
                <a:tc>
                  <a:txBody>
                    <a:bodyPr/>
                    <a:lstStyle/>
                    <a:p>
                      <a:r>
                        <a:rPr lang="id-ID" sz="2200" b="1" dirty="0"/>
                        <a:t>Pebisnis</a:t>
                      </a:r>
                    </a:p>
                  </a:txBody>
                  <a:tcPr anchor="ctr"/>
                </a:tc>
                <a:extLst>
                  <a:ext uri="{0D108BD9-81ED-4DB2-BD59-A6C34878D82A}">
                    <a16:rowId xmlns:a16="http://schemas.microsoft.com/office/drawing/2014/main" val="234741370"/>
                  </a:ext>
                </a:extLst>
              </a:tr>
              <a:tr h="0">
                <a:tc>
                  <a:txBody>
                    <a:bodyPr/>
                    <a:lstStyle/>
                    <a:p>
                      <a:r>
                        <a:rPr lang="id-ID" sz="2200" b="1"/>
                        <a:t>Visi</a:t>
                      </a:r>
                      <a:endParaRPr lang="id-ID" sz="2200"/>
                    </a:p>
                  </a:txBody>
                  <a:tcPr anchor="ctr"/>
                </a:tc>
                <a:tc>
                  <a:txBody>
                    <a:bodyPr/>
                    <a:lstStyle/>
                    <a:p>
                      <a:r>
                        <a:rPr lang="id-ID" sz="2200" dirty="0"/>
                        <a:t>Membawa kreativitas &amp; estetika</a:t>
                      </a:r>
                    </a:p>
                  </a:txBody>
                  <a:tcPr anchor="ctr"/>
                </a:tc>
                <a:tc>
                  <a:txBody>
                    <a:bodyPr/>
                    <a:lstStyle/>
                    <a:p>
                      <a:r>
                        <a:rPr lang="id-ID" sz="2200"/>
                        <a:t>Fokus pada target &amp; keuntungan</a:t>
                      </a:r>
                    </a:p>
                  </a:txBody>
                  <a:tcPr anchor="ctr"/>
                </a:tc>
                <a:extLst>
                  <a:ext uri="{0D108BD9-81ED-4DB2-BD59-A6C34878D82A}">
                    <a16:rowId xmlns:a16="http://schemas.microsoft.com/office/drawing/2014/main" val="203649370"/>
                  </a:ext>
                </a:extLst>
              </a:tr>
              <a:tr h="0">
                <a:tc>
                  <a:txBody>
                    <a:bodyPr/>
                    <a:lstStyle/>
                    <a:p>
                      <a:r>
                        <a:rPr lang="id-ID" sz="2200" b="1"/>
                        <a:t>Data</a:t>
                      </a:r>
                      <a:endParaRPr lang="id-ID" sz="2200"/>
                    </a:p>
                  </a:txBody>
                  <a:tcPr anchor="ctr"/>
                </a:tc>
                <a:tc>
                  <a:txBody>
                    <a:bodyPr/>
                    <a:lstStyle/>
                    <a:p>
                      <a:r>
                        <a:rPr lang="id-ID" sz="2200"/>
                        <a:t>Memerlukan insight dari pasar</a:t>
                      </a:r>
                    </a:p>
                  </a:txBody>
                  <a:tcPr anchor="ctr"/>
                </a:tc>
                <a:tc>
                  <a:txBody>
                    <a:bodyPr/>
                    <a:lstStyle/>
                    <a:p>
                      <a:r>
                        <a:rPr lang="id-ID" sz="2200" dirty="0"/>
                        <a:t>Menyediakan data pasar &amp; persona</a:t>
                      </a:r>
                    </a:p>
                  </a:txBody>
                  <a:tcPr anchor="ctr"/>
                </a:tc>
                <a:extLst>
                  <a:ext uri="{0D108BD9-81ED-4DB2-BD59-A6C34878D82A}">
                    <a16:rowId xmlns:a16="http://schemas.microsoft.com/office/drawing/2014/main" val="4176632401"/>
                  </a:ext>
                </a:extLst>
              </a:tr>
              <a:tr h="0">
                <a:tc>
                  <a:txBody>
                    <a:bodyPr/>
                    <a:lstStyle/>
                    <a:p>
                      <a:r>
                        <a:rPr lang="id-ID" sz="2200" b="1"/>
                        <a:t>Strategi</a:t>
                      </a:r>
                      <a:endParaRPr lang="id-ID" sz="2200"/>
                    </a:p>
                  </a:txBody>
                  <a:tcPr anchor="ctr"/>
                </a:tc>
                <a:tc>
                  <a:txBody>
                    <a:bodyPr/>
                    <a:lstStyle/>
                    <a:p>
                      <a:r>
                        <a:rPr lang="id-ID" sz="2200"/>
                        <a:t>Menyusun bentuk komunikasi visual</a:t>
                      </a:r>
                    </a:p>
                  </a:txBody>
                  <a:tcPr anchor="ctr"/>
                </a:tc>
                <a:tc>
                  <a:txBody>
                    <a:bodyPr/>
                    <a:lstStyle/>
                    <a:p>
                      <a:r>
                        <a:rPr lang="id-ID" sz="2200"/>
                        <a:t>Menentukan arah pemasaran &amp; positioning</a:t>
                      </a:r>
                    </a:p>
                  </a:txBody>
                  <a:tcPr anchor="ctr"/>
                </a:tc>
                <a:extLst>
                  <a:ext uri="{0D108BD9-81ED-4DB2-BD59-A6C34878D82A}">
                    <a16:rowId xmlns:a16="http://schemas.microsoft.com/office/drawing/2014/main" val="1762785310"/>
                  </a:ext>
                </a:extLst>
              </a:tr>
              <a:tr h="0">
                <a:tc>
                  <a:txBody>
                    <a:bodyPr/>
                    <a:lstStyle/>
                    <a:p>
                      <a:r>
                        <a:rPr lang="id-ID" sz="2200" b="1" dirty="0"/>
                        <a:t>Evaluasi</a:t>
                      </a:r>
                      <a:endParaRPr lang="id-ID" sz="2200" dirty="0"/>
                    </a:p>
                  </a:txBody>
                  <a:tcPr anchor="ctr"/>
                </a:tc>
                <a:tc>
                  <a:txBody>
                    <a:bodyPr/>
                    <a:lstStyle/>
                    <a:p>
                      <a:r>
                        <a:rPr lang="id-ID" sz="2200"/>
                        <a:t>Melihat hasil desain berdasarkan respons</a:t>
                      </a:r>
                    </a:p>
                  </a:txBody>
                  <a:tcPr anchor="ctr"/>
                </a:tc>
                <a:tc>
                  <a:txBody>
                    <a:bodyPr/>
                    <a:lstStyle/>
                    <a:p>
                      <a:r>
                        <a:rPr lang="id-ID" sz="2200" dirty="0"/>
                        <a:t>Mengukur kinerja desain dari hasil bisnis</a:t>
                      </a:r>
                    </a:p>
                  </a:txBody>
                  <a:tcPr anchor="ctr"/>
                </a:tc>
                <a:extLst>
                  <a:ext uri="{0D108BD9-81ED-4DB2-BD59-A6C34878D82A}">
                    <a16:rowId xmlns:a16="http://schemas.microsoft.com/office/drawing/2014/main" val="2995176094"/>
                  </a:ext>
                </a:extLst>
              </a:tr>
            </a:tbl>
          </a:graphicData>
        </a:graphic>
      </p:graphicFrame>
    </p:spTree>
    <p:extLst>
      <p:ext uri="{BB962C8B-B14F-4D97-AF65-F5344CB8AC3E}">
        <p14:creationId xmlns:p14="http://schemas.microsoft.com/office/powerpoint/2010/main" val="147484195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7F0DE-290B-3D0B-50A9-F30D5FBC0962}"/>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16B71F70-369D-3DAD-9564-D2155B99423F}"/>
              </a:ext>
            </a:extLst>
          </p:cNvPr>
          <p:cNvSpPr txBox="1">
            <a:spLocks/>
          </p:cNvSpPr>
          <p:nvPr/>
        </p:nvSpPr>
        <p:spPr>
          <a:xfrm>
            <a:off x="457200" y="557808"/>
            <a:ext cx="8229600" cy="638944"/>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Bentuk Kolaborasi yang Ideal</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A8354EA8-703B-3F52-D943-A872C570B7B6}"/>
              </a:ext>
            </a:extLst>
          </p:cNvPr>
          <p:cNvSpPr txBox="1">
            <a:spLocks/>
          </p:cNvSpPr>
          <p:nvPr/>
        </p:nvSpPr>
        <p:spPr>
          <a:xfrm>
            <a:off x="457200" y="1124744"/>
            <a:ext cx="8075240" cy="500141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dirty="0">
              <a:solidFill>
                <a:schemeClr val="tx1"/>
              </a:solidFill>
              <a:latin typeface="Cambria" panose="02040503050406030204" pitchFamily="18" charset="0"/>
              <a:cs typeface="Arial" panose="020B0604020202020204" pitchFamily="34" charset="0"/>
            </a:endParaRPr>
          </a:p>
          <a:p>
            <a:pPr marL="514350" indent="-514350" algn="l">
              <a:buAutoNum type="alphaUcPeriod"/>
            </a:pPr>
            <a:r>
              <a:rPr lang="id-ID" sz="2600" b="1" dirty="0">
                <a:solidFill>
                  <a:schemeClr val="tx1"/>
                </a:solidFill>
                <a:latin typeface="Cambria" panose="02040503050406030204" pitchFamily="18" charset="0"/>
                <a:cs typeface="Arial" panose="020B0604020202020204" pitchFamily="34" charset="0"/>
              </a:rPr>
              <a:t>Briefing Awal yang Terstruktur</a:t>
            </a:r>
            <a:endParaRPr lang="en-US" sz="2600"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Mengenali tujuan bisnis (misalnya meningkatkan brand awareness)</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Mengenali audiens (usia, preferensi, perilaku)</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Menentukan pesan utama dan gaya visual</a:t>
            </a:r>
          </a:p>
        </p:txBody>
      </p:sp>
    </p:spTree>
    <p:extLst>
      <p:ext uri="{BB962C8B-B14F-4D97-AF65-F5344CB8AC3E}">
        <p14:creationId xmlns:p14="http://schemas.microsoft.com/office/powerpoint/2010/main" val="79535669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AFF3F-1A65-4391-CE56-E4D3556BCADF}"/>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CCE9F42-3935-EC11-ED3C-BAD570703CE3}"/>
              </a:ext>
            </a:extLst>
          </p:cNvPr>
          <p:cNvSpPr txBox="1">
            <a:spLocks/>
          </p:cNvSpPr>
          <p:nvPr/>
        </p:nvSpPr>
        <p:spPr>
          <a:xfrm>
            <a:off x="457200" y="548680"/>
            <a:ext cx="8075240" cy="557748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B. Sesi Brainstorming Bersama</a:t>
            </a:r>
            <a:endParaRPr lang="en-US" sz="2600"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Desainer dan pemilik bisnis duduk bersama mencari konsep kreatif dan relevan</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Evaluasi ide berdasarkan apa yang menarik dan apa yang efektif</a:t>
            </a:r>
          </a:p>
        </p:txBody>
      </p:sp>
    </p:spTree>
    <p:extLst>
      <p:ext uri="{BB962C8B-B14F-4D97-AF65-F5344CB8AC3E}">
        <p14:creationId xmlns:p14="http://schemas.microsoft.com/office/powerpoint/2010/main" val="1644146117"/>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3B689-39E0-C385-AD05-72CF1A84C571}"/>
            </a:ext>
          </a:extLst>
        </p:cNvPr>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42190D8-35BC-4577-5A86-5B12A14F6424}"/>
              </a:ext>
            </a:extLst>
          </p:cNvPr>
          <p:cNvSpPr txBox="1">
            <a:spLocks/>
          </p:cNvSpPr>
          <p:nvPr/>
        </p:nvSpPr>
        <p:spPr>
          <a:xfrm>
            <a:off x="457200" y="548680"/>
            <a:ext cx="8075240" cy="557748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C. Prototyping dan Uji Pasar</a:t>
            </a:r>
            <a:endParaRPr lang="en-US" sz="2600"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Mendesain materi visual dalam beberapa versi</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Menguji melalui focus group atau survei kecil</a:t>
            </a:r>
            <a:endParaRPr lang="en-US" sz="2600" dirty="0">
              <a:solidFill>
                <a:schemeClr val="tx1"/>
              </a:solidFill>
              <a:latin typeface="Cambria" panose="02040503050406030204" pitchFamily="18" charset="0"/>
              <a:cs typeface="Arial" panose="020B0604020202020204" pitchFamily="34" charset="0"/>
            </a:endParaRPr>
          </a:p>
          <a:p>
            <a:pPr algn="l"/>
            <a:endParaRPr lang="en-US" sz="2600" dirty="0">
              <a:solidFill>
                <a:schemeClr val="tx1"/>
              </a:solidFill>
              <a:latin typeface="Cambria" panose="02040503050406030204" pitchFamily="18" charset="0"/>
              <a:cs typeface="Arial" panose="020B0604020202020204" pitchFamily="34" charset="0"/>
            </a:endParaRPr>
          </a:p>
          <a:p>
            <a:pPr algn="l"/>
            <a:r>
              <a:rPr lang="id-ID" sz="2600" b="1" dirty="0">
                <a:solidFill>
                  <a:schemeClr val="tx1"/>
                </a:solidFill>
                <a:latin typeface="Cambria" panose="02040503050406030204" pitchFamily="18" charset="0"/>
                <a:cs typeface="Arial" panose="020B0604020202020204" pitchFamily="34" charset="0"/>
              </a:rPr>
              <a:t>D. Revisi Berdasarkan Data</a:t>
            </a:r>
            <a:endParaRPr lang="en-US" sz="2600" b="1" dirty="0">
              <a:solidFill>
                <a:schemeClr val="tx1"/>
              </a:solidFill>
              <a:latin typeface="Cambria" panose="02040503050406030204" pitchFamily="18" charset="0"/>
              <a:cs typeface="Arial" panose="020B0604020202020204" pitchFamily="34" charset="0"/>
            </a:endParaRPr>
          </a:p>
          <a:p>
            <a:pPr marL="514350" indent="-514350" algn="l">
              <a:buAutoNum type="arabicPeriod"/>
            </a:pPr>
            <a:r>
              <a:rPr lang="id-ID" sz="2600" dirty="0">
                <a:solidFill>
                  <a:schemeClr val="tx1"/>
                </a:solidFill>
                <a:latin typeface="Cambria" panose="02040503050406030204" pitchFamily="18" charset="0"/>
                <a:cs typeface="Arial" panose="020B0604020202020204" pitchFamily="34" charset="0"/>
              </a:rPr>
              <a:t>Menggunakan data penjualan, klik, atau engagement untuk mengoptimalkan desain</a:t>
            </a:r>
            <a:endParaRPr lang="en-US" sz="2600" dirty="0">
              <a:solidFill>
                <a:schemeClr val="tx1"/>
              </a:solidFill>
              <a:latin typeface="Cambria" panose="02040503050406030204" pitchFamily="18" charset="0"/>
              <a:cs typeface="Arial" panose="020B0604020202020204" pitchFamily="34" charset="0"/>
            </a:endParaRPr>
          </a:p>
          <a:p>
            <a:pPr marL="514350" indent="-514350" algn="l">
              <a:buAutoNum type="arabicPeriod"/>
            </a:pP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02433650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5AD5D-6F3E-DF94-5D53-49FC012AECCD}"/>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1FDC1677-13D6-E773-1E6C-304D7869ACAC}"/>
              </a:ext>
            </a:extLst>
          </p:cNvPr>
          <p:cNvSpPr txBox="1">
            <a:spLocks/>
          </p:cNvSpPr>
          <p:nvPr/>
        </p:nvSpPr>
        <p:spPr>
          <a:xfrm>
            <a:off x="457200" y="557808"/>
            <a:ext cx="8229600" cy="638944"/>
          </a:xfrm>
          <a:prstGeom prst="rect">
            <a:avLst/>
          </a:prstGeom>
        </p:spPr>
        <p:txBody>
          <a:bodyPr vert="horz" lIns="91440" tIns="45720" rIns="91440" bIns="45720" rtlCol="0" anchor="ctr">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sv-SE"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Prinsip Desain yang Efektif Secara Bisnis</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a:extLst>
              <a:ext uri="{FF2B5EF4-FFF2-40B4-BE49-F238E27FC236}">
                <a16:creationId xmlns:a16="http://schemas.microsoft.com/office/drawing/2014/main" id="{35997F0D-A312-0409-EEF5-45281A6841F4}"/>
              </a:ext>
            </a:extLst>
          </p:cNvPr>
          <p:cNvSpPr txBox="1">
            <a:spLocks/>
          </p:cNvSpPr>
          <p:nvPr/>
        </p:nvSpPr>
        <p:spPr>
          <a:xfrm>
            <a:off x="457200" y="1124744"/>
            <a:ext cx="8075240" cy="500141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US" b="1"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Sederhana namun kuat</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Relevan dengan audiens</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Mengikuti tren pasar namun tetap unik</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Responsif untuk berbagai media</a:t>
            </a:r>
            <a:endParaRPr lang="en-US" sz="2600" dirty="0">
              <a:solidFill>
                <a:schemeClr val="tx1"/>
              </a:solidFill>
              <a:latin typeface="Cambria" panose="02040503050406030204" pitchFamily="18" charset="0"/>
              <a:cs typeface="Arial" panose="020B0604020202020204" pitchFamily="34" charset="0"/>
            </a:endParaRPr>
          </a:p>
          <a:p>
            <a:pPr marL="457200" indent="-457200" algn="l">
              <a:buFontTx/>
              <a:buChar char="-"/>
            </a:pPr>
            <a:r>
              <a:rPr lang="id-ID" sz="2600" dirty="0">
                <a:solidFill>
                  <a:schemeClr val="tx1"/>
                </a:solidFill>
                <a:latin typeface="Cambria" panose="02040503050406030204" pitchFamily="18" charset="0"/>
                <a:cs typeface="Arial" panose="020B0604020202020204" pitchFamily="34" charset="0"/>
              </a:rPr>
              <a:t>Mudah diukur dan dievaluasi</a:t>
            </a:r>
          </a:p>
        </p:txBody>
      </p:sp>
    </p:spTree>
    <p:extLst>
      <p:ext uri="{BB962C8B-B14F-4D97-AF65-F5344CB8AC3E}">
        <p14:creationId xmlns:p14="http://schemas.microsoft.com/office/powerpoint/2010/main" val="294434100"/>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6644</TotalTime>
  <Words>707</Words>
  <Application>Microsoft Office PowerPoint</Application>
  <PresentationFormat>On-screen Show (4:3)</PresentationFormat>
  <Paragraphs>103</Paragraphs>
  <Slides>14</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Cambria</vt:lpstr>
      <vt:lpstr>Poppins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Rionaldi Ali</cp:lastModifiedBy>
  <cp:revision>495</cp:revision>
  <cp:lastPrinted>2017-08-29T02:54:51Z</cp:lastPrinted>
  <dcterms:created xsi:type="dcterms:W3CDTF">2010-04-18T12:06:30Z</dcterms:created>
  <dcterms:modified xsi:type="dcterms:W3CDTF">2025-05-06T03:05:40Z</dcterms:modified>
</cp:coreProperties>
</file>