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99" r:id="rId3"/>
    <p:sldId id="302" r:id="rId4"/>
    <p:sldId id="303" r:id="rId5"/>
    <p:sldId id="304" r:id="rId6"/>
    <p:sldId id="301" r:id="rId7"/>
    <p:sldId id="305" r:id="rId8"/>
    <p:sldId id="306" r:id="rId9"/>
    <p:sldId id="307" r:id="rId10"/>
    <p:sldId id="308" r:id="rId11"/>
    <p:sldId id="309" r:id="rId12"/>
    <p:sldId id="300" r:id="rId13"/>
  </p:sldIdLst>
  <p:sldSz cx="9144000" cy="6858000" type="screen4x3"/>
  <p:notesSz cx="7045325" cy="9345613"/>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55" autoAdjust="0"/>
    <p:restoredTop sz="94309" autoAdjust="0"/>
  </p:normalViewPr>
  <p:slideViewPr>
    <p:cSldViewPr>
      <p:cViewPr varScale="1">
        <p:scale>
          <a:sx n="121" d="100"/>
          <a:sy n="121" d="100"/>
        </p:scale>
        <p:origin x="1432"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9554ED-E27C-4947-9C7A-C4C43A105BA2}" type="doc">
      <dgm:prSet loTypeId="urn:microsoft.com/office/officeart/2005/8/layout/chevron2" loCatId="" qsTypeId="urn:microsoft.com/office/officeart/2005/8/quickstyle/simple3" qsCatId="simple" csTypeId="urn:microsoft.com/office/officeart/2005/8/colors/colorful1" csCatId="colorful" phldr="1"/>
      <dgm:spPr/>
      <dgm:t>
        <a:bodyPr/>
        <a:lstStyle/>
        <a:p>
          <a:endParaRPr lang="id-ID"/>
        </a:p>
      </dgm:t>
    </dgm:pt>
    <dgm:pt modelId="{DDE1F532-FCCA-7D4C-80A1-53791C16F513}">
      <dgm:prSet phldrT="[Teks]"/>
      <dgm:spPr/>
      <dgm:t>
        <a:bodyPr/>
        <a:lstStyle/>
        <a:p>
          <a:r>
            <a:rPr lang="id-ID" dirty="0"/>
            <a:t>Filosofis</a:t>
          </a:r>
        </a:p>
      </dgm:t>
    </dgm:pt>
    <dgm:pt modelId="{0FEB42B3-0806-9A4D-B274-741F47598DC0}" type="parTrans" cxnId="{F02B694F-D46C-5F4F-8A20-EB03A695ED84}">
      <dgm:prSet/>
      <dgm:spPr/>
      <dgm:t>
        <a:bodyPr/>
        <a:lstStyle/>
        <a:p>
          <a:endParaRPr lang="id-ID"/>
        </a:p>
      </dgm:t>
    </dgm:pt>
    <dgm:pt modelId="{EE81663E-B8D1-CC4A-A604-DF51A7BC04AC}" type="sibTrans" cxnId="{F02B694F-D46C-5F4F-8A20-EB03A695ED84}">
      <dgm:prSet/>
      <dgm:spPr/>
      <dgm:t>
        <a:bodyPr/>
        <a:lstStyle/>
        <a:p>
          <a:endParaRPr lang="id-ID"/>
        </a:p>
      </dgm:t>
    </dgm:pt>
    <dgm:pt modelId="{A74BC68F-90B2-BD46-B3FB-A92B9A5BDB82}">
      <dgm:prSet phldrT="[Teks]" custT="1"/>
      <dgm:spPr/>
      <dgm:t>
        <a:bodyPr/>
        <a:lstStyle/>
        <a:p>
          <a:pPr algn="just"/>
          <a:r>
            <a:rPr lang="id-ID" sz="1400" dirty="0"/>
            <a:t>Pengaturan menyangkut hak privasi atas data pribadi merupakan manifestasi pengakuan dan perlindungan atas hak-hak dasar manusia.</a:t>
          </a:r>
        </a:p>
      </dgm:t>
    </dgm:pt>
    <dgm:pt modelId="{3EE094D0-0F46-344D-8E0D-4DA0A7AEF2D2}" type="parTrans" cxnId="{C7F66E0F-EAB2-AB48-B2E3-CD362D7216BC}">
      <dgm:prSet/>
      <dgm:spPr/>
      <dgm:t>
        <a:bodyPr/>
        <a:lstStyle/>
        <a:p>
          <a:endParaRPr lang="id-ID"/>
        </a:p>
      </dgm:t>
    </dgm:pt>
    <dgm:pt modelId="{7946EB93-5EB7-D44B-B528-7BDEB35E45D0}" type="sibTrans" cxnId="{C7F66E0F-EAB2-AB48-B2E3-CD362D7216BC}">
      <dgm:prSet/>
      <dgm:spPr/>
      <dgm:t>
        <a:bodyPr/>
        <a:lstStyle/>
        <a:p>
          <a:endParaRPr lang="id-ID"/>
        </a:p>
      </dgm:t>
    </dgm:pt>
    <dgm:pt modelId="{B58E835D-B4F1-4844-B033-0F7A077E215A}">
      <dgm:prSet phldrT="[Teks]" custT="1"/>
      <dgm:spPr/>
      <dgm:t>
        <a:bodyPr/>
        <a:lstStyle/>
        <a:p>
          <a:pPr algn="just"/>
          <a:r>
            <a:rPr lang="id-ID" sz="1400" dirty="0"/>
            <a:t>Landasan filosofis perlindungan data pribadi adalah Pancasila yaitu </a:t>
          </a:r>
          <a:r>
            <a:rPr lang="id-ID" sz="1400" dirty="0" err="1"/>
            <a:t>rechtsidee</a:t>
          </a:r>
          <a:r>
            <a:rPr lang="id-ID" sz="1400" dirty="0"/>
            <a:t> (cita hukum) yang merupakan konstruksi pikir (ide) yang mengarahkan hukum kepada apa yang dicita-citakan.</a:t>
          </a:r>
        </a:p>
      </dgm:t>
    </dgm:pt>
    <dgm:pt modelId="{9E396FB1-AD5B-E64C-9268-6DB85D91D848}" type="parTrans" cxnId="{452834BA-68BA-4843-9EE3-9B74C33FD979}">
      <dgm:prSet/>
      <dgm:spPr/>
      <dgm:t>
        <a:bodyPr/>
        <a:lstStyle/>
        <a:p>
          <a:endParaRPr lang="id-ID"/>
        </a:p>
      </dgm:t>
    </dgm:pt>
    <dgm:pt modelId="{2F87A054-ACA9-AE4F-8A6E-915E752D1829}" type="sibTrans" cxnId="{452834BA-68BA-4843-9EE3-9B74C33FD979}">
      <dgm:prSet/>
      <dgm:spPr/>
      <dgm:t>
        <a:bodyPr/>
        <a:lstStyle/>
        <a:p>
          <a:endParaRPr lang="id-ID"/>
        </a:p>
      </dgm:t>
    </dgm:pt>
    <dgm:pt modelId="{4FDCB73D-17C2-F443-A1C2-1635B653B9A5}">
      <dgm:prSet phldrT="[Teks]"/>
      <dgm:spPr/>
      <dgm:t>
        <a:bodyPr/>
        <a:lstStyle/>
        <a:p>
          <a:r>
            <a:rPr lang="id-ID" dirty="0"/>
            <a:t>Sosiologis</a:t>
          </a:r>
        </a:p>
      </dgm:t>
    </dgm:pt>
    <dgm:pt modelId="{5FB44BA7-182F-DB4F-8EB7-056D5DFF655B}" type="parTrans" cxnId="{F832FE16-7BC9-BE40-B807-F57D985E66B3}">
      <dgm:prSet/>
      <dgm:spPr/>
      <dgm:t>
        <a:bodyPr/>
        <a:lstStyle/>
        <a:p>
          <a:endParaRPr lang="id-ID"/>
        </a:p>
      </dgm:t>
    </dgm:pt>
    <dgm:pt modelId="{10EC57DB-C179-BE40-9C31-A821B3F9493A}" type="sibTrans" cxnId="{F832FE16-7BC9-BE40-B807-F57D985E66B3}">
      <dgm:prSet/>
      <dgm:spPr/>
      <dgm:t>
        <a:bodyPr/>
        <a:lstStyle/>
        <a:p>
          <a:endParaRPr lang="id-ID"/>
        </a:p>
      </dgm:t>
    </dgm:pt>
    <dgm:pt modelId="{57BEE5A1-1714-8044-A89B-4BA08D8036C5}">
      <dgm:prSet phldrT="[Teks]" custT="1"/>
      <dgm:spPr/>
      <dgm:t>
        <a:bodyPr/>
        <a:lstStyle/>
        <a:p>
          <a:pPr algn="just"/>
          <a:r>
            <a:rPr lang="id-ID" sz="1400" dirty="0"/>
            <a:t>Adanya kebutuhan untuk melindungi hak-hak individual di dalam masyarakat sehubungan dengan pengumpulan, pemrosesan, pengelolaan, penyebarluasan data pribadi.</a:t>
          </a:r>
        </a:p>
      </dgm:t>
    </dgm:pt>
    <dgm:pt modelId="{14291D92-58CA-4C42-811A-BAF4071B5DFF}" type="parTrans" cxnId="{F56B4C5E-40D8-C045-8068-79BD2B201312}">
      <dgm:prSet/>
      <dgm:spPr/>
      <dgm:t>
        <a:bodyPr/>
        <a:lstStyle/>
        <a:p>
          <a:endParaRPr lang="id-ID"/>
        </a:p>
      </dgm:t>
    </dgm:pt>
    <dgm:pt modelId="{7270F3C5-EDA4-0846-AEC1-29F80773E69F}" type="sibTrans" cxnId="{F56B4C5E-40D8-C045-8068-79BD2B201312}">
      <dgm:prSet/>
      <dgm:spPr/>
      <dgm:t>
        <a:bodyPr/>
        <a:lstStyle/>
        <a:p>
          <a:endParaRPr lang="id-ID"/>
        </a:p>
      </dgm:t>
    </dgm:pt>
    <dgm:pt modelId="{BDADB061-1904-F449-B419-99C494C1C48D}">
      <dgm:prSet phldrT="[Teks]" custT="1"/>
      <dgm:spPr/>
      <dgm:t>
        <a:bodyPr/>
        <a:lstStyle/>
        <a:p>
          <a:pPr algn="just"/>
          <a:r>
            <a:rPr lang="id-ID" sz="1400" dirty="0"/>
            <a:t>Masyarakat Indonesia belum atau kurang menghargai privasi karena nilai-nilai tersebut bukan berasal dari bangsa Indonesia.</a:t>
          </a:r>
        </a:p>
      </dgm:t>
    </dgm:pt>
    <dgm:pt modelId="{ECF60900-99F8-2B49-887F-33ACF563D303}" type="parTrans" cxnId="{78D22144-6EC0-B84C-9BE0-0FA5CC1A56C5}">
      <dgm:prSet/>
      <dgm:spPr/>
      <dgm:t>
        <a:bodyPr/>
        <a:lstStyle/>
        <a:p>
          <a:endParaRPr lang="id-ID"/>
        </a:p>
      </dgm:t>
    </dgm:pt>
    <dgm:pt modelId="{9ABE1675-7596-0240-AC44-DE3392A0604F}" type="sibTrans" cxnId="{78D22144-6EC0-B84C-9BE0-0FA5CC1A56C5}">
      <dgm:prSet/>
      <dgm:spPr/>
      <dgm:t>
        <a:bodyPr/>
        <a:lstStyle/>
        <a:p>
          <a:endParaRPr lang="id-ID"/>
        </a:p>
      </dgm:t>
    </dgm:pt>
    <dgm:pt modelId="{C42726AD-ABA6-A84D-8541-589AEE54C4E7}">
      <dgm:prSet phldrT="[Teks]"/>
      <dgm:spPr/>
      <dgm:t>
        <a:bodyPr/>
        <a:lstStyle/>
        <a:p>
          <a:r>
            <a:rPr lang="id-ID" dirty="0"/>
            <a:t>Yuridis</a:t>
          </a:r>
        </a:p>
      </dgm:t>
    </dgm:pt>
    <dgm:pt modelId="{AFACFF13-BC18-FE49-B4F2-B49AD7EFE863}" type="parTrans" cxnId="{36AFD8D2-E447-4849-8FD4-3D23321D4BA8}">
      <dgm:prSet/>
      <dgm:spPr/>
      <dgm:t>
        <a:bodyPr/>
        <a:lstStyle/>
        <a:p>
          <a:endParaRPr lang="id-ID"/>
        </a:p>
      </dgm:t>
    </dgm:pt>
    <dgm:pt modelId="{983EA479-3C52-0346-AAEA-E104114CF211}" type="sibTrans" cxnId="{36AFD8D2-E447-4849-8FD4-3D23321D4BA8}">
      <dgm:prSet/>
      <dgm:spPr/>
      <dgm:t>
        <a:bodyPr/>
        <a:lstStyle/>
        <a:p>
          <a:endParaRPr lang="id-ID"/>
        </a:p>
      </dgm:t>
    </dgm:pt>
    <dgm:pt modelId="{B5E000ED-627F-6F4A-88A6-EFD3F53E48ED}">
      <dgm:prSet phldrT="[Teks]" custT="1"/>
      <dgm:spPr/>
      <dgm:t>
        <a:bodyPr/>
        <a:lstStyle/>
        <a:p>
          <a:pPr algn="just"/>
          <a:r>
            <a:rPr lang="id-ID" sz="1400" dirty="0"/>
            <a:t>Landasan yuridis tentang Perlindungan Data Pribadi, bersumber kepada Pasal 28G </a:t>
          </a:r>
          <a:r>
            <a:rPr lang="id-ID" sz="1400" dirty="0" err="1"/>
            <a:t>Undang-Undang</a:t>
          </a:r>
          <a:r>
            <a:rPr lang="id-ID" sz="1400" dirty="0"/>
            <a:t> Dasar Negara Republik Indonesia Tahun 1945.</a:t>
          </a:r>
        </a:p>
      </dgm:t>
    </dgm:pt>
    <dgm:pt modelId="{DD218097-F237-4447-A4DF-FC97CD8738DB}" type="parTrans" cxnId="{D7DD5E59-EE69-BF44-B960-D5BD21929CB7}">
      <dgm:prSet/>
      <dgm:spPr/>
      <dgm:t>
        <a:bodyPr/>
        <a:lstStyle/>
        <a:p>
          <a:endParaRPr lang="id-ID"/>
        </a:p>
      </dgm:t>
    </dgm:pt>
    <dgm:pt modelId="{2CCFDBEC-8900-DE4C-BDD9-A344AFEC23A5}" type="sibTrans" cxnId="{D7DD5E59-EE69-BF44-B960-D5BD21929CB7}">
      <dgm:prSet/>
      <dgm:spPr/>
      <dgm:t>
        <a:bodyPr/>
        <a:lstStyle/>
        <a:p>
          <a:endParaRPr lang="id-ID"/>
        </a:p>
      </dgm:t>
    </dgm:pt>
    <dgm:pt modelId="{72F92436-AA26-4743-8AB0-58D3CD20C0E3}">
      <dgm:prSet phldrT="[Teks]" custT="1"/>
      <dgm:spPr/>
      <dgm:t>
        <a:bodyPr/>
        <a:lstStyle/>
        <a:p>
          <a:pPr algn="just"/>
          <a:r>
            <a:rPr lang="id-ID" sz="1400" dirty="0"/>
            <a:t>Putusan Mahkamah Konstitusi Nomor 006/PUU-I/2003 mempertegas bahwa pengaturan Perlindungan Data Pribadi harus dalam bentuk </a:t>
          </a:r>
          <a:r>
            <a:rPr lang="id-ID" sz="1400" dirty="0" err="1"/>
            <a:t>Undang-Undang</a:t>
          </a:r>
          <a:r>
            <a:rPr lang="id-ID" sz="1400" dirty="0"/>
            <a:t>.</a:t>
          </a:r>
        </a:p>
      </dgm:t>
    </dgm:pt>
    <dgm:pt modelId="{D9BA4A39-18B0-6142-9D61-A491609A8D1B}" type="parTrans" cxnId="{9827E0FD-DD61-8443-AB5E-19A4B6D62FF8}">
      <dgm:prSet/>
      <dgm:spPr/>
      <dgm:t>
        <a:bodyPr/>
        <a:lstStyle/>
        <a:p>
          <a:endParaRPr lang="id-ID"/>
        </a:p>
      </dgm:t>
    </dgm:pt>
    <dgm:pt modelId="{75F36F95-C3CC-6246-A9BA-2460923F0720}" type="sibTrans" cxnId="{9827E0FD-DD61-8443-AB5E-19A4B6D62FF8}">
      <dgm:prSet/>
      <dgm:spPr/>
      <dgm:t>
        <a:bodyPr/>
        <a:lstStyle/>
        <a:p>
          <a:endParaRPr lang="id-ID"/>
        </a:p>
      </dgm:t>
    </dgm:pt>
    <dgm:pt modelId="{6A4F3BD5-7676-9B46-A321-C8C91298F3D9}">
      <dgm:prSet phldrT="[Teks]" custT="1"/>
      <dgm:spPr/>
      <dgm:t>
        <a:bodyPr/>
        <a:lstStyle/>
        <a:p>
          <a:pPr algn="just"/>
          <a:r>
            <a:rPr lang="id-ID" sz="1400" dirty="0"/>
            <a:t>RPJP 2005-2025 menentukan bahwa untuk mewujudkan bangsa yang berdaya saing harus meningkatkan pemanfaatan ilmu pengetahuan dan teknologi.</a:t>
          </a:r>
        </a:p>
      </dgm:t>
    </dgm:pt>
    <dgm:pt modelId="{A3A4AA8F-E36C-164D-92A3-015ADC11BE02}" type="parTrans" cxnId="{252415B7-F5D6-FC44-A349-166005D12DA1}">
      <dgm:prSet/>
      <dgm:spPr/>
      <dgm:t>
        <a:bodyPr/>
        <a:lstStyle/>
        <a:p>
          <a:endParaRPr lang="id-ID"/>
        </a:p>
      </dgm:t>
    </dgm:pt>
    <dgm:pt modelId="{7D27B802-DFBE-8645-8D90-A5254A53FD98}" type="sibTrans" cxnId="{252415B7-F5D6-FC44-A349-166005D12DA1}">
      <dgm:prSet/>
      <dgm:spPr/>
      <dgm:t>
        <a:bodyPr/>
        <a:lstStyle/>
        <a:p>
          <a:endParaRPr lang="id-ID"/>
        </a:p>
      </dgm:t>
    </dgm:pt>
    <dgm:pt modelId="{B80B813B-A8C0-D643-A5A5-D645028660C5}" type="pres">
      <dgm:prSet presAssocID="{A29554ED-E27C-4947-9C7A-C4C43A105BA2}" presName="linearFlow" presStyleCnt="0">
        <dgm:presLayoutVars>
          <dgm:dir/>
          <dgm:animLvl val="lvl"/>
          <dgm:resizeHandles val="exact"/>
        </dgm:presLayoutVars>
      </dgm:prSet>
      <dgm:spPr/>
    </dgm:pt>
    <dgm:pt modelId="{0D631291-ADA0-4346-9373-A6FC645FEBEA}" type="pres">
      <dgm:prSet presAssocID="{DDE1F532-FCCA-7D4C-80A1-53791C16F513}" presName="composite" presStyleCnt="0"/>
      <dgm:spPr/>
    </dgm:pt>
    <dgm:pt modelId="{844F356C-780D-7F47-B724-F784BE79A43B}" type="pres">
      <dgm:prSet presAssocID="{DDE1F532-FCCA-7D4C-80A1-53791C16F513}" presName="parentText" presStyleLbl="alignNode1" presStyleIdx="0" presStyleCnt="3">
        <dgm:presLayoutVars>
          <dgm:chMax val="1"/>
          <dgm:bulletEnabled val="1"/>
        </dgm:presLayoutVars>
      </dgm:prSet>
      <dgm:spPr/>
    </dgm:pt>
    <dgm:pt modelId="{5FA46511-5086-394F-848A-AA57CA7E274C}" type="pres">
      <dgm:prSet presAssocID="{DDE1F532-FCCA-7D4C-80A1-53791C16F513}" presName="descendantText" presStyleLbl="alignAcc1" presStyleIdx="0" presStyleCnt="3">
        <dgm:presLayoutVars>
          <dgm:bulletEnabled val="1"/>
        </dgm:presLayoutVars>
      </dgm:prSet>
      <dgm:spPr/>
    </dgm:pt>
    <dgm:pt modelId="{59CF63EF-40DB-7743-A298-E722CEDE6CB8}" type="pres">
      <dgm:prSet presAssocID="{EE81663E-B8D1-CC4A-A604-DF51A7BC04AC}" presName="sp" presStyleCnt="0"/>
      <dgm:spPr/>
    </dgm:pt>
    <dgm:pt modelId="{15001DD0-C81A-D249-B8CB-6DD388F81B7D}" type="pres">
      <dgm:prSet presAssocID="{4FDCB73D-17C2-F443-A1C2-1635B653B9A5}" presName="composite" presStyleCnt="0"/>
      <dgm:spPr/>
    </dgm:pt>
    <dgm:pt modelId="{CDC94A8E-3AAD-6343-A1DD-2F972CAB2DC9}" type="pres">
      <dgm:prSet presAssocID="{4FDCB73D-17C2-F443-A1C2-1635B653B9A5}" presName="parentText" presStyleLbl="alignNode1" presStyleIdx="1" presStyleCnt="3">
        <dgm:presLayoutVars>
          <dgm:chMax val="1"/>
          <dgm:bulletEnabled val="1"/>
        </dgm:presLayoutVars>
      </dgm:prSet>
      <dgm:spPr/>
    </dgm:pt>
    <dgm:pt modelId="{C659AFBD-6715-9445-ACB0-D1C2CBAFF17B}" type="pres">
      <dgm:prSet presAssocID="{4FDCB73D-17C2-F443-A1C2-1635B653B9A5}" presName="descendantText" presStyleLbl="alignAcc1" presStyleIdx="1" presStyleCnt="3">
        <dgm:presLayoutVars>
          <dgm:bulletEnabled val="1"/>
        </dgm:presLayoutVars>
      </dgm:prSet>
      <dgm:spPr/>
    </dgm:pt>
    <dgm:pt modelId="{A99F8CE3-99EA-EC4B-82B1-6A0FF315F8D9}" type="pres">
      <dgm:prSet presAssocID="{10EC57DB-C179-BE40-9C31-A821B3F9493A}" presName="sp" presStyleCnt="0"/>
      <dgm:spPr/>
    </dgm:pt>
    <dgm:pt modelId="{EDDC52F1-FDA5-324D-B24A-4DD57C5ECC57}" type="pres">
      <dgm:prSet presAssocID="{C42726AD-ABA6-A84D-8541-589AEE54C4E7}" presName="composite" presStyleCnt="0"/>
      <dgm:spPr/>
    </dgm:pt>
    <dgm:pt modelId="{FE75FF63-2CA9-5141-9A40-B4C1424DD765}" type="pres">
      <dgm:prSet presAssocID="{C42726AD-ABA6-A84D-8541-589AEE54C4E7}" presName="parentText" presStyleLbl="alignNode1" presStyleIdx="2" presStyleCnt="3">
        <dgm:presLayoutVars>
          <dgm:chMax val="1"/>
          <dgm:bulletEnabled val="1"/>
        </dgm:presLayoutVars>
      </dgm:prSet>
      <dgm:spPr/>
    </dgm:pt>
    <dgm:pt modelId="{DE0CBA06-C87A-314F-AD2B-CB01646EB753}" type="pres">
      <dgm:prSet presAssocID="{C42726AD-ABA6-A84D-8541-589AEE54C4E7}" presName="descendantText" presStyleLbl="alignAcc1" presStyleIdx="2" presStyleCnt="3">
        <dgm:presLayoutVars>
          <dgm:bulletEnabled val="1"/>
        </dgm:presLayoutVars>
      </dgm:prSet>
      <dgm:spPr/>
    </dgm:pt>
  </dgm:ptLst>
  <dgm:cxnLst>
    <dgm:cxn modelId="{C7F66E0F-EAB2-AB48-B2E3-CD362D7216BC}" srcId="{DDE1F532-FCCA-7D4C-80A1-53791C16F513}" destId="{A74BC68F-90B2-BD46-B3FB-A92B9A5BDB82}" srcOrd="0" destOrd="0" parTransId="{3EE094D0-0F46-344D-8E0D-4DA0A7AEF2D2}" sibTransId="{7946EB93-5EB7-D44B-B528-7BDEB35E45D0}"/>
    <dgm:cxn modelId="{1D0B9A10-E8E5-E045-A63B-0B8F4D53B9B6}" type="presOf" srcId="{B58E835D-B4F1-4844-B033-0F7A077E215A}" destId="{5FA46511-5086-394F-848A-AA57CA7E274C}" srcOrd="0" destOrd="1" presId="urn:microsoft.com/office/officeart/2005/8/layout/chevron2"/>
    <dgm:cxn modelId="{F832FE16-7BC9-BE40-B807-F57D985E66B3}" srcId="{A29554ED-E27C-4947-9C7A-C4C43A105BA2}" destId="{4FDCB73D-17C2-F443-A1C2-1635B653B9A5}" srcOrd="1" destOrd="0" parTransId="{5FB44BA7-182F-DB4F-8EB7-056D5DFF655B}" sibTransId="{10EC57DB-C179-BE40-9C31-A821B3F9493A}"/>
    <dgm:cxn modelId="{6ACBF41F-AABD-BC4A-87D8-F09B0B72E928}" type="presOf" srcId="{A74BC68F-90B2-BD46-B3FB-A92B9A5BDB82}" destId="{5FA46511-5086-394F-848A-AA57CA7E274C}" srcOrd="0" destOrd="0" presId="urn:microsoft.com/office/officeart/2005/8/layout/chevron2"/>
    <dgm:cxn modelId="{2C5FBE21-3E6F-FE41-B817-0E74D3EF0963}" type="presOf" srcId="{4FDCB73D-17C2-F443-A1C2-1635B653B9A5}" destId="{CDC94A8E-3AAD-6343-A1DD-2F972CAB2DC9}" srcOrd="0" destOrd="0" presId="urn:microsoft.com/office/officeart/2005/8/layout/chevron2"/>
    <dgm:cxn modelId="{2866EE24-763F-194C-BF46-B11D1B499A8E}" type="presOf" srcId="{57BEE5A1-1714-8044-A89B-4BA08D8036C5}" destId="{C659AFBD-6715-9445-ACB0-D1C2CBAFF17B}" srcOrd="0" destOrd="0" presId="urn:microsoft.com/office/officeart/2005/8/layout/chevron2"/>
    <dgm:cxn modelId="{B969BF2C-4331-4848-8C21-3A903DFD48E8}" type="presOf" srcId="{A29554ED-E27C-4947-9C7A-C4C43A105BA2}" destId="{B80B813B-A8C0-D643-A5A5-D645028660C5}" srcOrd="0" destOrd="0" presId="urn:microsoft.com/office/officeart/2005/8/layout/chevron2"/>
    <dgm:cxn modelId="{044D5A39-D1C1-8241-AA8E-471DF83F96B3}" type="presOf" srcId="{B5E000ED-627F-6F4A-88A6-EFD3F53E48ED}" destId="{DE0CBA06-C87A-314F-AD2B-CB01646EB753}" srcOrd="0" destOrd="0" presId="urn:microsoft.com/office/officeart/2005/8/layout/chevron2"/>
    <dgm:cxn modelId="{78D22144-6EC0-B84C-9BE0-0FA5CC1A56C5}" srcId="{4FDCB73D-17C2-F443-A1C2-1635B653B9A5}" destId="{BDADB061-1904-F449-B419-99C494C1C48D}" srcOrd="1" destOrd="0" parTransId="{ECF60900-99F8-2B49-887F-33ACF563D303}" sibTransId="{9ABE1675-7596-0240-AC44-DE3392A0604F}"/>
    <dgm:cxn modelId="{F02B694F-D46C-5F4F-8A20-EB03A695ED84}" srcId="{A29554ED-E27C-4947-9C7A-C4C43A105BA2}" destId="{DDE1F532-FCCA-7D4C-80A1-53791C16F513}" srcOrd="0" destOrd="0" parTransId="{0FEB42B3-0806-9A4D-B274-741F47598DC0}" sibTransId="{EE81663E-B8D1-CC4A-A604-DF51A7BC04AC}"/>
    <dgm:cxn modelId="{D7DD5E59-EE69-BF44-B960-D5BD21929CB7}" srcId="{C42726AD-ABA6-A84D-8541-589AEE54C4E7}" destId="{B5E000ED-627F-6F4A-88A6-EFD3F53E48ED}" srcOrd="0" destOrd="0" parTransId="{DD218097-F237-4447-A4DF-FC97CD8738DB}" sibTransId="{2CCFDBEC-8900-DE4C-BDD9-A344AFEC23A5}"/>
    <dgm:cxn modelId="{0A871A5B-ADD5-2746-9B59-DDEEE9A7F47B}" type="presOf" srcId="{72F92436-AA26-4743-8AB0-58D3CD20C0E3}" destId="{DE0CBA06-C87A-314F-AD2B-CB01646EB753}" srcOrd="0" destOrd="1" presId="urn:microsoft.com/office/officeart/2005/8/layout/chevron2"/>
    <dgm:cxn modelId="{F56B4C5E-40D8-C045-8068-79BD2B201312}" srcId="{4FDCB73D-17C2-F443-A1C2-1635B653B9A5}" destId="{57BEE5A1-1714-8044-A89B-4BA08D8036C5}" srcOrd="0" destOrd="0" parTransId="{14291D92-58CA-4C42-811A-BAF4071B5DFF}" sibTransId="{7270F3C5-EDA4-0846-AEC1-29F80773E69F}"/>
    <dgm:cxn modelId="{69092877-D830-5E48-A38B-6273CB9DA34D}" type="presOf" srcId="{DDE1F532-FCCA-7D4C-80A1-53791C16F513}" destId="{844F356C-780D-7F47-B724-F784BE79A43B}" srcOrd="0" destOrd="0" presId="urn:microsoft.com/office/officeart/2005/8/layout/chevron2"/>
    <dgm:cxn modelId="{AA773889-DF5D-8E45-BDA6-02621837B2E7}" type="presOf" srcId="{BDADB061-1904-F449-B419-99C494C1C48D}" destId="{C659AFBD-6715-9445-ACB0-D1C2CBAFF17B}" srcOrd="0" destOrd="1" presId="urn:microsoft.com/office/officeart/2005/8/layout/chevron2"/>
    <dgm:cxn modelId="{78644B8F-ACEF-F740-B245-31987E63E17E}" type="presOf" srcId="{6A4F3BD5-7676-9B46-A321-C8C91298F3D9}" destId="{DE0CBA06-C87A-314F-AD2B-CB01646EB753}" srcOrd="0" destOrd="2" presId="urn:microsoft.com/office/officeart/2005/8/layout/chevron2"/>
    <dgm:cxn modelId="{62137DA3-2D8F-1A42-98ED-F5D0701F1E62}" type="presOf" srcId="{C42726AD-ABA6-A84D-8541-589AEE54C4E7}" destId="{FE75FF63-2CA9-5141-9A40-B4C1424DD765}" srcOrd="0" destOrd="0" presId="urn:microsoft.com/office/officeart/2005/8/layout/chevron2"/>
    <dgm:cxn modelId="{252415B7-F5D6-FC44-A349-166005D12DA1}" srcId="{C42726AD-ABA6-A84D-8541-589AEE54C4E7}" destId="{6A4F3BD5-7676-9B46-A321-C8C91298F3D9}" srcOrd="2" destOrd="0" parTransId="{A3A4AA8F-E36C-164D-92A3-015ADC11BE02}" sibTransId="{7D27B802-DFBE-8645-8D90-A5254A53FD98}"/>
    <dgm:cxn modelId="{452834BA-68BA-4843-9EE3-9B74C33FD979}" srcId="{DDE1F532-FCCA-7D4C-80A1-53791C16F513}" destId="{B58E835D-B4F1-4844-B033-0F7A077E215A}" srcOrd="1" destOrd="0" parTransId="{9E396FB1-AD5B-E64C-9268-6DB85D91D848}" sibTransId="{2F87A054-ACA9-AE4F-8A6E-915E752D1829}"/>
    <dgm:cxn modelId="{36AFD8D2-E447-4849-8FD4-3D23321D4BA8}" srcId="{A29554ED-E27C-4947-9C7A-C4C43A105BA2}" destId="{C42726AD-ABA6-A84D-8541-589AEE54C4E7}" srcOrd="2" destOrd="0" parTransId="{AFACFF13-BC18-FE49-B4F2-B49AD7EFE863}" sibTransId="{983EA479-3C52-0346-AAEA-E104114CF211}"/>
    <dgm:cxn modelId="{9827E0FD-DD61-8443-AB5E-19A4B6D62FF8}" srcId="{C42726AD-ABA6-A84D-8541-589AEE54C4E7}" destId="{72F92436-AA26-4743-8AB0-58D3CD20C0E3}" srcOrd="1" destOrd="0" parTransId="{D9BA4A39-18B0-6142-9D61-A491609A8D1B}" sibTransId="{75F36F95-C3CC-6246-A9BA-2460923F0720}"/>
    <dgm:cxn modelId="{9D9DEF9A-B7DA-7840-9DAB-06C8ACEFA76F}" type="presParOf" srcId="{B80B813B-A8C0-D643-A5A5-D645028660C5}" destId="{0D631291-ADA0-4346-9373-A6FC645FEBEA}" srcOrd="0" destOrd="0" presId="urn:microsoft.com/office/officeart/2005/8/layout/chevron2"/>
    <dgm:cxn modelId="{1EE9C040-A7EE-404F-82F7-84867B576ABC}" type="presParOf" srcId="{0D631291-ADA0-4346-9373-A6FC645FEBEA}" destId="{844F356C-780D-7F47-B724-F784BE79A43B}" srcOrd="0" destOrd="0" presId="urn:microsoft.com/office/officeart/2005/8/layout/chevron2"/>
    <dgm:cxn modelId="{7E6FEB10-4CB9-1B4E-8BE3-6644C8F6162E}" type="presParOf" srcId="{0D631291-ADA0-4346-9373-A6FC645FEBEA}" destId="{5FA46511-5086-394F-848A-AA57CA7E274C}" srcOrd="1" destOrd="0" presId="urn:microsoft.com/office/officeart/2005/8/layout/chevron2"/>
    <dgm:cxn modelId="{EBC5FC9B-3AAE-C14C-9A0A-7237DDF612F1}" type="presParOf" srcId="{B80B813B-A8C0-D643-A5A5-D645028660C5}" destId="{59CF63EF-40DB-7743-A298-E722CEDE6CB8}" srcOrd="1" destOrd="0" presId="urn:microsoft.com/office/officeart/2005/8/layout/chevron2"/>
    <dgm:cxn modelId="{9B1180DE-76ED-504E-8969-278C43DAB768}" type="presParOf" srcId="{B80B813B-A8C0-D643-A5A5-D645028660C5}" destId="{15001DD0-C81A-D249-B8CB-6DD388F81B7D}" srcOrd="2" destOrd="0" presId="urn:microsoft.com/office/officeart/2005/8/layout/chevron2"/>
    <dgm:cxn modelId="{EB542930-0EED-BF4C-92FF-54C6E561BD76}" type="presParOf" srcId="{15001DD0-C81A-D249-B8CB-6DD388F81B7D}" destId="{CDC94A8E-3AAD-6343-A1DD-2F972CAB2DC9}" srcOrd="0" destOrd="0" presId="urn:microsoft.com/office/officeart/2005/8/layout/chevron2"/>
    <dgm:cxn modelId="{0476263E-4846-1245-A951-64F8C065EF55}" type="presParOf" srcId="{15001DD0-C81A-D249-B8CB-6DD388F81B7D}" destId="{C659AFBD-6715-9445-ACB0-D1C2CBAFF17B}" srcOrd="1" destOrd="0" presId="urn:microsoft.com/office/officeart/2005/8/layout/chevron2"/>
    <dgm:cxn modelId="{6703BA4B-4A55-9D41-AD8E-C3479D7B6F7B}" type="presParOf" srcId="{B80B813B-A8C0-D643-A5A5-D645028660C5}" destId="{A99F8CE3-99EA-EC4B-82B1-6A0FF315F8D9}" srcOrd="3" destOrd="0" presId="urn:microsoft.com/office/officeart/2005/8/layout/chevron2"/>
    <dgm:cxn modelId="{E8275EAA-60C8-4344-85EB-800C945F9777}" type="presParOf" srcId="{B80B813B-A8C0-D643-A5A5-D645028660C5}" destId="{EDDC52F1-FDA5-324D-B24A-4DD57C5ECC57}" srcOrd="4" destOrd="0" presId="urn:microsoft.com/office/officeart/2005/8/layout/chevron2"/>
    <dgm:cxn modelId="{DF0C5E25-0181-4B44-B4F5-3C5D075233E2}" type="presParOf" srcId="{EDDC52F1-FDA5-324D-B24A-4DD57C5ECC57}" destId="{FE75FF63-2CA9-5141-9A40-B4C1424DD765}" srcOrd="0" destOrd="0" presId="urn:microsoft.com/office/officeart/2005/8/layout/chevron2"/>
    <dgm:cxn modelId="{65C2AD89-EDF4-3E49-A9CF-16E471569F13}" type="presParOf" srcId="{EDDC52F1-FDA5-324D-B24A-4DD57C5ECC57}" destId="{DE0CBA06-C87A-314F-AD2B-CB01646EB753}"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4F356C-780D-7F47-B724-F784BE79A43B}">
      <dsp:nvSpPr>
        <dsp:cNvPr id="0" name=""/>
        <dsp:cNvSpPr/>
      </dsp:nvSpPr>
      <dsp:spPr>
        <a:xfrm rot="5400000">
          <a:off x="-292317" y="296204"/>
          <a:ext cx="1948780" cy="1364146"/>
        </a:xfrm>
        <a:prstGeom prst="chevron">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id-ID" sz="2600" kern="1200" dirty="0"/>
            <a:t>Filosofis</a:t>
          </a:r>
        </a:p>
      </dsp:txBody>
      <dsp:txXfrm rot="-5400000">
        <a:off x="0" y="685960"/>
        <a:ext cx="1364146" cy="584634"/>
      </dsp:txXfrm>
    </dsp:sp>
    <dsp:sp modelId="{5FA46511-5086-394F-848A-AA57CA7E274C}">
      <dsp:nvSpPr>
        <dsp:cNvPr id="0" name=""/>
        <dsp:cNvSpPr/>
      </dsp:nvSpPr>
      <dsp:spPr>
        <a:xfrm rot="5400000">
          <a:off x="4477211" y="-3109177"/>
          <a:ext cx="1266707" cy="7492837"/>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id-ID" sz="1400" kern="1200" dirty="0"/>
            <a:t>Pengaturan menyangkut hak privasi atas data pribadi merupakan manifestasi pengakuan dan perlindungan atas hak-hak dasar manusia.</a:t>
          </a:r>
        </a:p>
        <a:p>
          <a:pPr marL="114300" lvl="1" indent="-114300" algn="just" defTabSz="622300">
            <a:lnSpc>
              <a:spcPct val="90000"/>
            </a:lnSpc>
            <a:spcBef>
              <a:spcPct val="0"/>
            </a:spcBef>
            <a:spcAft>
              <a:spcPct val="15000"/>
            </a:spcAft>
            <a:buChar char="•"/>
          </a:pPr>
          <a:r>
            <a:rPr lang="id-ID" sz="1400" kern="1200" dirty="0"/>
            <a:t>Landasan filosofis perlindungan data pribadi adalah Pancasila yaitu </a:t>
          </a:r>
          <a:r>
            <a:rPr lang="id-ID" sz="1400" kern="1200" dirty="0" err="1"/>
            <a:t>rechtsidee</a:t>
          </a:r>
          <a:r>
            <a:rPr lang="id-ID" sz="1400" kern="1200" dirty="0"/>
            <a:t> (cita hukum) yang merupakan konstruksi pikir (ide) yang mengarahkan hukum kepada apa yang dicita-citakan.</a:t>
          </a:r>
        </a:p>
      </dsp:txBody>
      <dsp:txXfrm rot="-5400000">
        <a:off x="1364146" y="65724"/>
        <a:ext cx="7431001" cy="1143035"/>
      </dsp:txXfrm>
    </dsp:sp>
    <dsp:sp modelId="{CDC94A8E-3AAD-6343-A1DD-2F972CAB2DC9}">
      <dsp:nvSpPr>
        <dsp:cNvPr id="0" name=""/>
        <dsp:cNvSpPr/>
      </dsp:nvSpPr>
      <dsp:spPr>
        <a:xfrm rot="5400000">
          <a:off x="-292317" y="2054230"/>
          <a:ext cx="1948780" cy="1364146"/>
        </a:xfrm>
        <a:prstGeom prst="chevron">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w="9525"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id-ID" sz="2600" kern="1200" dirty="0"/>
            <a:t>Sosiologis</a:t>
          </a:r>
        </a:p>
      </dsp:txBody>
      <dsp:txXfrm rot="-5400000">
        <a:off x="0" y="2443986"/>
        <a:ext cx="1364146" cy="584634"/>
      </dsp:txXfrm>
    </dsp:sp>
    <dsp:sp modelId="{C659AFBD-6715-9445-ACB0-D1C2CBAFF17B}">
      <dsp:nvSpPr>
        <dsp:cNvPr id="0" name=""/>
        <dsp:cNvSpPr/>
      </dsp:nvSpPr>
      <dsp:spPr>
        <a:xfrm rot="5400000">
          <a:off x="4477211" y="-1351151"/>
          <a:ext cx="1266707" cy="7492837"/>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id-ID" sz="1400" kern="1200" dirty="0"/>
            <a:t>Adanya kebutuhan untuk melindungi hak-hak individual di dalam masyarakat sehubungan dengan pengumpulan, pemrosesan, pengelolaan, penyebarluasan data pribadi.</a:t>
          </a:r>
        </a:p>
        <a:p>
          <a:pPr marL="114300" lvl="1" indent="-114300" algn="just" defTabSz="622300">
            <a:lnSpc>
              <a:spcPct val="90000"/>
            </a:lnSpc>
            <a:spcBef>
              <a:spcPct val="0"/>
            </a:spcBef>
            <a:spcAft>
              <a:spcPct val="15000"/>
            </a:spcAft>
            <a:buChar char="•"/>
          </a:pPr>
          <a:r>
            <a:rPr lang="id-ID" sz="1400" kern="1200" dirty="0"/>
            <a:t>Masyarakat Indonesia belum atau kurang menghargai privasi karena nilai-nilai tersebut bukan berasal dari bangsa Indonesia.</a:t>
          </a:r>
        </a:p>
      </dsp:txBody>
      <dsp:txXfrm rot="-5400000">
        <a:off x="1364146" y="1823750"/>
        <a:ext cx="7431001" cy="1143035"/>
      </dsp:txXfrm>
    </dsp:sp>
    <dsp:sp modelId="{FE75FF63-2CA9-5141-9A40-B4C1424DD765}">
      <dsp:nvSpPr>
        <dsp:cNvPr id="0" name=""/>
        <dsp:cNvSpPr/>
      </dsp:nvSpPr>
      <dsp:spPr>
        <a:xfrm rot="5400000">
          <a:off x="-292317" y="3812257"/>
          <a:ext cx="1948780" cy="1364146"/>
        </a:xfrm>
        <a:prstGeom prst="chevron">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w="9525" cap="flat" cmpd="sng" algn="ctr">
          <a:solidFill>
            <a:schemeClr val="accent4">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id-ID" sz="2600" kern="1200" dirty="0"/>
            <a:t>Yuridis</a:t>
          </a:r>
        </a:p>
      </dsp:txBody>
      <dsp:txXfrm rot="-5400000">
        <a:off x="0" y="4202013"/>
        <a:ext cx="1364146" cy="584634"/>
      </dsp:txXfrm>
    </dsp:sp>
    <dsp:sp modelId="{DE0CBA06-C87A-314F-AD2B-CB01646EB753}">
      <dsp:nvSpPr>
        <dsp:cNvPr id="0" name=""/>
        <dsp:cNvSpPr/>
      </dsp:nvSpPr>
      <dsp:spPr>
        <a:xfrm rot="5400000">
          <a:off x="4477211" y="406874"/>
          <a:ext cx="1266707" cy="7492837"/>
        </a:xfrm>
        <a:prstGeom prst="round2Same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id-ID" sz="1400" kern="1200" dirty="0"/>
            <a:t>Landasan yuridis tentang Perlindungan Data Pribadi, bersumber kepada Pasal 28G </a:t>
          </a:r>
          <a:r>
            <a:rPr lang="id-ID" sz="1400" kern="1200" dirty="0" err="1"/>
            <a:t>Undang-Undang</a:t>
          </a:r>
          <a:r>
            <a:rPr lang="id-ID" sz="1400" kern="1200" dirty="0"/>
            <a:t> Dasar Negara Republik Indonesia Tahun 1945.</a:t>
          </a:r>
        </a:p>
        <a:p>
          <a:pPr marL="114300" lvl="1" indent="-114300" algn="just" defTabSz="622300">
            <a:lnSpc>
              <a:spcPct val="90000"/>
            </a:lnSpc>
            <a:spcBef>
              <a:spcPct val="0"/>
            </a:spcBef>
            <a:spcAft>
              <a:spcPct val="15000"/>
            </a:spcAft>
            <a:buChar char="•"/>
          </a:pPr>
          <a:r>
            <a:rPr lang="id-ID" sz="1400" kern="1200" dirty="0"/>
            <a:t>Putusan Mahkamah Konstitusi Nomor 006/PUU-I/2003 mempertegas bahwa pengaturan Perlindungan Data Pribadi harus dalam bentuk </a:t>
          </a:r>
          <a:r>
            <a:rPr lang="id-ID" sz="1400" kern="1200" dirty="0" err="1"/>
            <a:t>Undang-Undang</a:t>
          </a:r>
          <a:r>
            <a:rPr lang="id-ID" sz="1400" kern="1200" dirty="0"/>
            <a:t>.</a:t>
          </a:r>
        </a:p>
        <a:p>
          <a:pPr marL="114300" lvl="1" indent="-114300" algn="just" defTabSz="622300">
            <a:lnSpc>
              <a:spcPct val="90000"/>
            </a:lnSpc>
            <a:spcBef>
              <a:spcPct val="0"/>
            </a:spcBef>
            <a:spcAft>
              <a:spcPct val="15000"/>
            </a:spcAft>
            <a:buChar char="•"/>
          </a:pPr>
          <a:r>
            <a:rPr lang="id-ID" sz="1400" kern="1200" dirty="0"/>
            <a:t>RPJP 2005-2025 menentukan bahwa untuk mewujudkan bangsa yang berdaya saing harus meningkatkan pemanfaatan ilmu pengetahuan dan teknologi.</a:t>
          </a:r>
        </a:p>
      </dsp:txBody>
      <dsp:txXfrm rot="-5400000">
        <a:off x="1364146" y="3581775"/>
        <a:ext cx="7431001" cy="1143035"/>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1340768"/>
            <a:ext cx="9144000" cy="3108543"/>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Kaidah dan norma Perlindungan Data Pribadi dalam </a:t>
            </a:r>
            <a:r>
              <a:rPr lang="id-ID"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Undang-Undang</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RI Nomor 27 Tahun 2022 tentang Pelindungan Data Pribadi</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.5</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836712"/>
            <a:ext cx="8229600" cy="528945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Hak-hak Subjek Data Pribadi dikecualikan untuk:</a:t>
            </a:r>
          </a:p>
          <a:p>
            <a:pPr marL="514350" indent="-514350" algn="just">
              <a:buFont typeface="+mj-lt"/>
              <a:buAutoNum type="alphaLcParenR"/>
            </a:pPr>
            <a:r>
              <a:rPr lang="id-ID" sz="2600" dirty="0">
                <a:solidFill>
                  <a:schemeClr val="tx1"/>
                </a:solidFill>
                <a:latin typeface="Cambria" panose="02040503050406030204" pitchFamily="18" charset="0"/>
                <a:cs typeface="Arial" panose="020B0604020202020204" pitchFamily="34" charset="0"/>
              </a:rPr>
              <a:t>kepentingan pertahanan dan keamanan nasional;</a:t>
            </a:r>
          </a:p>
          <a:p>
            <a:pPr marL="514350" indent="-514350" algn="just">
              <a:buFont typeface="+mj-lt"/>
              <a:buAutoNum type="alphaLcParenR"/>
            </a:pPr>
            <a:r>
              <a:rPr lang="id-ID" sz="2600" dirty="0">
                <a:solidFill>
                  <a:schemeClr val="tx1"/>
                </a:solidFill>
                <a:latin typeface="Cambria" panose="02040503050406030204" pitchFamily="18" charset="0"/>
                <a:cs typeface="Arial" panose="020B0604020202020204" pitchFamily="34" charset="0"/>
              </a:rPr>
              <a:t>kepentingan proses penegakan hukum;=</a:t>
            </a:r>
          </a:p>
          <a:p>
            <a:pPr marL="514350" indent="-514350" algn="just">
              <a:buFont typeface="+mj-lt"/>
              <a:buAutoNum type="alphaLcParenR"/>
            </a:pPr>
            <a:r>
              <a:rPr lang="id-ID" sz="2600" dirty="0">
                <a:solidFill>
                  <a:schemeClr val="tx1"/>
                </a:solidFill>
                <a:latin typeface="Cambria" panose="02040503050406030204" pitchFamily="18" charset="0"/>
                <a:cs typeface="Arial" panose="020B0604020202020204" pitchFamily="34" charset="0"/>
              </a:rPr>
              <a:t>kepentingan umum dalam rangka penyelenggaraan negara;</a:t>
            </a:r>
          </a:p>
          <a:p>
            <a:pPr marL="514350" indent="-514350" algn="just">
              <a:buFont typeface="+mj-lt"/>
              <a:buAutoNum type="alphaLcParenR"/>
            </a:pPr>
            <a:r>
              <a:rPr lang="id-ID" sz="2600" dirty="0">
                <a:solidFill>
                  <a:schemeClr val="tx1"/>
                </a:solidFill>
                <a:latin typeface="Cambria" panose="02040503050406030204" pitchFamily="18" charset="0"/>
                <a:cs typeface="Arial" panose="020B0604020202020204" pitchFamily="34" charset="0"/>
              </a:rPr>
              <a:t>kepentingan pengawasan sektor jasa keuangan, moneter, sistem pembayaran, dan stabilitas sistem keuangan yang dilakukan dalam rangka penyelenggaraan negara; atau</a:t>
            </a:r>
          </a:p>
          <a:p>
            <a:pPr marL="514350" indent="-514350" algn="just">
              <a:buFont typeface="+mj-lt"/>
              <a:buAutoNum type="alphaLcParenR"/>
            </a:pPr>
            <a:r>
              <a:rPr lang="id-ID" sz="2600" dirty="0">
                <a:solidFill>
                  <a:schemeClr val="tx1"/>
                </a:solidFill>
                <a:latin typeface="Cambria" panose="02040503050406030204" pitchFamily="18" charset="0"/>
                <a:cs typeface="Arial" panose="020B0604020202020204" pitchFamily="34" charset="0"/>
              </a:rPr>
              <a:t>kepentingan statistik dan penelitian ilmiah.</a:t>
            </a:r>
          </a:p>
        </p:txBody>
      </p:sp>
    </p:spTree>
    <p:extLst>
      <p:ext uri="{BB962C8B-B14F-4D97-AF65-F5344CB8AC3E}">
        <p14:creationId xmlns:p14="http://schemas.microsoft.com/office/powerpoint/2010/main" val="2670087442"/>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lvl="0" algn="ctr">
              <a:spcBef>
                <a:spcPct val="0"/>
              </a:spcBef>
              <a:defRPr/>
            </a:pPr>
            <a:r>
              <a:rPr lang="id-ID" sz="3600" b="1" dirty="0">
                <a:latin typeface="Arial" panose="020B0604020202020204" pitchFamily="34" charset="0"/>
                <a:ea typeface="+mj-ea"/>
                <a:cs typeface="Arial" panose="020B0604020202020204" pitchFamily="34" charset="0"/>
              </a:rPr>
              <a:t>Hukumnya Jika Terjadi Kebocoran Data Pribadi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Dalam hal terjadi kegagalan pelindungan data pribadi, pengendali data pribadi wajib menyampaikan pemberitahuan secara tertulis paling lambat 3 x 24 jam kepada subjek data pribadi dan lembaga, dengan minimal memuat:</a:t>
            </a:r>
          </a:p>
          <a:p>
            <a:pPr marL="457200" indent="-457200" algn="just">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data pribadi yang terungkap;</a:t>
            </a:r>
          </a:p>
          <a:p>
            <a:pPr marL="457200" indent="-457200" algn="just">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kapan dan bagaimana data pribadi terungkap; dan</a:t>
            </a:r>
          </a:p>
          <a:p>
            <a:pPr marL="457200" indent="-457200" algn="just">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upaya penanganan dan pemulihan atas terungkapnya data pribadi oleh pengendali data pribadi.</a:t>
            </a:r>
          </a:p>
        </p:txBody>
      </p:sp>
    </p:spTree>
    <p:extLst>
      <p:ext uri="{BB962C8B-B14F-4D97-AF65-F5344CB8AC3E}">
        <p14:creationId xmlns:p14="http://schemas.microsoft.com/office/powerpoint/2010/main" val="762106780"/>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Latar Belakang UU PDP</a:t>
            </a: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Isu mengenai pentingnya perlindungan data pribadi mulai menguat seiring dengan meningkatnya jumlah pengguna telepon seluler dan internet.</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Sejumlah kasus yang mencuat, terutama yang memiliki keterkaitan dengan kebocoran data pribadi seseorang dan bermuara kepada aksi penipuan atau tindak kriminal pornografi, menguatkan wacana pentingnya pembuatan aturan hukum untuk melindungi data pribadi.</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Latar Belakang UU PDP</a:t>
            </a: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Perlindungan data pribadi berhubungan dengan konsep privasi. Konsep privasi sendiri adalah gagasan untuk menjaga integritas dan martabat pribadi.</a:t>
            </a:r>
          </a:p>
          <a:p>
            <a:pPr marL="457200" indent="-457200" algn="just">
              <a:buFont typeface="Arial" pitchFamily="34" charset="0"/>
              <a:buChar char="•"/>
            </a:pPr>
            <a:r>
              <a:rPr lang="id-ID" sz="2600" dirty="0">
                <a:solidFill>
                  <a:schemeClr val="tx1"/>
                </a:solidFill>
                <a:latin typeface="Cambria" panose="02040503050406030204" pitchFamily="18" charset="0"/>
                <a:cs typeface="Arial" panose="020B0604020202020204" pitchFamily="34" charset="0"/>
              </a:rPr>
              <a:t>Hak privasi melalui perlindungan data merupakan elemen kunci bagi kebebasan dan harga diri individu. Perlindungan data menjadi pendorong bagi terwujudnya kebebasan politik, spiritual, keagamaan bahkan kegiatan seksual.</a:t>
            </a:r>
          </a:p>
        </p:txBody>
      </p:sp>
    </p:spTree>
    <p:extLst>
      <p:ext uri="{BB962C8B-B14F-4D97-AF65-F5344CB8AC3E}">
        <p14:creationId xmlns:p14="http://schemas.microsoft.com/office/powerpoint/2010/main" val="2761611836"/>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Latar Belakang UU PDP</a:t>
            </a: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Data pribadi merupakan suatu aset atau komoditi bernilai ekonomi tinggi.</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Ketentuan hukum terkait perlindungan data pribadi masih bersifat parsial dan sektoral, tampaknya belum bisa memberikan perlindungan yang optimal dan efektif terhadap data pribadi, sebagai bagian dari privasi.</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230087928"/>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41784"/>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id-ID" sz="3200" b="1" dirty="0">
                <a:latin typeface="Arial" panose="020B0604020202020204" pitchFamily="34" charset="0"/>
                <a:ea typeface="+mj-ea"/>
                <a:cs typeface="Arial" panose="020B0604020202020204" pitchFamily="34" charset="0"/>
              </a:rPr>
              <a:t>Landasan Filosofis, Sosiologis, &amp; Yuridis</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graphicFrame>
        <p:nvGraphicFramePr>
          <p:cNvPr id="2" name="Diagram 1">
            <a:extLst>
              <a:ext uri="{FF2B5EF4-FFF2-40B4-BE49-F238E27FC236}">
                <a16:creationId xmlns:a16="http://schemas.microsoft.com/office/drawing/2014/main" id="{8DC03C4A-2DC4-F34B-8B37-367CC6816951}"/>
              </a:ext>
            </a:extLst>
          </p:cNvPr>
          <p:cNvGraphicFramePr/>
          <p:nvPr>
            <p:extLst>
              <p:ext uri="{D42A27DB-BD31-4B8C-83A1-F6EECF244321}">
                <p14:modId xmlns:p14="http://schemas.microsoft.com/office/powerpoint/2010/main" val="83073461"/>
              </p:ext>
            </p:extLst>
          </p:nvPr>
        </p:nvGraphicFramePr>
        <p:xfrm>
          <a:off x="179512" y="1268760"/>
          <a:ext cx="8856984"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6648160"/>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800" dirty="0">
                <a:latin typeface="Cambria" panose="02040503050406030204" pitchFamily="18" charset="0"/>
              </a:rPr>
              <a:t>Norma Subyek Hukum &amp; Perbuatan Hukum</a:t>
            </a:r>
            <a:endParaRPr lang="id-ID" sz="2800" dirty="0"/>
          </a:p>
        </p:txBody>
      </p:sp>
      <p:graphicFrame>
        <p:nvGraphicFramePr>
          <p:cNvPr id="2" name="Tabel 1">
            <a:extLst>
              <a:ext uri="{FF2B5EF4-FFF2-40B4-BE49-F238E27FC236}">
                <a16:creationId xmlns:a16="http://schemas.microsoft.com/office/drawing/2014/main" id="{F3957B9A-7D27-8F4A-A83F-19C274483A6E}"/>
              </a:ext>
            </a:extLst>
          </p:cNvPr>
          <p:cNvGraphicFramePr>
            <a:graphicFrameLocks noGrp="1"/>
          </p:cNvGraphicFramePr>
          <p:nvPr>
            <p:extLst>
              <p:ext uri="{D42A27DB-BD31-4B8C-83A1-F6EECF244321}">
                <p14:modId xmlns:p14="http://schemas.microsoft.com/office/powerpoint/2010/main" val="3174522942"/>
              </p:ext>
            </p:extLst>
          </p:nvPr>
        </p:nvGraphicFramePr>
        <p:xfrm>
          <a:off x="323528" y="1124744"/>
          <a:ext cx="8568952" cy="5368038"/>
        </p:xfrm>
        <a:graphic>
          <a:graphicData uri="http://schemas.openxmlformats.org/drawingml/2006/table">
            <a:tbl>
              <a:tblPr firstRow="1" bandRow="1">
                <a:tableStyleId>{5C22544A-7EE6-4342-B048-85BDC9FD1C3A}</a:tableStyleId>
              </a:tblPr>
              <a:tblGrid>
                <a:gridCol w="1944216">
                  <a:extLst>
                    <a:ext uri="{9D8B030D-6E8A-4147-A177-3AD203B41FA5}">
                      <a16:colId xmlns:a16="http://schemas.microsoft.com/office/drawing/2014/main" val="4149684539"/>
                    </a:ext>
                  </a:extLst>
                </a:gridCol>
                <a:gridCol w="6624736">
                  <a:extLst>
                    <a:ext uri="{9D8B030D-6E8A-4147-A177-3AD203B41FA5}">
                      <a16:colId xmlns:a16="http://schemas.microsoft.com/office/drawing/2014/main" val="1524033345"/>
                    </a:ext>
                  </a:extLst>
                </a:gridCol>
              </a:tblGrid>
              <a:tr h="996866">
                <a:tc>
                  <a:txBody>
                    <a:bodyPr/>
                    <a:lstStyle/>
                    <a:p>
                      <a:pPr algn="ctr"/>
                      <a:r>
                        <a:rPr lang="id-ID" sz="1600" b="0" dirty="0"/>
                        <a:t>Konstruksi Legislasi</a:t>
                      </a:r>
                    </a:p>
                  </a:txBody>
                  <a:tcPr anchor="ctr"/>
                </a:tc>
                <a:tc>
                  <a:txBody>
                    <a:bodyPr/>
                    <a:lstStyle/>
                    <a:p>
                      <a:pPr algn="ctr"/>
                      <a:r>
                        <a:rPr lang="id-ID" sz="1600" b="0" dirty="0"/>
                        <a:t>Subyek Hukum/Perbuatan Hukum</a:t>
                      </a:r>
                    </a:p>
                  </a:txBody>
                  <a:tcPr anchor="ctr"/>
                </a:tc>
                <a:extLst>
                  <a:ext uri="{0D108BD9-81ED-4DB2-BD59-A6C34878D82A}">
                    <a16:rowId xmlns:a16="http://schemas.microsoft.com/office/drawing/2014/main" val="2985821025"/>
                  </a:ext>
                </a:extLst>
              </a:tr>
              <a:tr h="996866">
                <a:tc>
                  <a:txBody>
                    <a:bodyPr/>
                    <a:lstStyle/>
                    <a:p>
                      <a:r>
                        <a:rPr lang="id-ID" sz="1600" dirty="0"/>
                        <a:t>Data Pribadi</a:t>
                      </a:r>
                    </a:p>
                  </a:txBody>
                  <a:tcPr anchor="ctr"/>
                </a:tc>
                <a:tc>
                  <a:txBody>
                    <a:bodyPr/>
                    <a:lstStyle/>
                    <a:p>
                      <a:r>
                        <a:rPr lang="id-ID" sz="1600" b="1" dirty="0"/>
                        <a:t>Subyek hukumnya</a:t>
                      </a:r>
                      <a:r>
                        <a:rPr lang="id-ID" sz="1600" dirty="0"/>
                        <a:t> data tentang orang perseorangan yang teridentifikasi atau dapat diidentifikasi secara tersendiri atau dikombinasi dengan informasi lainnya, baik langsung maupun tidak langsung melalui sistem elektronik atau non-elektronik.</a:t>
                      </a:r>
                    </a:p>
                  </a:txBody>
                  <a:tcPr anchor="ctr"/>
                </a:tc>
                <a:extLst>
                  <a:ext uri="{0D108BD9-81ED-4DB2-BD59-A6C34878D82A}">
                    <a16:rowId xmlns:a16="http://schemas.microsoft.com/office/drawing/2014/main" val="1104831413"/>
                  </a:ext>
                </a:extLst>
              </a:tr>
              <a:tr h="996866">
                <a:tc>
                  <a:txBody>
                    <a:bodyPr/>
                    <a:lstStyle/>
                    <a:p>
                      <a:r>
                        <a:rPr lang="id-ID" sz="1600" dirty="0"/>
                        <a:t>Subyek Data Pribadi</a:t>
                      </a:r>
                    </a:p>
                  </a:txBody>
                  <a:tcPr anchor="ctr"/>
                </a:tc>
                <a:tc>
                  <a:txBody>
                    <a:bodyPr/>
                    <a:lstStyle/>
                    <a:p>
                      <a:r>
                        <a:rPr lang="id-ID" sz="1600" dirty="0"/>
                        <a:t>Orang perseorangan yang pada dirinya melekat data pribadi.</a:t>
                      </a:r>
                    </a:p>
                  </a:txBody>
                  <a:tcPr anchor="ctr"/>
                </a:tc>
                <a:extLst>
                  <a:ext uri="{0D108BD9-81ED-4DB2-BD59-A6C34878D82A}">
                    <a16:rowId xmlns:a16="http://schemas.microsoft.com/office/drawing/2014/main" val="1079108849"/>
                  </a:ext>
                </a:extLst>
              </a:tr>
              <a:tr h="996866">
                <a:tc>
                  <a:txBody>
                    <a:bodyPr/>
                    <a:lstStyle/>
                    <a:p>
                      <a:r>
                        <a:rPr lang="id-ID" sz="1600" dirty="0"/>
                        <a:t>Informasi</a:t>
                      </a:r>
                    </a:p>
                  </a:txBody>
                  <a:tcPr anchor="ctr"/>
                </a:tc>
                <a:tc>
                  <a:txBody>
                    <a:bodyPr/>
                    <a:lstStyle/>
                    <a:p>
                      <a:r>
                        <a:rPr lang="id-ID" sz="1600" dirty="0"/>
                        <a:t>Keterangan, pernyataan, gagasan, dan tanda-tanda yang mengandung nilai, makna, dan pesan, baik data, fakta, maupun penjelasannya yang dapat dilihat, didengar, dan dibaca yang disajikan dalam berbagai kemasan dan format sesuai dengan perkembangan teknologi informasi dan komunikasi secara elektronik ataupun </a:t>
                      </a:r>
                      <a:r>
                        <a:rPr lang="id-ID" sz="1600" dirty="0" err="1"/>
                        <a:t>nonelektronik</a:t>
                      </a:r>
                      <a:r>
                        <a:rPr lang="id-ID" sz="1600" dirty="0"/>
                        <a:t>.</a:t>
                      </a:r>
                    </a:p>
                  </a:txBody>
                  <a:tcPr anchor="ctr"/>
                </a:tc>
                <a:extLst>
                  <a:ext uri="{0D108BD9-81ED-4DB2-BD59-A6C34878D82A}">
                    <a16:rowId xmlns:a16="http://schemas.microsoft.com/office/drawing/2014/main" val="1042078755"/>
                  </a:ext>
                </a:extLst>
              </a:tr>
              <a:tr h="996866">
                <a:tc>
                  <a:txBody>
                    <a:bodyPr/>
                    <a:lstStyle/>
                    <a:p>
                      <a:r>
                        <a:rPr lang="id-ID" sz="1600" dirty="0"/>
                        <a:t>Pengendali Data Pribadi</a:t>
                      </a:r>
                    </a:p>
                  </a:txBody>
                  <a:tcPr anchor="ctr"/>
                </a:tc>
                <a:tc>
                  <a:txBody>
                    <a:bodyPr/>
                    <a:lstStyle/>
                    <a:p>
                      <a:r>
                        <a:rPr lang="id-ID" sz="1600" dirty="0"/>
                        <a:t>Setiap orang, badan publik, dan organisasi internasional yang bertindak sendiri-sendiri atau bersama-sama dalam menentukan tujuan dan melakukan kendali pemrosesan Data Pribadi.</a:t>
                      </a:r>
                    </a:p>
                  </a:txBody>
                  <a:tcPr anchor="ctr"/>
                </a:tc>
                <a:extLst>
                  <a:ext uri="{0D108BD9-81ED-4DB2-BD59-A6C34878D82A}">
                    <a16:rowId xmlns:a16="http://schemas.microsoft.com/office/drawing/2014/main" val="3356443667"/>
                  </a:ext>
                </a:extLst>
              </a:tr>
            </a:tbl>
          </a:graphicData>
        </a:graphic>
      </p:graphicFrame>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800" dirty="0">
                <a:latin typeface="Cambria" panose="02040503050406030204" pitchFamily="18" charset="0"/>
              </a:rPr>
              <a:t>Norma Subyek Hukum &amp; Perbuatan Hukum</a:t>
            </a:r>
            <a:endParaRPr lang="id-ID" sz="2800" dirty="0"/>
          </a:p>
        </p:txBody>
      </p:sp>
      <p:graphicFrame>
        <p:nvGraphicFramePr>
          <p:cNvPr id="2" name="Tabel 1">
            <a:extLst>
              <a:ext uri="{FF2B5EF4-FFF2-40B4-BE49-F238E27FC236}">
                <a16:creationId xmlns:a16="http://schemas.microsoft.com/office/drawing/2014/main" id="{F3957B9A-7D27-8F4A-A83F-19C274483A6E}"/>
              </a:ext>
            </a:extLst>
          </p:cNvPr>
          <p:cNvGraphicFramePr>
            <a:graphicFrameLocks noGrp="1"/>
          </p:cNvGraphicFramePr>
          <p:nvPr>
            <p:extLst>
              <p:ext uri="{D42A27DB-BD31-4B8C-83A1-F6EECF244321}">
                <p14:modId xmlns:p14="http://schemas.microsoft.com/office/powerpoint/2010/main" val="2384031173"/>
              </p:ext>
            </p:extLst>
          </p:nvPr>
        </p:nvGraphicFramePr>
        <p:xfrm>
          <a:off x="323528" y="1124744"/>
          <a:ext cx="8568952" cy="2990598"/>
        </p:xfrm>
        <a:graphic>
          <a:graphicData uri="http://schemas.openxmlformats.org/drawingml/2006/table">
            <a:tbl>
              <a:tblPr firstRow="1" bandRow="1">
                <a:tableStyleId>{5C22544A-7EE6-4342-B048-85BDC9FD1C3A}</a:tableStyleId>
              </a:tblPr>
              <a:tblGrid>
                <a:gridCol w="1944216">
                  <a:extLst>
                    <a:ext uri="{9D8B030D-6E8A-4147-A177-3AD203B41FA5}">
                      <a16:colId xmlns:a16="http://schemas.microsoft.com/office/drawing/2014/main" val="4149684539"/>
                    </a:ext>
                  </a:extLst>
                </a:gridCol>
                <a:gridCol w="6624736">
                  <a:extLst>
                    <a:ext uri="{9D8B030D-6E8A-4147-A177-3AD203B41FA5}">
                      <a16:colId xmlns:a16="http://schemas.microsoft.com/office/drawing/2014/main" val="1524033345"/>
                    </a:ext>
                  </a:extLst>
                </a:gridCol>
              </a:tblGrid>
              <a:tr h="996866">
                <a:tc>
                  <a:txBody>
                    <a:bodyPr/>
                    <a:lstStyle/>
                    <a:p>
                      <a:pPr algn="ctr"/>
                      <a:r>
                        <a:rPr lang="id-ID" sz="1600" b="0" dirty="0"/>
                        <a:t>Konstruksi Legislasi</a:t>
                      </a:r>
                    </a:p>
                  </a:txBody>
                  <a:tcPr anchor="ctr"/>
                </a:tc>
                <a:tc>
                  <a:txBody>
                    <a:bodyPr/>
                    <a:lstStyle/>
                    <a:p>
                      <a:pPr algn="ctr"/>
                      <a:r>
                        <a:rPr lang="id-ID" sz="1600" b="0" dirty="0"/>
                        <a:t>Subyek Hukum/Perbuatan Hukum</a:t>
                      </a:r>
                    </a:p>
                  </a:txBody>
                  <a:tcPr anchor="ctr"/>
                </a:tc>
                <a:extLst>
                  <a:ext uri="{0D108BD9-81ED-4DB2-BD59-A6C34878D82A}">
                    <a16:rowId xmlns:a16="http://schemas.microsoft.com/office/drawing/2014/main" val="2985821025"/>
                  </a:ext>
                </a:extLst>
              </a:tr>
              <a:tr h="996866">
                <a:tc>
                  <a:txBody>
                    <a:bodyPr/>
                    <a:lstStyle/>
                    <a:p>
                      <a:r>
                        <a:rPr lang="id-ID" sz="1600" dirty="0"/>
                        <a:t>Prosesor Data Pribadi</a:t>
                      </a:r>
                    </a:p>
                  </a:txBody>
                  <a:tcPr anchor="ctr"/>
                </a:tc>
                <a:tc>
                  <a:txBody>
                    <a:bodyPr/>
                    <a:lstStyle/>
                    <a:p>
                      <a:r>
                        <a:rPr lang="id-ID" sz="1600" b="0" dirty="0"/>
                        <a:t>Setiap orang, badan publik, dan organisasi internasional yang bertindak sendiri-sendiri atau bersama-sama dalam melakukan pemrosesan Data Pribadi atas nama Pengendali Data Pribadi.</a:t>
                      </a:r>
                    </a:p>
                  </a:txBody>
                  <a:tcPr anchor="ctr"/>
                </a:tc>
                <a:extLst>
                  <a:ext uri="{0D108BD9-81ED-4DB2-BD59-A6C34878D82A}">
                    <a16:rowId xmlns:a16="http://schemas.microsoft.com/office/drawing/2014/main" val="1104831413"/>
                  </a:ext>
                </a:extLst>
              </a:tr>
              <a:tr h="996866">
                <a:tc>
                  <a:txBody>
                    <a:bodyPr/>
                    <a:lstStyle/>
                    <a:p>
                      <a:r>
                        <a:rPr lang="id-ID" sz="1600" dirty="0"/>
                        <a:t>Pelindungan Data Pribadi</a:t>
                      </a:r>
                    </a:p>
                  </a:txBody>
                  <a:tcPr anchor="ctr"/>
                </a:tc>
                <a:tc>
                  <a:txBody>
                    <a:bodyPr/>
                    <a:lstStyle/>
                    <a:p>
                      <a:r>
                        <a:rPr lang="id-ID" sz="1600" dirty="0"/>
                        <a:t>Keseluruhan upaya untuk melindungi Data Pribadi dalam rangkaian pemrosesan Data </a:t>
                      </a:r>
                      <a:r>
                        <a:rPr lang="id-ID" sz="1600" dirty="0" err="1"/>
                        <a:t>Fribadi</a:t>
                      </a:r>
                      <a:r>
                        <a:rPr lang="id-ID" sz="1600" dirty="0"/>
                        <a:t> guna menjamin hak konstitusional subjek Data Pribadi.</a:t>
                      </a:r>
                    </a:p>
                  </a:txBody>
                  <a:tcPr anchor="ctr"/>
                </a:tc>
                <a:extLst>
                  <a:ext uri="{0D108BD9-81ED-4DB2-BD59-A6C34878D82A}">
                    <a16:rowId xmlns:a16="http://schemas.microsoft.com/office/drawing/2014/main" val="1079108849"/>
                  </a:ext>
                </a:extLst>
              </a:tr>
            </a:tbl>
          </a:graphicData>
        </a:graphic>
      </p:graphicFrame>
    </p:spTree>
    <p:extLst>
      <p:ext uri="{BB962C8B-B14F-4D97-AF65-F5344CB8AC3E}">
        <p14:creationId xmlns:p14="http://schemas.microsoft.com/office/powerpoint/2010/main" val="191449958"/>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Norma </a:t>
            </a:r>
            <a:r>
              <a:rPr lang="id-ID" sz="3600" b="1" dirty="0">
                <a:latin typeface="Arial" panose="020B0604020202020204" pitchFamily="34" charset="0"/>
                <a:ea typeface="+mj-ea"/>
                <a:cs typeface="Arial" panose="020B0604020202020204" pitchFamily="34" charset="0"/>
              </a:rPr>
              <a:t>Yurisdiksi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UU PDP berlaku </a:t>
            </a:r>
            <a:r>
              <a:rPr lang="id-ID" dirty="0" err="1">
                <a:solidFill>
                  <a:schemeClr val="tx1"/>
                </a:solidFill>
                <a:latin typeface="Cambria" panose="02040503050406030204" pitchFamily="18" charset="0"/>
                <a:cs typeface="Arial" panose="020B0604020202020204" pitchFamily="34" charset="0"/>
              </a:rPr>
              <a:t>utk</a:t>
            </a:r>
            <a:r>
              <a:rPr lang="id-ID" dirty="0">
                <a:solidFill>
                  <a:schemeClr val="tx1"/>
                </a:solidFill>
                <a:latin typeface="Cambria" panose="02040503050406030204" pitchFamily="18" charset="0"/>
                <a:cs typeface="Arial" panose="020B0604020202020204" pitchFamily="34" charset="0"/>
              </a:rPr>
              <a:t> setiap orang, badan publik, dan organisasi internasional.</a:t>
            </a:r>
          </a:p>
          <a:p>
            <a:pPr marL="457200" indent="-457200" algn="just">
              <a:buFont typeface="Arial" pitchFamily="34" charset="0"/>
              <a:buChar char="•"/>
            </a:pPr>
            <a:r>
              <a:rPr lang="id-ID" sz="2400" dirty="0">
                <a:solidFill>
                  <a:schemeClr val="tx1"/>
                </a:solidFill>
                <a:latin typeface="Cambria" panose="02040503050406030204" pitchFamily="18" charset="0"/>
                <a:cs typeface="Arial" panose="020B0604020202020204" pitchFamily="34" charset="0"/>
              </a:rPr>
              <a:t>UU PDP tidak berlaku untuk pemrosesan data pribadi oleh orang perseorangan dalam kegiatan pribadi atau rumah tangga.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7740031"/>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lgn="ctr">
              <a:spcBef>
                <a:spcPct val="0"/>
              </a:spcBef>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Norma </a:t>
            </a:r>
            <a:r>
              <a:rPr lang="id-ID" sz="3600" b="1" dirty="0">
                <a:latin typeface="Arial" panose="020B0604020202020204" pitchFamily="34" charset="0"/>
                <a:ea typeface="+mj-ea"/>
                <a:cs typeface="Arial" panose="020B0604020202020204" pitchFamily="34" charset="0"/>
              </a:rPr>
              <a:t>Hak-hak Subjek Data Pribadi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Mengenai hak-hak subjek data pribadi diatur lebih lanjut di dalam Pasal 5 </a:t>
            </a:r>
            <a:r>
              <a:rPr lang="id-ID" dirty="0" err="1">
                <a:solidFill>
                  <a:schemeClr val="tx1"/>
                </a:solidFill>
                <a:latin typeface="Cambria" panose="02040503050406030204" pitchFamily="18" charset="0"/>
                <a:cs typeface="Arial" panose="020B0604020202020204" pitchFamily="34" charset="0"/>
              </a:rPr>
              <a:t>s.d</a:t>
            </a:r>
            <a:r>
              <a:rPr lang="id-ID" dirty="0">
                <a:solidFill>
                  <a:schemeClr val="tx1"/>
                </a:solidFill>
                <a:latin typeface="Cambria" panose="02040503050406030204" pitchFamily="18" charset="0"/>
                <a:cs typeface="Arial" panose="020B0604020202020204" pitchFamily="34" charset="0"/>
              </a:rPr>
              <a:t>. Pasal 15 UU PDP antara lain berhak mendapatkan informasi tentang kejelasan identitas, dasar kepentingan hukum, tujuan permintaan dan penggunaan data pribadi, dan akuntabilitas pihak yang meminta data pribadi, berhak mengakhiri pemrosesan, menghapus, dan/atau memusnahkan data pribadi tentang dirinya, serta berhak menggugat dan menerima ganti rugi atas pelanggaran pemrosesan data pribadi tentang dirinya.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536999469"/>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2970</TotalTime>
  <Words>762</Words>
  <Application>Microsoft Macintosh PowerPoint</Application>
  <PresentationFormat>Tampilan Layar (4:3)</PresentationFormat>
  <Paragraphs>60</Paragraphs>
  <Slides>12</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12</vt:i4>
      </vt:variant>
    </vt:vector>
  </HeadingPairs>
  <TitlesOfParts>
    <vt:vector size="18"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463</cp:revision>
  <cp:lastPrinted>2017-08-29T02:54:51Z</cp:lastPrinted>
  <dcterms:created xsi:type="dcterms:W3CDTF">2010-04-18T12:06:30Z</dcterms:created>
  <dcterms:modified xsi:type="dcterms:W3CDTF">2025-04-16T01:52:31Z</dcterms:modified>
</cp:coreProperties>
</file>