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72" r:id="rId13"/>
    <p:sldId id="273" r:id="rId14"/>
    <p:sldId id="274" r:id="rId15"/>
    <p:sldId id="275" r:id="rId16"/>
    <p:sldId id="276" r:id="rId17"/>
    <p:sldId id="284" r:id="rId18"/>
    <p:sldId id="278" r:id="rId19"/>
    <p:sldId id="279" r:id="rId20"/>
    <p:sldId id="280" r:id="rId21"/>
    <p:sldId id="281" r:id="rId22"/>
    <p:sldId id="282" r:id="rId23"/>
    <p:sldId id="283" r:id="rId24"/>
    <p:sldId id="268" r:id="rId25"/>
    <p:sldId id="269" r:id="rId26"/>
    <p:sldId id="270" r:id="rId27"/>
    <p:sldId id="271" r:id="rId28"/>
    <p:sldId id="285" r:id="rId29"/>
    <p:sldId id="286" r:id="rId30"/>
    <p:sldId id="287" r:id="rId31"/>
    <p:sldId id="291" r:id="rId32"/>
    <p:sldId id="293" r:id="rId33"/>
    <p:sldId id="292" r:id="rId34"/>
    <p:sldId id="295" r:id="rId35"/>
    <p:sldId id="296" r:id="rId3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81" d="100"/>
          <a:sy n="81" d="100"/>
        </p:scale>
        <p:origin x="-78" y="-19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9C9013D-5094-4160-9C8D-ED34A3437870}" type="datetimeFigureOut">
              <a:rPr lang="en-US"/>
              <a:pPr>
                <a:defRPr/>
              </a:pPr>
              <a:t>10/26/2022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E9512D1-B429-484D-B762-077333FBF5D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E961053-F829-427D-8043-CC9EA6BE603C}" type="datetimeFigureOut">
              <a:rPr lang="en-US"/>
              <a:pPr>
                <a:defRPr/>
              </a:pPr>
              <a:t>10/26/2022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B36B7EE-0079-4B46-88BB-1095541E5FD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00B156A-FC93-4454-B724-3E5C2BC65F4A}" type="datetimeFigureOut">
              <a:rPr lang="en-US"/>
              <a:pPr>
                <a:defRPr/>
              </a:pPr>
              <a:t>10/26/2022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4A5D112-0C4B-4271-9CEB-E323A835FE1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F88E085-57BC-4A4D-8773-54F1FC100703}" type="datetimeFigureOut">
              <a:rPr lang="en-US"/>
              <a:pPr>
                <a:defRPr/>
              </a:pPr>
              <a:t>10/26/2022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7709E34-2D3B-4725-9C6E-9782C9D1D45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C143320-F88F-44AD-A52A-1A8AB0C8CA1E}" type="datetimeFigureOut">
              <a:rPr lang="en-US"/>
              <a:pPr>
                <a:defRPr/>
              </a:pPr>
              <a:t>10/26/2022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0F16CA9-3452-4688-9576-2EA8E7E96FD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21CABAB-E302-4A17-A1F1-0063E25D59E2}" type="datetimeFigureOut">
              <a:rPr lang="en-US"/>
              <a:pPr>
                <a:defRPr/>
              </a:pPr>
              <a:t>10/26/2022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B3F293C-006B-42DD-A6A6-48259B85E39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9060623-9895-4B57-A601-3312423C06A6}" type="datetimeFigureOut">
              <a:rPr lang="en-US"/>
              <a:pPr>
                <a:defRPr/>
              </a:pPr>
              <a:t>10/26/2022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68D8CE2-BB46-4292-AF58-2D9ECE086D4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C60A176-D875-4163-AD08-BF900A580174}" type="datetimeFigureOut">
              <a:rPr lang="en-US"/>
              <a:pPr>
                <a:defRPr/>
              </a:pPr>
              <a:t>10/26/2022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7BF1CA3-FB2B-4561-B545-F107B7A0330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49E3A45-1246-4703-B827-99A9A7443CEF}" type="datetimeFigureOut">
              <a:rPr lang="en-US"/>
              <a:pPr>
                <a:defRPr/>
              </a:pPr>
              <a:t>10/26/2022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E217A8E-2461-4CD4-882F-0656FD017FC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94F457C-FF08-4491-A231-D45961F96AF8}" type="datetimeFigureOut">
              <a:rPr lang="en-US"/>
              <a:pPr>
                <a:defRPr/>
              </a:pPr>
              <a:t>10/26/2022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3DFC2A6-16A2-4631-9E5F-99DAB004B96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8424C5D-35B8-4679-A160-CD21DFCE9A92}" type="datetimeFigureOut">
              <a:rPr lang="en-US"/>
              <a:pPr>
                <a:defRPr/>
              </a:pPr>
              <a:t>10/26/2022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5054293-7569-4A2B-B3CB-980FD89128B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B7DA1851-12D5-45A6-8A91-EC6280AB79E6}" type="datetimeFigureOut">
              <a:rPr lang="en-US"/>
              <a:pPr>
                <a:defRPr/>
              </a:pPr>
              <a:t>10/26/2022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9A5EBF98-2DEE-40DD-8F48-0F9E842D389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nchor="ctr"/>
          <a:lstStyle/>
          <a:p>
            <a:pPr eaLnBrk="1" hangingPunct="1"/>
            <a:r>
              <a:rPr lang="en-ID" smtClean="0"/>
              <a:t>MANAJEMEN RISIKO BISNIS</a:t>
            </a:r>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838200" y="365125"/>
            <a:ext cx="10515600" cy="987425"/>
          </a:xfrm>
        </p:spPr>
        <p:txBody>
          <a:bodyPr/>
          <a:lstStyle/>
          <a:p>
            <a:pPr algn="ctr" eaLnBrk="1" hangingPunct="1"/>
            <a:r>
              <a:rPr lang="en-ID" sz="3200" smtClean="0">
                <a:latin typeface="Berlin Sans FB" pitchFamily="34" charset="0"/>
              </a:rPr>
              <a:t>PENERAPAN MANAJEMEN RISIKO BISNIS</a:t>
            </a:r>
            <a:endParaRPr lang="en-US" sz="3200" smtClean="0">
              <a:latin typeface="Berlin Sans FB" pitchFamily="34" charset="0"/>
            </a:endParaRPr>
          </a:p>
        </p:txBody>
      </p:sp>
      <p:sp>
        <p:nvSpPr>
          <p:cNvPr id="3" name="Content Placeholder 2"/>
          <p:cNvSpPr>
            <a:spLocks noGrp="1"/>
          </p:cNvSpPr>
          <p:nvPr>
            <p:ph idx="1"/>
          </p:nvPr>
        </p:nvSpPr>
        <p:spPr>
          <a:xfrm>
            <a:off x="838200" y="1519238"/>
            <a:ext cx="10515600" cy="4657725"/>
          </a:xfrm>
        </p:spPr>
        <p:txBody>
          <a:bodyPr rtlCol="0">
            <a:normAutofit/>
          </a:bodyPr>
          <a:lstStyle/>
          <a:p>
            <a:pPr eaLnBrk="1" fontAlgn="auto" hangingPunct="1">
              <a:spcAft>
                <a:spcPts val="0"/>
              </a:spcAft>
              <a:defRPr/>
            </a:pPr>
            <a:r>
              <a:rPr lang="en-ID" dirty="0" err="1" smtClean="0"/>
              <a:t>Penerapan</a:t>
            </a:r>
            <a:r>
              <a:rPr lang="en-ID" dirty="0" smtClean="0"/>
              <a:t> </a:t>
            </a:r>
            <a:r>
              <a:rPr lang="en-ID" dirty="0" err="1" smtClean="0"/>
              <a:t>manajemen</a:t>
            </a:r>
            <a:r>
              <a:rPr lang="en-ID" dirty="0" smtClean="0"/>
              <a:t> </a:t>
            </a:r>
            <a:r>
              <a:rPr lang="en-ID" dirty="0" err="1" smtClean="0"/>
              <a:t>risiko</a:t>
            </a:r>
            <a:r>
              <a:rPr lang="en-ID" dirty="0" smtClean="0"/>
              <a:t> </a:t>
            </a:r>
            <a:r>
              <a:rPr lang="en-ID" dirty="0" err="1" smtClean="0"/>
              <a:t>bisnis</a:t>
            </a:r>
            <a:r>
              <a:rPr lang="en-ID" dirty="0" smtClean="0"/>
              <a:t> </a:t>
            </a:r>
            <a:r>
              <a:rPr lang="en-ID" dirty="0" err="1" smtClean="0"/>
              <a:t>bagi</a:t>
            </a:r>
            <a:r>
              <a:rPr lang="en-ID" dirty="0" smtClean="0"/>
              <a:t> </a:t>
            </a:r>
            <a:r>
              <a:rPr lang="en-ID" dirty="0" err="1" smtClean="0"/>
              <a:t>perushaan</a:t>
            </a:r>
            <a:r>
              <a:rPr lang="en-ID" dirty="0" smtClean="0"/>
              <a:t> yang ideal minimal </a:t>
            </a:r>
            <a:r>
              <a:rPr lang="en-ID" dirty="0" err="1" smtClean="0"/>
              <a:t>terdiri</a:t>
            </a:r>
            <a:r>
              <a:rPr lang="en-ID" dirty="0" smtClean="0"/>
              <a:t> </a:t>
            </a:r>
            <a:r>
              <a:rPr lang="en-ID" dirty="0" err="1" smtClean="0"/>
              <a:t>atas</a:t>
            </a:r>
            <a:r>
              <a:rPr lang="en-ID" dirty="0" smtClean="0"/>
              <a:t> </a:t>
            </a:r>
            <a:r>
              <a:rPr lang="en-ID" dirty="0" err="1" smtClean="0"/>
              <a:t>beberapa</a:t>
            </a:r>
            <a:r>
              <a:rPr lang="en-ID" dirty="0" smtClean="0"/>
              <a:t> </a:t>
            </a:r>
            <a:r>
              <a:rPr lang="en-ID" dirty="0" err="1" smtClean="0"/>
              <a:t>cakupan</a:t>
            </a:r>
            <a:r>
              <a:rPr lang="en-ID" dirty="0" smtClean="0"/>
              <a:t>:</a:t>
            </a:r>
          </a:p>
          <a:p>
            <a:pPr marL="514350" indent="-514350" eaLnBrk="1" fontAlgn="auto" hangingPunct="1">
              <a:spcAft>
                <a:spcPts val="0"/>
              </a:spcAft>
              <a:buFont typeface="+mj-lt"/>
              <a:buAutoNum type="arabicPeriod"/>
              <a:defRPr/>
            </a:pPr>
            <a:r>
              <a:rPr lang="en-ID" dirty="0" err="1" smtClean="0"/>
              <a:t>Adanya</a:t>
            </a:r>
            <a:r>
              <a:rPr lang="en-ID" dirty="0" smtClean="0"/>
              <a:t> </a:t>
            </a:r>
            <a:r>
              <a:rPr lang="en-ID" dirty="0" err="1" smtClean="0"/>
              <a:t>pengawas</a:t>
            </a:r>
            <a:r>
              <a:rPr lang="en-ID" dirty="0" smtClean="0"/>
              <a:t> </a:t>
            </a:r>
            <a:r>
              <a:rPr lang="en-ID" dirty="0" err="1" smtClean="0"/>
              <a:t>aktif</a:t>
            </a:r>
            <a:r>
              <a:rPr lang="en-ID" dirty="0" smtClean="0"/>
              <a:t> </a:t>
            </a:r>
            <a:r>
              <a:rPr lang="en-ID" dirty="0" err="1" smtClean="0"/>
              <a:t>dari</a:t>
            </a:r>
            <a:r>
              <a:rPr lang="en-ID" dirty="0" smtClean="0"/>
              <a:t> </a:t>
            </a:r>
            <a:r>
              <a:rPr lang="en-ID" dirty="0" err="1" smtClean="0"/>
              <a:t>dewan</a:t>
            </a:r>
            <a:r>
              <a:rPr lang="en-ID" dirty="0" smtClean="0"/>
              <a:t> </a:t>
            </a:r>
            <a:r>
              <a:rPr lang="en-ID" dirty="0" err="1" smtClean="0"/>
              <a:t>komisaris</a:t>
            </a:r>
            <a:r>
              <a:rPr lang="en-ID" dirty="0" smtClean="0"/>
              <a:t> </a:t>
            </a:r>
            <a:r>
              <a:rPr lang="en-ID" dirty="0" err="1" smtClean="0"/>
              <a:t>dan</a:t>
            </a:r>
            <a:r>
              <a:rPr lang="en-ID" dirty="0" smtClean="0"/>
              <a:t> </a:t>
            </a:r>
            <a:r>
              <a:rPr lang="en-ID" dirty="0" err="1" smtClean="0"/>
              <a:t>direksi</a:t>
            </a:r>
            <a:endParaRPr lang="en-ID" dirty="0" smtClean="0"/>
          </a:p>
          <a:p>
            <a:pPr marL="514350" indent="-514350" eaLnBrk="1" fontAlgn="auto" hangingPunct="1">
              <a:spcAft>
                <a:spcPts val="0"/>
              </a:spcAft>
              <a:buFont typeface="+mj-lt"/>
              <a:buAutoNum type="arabicPeriod"/>
              <a:defRPr/>
            </a:pPr>
            <a:r>
              <a:rPr lang="en-ID" dirty="0" err="1" smtClean="0"/>
              <a:t>Adanya</a:t>
            </a:r>
            <a:r>
              <a:rPr lang="en-ID" dirty="0" smtClean="0"/>
              <a:t> </a:t>
            </a:r>
            <a:r>
              <a:rPr lang="en-ID" dirty="0" err="1" smtClean="0"/>
              <a:t>kebijakan</a:t>
            </a:r>
            <a:r>
              <a:rPr lang="en-ID" dirty="0" smtClean="0"/>
              <a:t> </a:t>
            </a:r>
            <a:r>
              <a:rPr lang="en-ID" dirty="0" err="1" smtClean="0"/>
              <a:t>dan</a:t>
            </a:r>
            <a:r>
              <a:rPr lang="en-ID" dirty="0" smtClean="0"/>
              <a:t> </a:t>
            </a:r>
            <a:r>
              <a:rPr lang="en-ID" dirty="0" err="1" smtClean="0"/>
              <a:t>prosedur</a:t>
            </a:r>
            <a:r>
              <a:rPr lang="en-ID" dirty="0" smtClean="0"/>
              <a:t> </a:t>
            </a:r>
            <a:r>
              <a:rPr lang="en-ID" dirty="0" err="1" smtClean="0"/>
              <a:t>manajemen</a:t>
            </a:r>
            <a:r>
              <a:rPr lang="en-ID" dirty="0" smtClean="0"/>
              <a:t> </a:t>
            </a:r>
            <a:r>
              <a:rPr lang="en-ID" dirty="0" err="1" smtClean="0"/>
              <a:t>risiko</a:t>
            </a:r>
            <a:r>
              <a:rPr lang="en-ID" dirty="0" smtClean="0"/>
              <a:t> </a:t>
            </a:r>
            <a:r>
              <a:rPr lang="en-ID" dirty="0" err="1" smtClean="0"/>
              <a:t>serta</a:t>
            </a:r>
            <a:r>
              <a:rPr lang="en-ID" dirty="0" smtClean="0"/>
              <a:t> </a:t>
            </a:r>
            <a:r>
              <a:rPr lang="en-ID" dirty="0" err="1" smtClean="0"/>
              <a:t>penetapan</a:t>
            </a:r>
            <a:r>
              <a:rPr lang="en-ID" dirty="0" smtClean="0"/>
              <a:t> limit </a:t>
            </a:r>
            <a:r>
              <a:rPr lang="en-ID" dirty="0" err="1" smtClean="0"/>
              <a:t>risiko</a:t>
            </a:r>
            <a:endParaRPr lang="en-ID" dirty="0" smtClean="0"/>
          </a:p>
          <a:p>
            <a:pPr marL="514350" indent="-514350" eaLnBrk="1" fontAlgn="auto" hangingPunct="1">
              <a:spcAft>
                <a:spcPts val="0"/>
              </a:spcAft>
              <a:buFont typeface="+mj-lt"/>
              <a:buAutoNum type="arabicPeriod"/>
              <a:defRPr/>
            </a:pPr>
            <a:r>
              <a:rPr lang="en-ID" dirty="0" err="1" smtClean="0"/>
              <a:t>Adanya</a:t>
            </a:r>
            <a:r>
              <a:rPr lang="en-ID" dirty="0" smtClean="0"/>
              <a:t> proses </a:t>
            </a:r>
            <a:r>
              <a:rPr lang="en-ID" dirty="0" err="1" smtClean="0"/>
              <a:t>identifikasi</a:t>
            </a:r>
            <a:r>
              <a:rPr lang="en-ID" dirty="0" smtClean="0"/>
              <a:t>, </a:t>
            </a:r>
            <a:r>
              <a:rPr lang="en-ID" dirty="0" err="1" smtClean="0"/>
              <a:t>pengukuran</a:t>
            </a:r>
            <a:r>
              <a:rPr lang="en-ID" dirty="0" smtClean="0"/>
              <a:t>, </a:t>
            </a:r>
            <a:r>
              <a:rPr lang="en-ID" dirty="0" err="1" smtClean="0"/>
              <a:t>pemantauan</a:t>
            </a:r>
            <a:r>
              <a:rPr lang="en-ID" dirty="0" smtClean="0"/>
              <a:t> </a:t>
            </a:r>
            <a:r>
              <a:rPr lang="en-ID" dirty="0" err="1" smtClean="0"/>
              <a:t>dan</a:t>
            </a:r>
            <a:r>
              <a:rPr lang="en-ID" dirty="0" smtClean="0"/>
              <a:t> </a:t>
            </a:r>
            <a:r>
              <a:rPr lang="en-ID" dirty="0" err="1" smtClean="0"/>
              <a:t>pengendalian</a:t>
            </a:r>
            <a:r>
              <a:rPr lang="en-ID" dirty="0" smtClean="0"/>
              <a:t> </a:t>
            </a:r>
            <a:r>
              <a:rPr lang="en-ID" dirty="0" err="1" smtClean="0"/>
              <a:t>risiko</a:t>
            </a:r>
            <a:r>
              <a:rPr lang="en-ID" dirty="0" smtClean="0"/>
              <a:t>, </a:t>
            </a:r>
            <a:r>
              <a:rPr lang="en-ID" dirty="0" err="1" smtClean="0"/>
              <a:t>serta</a:t>
            </a:r>
            <a:r>
              <a:rPr lang="en-ID" dirty="0" smtClean="0"/>
              <a:t> system </a:t>
            </a:r>
            <a:r>
              <a:rPr lang="en-ID" dirty="0" err="1" smtClean="0"/>
              <a:t>informasi</a:t>
            </a:r>
            <a:r>
              <a:rPr lang="en-ID" dirty="0" smtClean="0"/>
              <a:t> </a:t>
            </a:r>
            <a:r>
              <a:rPr lang="en-ID" dirty="0" err="1" smtClean="0"/>
              <a:t>untuk</a:t>
            </a:r>
            <a:r>
              <a:rPr lang="en-ID" dirty="0" smtClean="0"/>
              <a:t> </a:t>
            </a:r>
            <a:r>
              <a:rPr lang="en-ID" dirty="0" err="1" smtClean="0"/>
              <a:t>risiko</a:t>
            </a:r>
            <a:r>
              <a:rPr lang="en-ID" dirty="0" smtClean="0"/>
              <a:t> </a:t>
            </a:r>
            <a:r>
              <a:rPr lang="en-ID" dirty="0" err="1" smtClean="0"/>
              <a:t>bisnis</a:t>
            </a:r>
            <a:endParaRPr lang="en-ID" dirty="0" smtClean="0"/>
          </a:p>
          <a:p>
            <a:pPr marL="514350" indent="-514350" eaLnBrk="1" fontAlgn="auto" hangingPunct="1">
              <a:spcAft>
                <a:spcPts val="0"/>
              </a:spcAft>
              <a:buFont typeface="+mj-lt"/>
              <a:buAutoNum type="arabicPeriod"/>
              <a:defRPr/>
            </a:pPr>
            <a:r>
              <a:rPr lang="en-ID" dirty="0" err="1" smtClean="0"/>
              <a:t>Adanya</a:t>
            </a:r>
            <a:r>
              <a:rPr lang="en-ID" dirty="0" smtClean="0"/>
              <a:t> system </a:t>
            </a:r>
            <a:r>
              <a:rPr lang="en-ID" dirty="0" err="1" smtClean="0"/>
              <a:t>pengendalian</a:t>
            </a:r>
            <a:r>
              <a:rPr lang="en-ID" dirty="0" smtClean="0"/>
              <a:t> intern</a:t>
            </a: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838200" y="365125"/>
            <a:ext cx="10515600" cy="685800"/>
          </a:xfrm>
        </p:spPr>
        <p:txBody>
          <a:bodyPr/>
          <a:lstStyle/>
          <a:p>
            <a:pPr algn="ctr" eaLnBrk="1" hangingPunct="1"/>
            <a:r>
              <a:rPr lang="en-ID" sz="2800" smtClean="0">
                <a:latin typeface="Berlin Sans FB" pitchFamily="34" charset="0"/>
              </a:rPr>
              <a:t>PENGAWASAN AKTIF DEWAN KOMISARIS DAN DIREKSI</a:t>
            </a:r>
            <a:endParaRPr lang="en-US" sz="2800" smtClean="0">
              <a:latin typeface="Berlin Sans FB" pitchFamily="34" charset="0"/>
            </a:endParaRPr>
          </a:p>
        </p:txBody>
      </p:sp>
      <p:sp>
        <p:nvSpPr>
          <p:cNvPr id="3" name="Content Placeholder 2"/>
          <p:cNvSpPr>
            <a:spLocks noGrp="1"/>
          </p:cNvSpPr>
          <p:nvPr>
            <p:ph idx="1"/>
          </p:nvPr>
        </p:nvSpPr>
        <p:spPr>
          <a:xfrm>
            <a:off x="838200" y="1187450"/>
            <a:ext cx="10515600" cy="5308600"/>
          </a:xfrm>
        </p:spPr>
        <p:txBody>
          <a:bodyPr rtlCol="0">
            <a:normAutofit lnSpcReduction="10000"/>
          </a:bodyPr>
          <a:lstStyle/>
          <a:p>
            <a:pPr eaLnBrk="1" fontAlgn="auto" hangingPunct="1">
              <a:spcAft>
                <a:spcPts val="0"/>
              </a:spcAft>
              <a:defRPr/>
            </a:pPr>
            <a:r>
              <a:rPr lang="en-ID" b="1" dirty="0" err="1" smtClean="0"/>
              <a:t>Kewenangan</a:t>
            </a:r>
            <a:r>
              <a:rPr lang="en-ID" b="1" dirty="0" smtClean="0"/>
              <a:t> </a:t>
            </a:r>
            <a:r>
              <a:rPr lang="en-ID" b="1" dirty="0" err="1" smtClean="0"/>
              <a:t>dan</a:t>
            </a:r>
            <a:r>
              <a:rPr lang="en-ID" b="1" dirty="0" smtClean="0"/>
              <a:t> </a:t>
            </a:r>
            <a:r>
              <a:rPr lang="en-ID" b="1" dirty="0" err="1" smtClean="0"/>
              <a:t>Tanggung</a:t>
            </a:r>
            <a:r>
              <a:rPr lang="en-ID" b="1" dirty="0" smtClean="0"/>
              <a:t> </a:t>
            </a:r>
            <a:r>
              <a:rPr lang="en-ID" b="1" dirty="0" err="1" smtClean="0"/>
              <a:t>Jawab</a:t>
            </a:r>
            <a:r>
              <a:rPr lang="en-ID" b="1" dirty="0" smtClean="0"/>
              <a:t> </a:t>
            </a:r>
            <a:r>
              <a:rPr lang="en-ID" b="1" dirty="0" err="1" smtClean="0"/>
              <a:t>Dewan</a:t>
            </a:r>
            <a:r>
              <a:rPr lang="en-ID" b="1" dirty="0" smtClean="0"/>
              <a:t> </a:t>
            </a:r>
            <a:r>
              <a:rPr lang="en-ID" b="1" dirty="0" err="1" smtClean="0"/>
              <a:t>Direksi</a:t>
            </a:r>
            <a:r>
              <a:rPr lang="en-ID" b="1" dirty="0" smtClean="0"/>
              <a:t> </a:t>
            </a:r>
            <a:r>
              <a:rPr lang="en-ID" b="1" dirty="0" err="1" smtClean="0"/>
              <a:t>dan</a:t>
            </a:r>
            <a:r>
              <a:rPr lang="en-ID" b="1" dirty="0" smtClean="0"/>
              <a:t> </a:t>
            </a:r>
            <a:r>
              <a:rPr lang="en-ID" b="1" dirty="0" err="1" smtClean="0"/>
              <a:t>Komisaris</a:t>
            </a:r>
            <a:endParaRPr lang="en-ID" b="1" dirty="0" smtClean="0"/>
          </a:p>
          <a:p>
            <a:pPr eaLnBrk="1" fontAlgn="auto" hangingPunct="1">
              <a:spcAft>
                <a:spcPts val="0"/>
              </a:spcAft>
              <a:defRPr/>
            </a:pPr>
            <a:r>
              <a:rPr lang="en-ID" dirty="0" err="1" smtClean="0"/>
              <a:t>Direksi</a:t>
            </a:r>
            <a:r>
              <a:rPr lang="en-ID" dirty="0" smtClean="0"/>
              <a:t> </a:t>
            </a:r>
            <a:r>
              <a:rPr lang="en-ID" dirty="0" err="1" smtClean="0"/>
              <a:t>dan</a:t>
            </a:r>
            <a:r>
              <a:rPr lang="en-ID" dirty="0" smtClean="0"/>
              <a:t> </a:t>
            </a:r>
            <a:r>
              <a:rPr lang="en-ID" dirty="0" err="1" smtClean="0"/>
              <a:t>komisaris</a:t>
            </a:r>
            <a:r>
              <a:rPr lang="en-ID" dirty="0" smtClean="0"/>
              <a:t> </a:t>
            </a:r>
            <a:r>
              <a:rPr lang="en-ID" dirty="0" err="1" smtClean="0"/>
              <a:t>memiliki</a:t>
            </a:r>
            <a:r>
              <a:rPr lang="en-ID" dirty="0" smtClean="0"/>
              <a:t> </a:t>
            </a:r>
            <a:r>
              <a:rPr lang="en-ID" dirty="0" err="1" smtClean="0"/>
              <a:t>kewenangan</a:t>
            </a:r>
            <a:r>
              <a:rPr lang="en-ID" dirty="0" smtClean="0"/>
              <a:t> </a:t>
            </a:r>
            <a:r>
              <a:rPr lang="en-ID" dirty="0" err="1" smtClean="0"/>
              <a:t>dan</a:t>
            </a:r>
            <a:r>
              <a:rPr lang="en-ID" dirty="0" smtClean="0"/>
              <a:t> </a:t>
            </a:r>
            <a:r>
              <a:rPr lang="en-ID" dirty="0" err="1" smtClean="0"/>
              <a:t>tanggung</a:t>
            </a:r>
            <a:r>
              <a:rPr lang="en-ID" dirty="0" smtClean="0"/>
              <a:t> </a:t>
            </a:r>
            <a:r>
              <a:rPr lang="en-ID" dirty="0" err="1" smtClean="0"/>
              <a:t>jawab</a:t>
            </a:r>
            <a:r>
              <a:rPr lang="en-ID" dirty="0" smtClean="0"/>
              <a:t> </a:t>
            </a:r>
            <a:r>
              <a:rPr lang="en-ID" dirty="0" err="1" smtClean="0"/>
              <a:t>menyusun</a:t>
            </a:r>
            <a:r>
              <a:rPr lang="en-ID" dirty="0" smtClean="0"/>
              <a:t> </a:t>
            </a:r>
            <a:r>
              <a:rPr lang="en-ID" dirty="0" err="1" smtClean="0"/>
              <a:t>dan</a:t>
            </a:r>
            <a:r>
              <a:rPr lang="en-ID" dirty="0" smtClean="0"/>
              <a:t> </a:t>
            </a:r>
            <a:r>
              <a:rPr lang="en-ID" dirty="0" err="1" smtClean="0"/>
              <a:t>menyutujui</a:t>
            </a:r>
            <a:r>
              <a:rPr lang="en-ID" dirty="0" smtClean="0"/>
              <a:t> </a:t>
            </a:r>
            <a:r>
              <a:rPr lang="en-ID" dirty="0" err="1" smtClean="0"/>
              <a:t>rencana</a:t>
            </a:r>
            <a:r>
              <a:rPr lang="en-ID" dirty="0" smtClean="0"/>
              <a:t> </a:t>
            </a:r>
            <a:r>
              <a:rPr lang="en-ID" dirty="0" err="1" smtClean="0"/>
              <a:t>bisnis</a:t>
            </a:r>
            <a:r>
              <a:rPr lang="en-ID" dirty="0" smtClean="0"/>
              <a:t> </a:t>
            </a:r>
            <a:r>
              <a:rPr lang="en-ID" dirty="0" err="1" smtClean="0"/>
              <a:t>dan</a:t>
            </a:r>
            <a:r>
              <a:rPr lang="en-ID" dirty="0" smtClean="0"/>
              <a:t> </a:t>
            </a:r>
            <a:r>
              <a:rPr lang="en-ID" dirty="0" err="1" smtClean="0"/>
              <a:t>mengomunikasikan</a:t>
            </a:r>
            <a:r>
              <a:rPr lang="en-ID" dirty="0" smtClean="0"/>
              <a:t> </a:t>
            </a:r>
            <a:r>
              <a:rPr lang="en-ID" dirty="0" err="1" smtClean="0"/>
              <a:t>kepada</a:t>
            </a:r>
            <a:r>
              <a:rPr lang="en-ID" dirty="0" smtClean="0"/>
              <a:t> </a:t>
            </a:r>
            <a:r>
              <a:rPr lang="en-ID" dirty="0" err="1" smtClean="0"/>
              <a:t>pejabat</a:t>
            </a:r>
            <a:r>
              <a:rPr lang="en-ID" dirty="0" smtClean="0"/>
              <a:t> </a:t>
            </a:r>
            <a:r>
              <a:rPr lang="en-ID" dirty="0" err="1" smtClean="0"/>
              <a:t>dan</a:t>
            </a:r>
            <a:r>
              <a:rPr lang="en-ID" dirty="0" smtClean="0"/>
              <a:t>/ </a:t>
            </a:r>
            <a:r>
              <a:rPr lang="en-ID" dirty="0" err="1" smtClean="0"/>
              <a:t>atau</a:t>
            </a:r>
            <a:r>
              <a:rPr lang="en-ID" dirty="0" smtClean="0"/>
              <a:t> </a:t>
            </a:r>
            <a:r>
              <a:rPr lang="en-ID" dirty="0" err="1" smtClean="0"/>
              <a:t>pegawai</a:t>
            </a:r>
            <a:r>
              <a:rPr lang="en-ID" dirty="0" smtClean="0"/>
              <a:t> </a:t>
            </a:r>
            <a:r>
              <a:rPr lang="en-ID" dirty="0" err="1" smtClean="0"/>
              <a:t>perusahaan</a:t>
            </a:r>
            <a:r>
              <a:rPr lang="en-ID" dirty="0" smtClean="0"/>
              <a:t> </a:t>
            </a:r>
            <a:r>
              <a:rPr lang="en-ID" dirty="0" err="1" smtClean="0"/>
              <a:t>pada</a:t>
            </a:r>
            <a:r>
              <a:rPr lang="en-ID" dirty="0" smtClean="0"/>
              <a:t> </a:t>
            </a:r>
            <a:r>
              <a:rPr lang="en-ID" dirty="0" err="1" smtClean="0"/>
              <a:t>setiap</a:t>
            </a:r>
            <a:r>
              <a:rPr lang="en-ID" dirty="0" smtClean="0"/>
              <a:t> </a:t>
            </a:r>
            <a:r>
              <a:rPr lang="en-ID" dirty="0" err="1" smtClean="0"/>
              <a:t>jenjang</a:t>
            </a:r>
            <a:r>
              <a:rPr lang="en-ID" dirty="0" smtClean="0"/>
              <a:t> </a:t>
            </a:r>
            <a:r>
              <a:rPr lang="en-ID" dirty="0" err="1" smtClean="0"/>
              <a:t>organisasi</a:t>
            </a:r>
            <a:r>
              <a:rPr lang="en-ID" dirty="0" smtClean="0"/>
              <a:t>.</a:t>
            </a:r>
          </a:p>
          <a:p>
            <a:pPr eaLnBrk="1" fontAlgn="auto" hangingPunct="1">
              <a:spcAft>
                <a:spcPts val="0"/>
              </a:spcAft>
              <a:defRPr/>
            </a:pPr>
            <a:r>
              <a:rPr lang="en-ID" dirty="0" err="1" smtClean="0"/>
              <a:t>Direksi</a:t>
            </a:r>
            <a:r>
              <a:rPr lang="en-ID" dirty="0" smtClean="0"/>
              <a:t> </a:t>
            </a:r>
            <a:r>
              <a:rPr lang="en-ID" dirty="0" err="1" smtClean="0"/>
              <a:t>bertanggung</a:t>
            </a:r>
            <a:r>
              <a:rPr lang="en-ID" dirty="0" smtClean="0"/>
              <a:t> </a:t>
            </a:r>
            <a:r>
              <a:rPr lang="en-ID" dirty="0" err="1" smtClean="0"/>
              <a:t>jawab</a:t>
            </a:r>
            <a:r>
              <a:rPr lang="en-ID" dirty="0" smtClean="0"/>
              <a:t> </a:t>
            </a:r>
            <a:r>
              <a:rPr lang="en-ID" dirty="0" err="1" smtClean="0"/>
              <a:t>dalam</a:t>
            </a:r>
            <a:r>
              <a:rPr lang="en-ID" dirty="0" smtClean="0"/>
              <a:t> </a:t>
            </a:r>
            <a:r>
              <a:rPr lang="en-ID" dirty="0" err="1" smtClean="0"/>
              <a:t>penerapan</a:t>
            </a:r>
            <a:r>
              <a:rPr lang="en-ID" dirty="0" smtClean="0"/>
              <a:t> </a:t>
            </a:r>
            <a:r>
              <a:rPr lang="en-ID" dirty="0" err="1" smtClean="0"/>
              <a:t>manajemen</a:t>
            </a:r>
            <a:r>
              <a:rPr lang="en-ID" dirty="0" smtClean="0"/>
              <a:t> </a:t>
            </a:r>
            <a:r>
              <a:rPr lang="en-ID" dirty="0" err="1" smtClean="0"/>
              <a:t>risiko</a:t>
            </a:r>
            <a:r>
              <a:rPr lang="en-ID" dirty="0" smtClean="0"/>
              <a:t> </a:t>
            </a:r>
            <a:r>
              <a:rPr lang="en-ID" dirty="0" err="1" smtClean="0"/>
              <a:t>bisnis</a:t>
            </a:r>
            <a:r>
              <a:rPr lang="en-ID" dirty="0" smtClean="0"/>
              <a:t>, </a:t>
            </a:r>
            <a:r>
              <a:rPr lang="en-ID" dirty="0" err="1" smtClean="0"/>
              <a:t>termasuk</a:t>
            </a:r>
            <a:r>
              <a:rPr lang="en-ID" dirty="0" smtClean="0"/>
              <a:t> </a:t>
            </a:r>
            <a:r>
              <a:rPr lang="en-ID" dirty="0" err="1" smtClean="0"/>
              <a:t>menjamin</a:t>
            </a:r>
            <a:r>
              <a:rPr lang="en-ID" dirty="0" smtClean="0"/>
              <a:t> </a:t>
            </a:r>
            <a:r>
              <a:rPr lang="en-ID" dirty="0" err="1" smtClean="0"/>
              <a:t>bahwa</a:t>
            </a:r>
            <a:r>
              <a:rPr lang="en-ID" dirty="0" smtClean="0"/>
              <a:t> </a:t>
            </a:r>
            <a:r>
              <a:rPr lang="en-ID" dirty="0" err="1" smtClean="0"/>
              <a:t>sasaran</a:t>
            </a:r>
            <a:r>
              <a:rPr lang="en-ID" dirty="0" smtClean="0"/>
              <a:t> </a:t>
            </a:r>
            <a:r>
              <a:rPr lang="en-ID" dirty="0" err="1" smtClean="0"/>
              <a:t>bisnis</a:t>
            </a:r>
            <a:r>
              <a:rPr lang="en-ID" dirty="0" smtClean="0"/>
              <a:t> yang </a:t>
            </a:r>
            <a:r>
              <a:rPr lang="en-ID" dirty="0" err="1" smtClean="0"/>
              <a:t>ditetapkan</a:t>
            </a:r>
            <a:r>
              <a:rPr lang="en-ID" dirty="0" smtClean="0"/>
              <a:t> </a:t>
            </a:r>
            <a:r>
              <a:rPr lang="en-ID" dirty="0" err="1" smtClean="0"/>
              <a:t>telah</a:t>
            </a:r>
            <a:r>
              <a:rPr lang="en-ID" dirty="0" smtClean="0"/>
              <a:t> </a:t>
            </a:r>
            <a:r>
              <a:rPr lang="en-ID" dirty="0" err="1" smtClean="0"/>
              <a:t>sejalan</a:t>
            </a:r>
            <a:r>
              <a:rPr lang="en-ID" dirty="0" smtClean="0"/>
              <a:t> </a:t>
            </a:r>
            <a:r>
              <a:rPr lang="en-ID" dirty="0" err="1" smtClean="0"/>
              <a:t>dengan</a:t>
            </a:r>
            <a:r>
              <a:rPr lang="en-ID" dirty="0" smtClean="0"/>
              <a:t> </a:t>
            </a:r>
            <a:r>
              <a:rPr lang="en-ID" dirty="0" err="1" smtClean="0"/>
              <a:t>misi</a:t>
            </a:r>
            <a:r>
              <a:rPr lang="en-ID" dirty="0" smtClean="0"/>
              <a:t> </a:t>
            </a:r>
            <a:r>
              <a:rPr lang="en-ID" dirty="0" err="1" smtClean="0"/>
              <a:t>dan</a:t>
            </a:r>
            <a:r>
              <a:rPr lang="en-ID" dirty="0" smtClean="0"/>
              <a:t> </a:t>
            </a:r>
            <a:r>
              <a:rPr lang="en-ID" dirty="0" err="1" smtClean="0"/>
              <a:t>visi</a:t>
            </a:r>
            <a:r>
              <a:rPr lang="en-ID" dirty="0" smtClean="0"/>
              <a:t> </a:t>
            </a:r>
            <a:r>
              <a:rPr lang="en-ID" dirty="0" err="1" smtClean="0"/>
              <a:t>perusahaan</a:t>
            </a:r>
            <a:r>
              <a:rPr lang="en-ID" dirty="0" smtClean="0"/>
              <a:t>.</a:t>
            </a:r>
          </a:p>
          <a:p>
            <a:pPr eaLnBrk="1" fontAlgn="auto" hangingPunct="1">
              <a:spcAft>
                <a:spcPts val="0"/>
              </a:spcAft>
              <a:defRPr/>
            </a:pPr>
            <a:r>
              <a:rPr lang="en-ID" dirty="0" err="1" smtClean="0"/>
              <a:t>Direksi</a:t>
            </a:r>
            <a:r>
              <a:rPr lang="en-ID" dirty="0" smtClean="0"/>
              <a:t> </a:t>
            </a:r>
            <a:r>
              <a:rPr lang="en-ID" dirty="0" err="1" smtClean="0"/>
              <a:t>berwenang</a:t>
            </a:r>
            <a:r>
              <a:rPr lang="en-ID" dirty="0" smtClean="0"/>
              <a:t> </a:t>
            </a:r>
            <a:r>
              <a:rPr lang="en-ID" dirty="0" err="1" smtClean="0"/>
              <a:t>memberikan</a:t>
            </a:r>
            <a:r>
              <a:rPr lang="en-ID" dirty="0" smtClean="0"/>
              <a:t> </a:t>
            </a:r>
            <a:r>
              <a:rPr lang="en-ID" dirty="0" err="1" smtClean="0"/>
              <a:t>persetujuan</a:t>
            </a:r>
            <a:r>
              <a:rPr lang="en-ID" dirty="0" smtClean="0"/>
              <a:t> </a:t>
            </a:r>
            <a:r>
              <a:rPr lang="en-ID" dirty="0" err="1" smtClean="0"/>
              <a:t>terhadap</a:t>
            </a:r>
            <a:r>
              <a:rPr lang="en-ID" dirty="0" smtClean="0"/>
              <a:t> </a:t>
            </a:r>
            <a:r>
              <a:rPr lang="en-ID" dirty="0" err="1" smtClean="0"/>
              <a:t>rencana</a:t>
            </a:r>
            <a:r>
              <a:rPr lang="en-ID" dirty="0" smtClean="0"/>
              <a:t> </a:t>
            </a:r>
            <a:r>
              <a:rPr lang="en-ID" dirty="0" err="1" smtClean="0"/>
              <a:t>bisnis</a:t>
            </a:r>
            <a:r>
              <a:rPr lang="en-ID" dirty="0" smtClean="0"/>
              <a:t> </a:t>
            </a:r>
            <a:r>
              <a:rPr lang="en-ID" dirty="0" err="1" smtClean="0"/>
              <a:t>serta</a:t>
            </a:r>
            <a:r>
              <a:rPr lang="en-ID" dirty="0" smtClean="0"/>
              <a:t> </a:t>
            </a:r>
            <a:r>
              <a:rPr lang="en-ID" dirty="0" err="1" smtClean="0"/>
              <a:t>melakukan</a:t>
            </a:r>
            <a:r>
              <a:rPr lang="en-ID" dirty="0" smtClean="0"/>
              <a:t> </a:t>
            </a:r>
            <a:r>
              <a:rPr lang="en-ID" dirty="0" err="1" smtClean="0"/>
              <a:t>tinjauan</a:t>
            </a:r>
            <a:r>
              <a:rPr lang="en-ID" dirty="0" smtClean="0"/>
              <a:t> </a:t>
            </a:r>
            <a:r>
              <a:rPr lang="en-ID" dirty="0" err="1" smtClean="0"/>
              <a:t>berkala</a:t>
            </a:r>
            <a:r>
              <a:rPr lang="en-ID" dirty="0" smtClean="0"/>
              <a:t>.</a:t>
            </a:r>
          </a:p>
          <a:p>
            <a:pPr eaLnBrk="1" fontAlgn="auto" hangingPunct="1">
              <a:spcAft>
                <a:spcPts val="0"/>
              </a:spcAft>
              <a:defRPr/>
            </a:pPr>
            <a:r>
              <a:rPr lang="en-ID" dirty="0" err="1" smtClean="0"/>
              <a:t>Direksi</a:t>
            </a:r>
            <a:r>
              <a:rPr lang="en-ID" dirty="0" smtClean="0"/>
              <a:t> </a:t>
            </a:r>
            <a:r>
              <a:rPr lang="en-ID" dirty="0" err="1" smtClean="0"/>
              <a:t>harus</a:t>
            </a:r>
            <a:r>
              <a:rPr lang="en-ID" dirty="0" smtClean="0"/>
              <a:t> </a:t>
            </a:r>
            <a:r>
              <a:rPr lang="en-ID" dirty="0" err="1" smtClean="0"/>
              <a:t>menetapkan</a:t>
            </a:r>
            <a:r>
              <a:rPr lang="en-ID" dirty="0" smtClean="0"/>
              <a:t> </a:t>
            </a:r>
            <a:r>
              <a:rPr lang="en-ID" dirty="0" err="1" smtClean="0"/>
              <a:t>stuan</a:t>
            </a:r>
            <a:r>
              <a:rPr lang="en-ID" dirty="0" smtClean="0"/>
              <a:t> </a:t>
            </a:r>
            <a:r>
              <a:rPr lang="en-ID" dirty="0" err="1" smtClean="0"/>
              <a:t>kerja</a:t>
            </a:r>
            <a:r>
              <a:rPr lang="en-ID" dirty="0" smtClean="0"/>
              <a:t>/ </a:t>
            </a:r>
            <a:r>
              <a:rPr lang="en-ID" dirty="0" err="1" smtClean="0"/>
              <a:t>fungsi</a:t>
            </a:r>
            <a:r>
              <a:rPr lang="en-ID" dirty="0" smtClean="0"/>
              <a:t> yang </a:t>
            </a:r>
            <a:r>
              <a:rPr lang="en-ID" dirty="0" err="1" smtClean="0"/>
              <a:t>memiliki</a:t>
            </a:r>
            <a:r>
              <a:rPr lang="en-ID" dirty="0" smtClean="0"/>
              <a:t> </a:t>
            </a:r>
            <a:r>
              <a:rPr lang="en-ID" dirty="0" err="1" smtClean="0"/>
              <a:t>kewenangan</a:t>
            </a:r>
            <a:r>
              <a:rPr lang="en-ID" dirty="0" smtClean="0"/>
              <a:t> </a:t>
            </a:r>
            <a:r>
              <a:rPr lang="en-ID" dirty="0" err="1" smtClean="0"/>
              <a:t>dan</a:t>
            </a:r>
            <a:r>
              <a:rPr lang="en-ID" dirty="0" smtClean="0"/>
              <a:t> </a:t>
            </a:r>
            <a:r>
              <a:rPr lang="en-ID" dirty="0" err="1" smtClean="0"/>
              <a:t>tanggung</a:t>
            </a:r>
            <a:r>
              <a:rPr lang="en-ID" dirty="0" smtClean="0"/>
              <a:t> </a:t>
            </a:r>
            <a:r>
              <a:rPr lang="en-ID" dirty="0" err="1" smtClean="0"/>
              <a:t>jawab</a:t>
            </a:r>
            <a:r>
              <a:rPr lang="en-ID" dirty="0" smtClean="0"/>
              <a:t> yang </a:t>
            </a:r>
            <a:r>
              <a:rPr lang="en-ID" dirty="0" err="1" smtClean="0"/>
              <a:t>mendukung</a:t>
            </a:r>
            <a:r>
              <a:rPr lang="en-ID" dirty="0" smtClean="0"/>
              <a:t> </a:t>
            </a:r>
            <a:r>
              <a:rPr lang="en-ID" dirty="0" err="1" smtClean="0"/>
              <a:t>perumusan</a:t>
            </a:r>
            <a:r>
              <a:rPr lang="en-ID" dirty="0" smtClean="0"/>
              <a:t> </a:t>
            </a:r>
            <a:r>
              <a:rPr lang="en-ID" dirty="0" err="1" smtClean="0"/>
              <a:t>dan</a:t>
            </a:r>
            <a:r>
              <a:rPr lang="en-ID" dirty="0" smtClean="0"/>
              <a:t> </a:t>
            </a:r>
            <a:r>
              <a:rPr lang="en-ID" dirty="0" err="1" smtClean="0"/>
              <a:t>pemantauan</a:t>
            </a:r>
            <a:r>
              <a:rPr lang="en-ID" dirty="0" smtClean="0"/>
              <a:t> </a:t>
            </a:r>
            <a:r>
              <a:rPr lang="en-ID" dirty="0" err="1" smtClean="0"/>
              <a:t>pelaksanaan</a:t>
            </a:r>
            <a:r>
              <a:rPr lang="en-ID" dirty="0" smtClean="0"/>
              <a:t> </a:t>
            </a:r>
            <a:r>
              <a:rPr lang="en-ID" dirty="0" err="1" smtClean="0"/>
              <a:t>rencana</a:t>
            </a:r>
            <a:r>
              <a:rPr lang="en-ID" dirty="0" smtClean="0"/>
              <a:t> </a:t>
            </a:r>
            <a:r>
              <a:rPr lang="en-ID" dirty="0" err="1" smtClean="0"/>
              <a:t>bisnis</a:t>
            </a:r>
            <a:endParaRPr lang="en-ID" dirty="0" smtClean="0"/>
          </a:p>
          <a:p>
            <a:pPr eaLnBrk="1" fontAlgn="auto" hangingPunct="1">
              <a:spcAft>
                <a:spcPts val="0"/>
              </a:spcAft>
              <a:defRPr/>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838200" y="477838"/>
            <a:ext cx="10515600" cy="5699125"/>
          </a:xfrm>
        </p:spPr>
        <p:txBody>
          <a:bodyPr/>
          <a:lstStyle/>
          <a:p>
            <a:pPr eaLnBrk="1" hangingPunct="1"/>
            <a:r>
              <a:rPr lang="en-ID" smtClean="0"/>
              <a:t>Direksi bertanggung jawab untuk memastikan bahwa manajemen risiko bisnis telah diterapkan secara efektif dan konsisten pada seluruh  level operasional terkait dibawahnya.</a:t>
            </a:r>
          </a:p>
          <a:p>
            <a:pPr eaLnBrk="1" hangingPunct="1"/>
            <a:r>
              <a:rPr lang="en-ID" smtClean="0"/>
              <a:t>Dalam hal direksi mendeleggasikan sebagian dari tanggung jawabnya  kepada pejabat eksekutif dan manajemen dibawahnya, pendelegasian tersebut tidak menghilangkan kewajiban direksi sebagai pihak utama yang harus bertanggung jawab.</a:t>
            </a:r>
          </a:p>
          <a:p>
            <a:pPr eaLnBrk="1" hangingPunct="1"/>
            <a:endParaRPr lang="en-ID" smtClean="0"/>
          </a:p>
          <a:p>
            <a:pPr eaLnBrk="1" hangingPunct="1"/>
            <a:r>
              <a:rPr lang="en-ID" b="1" smtClean="0"/>
              <a:t>Sumber Daya manusia</a:t>
            </a:r>
          </a:p>
          <a:p>
            <a:pPr eaLnBrk="1" hangingPunct="1"/>
            <a:r>
              <a:rPr lang="en-ID" smtClean="0"/>
              <a:t>Perusahaan harus menerapkan sanksi secara konsisten kepada pejabat dan pegawai yang terbukti melakukan penyimpangan dan pelanggaran terhadap ketentuan ekstern dan intern serta kode etik internal perusahaan</a:t>
            </a:r>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838200" y="627063"/>
            <a:ext cx="10515600" cy="5549900"/>
          </a:xfrm>
        </p:spPr>
        <p:txBody>
          <a:bodyPr/>
          <a:lstStyle/>
          <a:p>
            <a:pPr eaLnBrk="1" hangingPunct="1"/>
            <a:r>
              <a:rPr lang="en-ID" b="1" smtClean="0"/>
              <a:t>Organisasi Manajemen Risiko Bisnis</a:t>
            </a:r>
          </a:p>
          <a:p>
            <a:pPr eaLnBrk="1" hangingPunct="1"/>
            <a:r>
              <a:rPr lang="en-ID" smtClean="0"/>
              <a:t>Seluruh unit bisnis dan unit  pendukung bertanggung jawab membantu direksi menyusun perencanaan dan implementasi rencana bisnis. Unit bisnis dan unit pendukung bertanggung jawab memastikan bahwa praktik manajemen risiko bisnis dan pengendalian di unit bisis telah konsisten dengan kerangka manajemen risiko secara keseluruhan dan unit bisnis dan unit pendukung telah memiliki kebijakan, prosedur, dan sumber daya untuk  mendukung efektivitas kerangka manajemen risiko bisnis.</a:t>
            </a:r>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838200" y="190500"/>
            <a:ext cx="10515600" cy="595313"/>
          </a:xfrm>
        </p:spPr>
        <p:txBody>
          <a:bodyPr/>
          <a:lstStyle/>
          <a:p>
            <a:pPr algn="ctr" eaLnBrk="1" hangingPunct="1"/>
            <a:r>
              <a:rPr lang="en-ID" sz="2800" smtClean="0">
                <a:latin typeface="Berlin Sans FB" pitchFamily="34" charset="0"/>
              </a:rPr>
              <a:t>KEBIJAKAN, PROSEDUR, DAN PENETAPAN LIMIT</a:t>
            </a:r>
            <a:endParaRPr lang="en-US" sz="2800" smtClean="0">
              <a:latin typeface="Berlin Sans FB" pitchFamily="34" charset="0"/>
            </a:endParaRPr>
          </a:p>
        </p:txBody>
      </p:sp>
      <p:sp>
        <p:nvSpPr>
          <p:cNvPr id="15363" name="Content Placeholder 2"/>
          <p:cNvSpPr>
            <a:spLocks noGrp="1"/>
          </p:cNvSpPr>
          <p:nvPr>
            <p:ph idx="1"/>
          </p:nvPr>
        </p:nvSpPr>
        <p:spPr>
          <a:xfrm>
            <a:off x="838200" y="785813"/>
            <a:ext cx="10515600" cy="5859462"/>
          </a:xfrm>
        </p:spPr>
        <p:txBody>
          <a:bodyPr/>
          <a:lstStyle/>
          <a:p>
            <a:pPr eaLnBrk="1" hangingPunct="1"/>
            <a:r>
              <a:rPr lang="en-ID" b="1" smtClean="0"/>
              <a:t>Strategi Manajemen Risiko</a:t>
            </a:r>
          </a:p>
          <a:p>
            <a:pPr eaLnBrk="1" hangingPunct="1"/>
            <a:r>
              <a:rPr lang="en-ID" smtClean="0"/>
              <a:t>Dalam menyusun rencana bisnis, perusahaan wajib memahami kondisi lingkungan bisnis, ekonomi, dan industry dimana perusahaan beroperasi, termasuk bagaimana dampak perubahan lingkungan terhadap bisnis, produk, teknologi, dan jaringan kantor perushaan</a:t>
            </a:r>
          </a:p>
          <a:p>
            <a:pPr eaLnBrk="1" hangingPunct="1"/>
            <a:endParaRPr lang="en-ID" smtClean="0"/>
          </a:p>
          <a:p>
            <a:pPr eaLnBrk="1" hangingPunct="1"/>
            <a:r>
              <a:rPr lang="en-ID" b="1" smtClean="0"/>
              <a:t>Kebijakan dan Prosedur</a:t>
            </a:r>
          </a:p>
          <a:p>
            <a:pPr eaLnBrk="1" hangingPunct="1"/>
            <a:r>
              <a:rPr lang="en-ID" smtClean="0"/>
              <a:t>Perusahaan haru memiliki kebijakan  dan prosedur untuk menyusun dan menyetujui rencana bisnis. Kecukupan prosedur untuk dapat mengidentifikasi dan merespon perubahan lingkungan bisnis juga diperlukan. Selain itu perusahaan harus memiliki prosedur untuk mengukur kemajuan yang dicapai dari realisasi rencana bisnis dan kinerja sesuai jadwal yang ditetapkan.</a:t>
            </a:r>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838200" y="996950"/>
            <a:ext cx="10515600" cy="5180013"/>
          </a:xfrm>
        </p:spPr>
        <p:txBody>
          <a:bodyPr/>
          <a:lstStyle/>
          <a:p>
            <a:pPr eaLnBrk="1" hangingPunct="1"/>
            <a:r>
              <a:rPr lang="en-ID" b="1" smtClean="0"/>
              <a:t>Limit</a:t>
            </a:r>
          </a:p>
          <a:p>
            <a:pPr eaLnBrk="1" hangingPunct="1"/>
            <a:r>
              <a:rPr lang="en-ID" smtClean="0"/>
              <a:t>Limit risiko bisnis secara umum antara lain terkait dengan batasan penyimpangan dari rencana bisnis yang telah ditetapkan, seperti limit deviasi anggaran dan limit deviasi target waktu penyelesaian</a:t>
            </a:r>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87425"/>
          </a:xfrm>
        </p:spPr>
        <p:txBody>
          <a:bodyPr rtlCol="0">
            <a:normAutofit fontScale="90000"/>
          </a:bodyPr>
          <a:lstStyle/>
          <a:p>
            <a:pPr algn="ctr" eaLnBrk="1" fontAlgn="auto" hangingPunct="1">
              <a:spcAft>
                <a:spcPts val="0"/>
              </a:spcAft>
              <a:defRPr/>
            </a:pPr>
            <a:r>
              <a:rPr lang="en-ID" sz="2800" dirty="0" smtClean="0">
                <a:latin typeface="Berlin Sans FB" panose="020E0602020502020306" pitchFamily="34" charset="0"/>
              </a:rPr>
              <a:t>PROSES IDENTIFIKASI, PENGUKURAN, PEMANTAUAN, DAN PENGENDALIAN RISIKO, SERTA SISTEM INFORMASI UNTUK RISIKO BISNIS </a:t>
            </a:r>
            <a:endParaRPr lang="en-US" sz="2800" dirty="0" smtClean="0">
              <a:latin typeface="Berlin Sans FB" panose="020E0602020502020306" pitchFamily="34" charset="0"/>
            </a:endParaRPr>
          </a:p>
        </p:txBody>
      </p:sp>
      <p:sp>
        <p:nvSpPr>
          <p:cNvPr id="17411" name="Content Placeholder 2"/>
          <p:cNvSpPr>
            <a:spLocks noGrp="1"/>
          </p:cNvSpPr>
          <p:nvPr>
            <p:ph idx="1"/>
          </p:nvPr>
        </p:nvSpPr>
        <p:spPr>
          <a:xfrm>
            <a:off x="838200" y="1519238"/>
            <a:ext cx="10515600" cy="4657725"/>
          </a:xfrm>
        </p:spPr>
        <p:txBody>
          <a:bodyPr/>
          <a:lstStyle/>
          <a:p>
            <a:pPr eaLnBrk="1" hangingPunct="1"/>
            <a:r>
              <a:rPr lang="en-ID" b="1" smtClean="0"/>
              <a:t>Identifikasi Risiko Bisnis</a:t>
            </a:r>
          </a:p>
          <a:p>
            <a:pPr eaLnBrk="1" hangingPunct="1"/>
            <a:r>
              <a:rPr lang="en-ID" smtClean="0"/>
              <a:t>Perusahaan harus mengidentifikasi dan mengelompokkan deviasi atau penyimpangan sebagai akibat tidak terealisasinya atau tidak efektifnya pelaksanaan rencana bisnis yang telah ditetapkan, trutama yang berdampak signifikan terhadap permodalan perusahaan.</a:t>
            </a:r>
            <a:endParaRPr lang="en-US" smtClean="0"/>
          </a:p>
          <a:p>
            <a:pPr eaLnBrk="1" hangingPunct="1"/>
            <a:endParaRPr lang="en-ID" smtClean="0"/>
          </a:p>
          <a:p>
            <a:pPr eaLnBrk="1" hangingPunct="1"/>
            <a:r>
              <a:rPr lang="en-ID" b="1" smtClean="0"/>
              <a:t>Pengukuran Risiko Bisnis</a:t>
            </a:r>
          </a:p>
          <a:p>
            <a:pPr eaLnBrk="1" hangingPunct="1"/>
            <a:r>
              <a:rPr lang="en-ID" smtClean="0"/>
              <a:t>Dalam upaya mengukur sejauh mana risiko bisnis, rasio yang sering dipakai adalah degree of operating leverage (DOL). Rasio ini adalah perubahan laba operasi dengan perubahan penjualan.</a:t>
            </a:r>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839788" y="365125"/>
            <a:ext cx="10515600" cy="1081088"/>
          </a:xfrm>
        </p:spPr>
        <p:txBody>
          <a:bodyPr/>
          <a:lstStyle/>
          <a:p>
            <a:pPr eaLnBrk="1" hangingPunct="1"/>
            <a:r>
              <a:rPr lang="en-ID" smtClean="0">
                <a:latin typeface="Berlin Sans FB" pitchFamily="34" charset="0"/>
              </a:rPr>
              <a:t>Rumus Degree of operating leverage (DOL)</a:t>
            </a:r>
            <a:endParaRPr lang="en-US" smtClean="0"/>
          </a:p>
        </p:txBody>
      </p:sp>
      <p:pic>
        <p:nvPicPr>
          <p:cNvPr id="8" name="Content Placeholder 7"/>
          <p:cNvPicPr>
            <a:picLocks noGrp="1" noChangeAspect="1"/>
          </p:cNvPicPr>
          <p:nvPr>
            <p:ph sz="half" idx="2"/>
          </p:nvPr>
        </p:nvPicPr>
        <p:blipFill rotWithShape="1">
          <a:blip r:embed="rId2"/>
          <a:srcRect l="38843" t="44765" r="24693" b="23181"/>
          <a:stretch/>
        </p:blipFill>
        <p:spPr>
          <a:xfrm>
            <a:off x="423863" y="2087563"/>
            <a:ext cx="4598987" cy="3630612"/>
          </a:xfrm>
          <a:solidFill>
            <a:schemeClr val="accent2">
              <a:lumMod val="20000"/>
              <a:lumOff val="80000"/>
            </a:schemeClr>
          </a:solidFill>
          <a:ln>
            <a:solidFill>
              <a:schemeClr val="tx1"/>
            </a:solidFill>
          </a:ln>
        </p:spPr>
      </p:pic>
      <p:sp>
        <p:nvSpPr>
          <p:cNvPr id="6" name="Content Placeholder 5"/>
          <p:cNvSpPr>
            <a:spLocks noGrp="1"/>
          </p:cNvSpPr>
          <p:nvPr>
            <p:ph sz="quarter" idx="4"/>
          </p:nvPr>
        </p:nvSpPr>
        <p:spPr>
          <a:xfrm>
            <a:off x="5172075" y="2127250"/>
            <a:ext cx="6592888" cy="2922588"/>
          </a:xfrm>
          <a:solidFill>
            <a:schemeClr val="accent2">
              <a:lumMod val="20000"/>
              <a:lumOff val="80000"/>
            </a:schemeClr>
          </a:solidFill>
        </p:spPr>
        <p:txBody>
          <a:bodyPr rtlCol="0">
            <a:normAutofit/>
          </a:bodyPr>
          <a:lstStyle/>
          <a:p>
            <a:pPr eaLnBrk="1" fontAlgn="auto" hangingPunct="1">
              <a:spcAft>
                <a:spcPts val="0"/>
              </a:spcAft>
              <a:defRPr/>
            </a:pPr>
            <a:r>
              <a:rPr lang="en-ID" dirty="0" err="1" smtClean="0"/>
              <a:t>Dimana</a:t>
            </a:r>
            <a:r>
              <a:rPr lang="en-ID" dirty="0" smtClean="0"/>
              <a:t>:</a:t>
            </a:r>
          </a:p>
          <a:p>
            <a:pPr eaLnBrk="1" fontAlgn="auto" hangingPunct="1">
              <a:spcAft>
                <a:spcPts val="0"/>
              </a:spcAft>
              <a:defRPr/>
            </a:pPr>
            <a:r>
              <a:rPr lang="en-ID" dirty="0" smtClean="0"/>
              <a:t>EBIT</a:t>
            </a:r>
            <a:r>
              <a:rPr lang="en-ID" baseline="30000" dirty="0" smtClean="0"/>
              <a:t>1 </a:t>
            </a:r>
            <a:r>
              <a:rPr lang="en-ID" dirty="0" smtClean="0"/>
              <a:t>= </a:t>
            </a:r>
            <a:r>
              <a:rPr lang="en-ID" dirty="0" err="1" smtClean="0"/>
              <a:t>Laba</a:t>
            </a:r>
            <a:r>
              <a:rPr lang="en-ID" dirty="0" smtClean="0"/>
              <a:t> </a:t>
            </a:r>
            <a:r>
              <a:rPr lang="en-ID" dirty="0" err="1" smtClean="0"/>
              <a:t>operasi</a:t>
            </a:r>
            <a:r>
              <a:rPr lang="en-ID" dirty="0" smtClean="0"/>
              <a:t> </a:t>
            </a:r>
            <a:r>
              <a:rPr lang="en-ID" dirty="0" err="1" smtClean="0"/>
              <a:t>sesudah</a:t>
            </a:r>
            <a:r>
              <a:rPr lang="en-ID" dirty="0" smtClean="0"/>
              <a:t> </a:t>
            </a:r>
            <a:r>
              <a:rPr lang="en-ID" dirty="0" err="1" smtClean="0"/>
              <a:t>perubahan</a:t>
            </a:r>
            <a:endParaRPr lang="en-ID" dirty="0" smtClean="0"/>
          </a:p>
          <a:p>
            <a:pPr eaLnBrk="1" fontAlgn="auto" hangingPunct="1">
              <a:spcAft>
                <a:spcPts val="0"/>
              </a:spcAft>
              <a:defRPr/>
            </a:pPr>
            <a:r>
              <a:rPr lang="en-ID" dirty="0" smtClean="0"/>
              <a:t>EBIT</a:t>
            </a:r>
            <a:r>
              <a:rPr lang="en-ID" baseline="30000" dirty="0" smtClean="0"/>
              <a:t>0 </a:t>
            </a:r>
            <a:r>
              <a:rPr lang="en-ID" dirty="0" smtClean="0"/>
              <a:t>= </a:t>
            </a:r>
            <a:r>
              <a:rPr lang="en-ID" dirty="0" err="1" smtClean="0"/>
              <a:t>Laba</a:t>
            </a:r>
            <a:r>
              <a:rPr lang="en-ID" dirty="0" smtClean="0"/>
              <a:t> </a:t>
            </a:r>
            <a:r>
              <a:rPr lang="en-ID" dirty="0" err="1" smtClean="0"/>
              <a:t>operasi</a:t>
            </a:r>
            <a:r>
              <a:rPr lang="en-ID" dirty="0" smtClean="0"/>
              <a:t> </a:t>
            </a:r>
            <a:r>
              <a:rPr lang="en-ID" dirty="0" err="1" smtClean="0"/>
              <a:t>sebelum</a:t>
            </a:r>
            <a:r>
              <a:rPr lang="en-ID" dirty="0" smtClean="0"/>
              <a:t> </a:t>
            </a:r>
            <a:r>
              <a:rPr lang="en-ID" dirty="0" err="1" smtClean="0"/>
              <a:t>perubahan</a:t>
            </a:r>
            <a:endParaRPr lang="en-ID" dirty="0" smtClean="0"/>
          </a:p>
          <a:p>
            <a:pPr eaLnBrk="1" fontAlgn="auto" hangingPunct="1">
              <a:spcAft>
                <a:spcPts val="0"/>
              </a:spcAft>
              <a:defRPr/>
            </a:pPr>
            <a:r>
              <a:rPr lang="en-ID" dirty="0" smtClean="0"/>
              <a:t>SALES</a:t>
            </a:r>
            <a:r>
              <a:rPr lang="en-ID" baseline="30000" dirty="0" smtClean="0"/>
              <a:t>1 </a:t>
            </a:r>
            <a:r>
              <a:rPr lang="en-ID" dirty="0" smtClean="0"/>
              <a:t>= </a:t>
            </a:r>
            <a:r>
              <a:rPr lang="en-ID" dirty="0" err="1" smtClean="0"/>
              <a:t>Penjualan</a:t>
            </a:r>
            <a:r>
              <a:rPr lang="en-ID" dirty="0" smtClean="0"/>
              <a:t> </a:t>
            </a:r>
            <a:r>
              <a:rPr lang="en-ID" dirty="0" err="1" smtClean="0"/>
              <a:t>sesudah</a:t>
            </a:r>
            <a:r>
              <a:rPr lang="en-ID" dirty="0" smtClean="0"/>
              <a:t> </a:t>
            </a:r>
            <a:r>
              <a:rPr lang="en-ID" dirty="0" err="1" smtClean="0"/>
              <a:t>perubahan</a:t>
            </a:r>
            <a:endParaRPr lang="en-ID" dirty="0" smtClean="0"/>
          </a:p>
          <a:p>
            <a:pPr eaLnBrk="1" fontAlgn="auto" hangingPunct="1">
              <a:spcAft>
                <a:spcPts val="0"/>
              </a:spcAft>
              <a:defRPr/>
            </a:pPr>
            <a:r>
              <a:rPr lang="en-ID" dirty="0" smtClean="0"/>
              <a:t>SALES</a:t>
            </a:r>
            <a:r>
              <a:rPr lang="en-ID" baseline="30000" dirty="0" smtClean="0"/>
              <a:t>0 </a:t>
            </a:r>
            <a:r>
              <a:rPr lang="en-ID" dirty="0" smtClean="0"/>
              <a:t>= </a:t>
            </a:r>
            <a:r>
              <a:rPr lang="en-ID" dirty="0" err="1" smtClean="0"/>
              <a:t>Penjualan</a:t>
            </a:r>
            <a:r>
              <a:rPr lang="en-ID" dirty="0" smtClean="0"/>
              <a:t> </a:t>
            </a:r>
            <a:r>
              <a:rPr lang="en-ID" dirty="0" err="1" smtClean="0"/>
              <a:t>sebelum</a:t>
            </a:r>
            <a:r>
              <a:rPr lang="en-ID" dirty="0" smtClean="0"/>
              <a:t> </a:t>
            </a:r>
            <a:r>
              <a:rPr lang="en-ID" dirty="0" err="1" smtClean="0"/>
              <a:t>perubahan</a:t>
            </a:r>
            <a:endParaRPr lang="en-ID" dirty="0" smtClean="0"/>
          </a:p>
          <a:p>
            <a:pPr eaLnBrk="1" fontAlgn="auto" hangingPunct="1">
              <a:spcAft>
                <a:spcPts val="0"/>
              </a:spcAft>
              <a:defRPr/>
            </a:pPr>
            <a:endParaRPr lang="en-ID" baseline="30000" dirty="0" smtClean="0"/>
          </a:p>
          <a:p>
            <a:pPr eaLnBrk="1" fontAlgn="auto" hangingPunct="1">
              <a:spcAft>
                <a:spcPts val="0"/>
              </a:spcAft>
              <a:defRPr/>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3863"/>
            <a:ext cx="10515600" cy="5753100"/>
          </a:xfrm>
        </p:spPr>
        <p:txBody>
          <a:bodyPr rtlCol="0">
            <a:normAutofit lnSpcReduction="10000"/>
          </a:bodyPr>
          <a:lstStyle/>
          <a:p>
            <a:pPr eaLnBrk="1" fontAlgn="auto" hangingPunct="1">
              <a:spcAft>
                <a:spcPts val="0"/>
              </a:spcAft>
              <a:defRPr/>
            </a:pPr>
            <a:r>
              <a:rPr lang="en-ID" b="1" dirty="0" smtClean="0"/>
              <a:t>DOL </a:t>
            </a:r>
            <a:r>
              <a:rPr lang="en-ID" b="1" dirty="0" err="1" smtClean="0"/>
              <a:t>Tinggi</a:t>
            </a:r>
            <a:r>
              <a:rPr lang="en-ID" b="1" dirty="0" smtClean="0"/>
              <a:t> versus DOL </a:t>
            </a:r>
            <a:r>
              <a:rPr lang="en-ID" b="1" dirty="0" err="1" smtClean="0"/>
              <a:t>Rendah</a:t>
            </a:r>
            <a:endParaRPr lang="en-ID" b="1" dirty="0" smtClean="0"/>
          </a:p>
          <a:p>
            <a:pPr eaLnBrk="1" fontAlgn="auto" hangingPunct="1">
              <a:spcAft>
                <a:spcPts val="0"/>
              </a:spcAft>
              <a:defRPr/>
            </a:pPr>
            <a:r>
              <a:rPr lang="en-ID" dirty="0" err="1" smtClean="0"/>
              <a:t>Manakah</a:t>
            </a:r>
            <a:r>
              <a:rPr lang="en-ID" dirty="0" smtClean="0"/>
              <a:t> yang </a:t>
            </a:r>
            <a:r>
              <a:rPr lang="en-ID" dirty="0" err="1" smtClean="0"/>
              <a:t>lebih</a:t>
            </a:r>
            <a:r>
              <a:rPr lang="en-ID" dirty="0" smtClean="0"/>
              <a:t> </a:t>
            </a:r>
            <a:r>
              <a:rPr lang="en-ID" dirty="0" err="1" smtClean="0"/>
              <a:t>baik</a:t>
            </a:r>
            <a:r>
              <a:rPr lang="en-ID" dirty="0" smtClean="0"/>
              <a:t>, </a:t>
            </a:r>
            <a:r>
              <a:rPr lang="en-ID" dirty="0" err="1" smtClean="0"/>
              <a:t>perusahaan</a:t>
            </a:r>
            <a:r>
              <a:rPr lang="en-ID" dirty="0" smtClean="0"/>
              <a:t> yang </a:t>
            </a:r>
            <a:r>
              <a:rPr lang="en-ID" dirty="0" err="1" smtClean="0"/>
              <a:t>memiliki</a:t>
            </a:r>
            <a:r>
              <a:rPr lang="en-ID" dirty="0" smtClean="0"/>
              <a:t> DOL </a:t>
            </a:r>
            <a:r>
              <a:rPr lang="en-ID" dirty="0" err="1" smtClean="0"/>
              <a:t>tinggi</a:t>
            </a:r>
            <a:r>
              <a:rPr lang="en-ID" dirty="0" smtClean="0"/>
              <a:t> </a:t>
            </a:r>
            <a:r>
              <a:rPr lang="en-ID" dirty="0" err="1" smtClean="0"/>
              <a:t>atau</a:t>
            </a:r>
            <a:r>
              <a:rPr lang="en-ID" dirty="0" smtClean="0"/>
              <a:t> DOL </a:t>
            </a:r>
            <a:r>
              <a:rPr lang="en-ID" dirty="0" err="1" smtClean="0"/>
              <a:t>rendah</a:t>
            </a:r>
            <a:r>
              <a:rPr lang="en-ID" dirty="0" smtClean="0"/>
              <a:t>? </a:t>
            </a:r>
            <a:r>
              <a:rPr lang="en-ID" dirty="0" err="1" smtClean="0"/>
              <a:t>Jawabannya</a:t>
            </a:r>
            <a:r>
              <a:rPr lang="en-ID" dirty="0" smtClean="0"/>
              <a:t> </a:t>
            </a:r>
            <a:r>
              <a:rPr lang="en-ID" dirty="0" err="1" smtClean="0"/>
              <a:t>tergantung</a:t>
            </a:r>
            <a:r>
              <a:rPr lang="en-ID" dirty="0" smtClean="0"/>
              <a:t> </a:t>
            </a:r>
            <a:r>
              <a:rPr lang="en-ID" dirty="0" err="1" smtClean="0"/>
              <a:t>pada</a:t>
            </a:r>
            <a:r>
              <a:rPr lang="en-ID" dirty="0" smtClean="0"/>
              <a:t> </a:t>
            </a:r>
            <a:r>
              <a:rPr lang="en-ID" dirty="0" err="1" smtClean="0"/>
              <a:t>jenis</a:t>
            </a:r>
            <a:r>
              <a:rPr lang="en-ID" dirty="0" smtClean="0"/>
              <a:t> </a:t>
            </a:r>
            <a:r>
              <a:rPr lang="en-ID" dirty="0" err="1" smtClean="0"/>
              <a:t>perusahaan</a:t>
            </a:r>
            <a:r>
              <a:rPr lang="en-ID" dirty="0" smtClean="0"/>
              <a:t>. </a:t>
            </a:r>
          </a:p>
          <a:p>
            <a:pPr eaLnBrk="1" fontAlgn="auto" hangingPunct="1">
              <a:spcAft>
                <a:spcPts val="0"/>
              </a:spcAft>
              <a:defRPr/>
            </a:pPr>
            <a:r>
              <a:rPr lang="en-ID" dirty="0" err="1" smtClean="0"/>
              <a:t>Jika</a:t>
            </a:r>
            <a:r>
              <a:rPr lang="en-ID" dirty="0" smtClean="0"/>
              <a:t> </a:t>
            </a:r>
            <a:r>
              <a:rPr lang="en-ID" dirty="0" err="1" smtClean="0"/>
              <a:t>perusahaan</a:t>
            </a:r>
            <a:r>
              <a:rPr lang="en-ID" dirty="0" smtClean="0"/>
              <a:t> </a:t>
            </a:r>
            <a:r>
              <a:rPr lang="en-ID" dirty="0" err="1" smtClean="0"/>
              <a:t>memiliki</a:t>
            </a:r>
            <a:r>
              <a:rPr lang="en-ID" dirty="0" smtClean="0"/>
              <a:t> DOL </a:t>
            </a:r>
            <a:r>
              <a:rPr lang="en-ID" dirty="0" err="1" smtClean="0"/>
              <a:t>tinggi</a:t>
            </a:r>
            <a:r>
              <a:rPr lang="en-ID" dirty="0" smtClean="0"/>
              <a:t> </a:t>
            </a:r>
            <a:r>
              <a:rPr lang="en-ID" dirty="0" err="1" smtClean="0"/>
              <a:t>tapi</a:t>
            </a:r>
            <a:r>
              <a:rPr lang="en-ID" dirty="0" smtClean="0"/>
              <a:t> </a:t>
            </a:r>
            <a:r>
              <a:rPr lang="en-ID" dirty="0" err="1" smtClean="0"/>
              <a:t>termasuk</a:t>
            </a:r>
            <a:r>
              <a:rPr lang="en-ID" dirty="0" smtClean="0"/>
              <a:t> </a:t>
            </a:r>
            <a:r>
              <a:rPr lang="en-ID" dirty="0" err="1" smtClean="0"/>
              <a:t>dalam</a:t>
            </a:r>
            <a:r>
              <a:rPr lang="en-ID" dirty="0" smtClean="0"/>
              <a:t> industry yang </a:t>
            </a:r>
            <a:r>
              <a:rPr lang="en-ID" dirty="0" err="1" smtClean="0"/>
              <a:t>penjualannya</a:t>
            </a:r>
            <a:r>
              <a:rPr lang="en-ID" dirty="0" smtClean="0"/>
              <a:t> </a:t>
            </a:r>
            <a:r>
              <a:rPr lang="en-ID" dirty="0" err="1" smtClean="0"/>
              <a:t>sangat</a:t>
            </a:r>
            <a:r>
              <a:rPr lang="en-ID" dirty="0" smtClean="0"/>
              <a:t> </a:t>
            </a:r>
            <a:r>
              <a:rPr lang="en-ID" dirty="0" err="1" smtClean="0"/>
              <a:t>terpengaruh</a:t>
            </a:r>
            <a:r>
              <a:rPr lang="en-ID" dirty="0" smtClean="0"/>
              <a:t> </a:t>
            </a:r>
            <a:r>
              <a:rPr lang="en-ID" dirty="0" err="1" smtClean="0"/>
              <a:t>oleh</a:t>
            </a:r>
            <a:r>
              <a:rPr lang="en-ID" dirty="0" smtClean="0"/>
              <a:t> </a:t>
            </a:r>
            <a:r>
              <a:rPr lang="en-ID" dirty="0" err="1" smtClean="0"/>
              <a:t>perubahan</a:t>
            </a:r>
            <a:r>
              <a:rPr lang="en-ID" dirty="0" smtClean="0"/>
              <a:t> </a:t>
            </a:r>
            <a:r>
              <a:rPr lang="en-ID" dirty="0" err="1" smtClean="0"/>
              <a:t>aktivitas</a:t>
            </a:r>
            <a:r>
              <a:rPr lang="en-ID" dirty="0" smtClean="0"/>
              <a:t> </a:t>
            </a:r>
            <a:r>
              <a:rPr lang="en-ID" dirty="0" err="1" smtClean="0"/>
              <a:t>perekonomian</a:t>
            </a:r>
            <a:r>
              <a:rPr lang="en-ID" dirty="0" smtClean="0"/>
              <a:t> </a:t>
            </a:r>
            <a:r>
              <a:rPr lang="en-ID" dirty="0" err="1" smtClean="0"/>
              <a:t>secara</a:t>
            </a:r>
            <a:r>
              <a:rPr lang="en-ID" dirty="0" smtClean="0"/>
              <a:t> </a:t>
            </a:r>
            <a:r>
              <a:rPr lang="en-ID" dirty="0" err="1" smtClean="0"/>
              <a:t>umum</a:t>
            </a:r>
            <a:r>
              <a:rPr lang="en-ID" dirty="0" smtClean="0"/>
              <a:t>, </a:t>
            </a:r>
            <a:r>
              <a:rPr lang="en-ID" dirty="0" err="1" smtClean="0"/>
              <a:t>seperti</a:t>
            </a:r>
            <a:r>
              <a:rPr lang="en-ID" dirty="0" smtClean="0"/>
              <a:t> industry </a:t>
            </a:r>
            <a:r>
              <a:rPr lang="en-ID" dirty="0" err="1" smtClean="0"/>
              <a:t>barang</a:t>
            </a:r>
            <a:r>
              <a:rPr lang="en-ID" dirty="0" smtClean="0"/>
              <a:t> </a:t>
            </a:r>
            <a:r>
              <a:rPr lang="en-ID" dirty="0" err="1" smtClean="0"/>
              <a:t>tahan</a:t>
            </a:r>
            <a:r>
              <a:rPr lang="en-ID" dirty="0" smtClean="0"/>
              <a:t> lama (</a:t>
            </a:r>
            <a:r>
              <a:rPr lang="en-ID" dirty="0" err="1" smtClean="0"/>
              <a:t>mesin</a:t>
            </a:r>
            <a:r>
              <a:rPr lang="en-ID" dirty="0" smtClean="0"/>
              <a:t> </a:t>
            </a:r>
            <a:r>
              <a:rPr lang="en-ID" dirty="0" err="1" smtClean="0"/>
              <a:t>dan</a:t>
            </a:r>
            <a:r>
              <a:rPr lang="en-ID" dirty="0" smtClean="0"/>
              <a:t> </a:t>
            </a:r>
            <a:r>
              <a:rPr lang="en-ID" dirty="0" err="1" smtClean="0"/>
              <a:t>mobil</a:t>
            </a:r>
            <a:r>
              <a:rPr lang="en-ID" dirty="0" smtClean="0"/>
              <a:t>), </a:t>
            </a:r>
            <a:r>
              <a:rPr lang="en-ID" dirty="0" err="1" smtClean="0"/>
              <a:t>perusahaan</a:t>
            </a:r>
            <a:r>
              <a:rPr lang="en-ID" dirty="0" smtClean="0"/>
              <a:t> </a:t>
            </a:r>
            <a:r>
              <a:rPr lang="en-ID" dirty="0" err="1" smtClean="0"/>
              <a:t>itu</a:t>
            </a:r>
            <a:r>
              <a:rPr lang="en-ID" dirty="0" smtClean="0"/>
              <a:t> </a:t>
            </a:r>
            <a:r>
              <a:rPr lang="en-ID" dirty="0" err="1" smtClean="0"/>
              <a:t>akan</a:t>
            </a:r>
            <a:r>
              <a:rPr lang="en-ID" dirty="0" smtClean="0"/>
              <a:t> </a:t>
            </a:r>
            <a:r>
              <a:rPr lang="en-ID" dirty="0" err="1" smtClean="0"/>
              <a:t>mengalami</a:t>
            </a:r>
            <a:r>
              <a:rPr lang="en-ID" dirty="0" smtClean="0"/>
              <a:t> </a:t>
            </a:r>
            <a:r>
              <a:rPr lang="en-ID" dirty="0" err="1" smtClean="0"/>
              <a:t>perubahan</a:t>
            </a:r>
            <a:r>
              <a:rPr lang="en-ID" dirty="0" smtClean="0"/>
              <a:t> </a:t>
            </a:r>
            <a:r>
              <a:rPr lang="en-ID" dirty="0" err="1" smtClean="0"/>
              <a:t>besar</a:t>
            </a:r>
            <a:r>
              <a:rPr lang="en-ID" dirty="0" smtClean="0"/>
              <a:t> </a:t>
            </a:r>
            <a:r>
              <a:rPr lang="en-ID" dirty="0" err="1" smtClean="0"/>
              <a:t>dalam</a:t>
            </a:r>
            <a:r>
              <a:rPr lang="en-ID" dirty="0" smtClean="0"/>
              <a:t> EBIT (earning before interests and taxes) </a:t>
            </a:r>
            <a:r>
              <a:rPr lang="en-ID" dirty="0" err="1" smtClean="0"/>
              <a:t>karena</a:t>
            </a:r>
            <a:r>
              <a:rPr lang="en-ID" dirty="0" smtClean="0"/>
              <a:t> </a:t>
            </a:r>
            <a:r>
              <a:rPr lang="en-ID" dirty="0" err="1" smtClean="0"/>
              <a:t>fluktuasi</a:t>
            </a:r>
            <a:r>
              <a:rPr lang="en-ID" dirty="0" smtClean="0"/>
              <a:t> </a:t>
            </a:r>
            <a:r>
              <a:rPr lang="en-ID" dirty="0" err="1" smtClean="0"/>
              <a:t>penjualan</a:t>
            </a:r>
            <a:r>
              <a:rPr lang="en-ID" dirty="0" smtClean="0"/>
              <a:t>. </a:t>
            </a:r>
            <a:r>
              <a:rPr lang="en-ID" dirty="0" err="1" smtClean="0"/>
              <a:t>Namun</a:t>
            </a:r>
            <a:r>
              <a:rPr lang="en-ID" dirty="0" smtClean="0"/>
              <a:t> </a:t>
            </a:r>
            <a:r>
              <a:rPr lang="en-ID" dirty="0" err="1" smtClean="0"/>
              <a:t>demikian</a:t>
            </a:r>
            <a:r>
              <a:rPr lang="en-ID" dirty="0" smtClean="0"/>
              <a:t>, </a:t>
            </a:r>
            <a:r>
              <a:rPr lang="en-ID" dirty="0" err="1" smtClean="0"/>
              <a:t>meskipun</a:t>
            </a:r>
            <a:r>
              <a:rPr lang="en-ID" dirty="0" smtClean="0"/>
              <a:t> EBIT-</a:t>
            </a:r>
            <a:r>
              <a:rPr lang="en-ID" dirty="0" err="1" smtClean="0"/>
              <a:t>nya</a:t>
            </a:r>
            <a:r>
              <a:rPr lang="en-ID" dirty="0" smtClean="0"/>
              <a:t> </a:t>
            </a:r>
            <a:r>
              <a:rPr lang="en-ID" dirty="0" err="1" smtClean="0"/>
              <a:t>meningkat,resiko</a:t>
            </a:r>
            <a:r>
              <a:rPr lang="en-ID" dirty="0" smtClean="0"/>
              <a:t> </a:t>
            </a:r>
            <a:r>
              <a:rPr lang="en-ID" dirty="0" err="1" smtClean="0"/>
              <a:t>arus</a:t>
            </a:r>
            <a:r>
              <a:rPr lang="en-ID" dirty="0" smtClean="0"/>
              <a:t> </a:t>
            </a:r>
            <a:r>
              <a:rPr lang="en-ID" dirty="0" err="1" smtClean="0"/>
              <a:t>pendapatannya</a:t>
            </a:r>
            <a:r>
              <a:rPr lang="en-ID" dirty="0" smtClean="0"/>
              <a:t> </a:t>
            </a:r>
            <a:r>
              <a:rPr lang="en-ID" dirty="0" err="1" smtClean="0"/>
              <a:t>juga</a:t>
            </a:r>
            <a:r>
              <a:rPr lang="en-ID" dirty="0" smtClean="0"/>
              <a:t> </a:t>
            </a:r>
            <a:r>
              <a:rPr lang="en-ID" dirty="0" err="1" smtClean="0"/>
              <a:t>bertambahn</a:t>
            </a:r>
            <a:r>
              <a:rPr lang="en-ID" dirty="0" smtClean="0"/>
              <a:t> </a:t>
            </a:r>
            <a:r>
              <a:rPr lang="en-ID" dirty="0" err="1" smtClean="0"/>
              <a:t>tinggi</a:t>
            </a:r>
            <a:r>
              <a:rPr lang="en-ID" dirty="0" smtClean="0"/>
              <a:t>.</a:t>
            </a:r>
          </a:p>
          <a:p>
            <a:pPr eaLnBrk="1" fontAlgn="auto" hangingPunct="1">
              <a:spcAft>
                <a:spcPts val="0"/>
              </a:spcAft>
              <a:defRPr/>
            </a:pPr>
            <a:r>
              <a:rPr lang="en-ID" dirty="0" err="1" smtClean="0"/>
              <a:t>Adanya</a:t>
            </a:r>
            <a:r>
              <a:rPr lang="en-ID" dirty="0" smtClean="0"/>
              <a:t> DOL yang </a:t>
            </a:r>
            <a:r>
              <a:rPr lang="en-ID" dirty="0" err="1" smtClean="0"/>
              <a:t>tinggi</a:t>
            </a:r>
            <a:r>
              <a:rPr lang="en-ID" dirty="0" smtClean="0"/>
              <a:t> </a:t>
            </a:r>
            <a:r>
              <a:rPr lang="en-ID" dirty="0" err="1" smtClean="0"/>
              <a:t>berarti</a:t>
            </a:r>
            <a:r>
              <a:rPr lang="en-ID" dirty="0" smtClean="0"/>
              <a:t> </a:t>
            </a:r>
            <a:r>
              <a:rPr lang="en-ID" dirty="0" err="1" smtClean="0"/>
              <a:t>biaya</a:t>
            </a:r>
            <a:r>
              <a:rPr lang="en-ID" dirty="0" smtClean="0"/>
              <a:t> </a:t>
            </a:r>
            <a:r>
              <a:rPr lang="en-ID" dirty="0" err="1" smtClean="0"/>
              <a:t>variabelnya</a:t>
            </a:r>
            <a:r>
              <a:rPr lang="en-ID" dirty="0" smtClean="0"/>
              <a:t> </a:t>
            </a:r>
            <a:r>
              <a:rPr lang="en-ID" dirty="0" err="1" smtClean="0"/>
              <a:t>rendah</a:t>
            </a:r>
            <a:r>
              <a:rPr lang="en-ID" dirty="0" smtClean="0"/>
              <a:t>. Hal </a:t>
            </a:r>
            <a:r>
              <a:rPr lang="en-ID" dirty="0" err="1" smtClean="0"/>
              <a:t>ini</a:t>
            </a:r>
            <a:r>
              <a:rPr lang="en-ID" dirty="0" smtClean="0"/>
              <a:t> </a:t>
            </a:r>
            <a:r>
              <a:rPr lang="en-ID" dirty="0" err="1" smtClean="0"/>
              <a:t>memungkinkan</a:t>
            </a:r>
            <a:r>
              <a:rPr lang="en-ID" dirty="0" smtClean="0"/>
              <a:t> </a:t>
            </a:r>
            <a:r>
              <a:rPr lang="en-ID" dirty="0" err="1" smtClean="0"/>
              <a:t>untuk</a:t>
            </a:r>
            <a:r>
              <a:rPr lang="en-ID" dirty="0" smtClean="0"/>
              <a:t> </a:t>
            </a:r>
            <a:r>
              <a:rPr lang="en-ID" dirty="0" err="1" smtClean="0"/>
              <a:t>diterapkannya</a:t>
            </a:r>
            <a:r>
              <a:rPr lang="en-ID" dirty="0" smtClean="0"/>
              <a:t> </a:t>
            </a:r>
            <a:r>
              <a:rPr lang="en-ID" dirty="0" err="1" smtClean="0"/>
              <a:t>harga</a:t>
            </a:r>
            <a:r>
              <a:rPr lang="en-ID" dirty="0" smtClean="0"/>
              <a:t> yang </a:t>
            </a:r>
            <a:r>
              <a:rPr lang="en-ID" dirty="0" err="1" smtClean="0"/>
              <a:t>agresif</a:t>
            </a:r>
            <a:r>
              <a:rPr lang="en-ID" dirty="0" smtClean="0"/>
              <a:t> </a:t>
            </a:r>
            <a:r>
              <a:rPr lang="en-ID" dirty="0" err="1" smtClean="0"/>
              <a:t>untuk</a:t>
            </a:r>
            <a:r>
              <a:rPr lang="en-ID" dirty="0" smtClean="0"/>
              <a:t> </a:t>
            </a:r>
            <a:r>
              <a:rPr lang="en-ID" dirty="0" err="1" smtClean="0"/>
              <a:t>meningktkan</a:t>
            </a:r>
            <a:r>
              <a:rPr lang="en-ID" dirty="0" smtClean="0"/>
              <a:t> </a:t>
            </a:r>
            <a:r>
              <a:rPr lang="en-ID" dirty="0" err="1" smtClean="0"/>
              <a:t>keuntungan</a:t>
            </a:r>
            <a:r>
              <a:rPr lang="en-ID" dirty="0" smtClean="0"/>
              <a:t>. </a:t>
            </a:r>
            <a:r>
              <a:rPr lang="en-ID" dirty="0" err="1" smtClean="0"/>
              <a:t>Jika</a:t>
            </a:r>
            <a:r>
              <a:rPr lang="en-ID" dirty="0" smtClean="0"/>
              <a:t> </a:t>
            </a:r>
            <a:r>
              <a:rPr lang="en-ID" dirty="0" err="1" smtClean="0"/>
              <a:t>pesaing</a:t>
            </a:r>
            <a:r>
              <a:rPr lang="en-ID" dirty="0" smtClean="0"/>
              <a:t> </a:t>
            </a:r>
            <a:r>
              <a:rPr lang="en-ID" dirty="0" err="1" smtClean="0"/>
              <a:t>tidak</a:t>
            </a:r>
            <a:r>
              <a:rPr lang="en-ID" dirty="0" smtClean="0"/>
              <a:t> </a:t>
            </a:r>
            <a:r>
              <a:rPr lang="en-ID" dirty="0" err="1" smtClean="0"/>
              <a:t>dapat</a:t>
            </a:r>
            <a:r>
              <a:rPr lang="en-ID" dirty="0" smtClean="0"/>
              <a:t> </a:t>
            </a:r>
            <a:r>
              <a:rPr lang="en-ID" dirty="0" err="1" smtClean="0"/>
              <a:t>mengimbangi</a:t>
            </a:r>
            <a:r>
              <a:rPr lang="en-ID" dirty="0" smtClean="0"/>
              <a:t> </a:t>
            </a:r>
            <a:r>
              <a:rPr lang="en-ID" dirty="0" err="1" smtClean="0"/>
              <a:t>penurunan</a:t>
            </a:r>
            <a:r>
              <a:rPr lang="en-ID" dirty="0" smtClean="0"/>
              <a:t> </a:t>
            </a:r>
            <a:r>
              <a:rPr lang="en-ID" dirty="0" err="1" smtClean="0"/>
              <a:t>harga</a:t>
            </a:r>
            <a:r>
              <a:rPr lang="en-ID" dirty="0" smtClean="0"/>
              <a:t> </a:t>
            </a:r>
            <a:r>
              <a:rPr lang="en-ID" dirty="0" err="1" smtClean="0"/>
              <a:t>karena</a:t>
            </a:r>
            <a:r>
              <a:rPr lang="en-ID" dirty="0" smtClean="0"/>
              <a:t> </a:t>
            </a:r>
            <a:r>
              <a:rPr lang="en-ID" dirty="0" err="1" smtClean="0"/>
              <a:t>biaya</a:t>
            </a:r>
            <a:r>
              <a:rPr lang="en-ID" dirty="0" smtClean="0"/>
              <a:t> </a:t>
            </a:r>
            <a:r>
              <a:rPr lang="en-ID" dirty="0" err="1" smtClean="0"/>
              <a:t>mereka</a:t>
            </a:r>
            <a:r>
              <a:rPr lang="en-ID" dirty="0" smtClean="0"/>
              <a:t> </a:t>
            </a:r>
            <a:r>
              <a:rPr lang="en-ID" dirty="0" err="1" smtClean="0"/>
              <a:t>tinggi</a:t>
            </a:r>
            <a:r>
              <a:rPr lang="en-ID" dirty="0" smtClean="0"/>
              <a:t>, </a:t>
            </a:r>
            <a:r>
              <a:rPr lang="en-ID" dirty="0" err="1" smtClean="0"/>
              <a:t>hal</a:t>
            </a:r>
            <a:r>
              <a:rPr lang="en-ID" dirty="0" smtClean="0"/>
              <a:t> </a:t>
            </a:r>
            <a:r>
              <a:rPr lang="en-ID" dirty="0" err="1" smtClean="0"/>
              <a:t>ini</a:t>
            </a:r>
            <a:r>
              <a:rPr lang="en-ID" dirty="0" smtClean="0"/>
              <a:t> </a:t>
            </a:r>
            <a:r>
              <a:rPr lang="en-ID" dirty="0" err="1" smtClean="0"/>
              <a:t>akan</a:t>
            </a:r>
            <a:r>
              <a:rPr lang="en-ID" dirty="0" smtClean="0"/>
              <a:t> </a:t>
            </a:r>
            <a:r>
              <a:rPr lang="en-ID" dirty="0" err="1" smtClean="0"/>
              <a:t>menguntungkan</a:t>
            </a:r>
            <a:r>
              <a:rPr lang="en-ID" dirty="0" smtClean="0"/>
              <a:t> </a:t>
            </a:r>
            <a:r>
              <a:rPr lang="en-ID" dirty="0" err="1" smtClean="0"/>
              <a:t>bagi</a:t>
            </a:r>
            <a:r>
              <a:rPr lang="en-ID" dirty="0" smtClean="0"/>
              <a:t> </a:t>
            </a:r>
            <a:r>
              <a:rPr lang="en-ID" dirty="0" err="1" smtClean="0"/>
              <a:t>perusahaan</a:t>
            </a:r>
            <a:r>
              <a:rPr lang="en-ID" dirty="0" smtClean="0"/>
              <a:t>.</a:t>
            </a: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838200" y="463550"/>
            <a:ext cx="10515600" cy="5713413"/>
          </a:xfrm>
        </p:spPr>
        <p:txBody>
          <a:bodyPr/>
          <a:lstStyle/>
          <a:p>
            <a:pPr eaLnBrk="1" hangingPunct="1"/>
            <a:r>
              <a:rPr lang="en-ID" b="1" smtClean="0"/>
              <a:t>Faktor yang Memengaruhi DOL</a:t>
            </a:r>
          </a:p>
          <a:p>
            <a:pPr eaLnBrk="1" hangingPunct="1"/>
            <a:r>
              <a:rPr lang="en-ID" smtClean="0"/>
              <a:t>Terdapat dua factor yang memengaruhi tinggi rendahnya DOL, yaitu tingkat kompetisi dalam industri dan struktur biaya.</a:t>
            </a:r>
          </a:p>
          <a:p>
            <a:pPr eaLnBrk="1" hangingPunct="1"/>
            <a:r>
              <a:rPr lang="en-ID" smtClean="0"/>
              <a:t>Menurut Djohanputro (2008), semakin ketat persaingan, semakin kecil margin yang akan  didapat perusahaan. Akan terjadi perang diskon, sebagaimana pernah terjadi di bisnis telekomunikasi dan hamper semua bisnis ritel di Indonesia saat ini. Pola persaingan diskon ini akan memperkecil DOL perusahaan.</a:t>
            </a:r>
          </a:p>
          <a:p>
            <a:pPr eaLnBrk="1" hangingPunct="1"/>
            <a:r>
              <a:rPr lang="en-ID" smtClean="0"/>
              <a:t>Cravens (2012) menyatakan bahwa kapabilitas yang nyata dimiliki sebuah perusahaan akan menjadi keunggulan dalam bisnis yang berorientasi pasar.</a:t>
            </a:r>
          </a:p>
          <a:p>
            <a:pPr eaLnBrk="1" hangingPunct="1"/>
            <a:r>
              <a:rPr lang="en-ID" smtClean="0"/>
              <a:t>Diantara kapabilitas yang penting dimiliki oleh sebuah perusahaan adalah memiliki biaya overhead yang  rendah.</a:t>
            </a:r>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838200" y="365125"/>
            <a:ext cx="10515600" cy="987425"/>
          </a:xfrm>
        </p:spPr>
        <p:txBody>
          <a:bodyPr/>
          <a:lstStyle/>
          <a:p>
            <a:pPr algn="ctr" eaLnBrk="1" hangingPunct="1"/>
            <a:r>
              <a:rPr lang="en-ID" sz="3200" smtClean="0">
                <a:latin typeface="Berlin Sans FB" pitchFamily="34" charset="0"/>
              </a:rPr>
              <a:t>PENGERTIAN RISIKO BISNIS</a:t>
            </a:r>
            <a:endParaRPr lang="en-US" sz="3200" smtClean="0">
              <a:latin typeface="Berlin Sans FB" pitchFamily="34" charset="0"/>
            </a:endParaRPr>
          </a:p>
        </p:txBody>
      </p:sp>
      <p:sp>
        <p:nvSpPr>
          <p:cNvPr id="3075" name="Content Placeholder 2"/>
          <p:cNvSpPr>
            <a:spLocks noGrp="1"/>
          </p:cNvSpPr>
          <p:nvPr>
            <p:ph idx="1"/>
          </p:nvPr>
        </p:nvSpPr>
        <p:spPr>
          <a:xfrm>
            <a:off x="838200" y="1519238"/>
            <a:ext cx="10515600" cy="4657725"/>
          </a:xfrm>
        </p:spPr>
        <p:txBody>
          <a:bodyPr/>
          <a:lstStyle/>
          <a:p>
            <a:pPr eaLnBrk="1" hangingPunct="1"/>
            <a:r>
              <a:rPr lang="en-ID" smtClean="0"/>
              <a:t>Menurut Badan Sertifikasi Manajemen Risiko (2007), risiko bisnis adalah  risiko yang terkait dengan posisi kompetitif perusahaan dan prospek perusahaan untuk berkembang dalam pasar yang senantiasa berubah.</a:t>
            </a:r>
          </a:p>
          <a:p>
            <a:pPr eaLnBrk="1" hangingPunct="1"/>
            <a:r>
              <a:rPr lang="en-ID" smtClean="0"/>
              <a:t>Menurut Djohanputro (2008) risiko bisnis adalah potensi penyimpangan hasil korporasi ( nilai perusahaan dan kekayaan pemegang saham) dan hasil keuangan karena perusahaan memasuki suatu bisnis tertentu dengan lingkungan industri yang khas dan menggunakan teknologi tertentu.</a:t>
            </a:r>
          </a:p>
          <a:p>
            <a:pPr eaLnBrk="1" hangingPunct="1"/>
            <a:r>
              <a:rPr lang="en-ID" smtClean="0"/>
              <a:t>Risiko bisnis merupakan salah satu jenis resiko  yang tidak dapat ditransfer ke pihak lain. </a:t>
            </a: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838200" y="655638"/>
            <a:ext cx="10515600" cy="5521325"/>
          </a:xfrm>
        </p:spPr>
        <p:txBody>
          <a:bodyPr/>
          <a:lstStyle/>
          <a:p>
            <a:pPr eaLnBrk="1" hangingPunct="1"/>
            <a:r>
              <a:rPr lang="en-ID" smtClean="0"/>
              <a:t>Misalnya Air Asia dibisnis transportasi udara. Air Asia memilliki biaya overhead paling rendah sehingga Air Asia memiliki kesempatan untuk menjual lebih rendah.</a:t>
            </a:r>
          </a:p>
          <a:p>
            <a:pPr eaLnBrk="1" hangingPunct="1"/>
            <a:r>
              <a:rPr lang="en-ID" smtClean="0"/>
              <a:t>Faktor kunci yang menyebabkan ini bisa terjadi adalah struktur biaya yang kompetitif, terutama biaya tetap. Sruktur biaya terdiri atas biaya tetap dan biaya variabel.</a:t>
            </a:r>
          </a:p>
          <a:p>
            <a:pPr eaLnBrk="1" hangingPunct="1"/>
            <a:r>
              <a:rPr lang="en-ID" smtClean="0"/>
              <a:t>Semakin tinggi komposisi biaya tetap disbanding total biaya, maka semakin besar DOL perusahaan.</a:t>
            </a:r>
          </a:p>
          <a:p>
            <a:pPr eaLnBrk="1" hangingPunct="1"/>
            <a:r>
              <a:rPr lang="en-ID" smtClean="0"/>
              <a:t>Manakala perusahaan memiliki biaya variabel yang besar, biaya akan membesar ketika penjualan akan meningkat. Begitu juga sebaliknya, ketika penjualan menurun, maka DOL akan menurun. Perlakuan dominasi biaya tetap dan biaya variabel ini akan sangat tergantung dari selera manajemen.</a:t>
            </a:r>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838200" y="682625"/>
            <a:ext cx="10515600" cy="5494338"/>
          </a:xfrm>
        </p:spPr>
        <p:txBody>
          <a:bodyPr/>
          <a:lstStyle/>
          <a:p>
            <a:pPr eaLnBrk="1" hangingPunct="1"/>
            <a:r>
              <a:rPr lang="en-ID" smtClean="0"/>
              <a:t>Semakin tinggi selera resiko, manajemen semakin berani mengubah struktur biaya dari dominasi biaya variabel ke dominasi biaya tetap.</a:t>
            </a:r>
          </a:p>
          <a:p>
            <a:pPr eaLnBrk="1" hangingPunct="1"/>
            <a:r>
              <a:rPr lang="en-ID" smtClean="0"/>
              <a:t>Perusahaan asuransi jiwa dan asuransi umum banyak menggunakan tenaga komisi untuk penjualan. Apabila nasabah yang didapatkan banyak, nilai komisi yang diberikan perusahaan juga tinggi. Begitu juga sebaliknya.</a:t>
            </a:r>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838200" y="365125"/>
            <a:ext cx="10515600" cy="987425"/>
          </a:xfrm>
        </p:spPr>
        <p:txBody>
          <a:bodyPr/>
          <a:lstStyle/>
          <a:p>
            <a:pPr algn="ctr" eaLnBrk="1" hangingPunct="1"/>
            <a:r>
              <a:rPr lang="en-ID" sz="2800" smtClean="0">
                <a:latin typeface="Berlin Sans FB" pitchFamily="34" charset="0"/>
              </a:rPr>
              <a:t>Faktor yang Memengaruhi Degree of Operating Leverage</a:t>
            </a:r>
            <a:endParaRPr lang="en-US" sz="2800" smtClean="0">
              <a:latin typeface="Berlin Sans FB" pitchFamily="34" charset="0"/>
            </a:endParaRPr>
          </a:p>
        </p:txBody>
      </p:sp>
      <p:sp>
        <p:nvSpPr>
          <p:cNvPr id="23555" name="Content Placeholder 2"/>
          <p:cNvSpPr>
            <a:spLocks noGrp="1"/>
          </p:cNvSpPr>
          <p:nvPr>
            <p:ph idx="1"/>
          </p:nvPr>
        </p:nvSpPr>
        <p:spPr>
          <a:xfrm>
            <a:off x="1916113" y="1465263"/>
            <a:ext cx="8359775" cy="4657725"/>
          </a:xfrm>
        </p:spPr>
        <p:txBody>
          <a:bodyPr/>
          <a:lstStyle/>
          <a:p>
            <a:pPr eaLnBrk="1" hangingPunct="1"/>
            <a:endParaRPr lang="id-ID" smtClean="0"/>
          </a:p>
        </p:txBody>
      </p:sp>
      <p:sp>
        <p:nvSpPr>
          <p:cNvPr id="4" name="Rounded Rectangle 3"/>
          <p:cNvSpPr/>
          <p:nvPr/>
        </p:nvSpPr>
        <p:spPr>
          <a:xfrm>
            <a:off x="2852738" y="2252663"/>
            <a:ext cx="2606675" cy="1446212"/>
          </a:xfrm>
          <a:prstGeom prst="roundRect">
            <a:avLst/>
          </a:prstGeom>
          <a:solidFill>
            <a:schemeClr val="accent4">
              <a:lumMod val="60000"/>
              <a:lumOff val="40000"/>
            </a:schemeClr>
          </a:solidFill>
        </p:spPr>
        <p:style>
          <a:lnRef idx="2">
            <a:schemeClr val="accent6"/>
          </a:lnRef>
          <a:fillRef idx="1">
            <a:schemeClr val="lt1"/>
          </a:fillRef>
          <a:effectRef idx="0">
            <a:schemeClr val="accent6"/>
          </a:effectRef>
          <a:fontRef idx="minor">
            <a:schemeClr val="dk1"/>
          </a:fontRef>
        </p:style>
        <p:txBody>
          <a:bodyPr anchor="ctr"/>
          <a:lstStyle/>
          <a:p>
            <a:pPr algn="ctr" eaLnBrk="1" fontAlgn="auto" hangingPunct="1">
              <a:spcBef>
                <a:spcPts val="0"/>
              </a:spcBef>
              <a:spcAft>
                <a:spcPts val="0"/>
              </a:spcAft>
              <a:defRPr/>
            </a:pPr>
            <a:r>
              <a:rPr lang="en-ID" sz="3200" dirty="0" err="1"/>
              <a:t>Struktur</a:t>
            </a:r>
            <a:r>
              <a:rPr lang="en-ID" sz="3200" dirty="0"/>
              <a:t> </a:t>
            </a:r>
            <a:r>
              <a:rPr lang="en-ID" sz="3200" dirty="0" err="1"/>
              <a:t>Biaya</a:t>
            </a:r>
            <a:endParaRPr lang="en-US" sz="3200" dirty="0"/>
          </a:p>
        </p:txBody>
      </p:sp>
      <p:sp>
        <p:nvSpPr>
          <p:cNvPr id="5" name="Rounded Rectangle 4"/>
          <p:cNvSpPr/>
          <p:nvPr/>
        </p:nvSpPr>
        <p:spPr>
          <a:xfrm>
            <a:off x="6716713" y="2292350"/>
            <a:ext cx="2606675" cy="1406525"/>
          </a:xfrm>
          <a:prstGeom prst="roundRect">
            <a:avLst/>
          </a:prstGeom>
          <a:solidFill>
            <a:schemeClr val="accent4">
              <a:lumMod val="60000"/>
              <a:lumOff val="40000"/>
            </a:schemeClr>
          </a:solidFill>
        </p:spPr>
        <p:style>
          <a:lnRef idx="2">
            <a:schemeClr val="accent6"/>
          </a:lnRef>
          <a:fillRef idx="1">
            <a:schemeClr val="lt1"/>
          </a:fillRef>
          <a:effectRef idx="0">
            <a:schemeClr val="accent6"/>
          </a:effectRef>
          <a:fontRef idx="minor">
            <a:schemeClr val="dk1"/>
          </a:fontRef>
        </p:style>
        <p:txBody>
          <a:bodyPr anchor="ctr"/>
          <a:lstStyle/>
          <a:p>
            <a:pPr algn="ctr" eaLnBrk="1" fontAlgn="auto" hangingPunct="1">
              <a:spcBef>
                <a:spcPts val="0"/>
              </a:spcBef>
              <a:spcAft>
                <a:spcPts val="0"/>
              </a:spcAft>
              <a:defRPr/>
            </a:pPr>
            <a:r>
              <a:rPr lang="en-ID" sz="3200" dirty="0"/>
              <a:t>Tingkat </a:t>
            </a:r>
            <a:r>
              <a:rPr lang="en-ID" sz="3200" dirty="0" err="1"/>
              <a:t>Kompetisi</a:t>
            </a:r>
            <a:r>
              <a:rPr lang="en-ID" sz="3200" dirty="0"/>
              <a:t> </a:t>
            </a:r>
            <a:r>
              <a:rPr lang="en-ID" sz="3200" dirty="0" err="1"/>
              <a:t>Industri</a:t>
            </a:r>
            <a:endParaRPr lang="en-US" sz="3200" dirty="0"/>
          </a:p>
        </p:txBody>
      </p:sp>
      <p:sp>
        <p:nvSpPr>
          <p:cNvPr id="6" name="Oval 5"/>
          <p:cNvSpPr/>
          <p:nvPr/>
        </p:nvSpPr>
        <p:spPr>
          <a:xfrm>
            <a:off x="5249863" y="4421188"/>
            <a:ext cx="1692275" cy="1201737"/>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ID" dirty="0">
                <a:ln w="0"/>
                <a:solidFill>
                  <a:schemeClr val="tx1"/>
                </a:solidFill>
                <a:effectLst>
                  <a:outerShdw blurRad="38100" dist="19050" dir="2700000" algn="tl" rotWithShape="0">
                    <a:schemeClr val="dk1">
                      <a:alpha val="40000"/>
                    </a:schemeClr>
                  </a:outerShdw>
                </a:effectLst>
              </a:rPr>
              <a:t>DOL</a:t>
            </a:r>
            <a:endParaRPr lang="en-US" dirty="0">
              <a:ln w="0"/>
              <a:solidFill>
                <a:schemeClr val="tx1"/>
              </a:solidFill>
              <a:effectLst>
                <a:outerShdw blurRad="38100" dist="19050" dir="2700000" algn="tl" rotWithShape="0">
                  <a:schemeClr val="dk1">
                    <a:alpha val="40000"/>
                  </a:schemeClr>
                </a:outerShdw>
              </a:effectLst>
            </a:endParaRPr>
          </a:p>
        </p:txBody>
      </p:sp>
      <p:sp>
        <p:nvSpPr>
          <p:cNvPr id="10" name="Down Arrow 9"/>
          <p:cNvSpPr/>
          <p:nvPr/>
        </p:nvSpPr>
        <p:spPr>
          <a:xfrm rot="20121960">
            <a:off x="4718050" y="3932238"/>
            <a:ext cx="649288" cy="4381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Down Arrow 11"/>
          <p:cNvSpPr/>
          <p:nvPr/>
        </p:nvSpPr>
        <p:spPr>
          <a:xfrm rot="2122152">
            <a:off x="6869113" y="3905250"/>
            <a:ext cx="577850" cy="492125"/>
          </a:xfrm>
          <a:prstGeom prst="downArrow">
            <a:avLst>
              <a:gd name="adj1" fmla="val 6093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838200" y="463550"/>
            <a:ext cx="10515600" cy="5713413"/>
          </a:xfrm>
        </p:spPr>
        <p:txBody>
          <a:bodyPr/>
          <a:lstStyle/>
          <a:p>
            <a:pPr eaLnBrk="1" hangingPunct="1"/>
            <a:r>
              <a:rPr lang="en-ID" b="1" smtClean="0"/>
              <a:t>Pemantauan Risiko Bisnis</a:t>
            </a:r>
          </a:p>
          <a:p>
            <a:pPr eaLnBrk="1" hangingPunct="1"/>
            <a:r>
              <a:rPr lang="en-ID" smtClean="0"/>
              <a:t>Perusahaan wajib memantau dan emngendalikan pengembangan implementasi rencana bisnis berkala. Pemantauan dilakukan antara lain dengan memerhatikan pengalaman kerugian masa lalu yang disebabkan oleh risiko bisnis atau penyimpangan pelaksanaan rencana bisnis.</a:t>
            </a:r>
          </a:p>
          <a:p>
            <a:pPr eaLnBrk="1" hangingPunct="1"/>
            <a:r>
              <a:rPr lang="en-ID" smtClean="0"/>
              <a:t>Isu-isu yang timbul akibat perubahan operasional dan lingkungan bisnis yang memiliki dampak negative terhadap kondisi bisnis atau kondisi keuangan perusahaan wajib dilaporkan kepada dewan direksi secara tepat waktu disertai analisis dampak terhadap risiko bisnis</a:t>
            </a:r>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838200" y="587375"/>
            <a:ext cx="10515600" cy="5589588"/>
          </a:xfrm>
        </p:spPr>
        <p:txBody>
          <a:bodyPr/>
          <a:lstStyle/>
          <a:p>
            <a:pPr eaLnBrk="1" hangingPunct="1"/>
            <a:r>
              <a:rPr lang="en-ID" b="1" smtClean="0"/>
              <a:t>Pengendalian Risiko Bisnis</a:t>
            </a:r>
          </a:p>
          <a:p>
            <a:pPr eaLnBrk="1" hangingPunct="1"/>
            <a:r>
              <a:rPr lang="en-ID" smtClean="0"/>
              <a:t>Perusahaan harus memiliki system dan pengendalian untuk memantau kinerja, termasuk kinerja keuangan, dengan cara membandingkan “hasil actual” dengan “hasil yang diharapkan” untuk  memastikan bahwa risiko yang diambil masih dalam batas toleransi dan melaporkan diviasi yang signifikan kepada dewan direksi.</a:t>
            </a:r>
          </a:p>
          <a:p>
            <a:pPr eaLnBrk="1" hangingPunct="1"/>
            <a:r>
              <a:rPr lang="en-ID" smtClean="0"/>
              <a:t>Sistem pengendalian risiko tersebut harus disetujui dan ditinjau secara berkala oleh dewan direksi untuk memastikan kesesuaiannya secara berkelanjutan</a:t>
            </a:r>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838200" y="819150"/>
            <a:ext cx="10515600" cy="5357813"/>
          </a:xfrm>
        </p:spPr>
        <p:txBody>
          <a:bodyPr/>
          <a:lstStyle/>
          <a:p>
            <a:pPr eaLnBrk="1" hangingPunct="1"/>
            <a:r>
              <a:rPr lang="en-ID" b="1" smtClean="0"/>
              <a:t>Sistem Informasi manajemen Risiko Bisnis</a:t>
            </a:r>
          </a:p>
          <a:p>
            <a:pPr eaLnBrk="1" hangingPunct="1"/>
            <a:r>
              <a:rPr lang="en-ID" smtClean="0"/>
              <a:t>Perusahaan harus memastikan bahwa system informasi manajemen yang dimiliki telah memadai dalam rangka mendukung proses perencanaan dan pengambilan keputusan bisnis dan ditinjau secara berkala.</a:t>
            </a:r>
          </a:p>
          <a:p>
            <a:pPr eaLnBrk="1" hangingPunct="1"/>
            <a:r>
              <a:rPr lang="en-ID" smtClean="0"/>
              <a:t>Satuan kerja/ fungsi  yang melaksanakan manajemen risiko bisnis bertanggung jawab memastikan bahwa seluruh risiko material yang timbul dari perubahan lingkungan bisnis dan implementasi rencana bisnis dilaporkan kepada dewan direksi secara tepat waktu.</a:t>
            </a:r>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a:xfrm>
            <a:off x="838200" y="941388"/>
            <a:ext cx="10515600" cy="5235575"/>
          </a:xfrm>
        </p:spPr>
        <p:txBody>
          <a:bodyPr/>
          <a:lstStyle/>
          <a:p>
            <a:pPr eaLnBrk="1" hangingPunct="1"/>
            <a:r>
              <a:rPr lang="en-ID" smtClean="0"/>
              <a:t>Sistem Pengendalian Intern</a:t>
            </a:r>
          </a:p>
          <a:p>
            <a:pPr eaLnBrk="1" hangingPunct="1"/>
            <a:r>
              <a:rPr lang="en-ID" smtClean="0"/>
              <a:t>Penerapan system pengendalian intern secara efektif dapat membantu pengurus perusahaan menjaga asset, menjamin trsedianya pelaporan keuangan dan manajerial yang dapat dipercaya., meningktkan kepatuhan perusahaan trhadap ketentuan dan peraturan perundang-undangan yang berlaku, serta mengurangi risiko terjadinya kerugian, penyimpangan, dan pelanggaran aspek kehati-hatian.</a:t>
            </a:r>
          </a:p>
          <a:p>
            <a:pPr eaLnBrk="1" hangingPunct="1"/>
            <a:r>
              <a:rPr lang="en-ID" smtClean="0"/>
              <a:t>Terselenggaranya system pengendalian intern perusahaan yang andal dan efektif menjadi tanggung jawab dari seluruh satuan kerja operasional dan satuan kerja pendukung serta satuan kerja audit intern.</a:t>
            </a:r>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838200" y="365125"/>
            <a:ext cx="10515600" cy="617538"/>
          </a:xfrm>
        </p:spPr>
        <p:txBody>
          <a:bodyPr/>
          <a:lstStyle/>
          <a:p>
            <a:pPr algn="ctr" eaLnBrk="1" hangingPunct="1"/>
            <a:r>
              <a:rPr lang="en-ID" sz="2800" b="1" smtClean="0"/>
              <a:t>Contoh Soal DOL</a:t>
            </a:r>
            <a:endParaRPr lang="en-US" sz="2800" b="1" smtClean="0"/>
          </a:p>
        </p:txBody>
      </p:sp>
      <p:sp>
        <p:nvSpPr>
          <p:cNvPr id="28675" name="Content Placeholder 2"/>
          <p:cNvSpPr>
            <a:spLocks noGrp="1"/>
          </p:cNvSpPr>
          <p:nvPr>
            <p:ph idx="1"/>
          </p:nvPr>
        </p:nvSpPr>
        <p:spPr>
          <a:xfrm>
            <a:off x="838200" y="1487488"/>
            <a:ext cx="10515600" cy="5194300"/>
          </a:xfrm>
        </p:spPr>
        <p:txBody>
          <a:bodyPr/>
          <a:lstStyle/>
          <a:p>
            <a:pPr eaLnBrk="1" hangingPunct="1"/>
            <a:r>
              <a:rPr lang="en-ID" smtClean="0"/>
              <a:t>PT Rania membuat proyeksi th 2017 untuk anggaran penjualan dan laba operasional. Bila asumsi terpenuhi, maka perusahaan akan mencapai penjualan Rp 200 miliar dan laba operasi Rp 20miliar. Namun, terjadi perubahan regulasi dari pemerintah sehingga beberapa pesaing muncul. Dengan perubahan tersebut, diperkirakan penjualan naik menjadi Rp220 miliar dan laba operasi perusahaan akan naik menjadi Rp 25 miliar. Hitunglah DOL- nya.</a:t>
            </a:r>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838200" y="644525"/>
            <a:ext cx="10515600" cy="1154113"/>
          </a:xfrm>
        </p:spPr>
        <p:txBody>
          <a:bodyPr/>
          <a:lstStyle/>
          <a:p>
            <a:pPr algn="ctr" eaLnBrk="1" hangingPunct="1"/>
            <a:endParaRPr lang="id-ID" sz="2800" smtClean="0"/>
          </a:p>
        </p:txBody>
      </p:sp>
      <p:sp>
        <p:nvSpPr>
          <p:cNvPr id="3" name="Content Placeholder 2"/>
          <p:cNvSpPr>
            <a:spLocks noGrp="1"/>
          </p:cNvSpPr>
          <p:nvPr>
            <p:ph idx="1"/>
          </p:nvPr>
        </p:nvSpPr>
        <p:spPr>
          <a:xfrm>
            <a:off x="838200" y="2347913"/>
            <a:ext cx="10515600" cy="3829050"/>
          </a:xfrm>
        </p:spPr>
        <p:txBody>
          <a:bodyPr rtlCol="0">
            <a:normAutofit/>
          </a:bodyPr>
          <a:lstStyle/>
          <a:p>
            <a:pPr eaLnBrk="1" fontAlgn="auto" hangingPunct="1">
              <a:spcAft>
                <a:spcPts val="0"/>
              </a:spcAft>
              <a:defRPr/>
            </a:pPr>
            <a:endParaRPr lang="en-ID" dirty="0" smtClean="0"/>
          </a:p>
          <a:p>
            <a:pPr eaLnBrk="1" fontAlgn="auto" hangingPunct="1">
              <a:spcAft>
                <a:spcPts val="0"/>
              </a:spcAft>
              <a:defRPr/>
            </a:pPr>
            <a:endParaRPr lang="en-ID" dirty="0" smtClean="0"/>
          </a:p>
          <a:p>
            <a:pPr marL="0" indent="0" eaLnBrk="1" fontAlgn="auto" hangingPunct="1">
              <a:spcAft>
                <a:spcPts val="0"/>
              </a:spcAft>
              <a:buFont typeface="Arial" pitchFamily="34" charset="0"/>
              <a:buNone/>
              <a:defRPr/>
            </a:pPr>
            <a:r>
              <a:rPr lang="en-ID" dirty="0" smtClean="0"/>
              <a:t>                           (Rp25 </a:t>
            </a:r>
            <a:r>
              <a:rPr lang="en-ID" dirty="0" err="1" smtClean="0"/>
              <a:t>miliar</a:t>
            </a:r>
            <a:r>
              <a:rPr lang="en-ID" dirty="0" smtClean="0"/>
              <a:t> – </a:t>
            </a:r>
            <a:r>
              <a:rPr lang="en-ID" dirty="0" err="1" smtClean="0"/>
              <a:t>Rp</a:t>
            </a:r>
            <a:r>
              <a:rPr lang="en-ID" dirty="0" smtClean="0"/>
              <a:t> 20 </a:t>
            </a:r>
            <a:r>
              <a:rPr lang="en-ID" dirty="0" err="1" smtClean="0"/>
              <a:t>miliar</a:t>
            </a:r>
            <a:r>
              <a:rPr lang="en-ID" dirty="0" smtClean="0"/>
              <a:t>) / </a:t>
            </a:r>
            <a:r>
              <a:rPr lang="en-ID" dirty="0" err="1" smtClean="0"/>
              <a:t>Rp</a:t>
            </a:r>
            <a:r>
              <a:rPr lang="en-ID" dirty="0" smtClean="0"/>
              <a:t> 20 </a:t>
            </a:r>
            <a:r>
              <a:rPr lang="en-ID" dirty="0" err="1" smtClean="0"/>
              <a:t>miliar</a:t>
            </a:r>
            <a:endParaRPr lang="en-ID" dirty="0" smtClean="0"/>
          </a:p>
          <a:p>
            <a:pPr marL="0" indent="0" eaLnBrk="1" fontAlgn="auto" hangingPunct="1">
              <a:spcAft>
                <a:spcPts val="0"/>
              </a:spcAft>
              <a:buFont typeface="Arial" pitchFamily="34" charset="0"/>
              <a:buNone/>
              <a:defRPr/>
            </a:pPr>
            <a:r>
              <a:rPr lang="en-ID" dirty="0" smtClean="0"/>
              <a:t>    DOL    = </a:t>
            </a:r>
          </a:p>
          <a:p>
            <a:pPr marL="0" indent="0" eaLnBrk="1" fontAlgn="auto" hangingPunct="1">
              <a:spcAft>
                <a:spcPts val="0"/>
              </a:spcAft>
              <a:buFont typeface="Arial" pitchFamily="34" charset="0"/>
              <a:buNone/>
              <a:defRPr/>
            </a:pPr>
            <a:r>
              <a:rPr lang="en-ID" dirty="0" smtClean="0"/>
              <a:t>                       ( </a:t>
            </a:r>
            <a:r>
              <a:rPr lang="en-ID" dirty="0" err="1" smtClean="0"/>
              <a:t>Rp</a:t>
            </a:r>
            <a:r>
              <a:rPr lang="en-ID" dirty="0" smtClean="0"/>
              <a:t> 220 </a:t>
            </a:r>
            <a:r>
              <a:rPr lang="en-ID" dirty="0" err="1" smtClean="0"/>
              <a:t>miliar</a:t>
            </a:r>
            <a:r>
              <a:rPr lang="en-ID" dirty="0" smtClean="0"/>
              <a:t> – </a:t>
            </a:r>
            <a:r>
              <a:rPr lang="en-ID" dirty="0" err="1" smtClean="0"/>
              <a:t>Rp</a:t>
            </a:r>
            <a:r>
              <a:rPr lang="en-ID" dirty="0" smtClean="0"/>
              <a:t> 200 </a:t>
            </a:r>
            <a:r>
              <a:rPr lang="en-ID" dirty="0" err="1" smtClean="0"/>
              <a:t>miliar</a:t>
            </a:r>
            <a:r>
              <a:rPr lang="en-ID" dirty="0" smtClean="0"/>
              <a:t>) / </a:t>
            </a:r>
            <a:r>
              <a:rPr lang="en-ID" dirty="0" err="1" smtClean="0"/>
              <a:t>Rp</a:t>
            </a:r>
            <a:r>
              <a:rPr lang="en-ID" dirty="0" smtClean="0"/>
              <a:t> 200 </a:t>
            </a:r>
            <a:r>
              <a:rPr lang="en-ID" dirty="0" err="1" smtClean="0"/>
              <a:t>miliar</a:t>
            </a:r>
            <a:endParaRPr lang="en-ID" dirty="0" smtClean="0"/>
          </a:p>
          <a:p>
            <a:pPr marL="0" indent="0" eaLnBrk="1" fontAlgn="auto" hangingPunct="1">
              <a:spcAft>
                <a:spcPts val="0"/>
              </a:spcAft>
              <a:buFont typeface="Arial" pitchFamily="34" charset="0"/>
              <a:buNone/>
              <a:defRPr/>
            </a:pPr>
            <a:endParaRPr lang="en-ID" dirty="0" smtClean="0"/>
          </a:p>
          <a:p>
            <a:pPr marL="0" indent="0" eaLnBrk="1" fontAlgn="auto" hangingPunct="1">
              <a:spcAft>
                <a:spcPts val="0"/>
              </a:spcAft>
              <a:buFont typeface="Arial" pitchFamily="34" charset="0"/>
              <a:buNone/>
              <a:defRPr/>
            </a:pPr>
            <a:r>
              <a:rPr lang="en-ID" dirty="0" smtClean="0"/>
              <a:t>	    =   2,5</a:t>
            </a:r>
            <a:endParaRPr lang="en-US" dirty="0" smtClean="0"/>
          </a:p>
        </p:txBody>
      </p:sp>
      <p:pic>
        <p:nvPicPr>
          <p:cNvPr id="4" name="Content Placeholder 7"/>
          <p:cNvPicPr>
            <a:picLocks noGrp="1" noChangeAspect="1"/>
          </p:cNvPicPr>
          <p:nvPr>
            <p:ph sz="half" idx="4294967295"/>
          </p:nvPr>
        </p:nvPicPr>
        <p:blipFill rotWithShape="1">
          <a:blip r:embed="rId2"/>
          <a:srcRect l="38843" t="44765" r="24693" b="23181"/>
          <a:stretch/>
        </p:blipFill>
        <p:spPr>
          <a:xfrm>
            <a:off x="2674938" y="644525"/>
            <a:ext cx="6286500" cy="1154113"/>
          </a:xfrm>
          <a:solidFill>
            <a:schemeClr val="accent2">
              <a:lumMod val="20000"/>
              <a:lumOff val="80000"/>
            </a:schemeClr>
          </a:solidFill>
          <a:ln>
            <a:solidFill>
              <a:schemeClr val="tx1"/>
            </a:solidFill>
          </a:ln>
        </p:spPr>
      </p:pic>
      <p:cxnSp>
        <p:nvCxnSpPr>
          <p:cNvPr id="6" name="Straight Connector 5"/>
          <p:cNvCxnSpPr/>
          <p:nvPr/>
        </p:nvCxnSpPr>
        <p:spPr>
          <a:xfrm flipV="1">
            <a:off x="2674938" y="4052888"/>
            <a:ext cx="6864350" cy="41275"/>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838200" y="614363"/>
            <a:ext cx="10515600" cy="5562600"/>
          </a:xfrm>
        </p:spPr>
        <p:txBody>
          <a:bodyPr/>
          <a:lstStyle/>
          <a:p>
            <a:pPr eaLnBrk="1" hangingPunct="1"/>
            <a:r>
              <a:rPr lang="en-ID" smtClean="0"/>
              <a:t>Penjelasan:</a:t>
            </a:r>
          </a:p>
          <a:p>
            <a:pPr eaLnBrk="1" hangingPunct="1"/>
            <a:r>
              <a:rPr lang="en-ID" smtClean="0"/>
              <a:t>DOL 2,5 menunjukkan bahwa setiap kenaikan 1 % penjualan akan menyebabkan kenaikan laba operasi sebesar 2,5 %. Jika turun 1 % maka laba operasi akan turun 2,5%. Semakin besar DOL, maka semakin tinggi risiko operasi perusahaan. Suatu perusahaan yang memiliki DOL tinggi berarti perusahaan itu sangat peka terhadap perubahan penjualan. Artinya, semakin tinggi DOL akan membuat fluktuasi EBIT bertambah besar, baik ke atas maupun ke bawah. Sebaliknya, perusahaan yang memiliki DOL rendah berarti EBIT perusahaan tidak peka terhadap perubahan penjualan. Dengan kata lain, semakin rendah DOL akan membuat fluktuai EBIT bertambah rendah, baik ke atas maupun ke bawah.</a:t>
            </a:r>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838200" y="355600"/>
            <a:ext cx="10515600" cy="5821363"/>
          </a:xfrm>
        </p:spPr>
        <p:txBody>
          <a:bodyPr/>
          <a:lstStyle/>
          <a:p>
            <a:pPr eaLnBrk="1" hangingPunct="1"/>
            <a:r>
              <a:rPr lang="en-ID" smtClean="0"/>
              <a:t>Sekali perusahaan terjun ke bisnis tertentu, maka saat itu juga  perusahaan akan langsung menanggung risiko bisnis. Hal terpenting adalah bagaimana memastikan bahwa selera manajemen terhadap  risiko tetap memenuhi prisnsip semakin tinggi risiko semakin tinggi ekspektasi hasil, high risk high return.</a:t>
            </a:r>
          </a:p>
          <a:p>
            <a:pPr eaLnBrk="1" hangingPunct="1"/>
            <a:r>
              <a:rPr lang="en-ID" smtClean="0"/>
              <a:t>Dapat disimpulkan bahwa risiko bisnis adalah risiko  yang terkait  dengan posisi  kompetitif  perusahaan dan prospek perusahaan untuk berkembang dalam pasar yang senantiasa berubah.</a:t>
            </a:r>
          </a:p>
          <a:p>
            <a:pPr eaLnBrk="1" hangingPunct="1"/>
            <a:r>
              <a:rPr lang="en-ID" smtClean="0"/>
              <a:t>Risiko bisnis  saat ini  telah menjadi perhatian  utama direksi dan komisaris perusahaan. Risiko bisnis meliputi prospek jangka pendek dan jangka panjang terhadap produk dan jasa yang ada.</a:t>
            </a:r>
          </a:p>
          <a:p>
            <a:pPr eaLnBrk="1" hangingPunct="1"/>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575"/>
            <a:ext cx="10515600" cy="5894388"/>
          </a:xfrm>
        </p:spPr>
        <p:txBody>
          <a:bodyPr rtlCol="0">
            <a:normAutofit fontScale="92500"/>
          </a:bodyPr>
          <a:lstStyle/>
          <a:p>
            <a:pPr eaLnBrk="1" fontAlgn="auto" hangingPunct="1">
              <a:spcAft>
                <a:spcPts val="0"/>
              </a:spcAft>
              <a:defRPr/>
            </a:pPr>
            <a:r>
              <a:rPr lang="en-ID" dirty="0" smtClean="0"/>
              <a:t>Rania Mart </a:t>
            </a:r>
            <a:r>
              <a:rPr lang="en-ID" dirty="0" err="1" smtClean="0"/>
              <a:t>menjual</a:t>
            </a:r>
            <a:r>
              <a:rPr lang="en-ID" dirty="0" smtClean="0"/>
              <a:t> </a:t>
            </a:r>
            <a:r>
              <a:rPr lang="en-ID" dirty="0" err="1" smtClean="0"/>
              <a:t>barang</a:t>
            </a:r>
            <a:r>
              <a:rPr lang="en-ID" dirty="0" smtClean="0"/>
              <a:t> </a:t>
            </a:r>
            <a:r>
              <a:rPr lang="en-ID" dirty="0" err="1" smtClean="0"/>
              <a:t>hasil</a:t>
            </a:r>
            <a:r>
              <a:rPr lang="en-ID" dirty="0" smtClean="0"/>
              <a:t> </a:t>
            </a:r>
            <a:r>
              <a:rPr lang="en-ID" dirty="0" err="1" smtClean="0"/>
              <a:t>produksinya</a:t>
            </a:r>
            <a:r>
              <a:rPr lang="en-ID" dirty="0" smtClean="0"/>
              <a:t> </a:t>
            </a:r>
            <a:r>
              <a:rPr lang="en-ID" dirty="0" err="1" smtClean="0"/>
              <a:t>dengan</a:t>
            </a:r>
            <a:r>
              <a:rPr lang="en-ID" dirty="0" smtClean="0"/>
              <a:t> </a:t>
            </a:r>
            <a:r>
              <a:rPr lang="en-ID" dirty="0" err="1" smtClean="0"/>
              <a:t>harga</a:t>
            </a:r>
            <a:r>
              <a:rPr lang="en-ID" dirty="0" smtClean="0"/>
              <a:t> </a:t>
            </a:r>
            <a:r>
              <a:rPr lang="en-ID" dirty="0" err="1" smtClean="0"/>
              <a:t>Rp</a:t>
            </a:r>
            <a:r>
              <a:rPr lang="en-ID" dirty="0" smtClean="0"/>
              <a:t> 7.000 per unit. </a:t>
            </a:r>
            <a:r>
              <a:rPr lang="en-ID" dirty="0" err="1" smtClean="0"/>
              <a:t>Biaya</a:t>
            </a:r>
            <a:r>
              <a:rPr lang="en-ID" dirty="0" smtClean="0"/>
              <a:t> </a:t>
            </a:r>
            <a:r>
              <a:rPr lang="en-ID" dirty="0" err="1" smtClean="0"/>
              <a:t>tetapnya</a:t>
            </a:r>
            <a:r>
              <a:rPr lang="en-ID" dirty="0" smtClean="0"/>
              <a:t> </a:t>
            </a:r>
            <a:r>
              <a:rPr lang="en-ID" dirty="0" err="1" smtClean="0"/>
              <a:t>sebesar</a:t>
            </a:r>
            <a:r>
              <a:rPr lang="en-ID" dirty="0" smtClean="0"/>
              <a:t> </a:t>
            </a:r>
            <a:r>
              <a:rPr lang="en-ID" dirty="0" err="1" smtClean="0"/>
              <a:t>Rp</a:t>
            </a:r>
            <a:r>
              <a:rPr lang="en-ID" dirty="0" smtClean="0"/>
              <a:t> 20 </a:t>
            </a:r>
            <a:r>
              <a:rPr lang="en-ID" dirty="0" err="1" smtClean="0"/>
              <a:t>jt</a:t>
            </a:r>
            <a:r>
              <a:rPr lang="en-ID" dirty="0" smtClean="0"/>
              <a:t> </a:t>
            </a:r>
            <a:r>
              <a:rPr lang="en-ID" dirty="0" err="1" smtClean="0"/>
              <a:t>dan</a:t>
            </a:r>
            <a:r>
              <a:rPr lang="en-ID" dirty="0" smtClean="0"/>
              <a:t> </a:t>
            </a:r>
            <a:r>
              <a:rPr lang="en-ID" dirty="0" err="1" smtClean="0"/>
              <a:t>biaya</a:t>
            </a:r>
            <a:r>
              <a:rPr lang="en-ID" dirty="0" smtClean="0"/>
              <a:t> </a:t>
            </a:r>
            <a:r>
              <a:rPr lang="en-ID" dirty="0" err="1" smtClean="0"/>
              <a:t>variabel</a:t>
            </a:r>
            <a:r>
              <a:rPr lang="en-ID" dirty="0" smtClean="0"/>
              <a:t> </a:t>
            </a:r>
            <a:r>
              <a:rPr lang="en-ID" dirty="0" err="1" smtClean="0"/>
              <a:t>sebesar</a:t>
            </a:r>
            <a:r>
              <a:rPr lang="en-ID" dirty="0" smtClean="0"/>
              <a:t> </a:t>
            </a:r>
            <a:r>
              <a:rPr lang="en-ID" dirty="0" err="1" smtClean="0"/>
              <a:t>Rp</a:t>
            </a:r>
            <a:r>
              <a:rPr lang="en-ID" dirty="0" smtClean="0"/>
              <a:t> 4.000 per unit.</a:t>
            </a:r>
          </a:p>
          <a:p>
            <a:pPr marL="0" indent="0" eaLnBrk="1" fontAlgn="auto" hangingPunct="1">
              <a:spcAft>
                <a:spcPts val="0"/>
              </a:spcAft>
              <a:buFont typeface="Arial" pitchFamily="34" charset="0"/>
              <a:buNone/>
              <a:defRPr/>
            </a:pPr>
            <a:endParaRPr lang="en-ID" dirty="0" smtClean="0"/>
          </a:p>
          <a:p>
            <a:pPr eaLnBrk="1" fontAlgn="auto" hangingPunct="1">
              <a:spcAft>
                <a:spcPts val="0"/>
              </a:spcAft>
              <a:defRPr/>
            </a:pPr>
            <a:r>
              <a:rPr lang="en-ID" dirty="0" err="1" smtClean="0"/>
              <a:t>Diminta</a:t>
            </a:r>
            <a:r>
              <a:rPr lang="en-ID" dirty="0" smtClean="0"/>
              <a:t>:</a:t>
            </a:r>
          </a:p>
          <a:p>
            <a:pPr marL="514350" indent="-514350" eaLnBrk="1" fontAlgn="auto" hangingPunct="1">
              <a:lnSpc>
                <a:spcPct val="100000"/>
              </a:lnSpc>
              <a:spcBef>
                <a:spcPts val="0"/>
              </a:spcBef>
              <a:spcAft>
                <a:spcPts val="0"/>
              </a:spcAft>
              <a:buFont typeface="+mj-lt"/>
              <a:buAutoNum type="arabicPeriod"/>
              <a:defRPr/>
            </a:pPr>
            <a:r>
              <a:rPr lang="en-ID" sz="2600" dirty="0" err="1" smtClean="0"/>
              <a:t>Hitunglah</a:t>
            </a:r>
            <a:r>
              <a:rPr lang="en-ID" sz="2600" dirty="0" smtClean="0"/>
              <a:t> EBIT </a:t>
            </a:r>
            <a:r>
              <a:rPr lang="en-ID" sz="2600" dirty="0" err="1" smtClean="0"/>
              <a:t>pada</a:t>
            </a:r>
            <a:r>
              <a:rPr lang="en-ID" sz="2600" dirty="0" smtClean="0"/>
              <a:t> </a:t>
            </a:r>
            <a:r>
              <a:rPr lang="en-ID" sz="2600" dirty="0" err="1" smtClean="0"/>
              <a:t>penjualan</a:t>
            </a:r>
            <a:r>
              <a:rPr lang="en-ID" sz="2600" dirty="0" smtClean="0"/>
              <a:t> 10.000 unit</a:t>
            </a:r>
          </a:p>
          <a:p>
            <a:pPr marL="514350" indent="-514350" eaLnBrk="1" fontAlgn="auto" hangingPunct="1">
              <a:lnSpc>
                <a:spcPct val="100000"/>
              </a:lnSpc>
              <a:spcBef>
                <a:spcPts val="0"/>
              </a:spcBef>
              <a:spcAft>
                <a:spcPts val="0"/>
              </a:spcAft>
              <a:buFont typeface="+mj-lt"/>
              <a:buAutoNum type="arabicPeriod"/>
              <a:defRPr/>
            </a:pPr>
            <a:r>
              <a:rPr lang="en-ID" sz="2600" dirty="0" err="1" smtClean="0"/>
              <a:t>Hitunglah</a:t>
            </a:r>
            <a:r>
              <a:rPr lang="en-ID" sz="2600" dirty="0" smtClean="0"/>
              <a:t> EBIT </a:t>
            </a:r>
            <a:r>
              <a:rPr lang="en-ID" sz="2600" dirty="0" err="1" smtClean="0"/>
              <a:t>pada</a:t>
            </a:r>
            <a:r>
              <a:rPr lang="en-ID" sz="2600" dirty="0" smtClean="0"/>
              <a:t> </a:t>
            </a:r>
            <a:r>
              <a:rPr lang="en-ID" sz="2600" dirty="0" err="1" smtClean="0"/>
              <a:t>penjualan</a:t>
            </a:r>
            <a:r>
              <a:rPr lang="en-ID" sz="2600" dirty="0" smtClean="0"/>
              <a:t> 7.000 &amp; 13.000 unit</a:t>
            </a:r>
          </a:p>
          <a:p>
            <a:pPr marL="514350" indent="-514350" eaLnBrk="1" fontAlgn="auto" hangingPunct="1">
              <a:lnSpc>
                <a:spcPct val="100000"/>
              </a:lnSpc>
              <a:spcBef>
                <a:spcPts val="0"/>
              </a:spcBef>
              <a:spcAft>
                <a:spcPts val="0"/>
              </a:spcAft>
              <a:buFont typeface="+mj-lt"/>
              <a:buAutoNum type="arabicPeriod"/>
              <a:defRPr/>
            </a:pPr>
            <a:r>
              <a:rPr lang="en-ID" sz="2600" dirty="0" err="1" smtClean="0"/>
              <a:t>Persentase</a:t>
            </a:r>
            <a:r>
              <a:rPr lang="en-ID" sz="2600" dirty="0" smtClean="0"/>
              <a:t> </a:t>
            </a:r>
            <a:r>
              <a:rPr lang="en-ID" sz="2600" dirty="0" err="1" smtClean="0"/>
              <a:t>perubahan</a:t>
            </a:r>
            <a:r>
              <a:rPr lang="en-ID" sz="2600" dirty="0" smtClean="0"/>
              <a:t> </a:t>
            </a:r>
            <a:r>
              <a:rPr lang="en-ID" sz="2600" dirty="0" err="1" smtClean="0"/>
              <a:t>dalam</a:t>
            </a:r>
            <a:r>
              <a:rPr lang="en-ID" sz="2600" dirty="0" smtClean="0"/>
              <a:t> </a:t>
            </a:r>
            <a:r>
              <a:rPr lang="en-ID" sz="2600" dirty="0" err="1" smtClean="0"/>
              <a:t>penjualan</a:t>
            </a:r>
            <a:r>
              <a:rPr lang="en-ID" sz="2600" dirty="0" smtClean="0"/>
              <a:t> </a:t>
            </a:r>
            <a:r>
              <a:rPr lang="en-ID" sz="2600" dirty="0" err="1" smtClean="0"/>
              <a:t>dan</a:t>
            </a:r>
            <a:r>
              <a:rPr lang="en-ID" sz="2600" dirty="0" smtClean="0"/>
              <a:t> </a:t>
            </a:r>
            <a:r>
              <a:rPr lang="en-ID" sz="2600" dirty="0" err="1" smtClean="0"/>
              <a:t>hubungannya</a:t>
            </a:r>
            <a:r>
              <a:rPr lang="en-ID" sz="2600" dirty="0" smtClean="0"/>
              <a:t> </a:t>
            </a:r>
            <a:r>
              <a:rPr lang="en-ID" sz="2600" dirty="0" err="1" smtClean="0"/>
              <a:t>dengan</a:t>
            </a:r>
            <a:r>
              <a:rPr lang="en-ID" sz="2600" dirty="0" smtClean="0"/>
              <a:t> </a:t>
            </a:r>
            <a:r>
              <a:rPr lang="en-ID" sz="2600" dirty="0" err="1" smtClean="0"/>
              <a:t>persentase</a:t>
            </a:r>
            <a:r>
              <a:rPr lang="en-ID" sz="2600" dirty="0" smtClean="0"/>
              <a:t> </a:t>
            </a:r>
            <a:r>
              <a:rPr lang="en-ID" sz="2600" dirty="0" err="1" smtClean="0"/>
              <a:t>perubahan</a:t>
            </a:r>
            <a:r>
              <a:rPr lang="en-ID" sz="2600" dirty="0" smtClean="0"/>
              <a:t> </a:t>
            </a:r>
            <a:r>
              <a:rPr lang="en-ID" sz="2600" dirty="0" err="1" smtClean="0"/>
              <a:t>dalam</a:t>
            </a:r>
            <a:r>
              <a:rPr lang="en-ID" sz="2600" dirty="0" smtClean="0"/>
              <a:t> EBIT </a:t>
            </a:r>
            <a:r>
              <a:rPr lang="en-ID" sz="2600" dirty="0" err="1" smtClean="0"/>
              <a:t>berdasarkan</a:t>
            </a:r>
            <a:r>
              <a:rPr lang="en-ID" sz="2600" dirty="0" smtClean="0"/>
              <a:t> </a:t>
            </a:r>
            <a:r>
              <a:rPr lang="en-ID" sz="2600" dirty="0" err="1" smtClean="0"/>
              <a:t>penjualan</a:t>
            </a:r>
            <a:r>
              <a:rPr lang="en-ID" sz="2600" dirty="0" smtClean="0"/>
              <a:t> 7.000 unit &amp; 13.000</a:t>
            </a:r>
          </a:p>
          <a:p>
            <a:pPr marL="514350" indent="-514350" eaLnBrk="1" fontAlgn="auto" hangingPunct="1">
              <a:lnSpc>
                <a:spcPct val="100000"/>
              </a:lnSpc>
              <a:spcBef>
                <a:spcPts val="0"/>
              </a:spcBef>
              <a:spcAft>
                <a:spcPts val="0"/>
              </a:spcAft>
              <a:buFont typeface="+mj-lt"/>
              <a:buAutoNum type="arabicPeriod"/>
              <a:defRPr/>
            </a:pPr>
            <a:r>
              <a:rPr lang="en-ID" sz="2600" dirty="0" smtClean="0"/>
              <a:t>DOL </a:t>
            </a:r>
            <a:r>
              <a:rPr lang="en-ID" sz="2600" dirty="0" err="1" smtClean="0"/>
              <a:t>untuk</a:t>
            </a:r>
            <a:r>
              <a:rPr lang="en-ID" sz="2600" dirty="0" smtClean="0"/>
              <a:t> </a:t>
            </a:r>
            <a:r>
              <a:rPr lang="en-ID" sz="2600" dirty="0" err="1" smtClean="0"/>
              <a:t>masing-masing</a:t>
            </a:r>
            <a:r>
              <a:rPr lang="en-ID" sz="2600" dirty="0" smtClean="0"/>
              <a:t> alternative </a:t>
            </a:r>
            <a:r>
              <a:rPr lang="en-ID" sz="2600" dirty="0" err="1" smtClean="0"/>
              <a:t>kasus</a:t>
            </a:r>
            <a:r>
              <a:rPr lang="en-ID" sz="2600" dirty="0" smtClean="0"/>
              <a:t> </a:t>
            </a:r>
            <a:r>
              <a:rPr lang="en-ID" sz="2600" dirty="0" err="1" smtClean="0"/>
              <a:t>pada</a:t>
            </a:r>
            <a:r>
              <a:rPr lang="en-ID" sz="2600" dirty="0" smtClean="0"/>
              <a:t> level </a:t>
            </a:r>
            <a:r>
              <a:rPr lang="en-ID" sz="2600" dirty="0" err="1" smtClean="0"/>
              <a:t>penjualan</a:t>
            </a:r>
            <a:r>
              <a:rPr lang="en-ID" sz="2600" dirty="0" smtClean="0"/>
              <a:t> 10.000 unit.</a:t>
            </a:r>
          </a:p>
          <a:p>
            <a:pPr marL="971550" lvl="1" indent="-514350" eaLnBrk="1" fontAlgn="auto" hangingPunct="1">
              <a:spcAft>
                <a:spcPts val="0"/>
              </a:spcAft>
              <a:buFont typeface="+mj-lt"/>
              <a:buAutoNum type="alphaLcPeriod"/>
              <a:defRPr/>
            </a:pPr>
            <a:r>
              <a:rPr lang="en-ID" sz="2600" dirty="0" err="1"/>
              <a:t>Biaya</a:t>
            </a:r>
            <a:r>
              <a:rPr lang="en-ID" sz="2600" dirty="0"/>
              <a:t> </a:t>
            </a:r>
            <a:r>
              <a:rPr lang="en-ID" sz="2600" dirty="0" err="1"/>
              <a:t>tetap</a:t>
            </a:r>
            <a:r>
              <a:rPr lang="en-ID" sz="2600" dirty="0"/>
              <a:t> </a:t>
            </a:r>
            <a:r>
              <a:rPr lang="en-ID" sz="2600" dirty="0" err="1"/>
              <a:t>Rp</a:t>
            </a:r>
            <a:r>
              <a:rPr lang="en-ID" sz="2600" dirty="0"/>
              <a:t> 0 </a:t>
            </a:r>
            <a:r>
              <a:rPr lang="en-ID" sz="2600" dirty="0" err="1"/>
              <a:t>dan</a:t>
            </a:r>
            <a:r>
              <a:rPr lang="en-ID" sz="2600" dirty="0"/>
              <a:t> </a:t>
            </a:r>
            <a:r>
              <a:rPr lang="en-ID" sz="2600" dirty="0" err="1"/>
              <a:t>biaya</a:t>
            </a:r>
            <a:r>
              <a:rPr lang="en-ID" sz="2600" dirty="0"/>
              <a:t> </a:t>
            </a:r>
            <a:r>
              <a:rPr lang="en-ID" sz="2600" dirty="0" err="1"/>
              <a:t>variabel</a:t>
            </a:r>
            <a:r>
              <a:rPr lang="en-ID" sz="2600" dirty="0"/>
              <a:t> </a:t>
            </a:r>
            <a:r>
              <a:rPr lang="en-ID" sz="2600" dirty="0" err="1"/>
              <a:t>Rp</a:t>
            </a:r>
            <a:r>
              <a:rPr lang="en-ID" sz="2600" dirty="0"/>
              <a:t> 4.000 per unit</a:t>
            </a:r>
          </a:p>
          <a:p>
            <a:pPr marL="971550" lvl="1" indent="-514350" eaLnBrk="1" fontAlgn="auto" hangingPunct="1">
              <a:spcAft>
                <a:spcPts val="0"/>
              </a:spcAft>
              <a:buFont typeface="+mj-lt"/>
              <a:buAutoNum type="alphaLcPeriod"/>
              <a:defRPr/>
            </a:pPr>
            <a:r>
              <a:rPr lang="en-ID" sz="2600" dirty="0" err="1"/>
              <a:t>Biaya</a:t>
            </a:r>
            <a:r>
              <a:rPr lang="en-ID" sz="2600" dirty="0"/>
              <a:t> </a:t>
            </a:r>
            <a:r>
              <a:rPr lang="en-ID" sz="2600" dirty="0" err="1"/>
              <a:t>tetap</a:t>
            </a:r>
            <a:r>
              <a:rPr lang="en-ID" sz="2600" dirty="0"/>
              <a:t> </a:t>
            </a:r>
            <a:r>
              <a:rPr lang="en-ID" sz="2600" dirty="0" err="1"/>
              <a:t>Rp</a:t>
            </a:r>
            <a:r>
              <a:rPr lang="en-ID" sz="2600" dirty="0"/>
              <a:t> 30 </a:t>
            </a:r>
            <a:r>
              <a:rPr lang="en-ID" sz="2600" dirty="0" err="1"/>
              <a:t>jt</a:t>
            </a:r>
            <a:r>
              <a:rPr lang="en-ID" sz="2600" dirty="0"/>
              <a:t> </a:t>
            </a:r>
            <a:r>
              <a:rPr lang="en-ID" sz="2600" dirty="0" err="1"/>
              <a:t>dan</a:t>
            </a:r>
            <a:r>
              <a:rPr lang="en-ID" sz="2600" dirty="0"/>
              <a:t> </a:t>
            </a:r>
            <a:r>
              <a:rPr lang="en-ID" sz="2600" dirty="0" err="1"/>
              <a:t>biaya</a:t>
            </a:r>
            <a:r>
              <a:rPr lang="en-ID" sz="2600" dirty="0"/>
              <a:t> </a:t>
            </a:r>
            <a:r>
              <a:rPr lang="en-ID" sz="2600" dirty="0" err="1"/>
              <a:t>variabel</a:t>
            </a:r>
            <a:r>
              <a:rPr lang="en-ID" sz="2600" dirty="0"/>
              <a:t> </a:t>
            </a:r>
            <a:r>
              <a:rPr lang="en-ID" sz="2600" dirty="0" err="1"/>
              <a:t>Rp</a:t>
            </a:r>
            <a:r>
              <a:rPr lang="en-ID" sz="2600" dirty="0"/>
              <a:t> 4.000 per </a:t>
            </a:r>
            <a:r>
              <a:rPr lang="en-ID" sz="2600" dirty="0" smtClean="0"/>
              <a:t>unit</a:t>
            </a:r>
          </a:p>
          <a:p>
            <a:pPr marL="514350" indent="-514350" eaLnBrk="1" fontAlgn="auto" hangingPunct="1">
              <a:lnSpc>
                <a:spcPct val="100000"/>
              </a:lnSpc>
              <a:spcBef>
                <a:spcPts val="0"/>
              </a:spcBef>
              <a:spcAft>
                <a:spcPts val="0"/>
              </a:spcAft>
              <a:buFont typeface="+mj-lt"/>
              <a:buAutoNum type="arabicPeriod"/>
              <a:defRPr/>
            </a:pPr>
            <a:r>
              <a:rPr lang="en-ID" sz="2600" dirty="0" smtClean="0"/>
              <a:t>Dari </a:t>
            </a:r>
            <a:r>
              <a:rPr lang="en-ID" sz="2600" dirty="0" err="1" smtClean="0"/>
              <a:t>pertanyaan</a:t>
            </a:r>
            <a:r>
              <a:rPr lang="en-ID" sz="2600" dirty="0" smtClean="0"/>
              <a:t> 1,2 </a:t>
            </a:r>
            <a:r>
              <a:rPr lang="en-ID" sz="2600" dirty="0" err="1" smtClean="0"/>
              <a:t>dan</a:t>
            </a:r>
            <a:r>
              <a:rPr lang="en-ID" sz="2600" dirty="0" smtClean="0"/>
              <a:t> 3 di </a:t>
            </a:r>
            <a:r>
              <a:rPr lang="en-ID" sz="2600" dirty="0" err="1" smtClean="0"/>
              <a:t>atas</a:t>
            </a:r>
            <a:r>
              <a:rPr lang="en-ID" sz="2600" dirty="0" smtClean="0"/>
              <a:t>, </a:t>
            </a:r>
            <a:r>
              <a:rPr lang="en-ID" sz="2600" dirty="0" err="1" smtClean="0"/>
              <a:t>kesimpulan</a:t>
            </a:r>
            <a:r>
              <a:rPr lang="en-ID" sz="2600" dirty="0" smtClean="0"/>
              <a:t> </a:t>
            </a:r>
            <a:r>
              <a:rPr lang="en-ID" sz="2600" dirty="0" err="1" smtClean="0"/>
              <a:t>apa</a:t>
            </a:r>
            <a:r>
              <a:rPr lang="en-ID" sz="2600" dirty="0" smtClean="0"/>
              <a:t> yang </a:t>
            </a:r>
            <a:r>
              <a:rPr lang="en-ID" sz="2600" dirty="0" err="1" smtClean="0"/>
              <a:t>bisa</a:t>
            </a:r>
            <a:r>
              <a:rPr lang="en-ID" sz="2600" dirty="0" smtClean="0"/>
              <a:t> </a:t>
            </a:r>
            <a:r>
              <a:rPr lang="en-ID" sz="2600" dirty="0" err="1" smtClean="0"/>
              <a:t>diambil</a:t>
            </a:r>
            <a:r>
              <a:rPr lang="en-ID" sz="2600" dirty="0" smtClean="0"/>
              <a:t> </a:t>
            </a:r>
            <a:r>
              <a:rPr lang="en-ID" sz="2600" dirty="0" err="1" smtClean="0"/>
              <a:t>dari</a:t>
            </a:r>
            <a:r>
              <a:rPr lang="en-ID" sz="2600" dirty="0" smtClean="0"/>
              <a:t> DOL yang </a:t>
            </a:r>
            <a:r>
              <a:rPr lang="en-ID" sz="2600" dirty="0" err="1" smtClean="0"/>
              <a:t>dihasilkan</a:t>
            </a:r>
            <a:r>
              <a:rPr lang="en-ID" sz="2600" dirty="0" smtClean="0"/>
              <a:t>?</a:t>
            </a:r>
            <a:endParaRPr lang="en-US" sz="26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0538"/>
            <a:ext cx="10515600" cy="5686425"/>
          </a:xfrm>
        </p:spPr>
        <p:txBody>
          <a:bodyPr rtlCol="0">
            <a:normAutofit fontScale="92500" lnSpcReduction="20000"/>
          </a:bodyPr>
          <a:lstStyle/>
          <a:p>
            <a:pPr eaLnBrk="1" fontAlgn="auto" hangingPunct="1">
              <a:spcAft>
                <a:spcPts val="0"/>
              </a:spcAft>
              <a:defRPr/>
            </a:pPr>
            <a:r>
              <a:rPr lang="en-ID" b="1" dirty="0" err="1" smtClean="0"/>
              <a:t>Pembahasan</a:t>
            </a:r>
            <a:r>
              <a:rPr lang="en-ID" b="1" dirty="0" smtClean="0"/>
              <a:t>:</a:t>
            </a:r>
          </a:p>
          <a:p>
            <a:pPr marL="514350" indent="-514350" eaLnBrk="1" fontAlgn="auto" hangingPunct="1">
              <a:spcAft>
                <a:spcPts val="0"/>
              </a:spcAft>
              <a:buFont typeface="+mj-lt"/>
              <a:buAutoNum type="arabicPeriod"/>
              <a:defRPr/>
            </a:pPr>
            <a:r>
              <a:rPr lang="en-ID" dirty="0" err="1" smtClean="0"/>
              <a:t>Penjualan</a:t>
            </a:r>
            <a:r>
              <a:rPr lang="en-ID" dirty="0" smtClean="0"/>
              <a:t> 10.000 x </a:t>
            </a:r>
            <a:r>
              <a:rPr lang="en-ID" dirty="0" err="1" smtClean="0"/>
              <a:t>Rp</a:t>
            </a:r>
            <a:r>
              <a:rPr lang="en-ID" dirty="0" smtClean="0"/>
              <a:t> 7.000			</a:t>
            </a:r>
            <a:r>
              <a:rPr lang="en-ID" dirty="0" err="1" smtClean="0"/>
              <a:t>Rp</a:t>
            </a:r>
            <a:r>
              <a:rPr lang="en-ID" dirty="0" smtClean="0"/>
              <a:t> 70.000.000</a:t>
            </a:r>
          </a:p>
          <a:p>
            <a:pPr marL="0" indent="0" eaLnBrk="1" fontAlgn="auto" hangingPunct="1">
              <a:spcAft>
                <a:spcPts val="0"/>
              </a:spcAft>
              <a:buFont typeface="Arial" pitchFamily="34" charset="0"/>
              <a:buNone/>
              <a:defRPr/>
            </a:pPr>
            <a:r>
              <a:rPr lang="en-ID" dirty="0" smtClean="0"/>
              <a:t>      </a:t>
            </a:r>
            <a:r>
              <a:rPr lang="en-ID" dirty="0" err="1" smtClean="0"/>
              <a:t>Biaya</a:t>
            </a:r>
            <a:r>
              <a:rPr lang="en-ID" dirty="0" smtClean="0"/>
              <a:t> </a:t>
            </a:r>
            <a:r>
              <a:rPr lang="en-ID" dirty="0" err="1" smtClean="0"/>
              <a:t>variabel</a:t>
            </a:r>
            <a:r>
              <a:rPr lang="en-ID" dirty="0" smtClean="0"/>
              <a:t> 10.000 x </a:t>
            </a:r>
            <a:r>
              <a:rPr lang="en-ID" dirty="0" err="1" smtClean="0"/>
              <a:t>Rp</a:t>
            </a:r>
            <a:r>
              <a:rPr lang="en-ID" dirty="0" smtClean="0"/>
              <a:t> 4.000			</a:t>
            </a:r>
            <a:r>
              <a:rPr lang="en-ID" u="sng" dirty="0" err="1" smtClean="0"/>
              <a:t>Rp</a:t>
            </a:r>
            <a:r>
              <a:rPr lang="en-ID" u="sng" dirty="0" smtClean="0"/>
              <a:t> 40.000.000</a:t>
            </a:r>
          </a:p>
          <a:p>
            <a:pPr marL="0" indent="0" eaLnBrk="1" fontAlgn="auto" hangingPunct="1">
              <a:spcAft>
                <a:spcPts val="0"/>
              </a:spcAft>
              <a:buFont typeface="Arial" pitchFamily="34" charset="0"/>
              <a:buNone/>
              <a:defRPr/>
            </a:pPr>
            <a:r>
              <a:rPr lang="en-ID" dirty="0" smtClean="0"/>
              <a:t>      </a:t>
            </a:r>
            <a:r>
              <a:rPr lang="en-ID" dirty="0" err="1" smtClean="0"/>
              <a:t>Pendapatan</a:t>
            </a:r>
            <a:r>
              <a:rPr lang="en-ID" dirty="0" smtClean="0"/>
              <a:t> marginal 10.000 x </a:t>
            </a:r>
            <a:r>
              <a:rPr lang="en-ID" dirty="0" err="1" smtClean="0"/>
              <a:t>Rp</a:t>
            </a:r>
            <a:r>
              <a:rPr lang="en-ID" dirty="0" smtClean="0"/>
              <a:t> 3.000		</a:t>
            </a:r>
            <a:r>
              <a:rPr lang="en-ID" dirty="0" err="1" smtClean="0"/>
              <a:t>Rp</a:t>
            </a:r>
            <a:r>
              <a:rPr lang="en-ID" dirty="0" smtClean="0"/>
              <a:t> 30.000.000</a:t>
            </a:r>
          </a:p>
          <a:p>
            <a:pPr marL="0" indent="0" eaLnBrk="1" fontAlgn="auto" hangingPunct="1">
              <a:spcAft>
                <a:spcPts val="0"/>
              </a:spcAft>
              <a:buFont typeface="Arial" pitchFamily="34" charset="0"/>
              <a:buNone/>
              <a:defRPr/>
            </a:pPr>
            <a:r>
              <a:rPr lang="en-ID" dirty="0" smtClean="0"/>
              <a:t>      </a:t>
            </a:r>
            <a:r>
              <a:rPr lang="en-ID" dirty="0" err="1" smtClean="0"/>
              <a:t>Biaya</a:t>
            </a:r>
            <a:r>
              <a:rPr lang="en-ID" dirty="0" smtClean="0"/>
              <a:t> </a:t>
            </a:r>
            <a:r>
              <a:rPr lang="en-ID" dirty="0" err="1" smtClean="0"/>
              <a:t>tetap</a:t>
            </a:r>
            <a:r>
              <a:rPr lang="en-ID" dirty="0" smtClean="0"/>
              <a:t>						</a:t>
            </a:r>
            <a:r>
              <a:rPr lang="en-ID" u="sng" dirty="0" err="1" smtClean="0"/>
              <a:t>Rp</a:t>
            </a:r>
            <a:r>
              <a:rPr lang="en-ID" u="sng" dirty="0" smtClean="0"/>
              <a:t> 20.000.000</a:t>
            </a:r>
          </a:p>
          <a:p>
            <a:pPr marL="0" indent="0" eaLnBrk="1" fontAlgn="auto" hangingPunct="1">
              <a:spcAft>
                <a:spcPts val="0"/>
              </a:spcAft>
              <a:buFont typeface="Arial" pitchFamily="34" charset="0"/>
              <a:buNone/>
              <a:defRPr/>
            </a:pPr>
            <a:r>
              <a:rPr lang="en-ID" dirty="0" smtClean="0"/>
              <a:t>      EBIT							</a:t>
            </a:r>
            <a:r>
              <a:rPr lang="en-ID" dirty="0" err="1" smtClean="0"/>
              <a:t>Rp</a:t>
            </a:r>
            <a:r>
              <a:rPr lang="en-ID" dirty="0" smtClean="0"/>
              <a:t> 10.000.000</a:t>
            </a:r>
          </a:p>
          <a:p>
            <a:pPr marL="0" indent="0" eaLnBrk="1" fontAlgn="auto" hangingPunct="1">
              <a:spcAft>
                <a:spcPts val="0"/>
              </a:spcAft>
              <a:buFont typeface="Arial" pitchFamily="34" charset="0"/>
              <a:buNone/>
              <a:defRPr/>
            </a:pPr>
            <a:endParaRPr lang="en-ID" dirty="0" smtClean="0"/>
          </a:p>
          <a:p>
            <a:pPr marL="514350" indent="-514350" eaLnBrk="1" fontAlgn="auto" hangingPunct="1">
              <a:spcAft>
                <a:spcPts val="0"/>
              </a:spcAft>
              <a:buFont typeface="Arial" pitchFamily="34" charset="0"/>
              <a:buAutoNum type="arabicPeriod" startAt="2"/>
              <a:defRPr/>
            </a:pPr>
            <a:r>
              <a:rPr lang="en-ID" dirty="0" smtClean="0"/>
              <a:t>Unit </a:t>
            </a:r>
            <a:r>
              <a:rPr lang="en-ID" dirty="0" err="1" smtClean="0"/>
              <a:t>penjualan</a:t>
            </a:r>
            <a:r>
              <a:rPr lang="en-ID" dirty="0" smtClean="0"/>
              <a:t>			7.000 unit		13.000 unit</a:t>
            </a:r>
          </a:p>
          <a:p>
            <a:pPr marL="0" indent="0" eaLnBrk="1" fontAlgn="auto" hangingPunct="1">
              <a:spcAft>
                <a:spcPts val="0"/>
              </a:spcAft>
              <a:buFont typeface="Arial" pitchFamily="34" charset="0"/>
              <a:buNone/>
              <a:defRPr/>
            </a:pPr>
            <a:r>
              <a:rPr lang="en-ID" dirty="0" smtClean="0"/>
              <a:t>      </a:t>
            </a:r>
            <a:r>
              <a:rPr lang="en-ID" dirty="0" err="1" smtClean="0"/>
              <a:t>Penjualan</a:t>
            </a:r>
            <a:r>
              <a:rPr lang="en-ID" dirty="0" smtClean="0"/>
              <a:t>				</a:t>
            </a:r>
            <a:r>
              <a:rPr lang="en-ID" dirty="0" err="1" smtClean="0"/>
              <a:t>Rp</a:t>
            </a:r>
            <a:r>
              <a:rPr lang="en-ID" dirty="0" smtClean="0"/>
              <a:t> 49.000.000	</a:t>
            </a:r>
            <a:r>
              <a:rPr lang="en-ID" dirty="0" err="1" smtClean="0"/>
              <a:t>Rp</a:t>
            </a:r>
            <a:r>
              <a:rPr lang="en-ID" dirty="0" smtClean="0"/>
              <a:t> 91.000.000</a:t>
            </a:r>
          </a:p>
          <a:p>
            <a:pPr marL="0" indent="0" eaLnBrk="1" fontAlgn="auto" hangingPunct="1">
              <a:spcAft>
                <a:spcPts val="0"/>
              </a:spcAft>
              <a:buFont typeface="Arial" pitchFamily="34" charset="0"/>
              <a:buNone/>
              <a:defRPr/>
            </a:pPr>
            <a:r>
              <a:rPr lang="en-ID" dirty="0" smtClean="0"/>
              <a:t>      </a:t>
            </a:r>
            <a:r>
              <a:rPr lang="en-ID" dirty="0" err="1" smtClean="0"/>
              <a:t>Biaya</a:t>
            </a:r>
            <a:r>
              <a:rPr lang="en-ID" dirty="0" smtClean="0"/>
              <a:t> </a:t>
            </a:r>
            <a:r>
              <a:rPr lang="en-ID" dirty="0" err="1" smtClean="0"/>
              <a:t>variabel</a:t>
            </a:r>
            <a:r>
              <a:rPr lang="en-ID" dirty="0" smtClean="0"/>
              <a:t>			</a:t>
            </a:r>
            <a:r>
              <a:rPr lang="en-ID" u="sng" dirty="0" err="1" smtClean="0"/>
              <a:t>Rp</a:t>
            </a:r>
            <a:r>
              <a:rPr lang="en-ID" u="sng" dirty="0" smtClean="0"/>
              <a:t> 28.000.000</a:t>
            </a:r>
            <a:r>
              <a:rPr lang="en-ID" dirty="0" smtClean="0"/>
              <a:t>	</a:t>
            </a:r>
            <a:r>
              <a:rPr lang="en-ID" u="sng" dirty="0" err="1" smtClean="0"/>
              <a:t>Rp</a:t>
            </a:r>
            <a:r>
              <a:rPr lang="en-ID" u="sng" dirty="0" smtClean="0"/>
              <a:t> 52.000.000</a:t>
            </a:r>
          </a:p>
          <a:p>
            <a:pPr marL="0" indent="0" eaLnBrk="1" fontAlgn="auto" hangingPunct="1">
              <a:spcAft>
                <a:spcPts val="0"/>
              </a:spcAft>
              <a:buFont typeface="Arial" pitchFamily="34" charset="0"/>
              <a:buNone/>
              <a:defRPr/>
            </a:pPr>
            <a:r>
              <a:rPr lang="en-ID" dirty="0" smtClean="0"/>
              <a:t>      </a:t>
            </a:r>
            <a:r>
              <a:rPr lang="en-ID" dirty="0" err="1" smtClean="0"/>
              <a:t>Pendapatan</a:t>
            </a:r>
            <a:r>
              <a:rPr lang="en-ID" dirty="0" smtClean="0"/>
              <a:t> marginal     	</a:t>
            </a:r>
            <a:r>
              <a:rPr lang="en-ID" dirty="0" err="1" smtClean="0"/>
              <a:t>Rp</a:t>
            </a:r>
            <a:r>
              <a:rPr lang="en-ID" dirty="0" smtClean="0"/>
              <a:t> 21.000.000	</a:t>
            </a:r>
            <a:r>
              <a:rPr lang="en-ID" dirty="0" err="1" smtClean="0"/>
              <a:t>Rp</a:t>
            </a:r>
            <a:r>
              <a:rPr lang="en-ID" dirty="0" smtClean="0"/>
              <a:t> 39.000.000</a:t>
            </a:r>
          </a:p>
          <a:p>
            <a:pPr marL="0" indent="0" eaLnBrk="1" fontAlgn="auto" hangingPunct="1">
              <a:spcAft>
                <a:spcPts val="0"/>
              </a:spcAft>
              <a:buFont typeface="Arial" pitchFamily="34" charset="0"/>
              <a:buNone/>
              <a:defRPr/>
            </a:pPr>
            <a:r>
              <a:rPr lang="en-ID" dirty="0" smtClean="0"/>
              <a:t>      </a:t>
            </a:r>
            <a:r>
              <a:rPr lang="en-ID" dirty="0" err="1" smtClean="0"/>
              <a:t>Biaya</a:t>
            </a:r>
            <a:r>
              <a:rPr lang="en-ID" dirty="0" smtClean="0"/>
              <a:t> </a:t>
            </a:r>
            <a:r>
              <a:rPr lang="en-ID" dirty="0" err="1" smtClean="0"/>
              <a:t>tetap</a:t>
            </a:r>
            <a:r>
              <a:rPr lang="en-ID" dirty="0" smtClean="0"/>
              <a:t>			</a:t>
            </a:r>
            <a:r>
              <a:rPr lang="en-ID" u="sng" dirty="0" err="1" smtClean="0"/>
              <a:t>Rp</a:t>
            </a:r>
            <a:r>
              <a:rPr lang="en-ID" u="sng" dirty="0" smtClean="0"/>
              <a:t> 20.000.000</a:t>
            </a:r>
            <a:r>
              <a:rPr lang="en-ID" dirty="0" smtClean="0"/>
              <a:t>	</a:t>
            </a:r>
            <a:r>
              <a:rPr lang="en-ID" u="sng" dirty="0" err="1" smtClean="0"/>
              <a:t>Rp</a:t>
            </a:r>
            <a:r>
              <a:rPr lang="en-ID" u="sng" dirty="0" smtClean="0"/>
              <a:t> 20.000.000</a:t>
            </a:r>
          </a:p>
          <a:p>
            <a:pPr marL="0" indent="0" eaLnBrk="1" fontAlgn="auto" hangingPunct="1">
              <a:spcAft>
                <a:spcPts val="0"/>
              </a:spcAft>
              <a:buFont typeface="Arial" pitchFamily="34" charset="0"/>
              <a:buNone/>
              <a:defRPr/>
            </a:pPr>
            <a:r>
              <a:rPr lang="en-ID" dirty="0" smtClean="0"/>
              <a:t>	EBIT				</a:t>
            </a:r>
            <a:r>
              <a:rPr lang="en-ID" dirty="0" err="1" smtClean="0"/>
              <a:t>Rp</a:t>
            </a:r>
            <a:r>
              <a:rPr lang="en-ID" dirty="0" smtClean="0"/>
              <a:t>   1.000.000	</a:t>
            </a:r>
            <a:r>
              <a:rPr lang="en-ID" dirty="0" err="1" smtClean="0"/>
              <a:t>Rp</a:t>
            </a:r>
            <a:r>
              <a:rPr lang="en-ID" dirty="0" smtClean="0"/>
              <a:t> 19.000.000	</a:t>
            </a:r>
          </a:p>
          <a:p>
            <a:pPr marL="0" indent="0"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3088" y="206375"/>
            <a:ext cx="10780712" cy="5932488"/>
          </a:xfrm>
        </p:spPr>
        <p:txBody>
          <a:bodyPr rtlCol="0">
            <a:normAutofit lnSpcReduction="10000"/>
          </a:bodyPr>
          <a:lstStyle/>
          <a:p>
            <a:pPr marL="514350" indent="-514350" eaLnBrk="1" fontAlgn="auto" hangingPunct="1">
              <a:spcAft>
                <a:spcPts val="0"/>
              </a:spcAft>
              <a:buFont typeface="Arial" pitchFamily="34" charset="0"/>
              <a:buAutoNum type="arabicPeriod" startAt="3"/>
              <a:defRPr/>
            </a:pPr>
            <a:r>
              <a:rPr lang="en-ID" sz="2400" dirty="0" smtClean="0"/>
              <a:t>DOL</a:t>
            </a:r>
          </a:p>
          <a:p>
            <a:pPr marL="0" indent="0" eaLnBrk="1" fontAlgn="auto" hangingPunct="1">
              <a:spcAft>
                <a:spcPts val="0"/>
              </a:spcAft>
              <a:buFont typeface="Arial" pitchFamily="34" charset="0"/>
              <a:buNone/>
              <a:defRPr/>
            </a:pPr>
            <a:r>
              <a:rPr lang="en-ID" sz="2400" dirty="0" smtClean="0"/>
              <a:t>      DOL = </a:t>
            </a:r>
            <a:r>
              <a:rPr lang="en-ID" sz="2400" dirty="0" err="1" smtClean="0"/>
              <a:t>Persentase</a:t>
            </a:r>
            <a:r>
              <a:rPr lang="en-ID" sz="2400" dirty="0" smtClean="0"/>
              <a:t> </a:t>
            </a:r>
            <a:r>
              <a:rPr lang="en-ID" sz="2400" dirty="0" err="1" smtClean="0"/>
              <a:t>perubahan</a:t>
            </a:r>
            <a:r>
              <a:rPr lang="en-ID" sz="2400" dirty="0" smtClean="0"/>
              <a:t> EBIT/ </a:t>
            </a:r>
            <a:r>
              <a:rPr lang="en-ID" sz="2400" dirty="0" err="1" smtClean="0"/>
              <a:t>Persentase</a:t>
            </a:r>
            <a:r>
              <a:rPr lang="en-ID" sz="2400" dirty="0" smtClean="0"/>
              <a:t> </a:t>
            </a:r>
            <a:r>
              <a:rPr lang="en-ID" sz="2400" dirty="0" err="1" smtClean="0"/>
              <a:t>perubahan</a:t>
            </a:r>
            <a:r>
              <a:rPr lang="en-ID" sz="2400" dirty="0" smtClean="0"/>
              <a:t> </a:t>
            </a:r>
            <a:r>
              <a:rPr lang="en-ID" sz="2400" dirty="0" err="1" smtClean="0"/>
              <a:t>penjualan</a:t>
            </a:r>
            <a:endParaRPr lang="en-ID" sz="2400" dirty="0" smtClean="0"/>
          </a:p>
          <a:p>
            <a:pPr marL="0" indent="0" eaLnBrk="1" fontAlgn="auto" hangingPunct="1">
              <a:lnSpc>
                <a:spcPct val="100000"/>
              </a:lnSpc>
              <a:spcBef>
                <a:spcPts val="0"/>
              </a:spcBef>
              <a:spcAft>
                <a:spcPts val="0"/>
              </a:spcAft>
              <a:buFont typeface="Arial" pitchFamily="34" charset="0"/>
              <a:buNone/>
              <a:defRPr/>
            </a:pPr>
            <a:r>
              <a:rPr lang="en-ID" sz="2400" dirty="0" smtClean="0"/>
              <a:t>      DOL = 1,8%  / 85,71%   = 21</a:t>
            </a:r>
          </a:p>
          <a:p>
            <a:pPr marL="0" indent="0" eaLnBrk="1" fontAlgn="auto" hangingPunct="1">
              <a:lnSpc>
                <a:spcPct val="100000"/>
              </a:lnSpc>
              <a:spcBef>
                <a:spcPts val="0"/>
              </a:spcBef>
              <a:spcAft>
                <a:spcPts val="0"/>
              </a:spcAft>
              <a:buFont typeface="Arial" pitchFamily="34" charset="0"/>
              <a:buNone/>
              <a:defRPr/>
            </a:pPr>
            <a:endParaRPr lang="en-ID" sz="2400" dirty="0" smtClean="0"/>
          </a:p>
          <a:p>
            <a:pPr marL="514350" indent="-514350" eaLnBrk="1" fontAlgn="auto" hangingPunct="1">
              <a:lnSpc>
                <a:spcPct val="100000"/>
              </a:lnSpc>
              <a:spcBef>
                <a:spcPts val="0"/>
              </a:spcBef>
              <a:spcAft>
                <a:spcPts val="0"/>
              </a:spcAft>
              <a:buFont typeface="Arial" pitchFamily="34" charset="0"/>
              <a:buAutoNum type="arabicPeriod" startAt="4"/>
              <a:defRPr/>
            </a:pPr>
            <a:r>
              <a:rPr lang="en-ID" sz="2400" dirty="0" smtClean="0"/>
              <a:t>DOL level 10.000 unit			a			b</a:t>
            </a:r>
          </a:p>
          <a:p>
            <a:pPr marL="0" indent="0" eaLnBrk="1" fontAlgn="auto" hangingPunct="1">
              <a:lnSpc>
                <a:spcPct val="100000"/>
              </a:lnSpc>
              <a:spcBef>
                <a:spcPts val="0"/>
              </a:spcBef>
              <a:spcAft>
                <a:spcPts val="0"/>
              </a:spcAft>
              <a:buFont typeface="Arial" pitchFamily="34" charset="0"/>
              <a:buNone/>
              <a:defRPr/>
            </a:pPr>
            <a:r>
              <a:rPr lang="en-ID" sz="2400" dirty="0" smtClean="0"/>
              <a:t>      </a:t>
            </a:r>
            <a:r>
              <a:rPr lang="en-ID" sz="2400" dirty="0" err="1" smtClean="0"/>
              <a:t>Penjualan</a:t>
            </a:r>
            <a:r>
              <a:rPr lang="en-ID" sz="2400" dirty="0" smtClean="0"/>
              <a:t>			</a:t>
            </a:r>
            <a:r>
              <a:rPr lang="en-ID" sz="2400" dirty="0" err="1" smtClean="0"/>
              <a:t>Rp</a:t>
            </a:r>
            <a:r>
              <a:rPr lang="en-ID" sz="2400" dirty="0" smtClean="0"/>
              <a:t> 70.000.000	</a:t>
            </a:r>
            <a:r>
              <a:rPr lang="en-ID" sz="2400" dirty="0" err="1" smtClean="0"/>
              <a:t>Rp</a:t>
            </a:r>
            <a:r>
              <a:rPr lang="en-ID" sz="2400" dirty="0" smtClean="0"/>
              <a:t> 70.000.000</a:t>
            </a:r>
          </a:p>
          <a:p>
            <a:pPr marL="0" indent="0" eaLnBrk="1" fontAlgn="auto" hangingPunct="1">
              <a:lnSpc>
                <a:spcPct val="100000"/>
              </a:lnSpc>
              <a:spcBef>
                <a:spcPts val="0"/>
              </a:spcBef>
              <a:spcAft>
                <a:spcPts val="0"/>
              </a:spcAft>
              <a:buFont typeface="Arial" pitchFamily="34" charset="0"/>
              <a:buNone/>
              <a:defRPr/>
            </a:pPr>
            <a:r>
              <a:rPr lang="en-ID" sz="2400" dirty="0" smtClean="0"/>
              <a:t>      </a:t>
            </a:r>
            <a:r>
              <a:rPr lang="en-ID" sz="2400" dirty="0" err="1" smtClean="0"/>
              <a:t>Biaya</a:t>
            </a:r>
            <a:r>
              <a:rPr lang="en-ID" sz="2400" dirty="0" smtClean="0"/>
              <a:t> </a:t>
            </a:r>
            <a:r>
              <a:rPr lang="en-ID" sz="2400" dirty="0" err="1" smtClean="0"/>
              <a:t>variabel</a:t>
            </a:r>
            <a:r>
              <a:rPr lang="en-ID" sz="2400" dirty="0" smtClean="0"/>
              <a:t>			</a:t>
            </a:r>
            <a:r>
              <a:rPr lang="en-ID" sz="2400" u="sng" dirty="0" err="1" smtClean="0"/>
              <a:t>Rp</a:t>
            </a:r>
            <a:r>
              <a:rPr lang="en-ID" sz="2400" u="sng" dirty="0" smtClean="0"/>
              <a:t> 40.000.000</a:t>
            </a:r>
            <a:r>
              <a:rPr lang="en-ID" sz="2400" dirty="0" smtClean="0"/>
              <a:t>	</a:t>
            </a:r>
            <a:r>
              <a:rPr lang="en-ID" sz="2400" u="sng" dirty="0" err="1" smtClean="0"/>
              <a:t>Rp</a:t>
            </a:r>
            <a:r>
              <a:rPr lang="en-ID" sz="2400" u="sng" dirty="0" smtClean="0"/>
              <a:t> 40.000.000</a:t>
            </a:r>
          </a:p>
          <a:p>
            <a:pPr marL="0" indent="0" eaLnBrk="1" fontAlgn="auto" hangingPunct="1">
              <a:lnSpc>
                <a:spcPct val="100000"/>
              </a:lnSpc>
              <a:spcBef>
                <a:spcPts val="0"/>
              </a:spcBef>
              <a:spcAft>
                <a:spcPts val="0"/>
              </a:spcAft>
              <a:buFont typeface="Arial" pitchFamily="34" charset="0"/>
              <a:buNone/>
              <a:defRPr/>
            </a:pPr>
            <a:r>
              <a:rPr lang="en-ID" sz="2400" dirty="0" smtClean="0"/>
              <a:t>      </a:t>
            </a:r>
            <a:r>
              <a:rPr lang="en-ID" sz="2400" dirty="0" err="1" smtClean="0"/>
              <a:t>Pendapatan</a:t>
            </a:r>
            <a:r>
              <a:rPr lang="en-ID" sz="2400" dirty="0" smtClean="0"/>
              <a:t> marginal		</a:t>
            </a:r>
            <a:r>
              <a:rPr lang="en-ID" sz="2400" dirty="0" err="1" smtClean="0"/>
              <a:t>Rp</a:t>
            </a:r>
            <a:r>
              <a:rPr lang="en-ID" sz="2400" dirty="0" smtClean="0"/>
              <a:t> 30.000.000	</a:t>
            </a:r>
            <a:r>
              <a:rPr lang="en-ID" sz="2400" dirty="0" err="1" smtClean="0"/>
              <a:t>Rp</a:t>
            </a:r>
            <a:r>
              <a:rPr lang="en-ID" sz="2400" dirty="0" smtClean="0"/>
              <a:t> 30.000.000</a:t>
            </a:r>
          </a:p>
          <a:p>
            <a:pPr marL="0" indent="0" eaLnBrk="1" fontAlgn="auto" hangingPunct="1">
              <a:lnSpc>
                <a:spcPct val="100000"/>
              </a:lnSpc>
              <a:spcBef>
                <a:spcPts val="0"/>
              </a:spcBef>
              <a:spcAft>
                <a:spcPts val="0"/>
              </a:spcAft>
              <a:buFont typeface="Arial" pitchFamily="34" charset="0"/>
              <a:buNone/>
              <a:defRPr/>
            </a:pPr>
            <a:r>
              <a:rPr lang="en-ID" sz="2400" dirty="0" smtClean="0"/>
              <a:t>      </a:t>
            </a:r>
            <a:r>
              <a:rPr lang="en-ID" sz="2400" dirty="0" err="1" smtClean="0"/>
              <a:t>Biaya</a:t>
            </a:r>
            <a:r>
              <a:rPr lang="en-ID" sz="2400" dirty="0" smtClean="0"/>
              <a:t> </a:t>
            </a:r>
            <a:r>
              <a:rPr lang="en-ID" sz="2400" dirty="0" err="1" smtClean="0"/>
              <a:t>tetap</a:t>
            </a:r>
            <a:r>
              <a:rPr lang="en-ID" sz="2400" dirty="0" smtClean="0"/>
              <a:t>			</a:t>
            </a:r>
            <a:r>
              <a:rPr lang="en-ID" sz="2400" u="sng" dirty="0" err="1" smtClean="0"/>
              <a:t>Rp</a:t>
            </a:r>
            <a:r>
              <a:rPr lang="en-ID" sz="2400" u="sng" dirty="0" smtClean="0"/>
              <a:t> 0		   </a:t>
            </a:r>
            <a:r>
              <a:rPr lang="en-ID" sz="2400" dirty="0" smtClean="0"/>
              <a:t>	</a:t>
            </a:r>
            <a:r>
              <a:rPr lang="en-ID" sz="2400" u="sng" dirty="0" err="1" smtClean="0"/>
              <a:t>Rp</a:t>
            </a:r>
            <a:r>
              <a:rPr lang="en-ID" sz="2400" u="sng" dirty="0" smtClean="0"/>
              <a:t> 30.000.000</a:t>
            </a:r>
          </a:p>
          <a:p>
            <a:pPr marL="0" indent="0" eaLnBrk="1" fontAlgn="auto" hangingPunct="1">
              <a:lnSpc>
                <a:spcPct val="100000"/>
              </a:lnSpc>
              <a:spcBef>
                <a:spcPts val="0"/>
              </a:spcBef>
              <a:spcAft>
                <a:spcPts val="0"/>
              </a:spcAft>
              <a:buFont typeface="Arial" pitchFamily="34" charset="0"/>
              <a:buNone/>
              <a:defRPr/>
            </a:pPr>
            <a:r>
              <a:rPr lang="en-ID" sz="2400" dirty="0" smtClean="0"/>
              <a:t>	EBIT				</a:t>
            </a:r>
            <a:r>
              <a:rPr lang="en-ID" sz="2400" dirty="0" err="1" smtClean="0"/>
              <a:t>Rp</a:t>
            </a:r>
            <a:r>
              <a:rPr lang="en-ID" sz="2400" dirty="0" smtClean="0"/>
              <a:t> 30.000.000	</a:t>
            </a:r>
            <a:r>
              <a:rPr lang="en-ID" sz="2400" dirty="0" err="1" smtClean="0"/>
              <a:t>Rp</a:t>
            </a:r>
            <a:r>
              <a:rPr lang="en-ID" sz="2400" dirty="0" smtClean="0"/>
              <a:t> 0</a:t>
            </a:r>
          </a:p>
          <a:p>
            <a:pPr marL="0" indent="0" eaLnBrk="1" fontAlgn="auto" hangingPunct="1">
              <a:lnSpc>
                <a:spcPct val="100000"/>
              </a:lnSpc>
              <a:spcBef>
                <a:spcPts val="0"/>
              </a:spcBef>
              <a:spcAft>
                <a:spcPts val="0"/>
              </a:spcAft>
              <a:buFont typeface="Arial" pitchFamily="34" charset="0"/>
              <a:buNone/>
              <a:defRPr/>
            </a:pPr>
            <a:endParaRPr lang="en-ID" sz="2400" dirty="0" smtClean="0"/>
          </a:p>
          <a:p>
            <a:pPr marL="514350" indent="-514350" eaLnBrk="1" fontAlgn="auto" hangingPunct="1">
              <a:lnSpc>
                <a:spcPct val="100000"/>
              </a:lnSpc>
              <a:spcBef>
                <a:spcPts val="0"/>
              </a:spcBef>
              <a:spcAft>
                <a:spcPts val="0"/>
              </a:spcAft>
              <a:buFont typeface="Arial" pitchFamily="34" charset="0"/>
              <a:buAutoNum type="alphaLcPeriod"/>
              <a:defRPr/>
            </a:pPr>
            <a:r>
              <a:rPr lang="en-ID" sz="2400" dirty="0" smtClean="0"/>
              <a:t>DOL = (70.000.000 – 40.000.000) / (70.000.000 – 40.000.000 – 0) = 1</a:t>
            </a:r>
          </a:p>
          <a:p>
            <a:pPr marL="514350" indent="-514350" eaLnBrk="1" fontAlgn="auto" hangingPunct="1">
              <a:lnSpc>
                <a:spcPct val="100000"/>
              </a:lnSpc>
              <a:spcBef>
                <a:spcPts val="0"/>
              </a:spcBef>
              <a:spcAft>
                <a:spcPts val="0"/>
              </a:spcAft>
              <a:buFont typeface="Arial" pitchFamily="34" charset="0"/>
              <a:buAutoNum type="alphaLcPeriod"/>
              <a:defRPr/>
            </a:pPr>
            <a:r>
              <a:rPr lang="en-ID" sz="2400" dirty="0" smtClean="0"/>
              <a:t>DOL =(70.000.000 – 40.000.000) / (70.000.000 – 40.000.000 – 20.000.000) = 3</a:t>
            </a:r>
          </a:p>
          <a:p>
            <a:pPr marL="0" indent="0" eaLnBrk="1" fontAlgn="auto" hangingPunct="1">
              <a:lnSpc>
                <a:spcPct val="100000"/>
              </a:lnSpc>
              <a:spcBef>
                <a:spcPts val="0"/>
              </a:spcBef>
              <a:spcAft>
                <a:spcPts val="0"/>
              </a:spcAft>
              <a:buFont typeface="Arial" pitchFamily="34" charset="0"/>
              <a:buNone/>
              <a:defRPr/>
            </a:pPr>
            <a:endParaRPr lang="en-ID" sz="2400" dirty="0" smtClean="0"/>
          </a:p>
          <a:p>
            <a:pPr marL="457200" indent="-457200" eaLnBrk="1" fontAlgn="auto" hangingPunct="1">
              <a:lnSpc>
                <a:spcPct val="100000"/>
              </a:lnSpc>
              <a:spcBef>
                <a:spcPts val="0"/>
              </a:spcBef>
              <a:spcAft>
                <a:spcPts val="0"/>
              </a:spcAft>
              <a:buFont typeface="Arial" pitchFamily="34" charset="0"/>
              <a:buAutoNum type="arabicPeriod" startAt="5"/>
              <a:defRPr/>
            </a:pPr>
            <a:r>
              <a:rPr lang="en-ID" sz="2400" dirty="0" err="1" smtClean="0"/>
              <a:t>Jika</a:t>
            </a:r>
            <a:r>
              <a:rPr lang="en-ID" sz="2400" dirty="0" smtClean="0"/>
              <a:t> </a:t>
            </a:r>
            <a:r>
              <a:rPr lang="en-ID" sz="2400" dirty="0" err="1"/>
              <a:t>terjadi</a:t>
            </a:r>
            <a:r>
              <a:rPr lang="en-ID" sz="2400" dirty="0"/>
              <a:t> </a:t>
            </a:r>
            <a:r>
              <a:rPr lang="en-ID" sz="2400" dirty="0" err="1"/>
              <a:t>perubahan</a:t>
            </a:r>
            <a:r>
              <a:rPr lang="en-ID" sz="2400" dirty="0"/>
              <a:t> </a:t>
            </a:r>
            <a:r>
              <a:rPr lang="en-ID" sz="2400" dirty="0" err="1"/>
              <a:t>penjualan</a:t>
            </a:r>
            <a:r>
              <a:rPr lang="en-ID" sz="2400" dirty="0"/>
              <a:t> </a:t>
            </a:r>
            <a:r>
              <a:rPr lang="en-ID" sz="2400" dirty="0" err="1"/>
              <a:t>sebesar</a:t>
            </a:r>
            <a:r>
              <a:rPr lang="en-ID" sz="2400" dirty="0"/>
              <a:t> 10%, </a:t>
            </a:r>
            <a:r>
              <a:rPr lang="en-ID" sz="2400" dirty="0" err="1"/>
              <a:t>maka</a:t>
            </a:r>
            <a:r>
              <a:rPr lang="en-ID" sz="2400" dirty="0"/>
              <a:t> </a:t>
            </a:r>
            <a:r>
              <a:rPr lang="en-ID" sz="2400" dirty="0" err="1"/>
              <a:t>perubahan</a:t>
            </a:r>
            <a:r>
              <a:rPr lang="en-ID" sz="2400" dirty="0"/>
              <a:t> </a:t>
            </a:r>
            <a:r>
              <a:rPr lang="en-ID" sz="2400" dirty="0" err="1"/>
              <a:t>dalam</a:t>
            </a:r>
            <a:r>
              <a:rPr lang="en-ID" sz="2400" dirty="0"/>
              <a:t> EBIT </a:t>
            </a:r>
            <a:endParaRPr lang="en-ID" sz="2400" dirty="0" smtClean="0"/>
          </a:p>
          <a:p>
            <a:pPr marL="0" indent="0" eaLnBrk="1" fontAlgn="auto" hangingPunct="1">
              <a:lnSpc>
                <a:spcPct val="100000"/>
              </a:lnSpc>
              <a:spcBef>
                <a:spcPts val="0"/>
              </a:spcBef>
              <a:spcAft>
                <a:spcPts val="0"/>
              </a:spcAft>
              <a:buFont typeface="Arial" pitchFamily="34" charset="0"/>
              <a:buNone/>
              <a:defRPr/>
            </a:pPr>
            <a:r>
              <a:rPr lang="en-ID" sz="2400" dirty="0"/>
              <a:t> </a:t>
            </a:r>
            <a:r>
              <a:rPr lang="en-ID" sz="2400" dirty="0" smtClean="0"/>
              <a:t>      </a:t>
            </a:r>
            <a:r>
              <a:rPr lang="en-ID" sz="2400" dirty="0" err="1" smtClean="0"/>
              <a:t>menjadi</a:t>
            </a:r>
            <a:r>
              <a:rPr lang="en-ID" sz="2400" dirty="0" smtClean="0"/>
              <a:t> </a:t>
            </a:r>
            <a:r>
              <a:rPr lang="en-ID" sz="2400" dirty="0"/>
              <a:t>210%. Hal </a:t>
            </a:r>
            <a:r>
              <a:rPr lang="en-ID" sz="2400" dirty="0" err="1"/>
              <a:t>ini</a:t>
            </a:r>
            <a:r>
              <a:rPr lang="en-ID" sz="2400" dirty="0"/>
              <a:t> </a:t>
            </a:r>
            <a:r>
              <a:rPr lang="en-ID" sz="2400" dirty="0" err="1"/>
              <a:t>berarti</a:t>
            </a:r>
            <a:r>
              <a:rPr lang="en-ID" sz="2400" dirty="0"/>
              <a:t> </a:t>
            </a:r>
            <a:r>
              <a:rPr lang="en-ID" sz="2400" dirty="0" err="1"/>
              <a:t>perubahan</a:t>
            </a:r>
            <a:r>
              <a:rPr lang="en-ID" sz="2400" dirty="0"/>
              <a:t> EBIT </a:t>
            </a:r>
            <a:r>
              <a:rPr lang="en-ID" sz="2400" dirty="0" err="1"/>
              <a:t>sangat</a:t>
            </a:r>
            <a:r>
              <a:rPr lang="en-ID" sz="2400" dirty="0"/>
              <a:t> sensitive </a:t>
            </a:r>
            <a:r>
              <a:rPr lang="en-ID" sz="2400" dirty="0" err="1"/>
              <a:t>trhadap</a:t>
            </a:r>
            <a:r>
              <a:rPr lang="en-ID" sz="2400" dirty="0"/>
              <a:t> </a:t>
            </a:r>
            <a:r>
              <a:rPr lang="en-ID" sz="2400" dirty="0" err="1" smtClean="0"/>
              <a:t>perubahan</a:t>
            </a:r>
            <a:endParaRPr lang="en-ID" sz="2400" dirty="0" smtClean="0"/>
          </a:p>
          <a:p>
            <a:pPr marL="0" indent="0" eaLnBrk="1" fontAlgn="auto" hangingPunct="1">
              <a:lnSpc>
                <a:spcPct val="100000"/>
              </a:lnSpc>
              <a:spcBef>
                <a:spcPts val="0"/>
              </a:spcBef>
              <a:spcAft>
                <a:spcPts val="0"/>
              </a:spcAft>
              <a:buFont typeface="Arial" pitchFamily="34" charset="0"/>
              <a:buNone/>
              <a:defRPr/>
            </a:pPr>
            <a:r>
              <a:rPr lang="en-ID" sz="2400" dirty="0"/>
              <a:t> </a:t>
            </a:r>
            <a:r>
              <a:rPr lang="en-ID" sz="2400" dirty="0" smtClean="0"/>
              <a:t>      </a:t>
            </a:r>
            <a:r>
              <a:rPr lang="en-ID" sz="2400" dirty="0" err="1"/>
              <a:t>penjualan</a:t>
            </a:r>
            <a:r>
              <a:rPr lang="en-ID" sz="2400" dirty="0"/>
              <a:t>.</a:t>
            </a:r>
            <a:endParaRPr lang="en-US" sz="2400" dirty="0"/>
          </a:p>
          <a:p>
            <a:pPr marL="514350" indent="-514350" eaLnBrk="1" fontAlgn="auto" hangingPunct="1">
              <a:lnSpc>
                <a:spcPct val="100000"/>
              </a:lnSpc>
              <a:spcBef>
                <a:spcPts val="0"/>
              </a:spcBef>
              <a:spcAft>
                <a:spcPts val="0"/>
              </a:spcAft>
              <a:buFont typeface="Arial" pitchFamily="34" charset="0"/>
              <a:buAutoNum type="alphaLcPeriod"/>
              <a:defRPr/>
            </a:pPr>
            <a:endParaRPr lang="en-ID" sz="24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838200" y="365125"/>
            <a:ext cx="10515600" cy="712788"/>
          </a:xfrm>
        </p:spPr>
        <p:txBody>
          <a:bodyPr/>
          <a:lstStyle/>
          <a:p>
            <a:pPr algn="ctr" eaLnBrk="1" hangingPunct="1"/>
            <a:r>
              <a:rPr lang="en-ID" sz="3200" smtClean="0">
                <a:latin typeface="Berlin Sans FB" pitchFamily="34" charset="0"/>
              </a:rPr>
              <a:t>PERTANYAAN UNTUK DIDISKUSIKAN</a:t>
            </a:r>
            <a:endParaRPr lang="en-US" sz="3200" smtClean="0">
              <a:latin typeface="Berlin Sans FB" pitchFamily="34" charset="0"/>
            </a:endParaRPr>
          </a:p>
        </p:txBody>
      </p:sp>
      <p:sp>
        <p:nvSpPr>
          <p:cNvPr id="34819" name="Content Placeholder 2"/>
          <p:cNvSpPr>
            <a:spLocks noGrp="1"/>
          </p:cNvSpPr>
          <p:nvPr>
            <p:ph idx="1"/>
          </p:nvPr>
        </p:nvSpPr>
        <p:spPr>
          <a:xfrm>
            <a:off x="838200" y="1228725"/>
            <a:ext cx="10515600" cy="4948238"/>
          </a:xfrm>
        </p:spPr>
        <p:txBody>
          <a:bodyPr/>
          <a:lstStyle/>
          <a:p>
            <a:pPr marL="514350" indent="-514350" eaLnBrk="1" hangingPunct="1">
              <a:buFont typeface="Calibri Light" pitchFamily="34" charset="0"/>
              <a:buAutoNum type="arabicPeriod"/>
            </a:pPr>
            <a:r>
              <a:rPr lang="en-ID" smtClean="0"/>
              <a:t>Apakah yang dimaksud dengan risiko bisnis?</a:t>
            </a:r>
          </a:p>
          <a:p>
            <a:pPr marL="514350" indent="-514350" eaLnBrk="1" hangingPunct="1">
              <a:buFont typeface="Calibri Light" pitchFamily="34" charset="0"/>
              <a:buAutoNum type="arabicPeriod"/>
            </a:pPr>
            <a:r>
              <a:rPr lang="en-ID" smtClean="0"/>
              <a:t>Jelaskan factor yang dapat menyebabkan tingginya risiko bisnis.</a:t>
            </a:r>
          </a:p>
          <a:p>
            <a:pPr marL="514350" indent="-514350" eaLnBrk="1" hangingPunct="1">
              <a:buFont typeface="Calibri Light" pitchFamily="34" charset="0"/>
              <a:buAutoNum type="arabicPeriod"/>
            </a:pPr>
            <a:r>
              <a:rPr lang="en-ID" smtClean="0"/>
              <a:t>Adrian Mart menjual barang hasil produksinya dengan harga Rp 10.000 per unit. Biaya tetap operasional sebesar Rp 50 jt dan biaya variabel sebesar Rp 3.000 per unit.</a:t>
            </a:r>
          </a:p>
          <a:p>
            <a:pPr marL="514350" indent="-514350" eaLnBrk="1" hangingPunct="1">
              <a:buFont typeface="Calibri Light" pitchFamily="34" charset="0"/>
              <a:buAutoNum type="alphaLcPeriod"/>
            </a:pPr>
            <a:r>
              <a:rPr lang="en-ID" smtClean="0"/>
              <a:t>Hitunglah EBIT pada penjualan 25.000 unit.</a:t>
            </a:r>
          </a:p>
          <a:p>
            <a:pPr marL="514350" indent="-514350" eaLnBrk="1" hangingPunct="1">
              <a:buFont typeface="Calibri Light" pitchFamily="34" charset="0"/>
              <a:buAutoNum type="alphaLcPeriod"/>
            </a:pPr>
            <a:r>
              <a:rPr lang="en-ID" smtClean="0"/>
              <a:t>Hitunglah EBIT pada penjualan 15.000 unit dan 21.000 unit</a:t>
            </a:r>
          </a:p>
          <a:p>
            <a:pPr marL="514350" indent="-514350" eaLnBrk="1" hangingPunct="1">
              <a:buFont typeface="Calibri Light" pitchFamily="34" charset="0"/>
              <a:buAutoNum type="alphaLcPeriod"/>
            </a:pPr>
            <a:r>
              <a:rPr lang="en-ID" smtClean="0"/>
              <a:t>Persentase perubahan dalam penjualan dan hubungannya dengan persentase perubahan dalam EBIT berdasarkan penjualan 15.000 unit dan 21.000 unit.	</a:t>
            </a:r>
            <a:endParaRPr 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8800"/>
            <a:ext cx="10515600" cy="5618163"/>
          </a:xfrm>
        </p:spPr>
        <p:txBody>
          <a:bodyPr rtlCol="0">
            <a:normAutofit/>
          </a:bodyPr>
          <a:lstStyle/>
          <a:p>
            <a:pPr marL="914400" lvl="1" indent="-457200" eaLnBrk="1" fontAlgn="auto" hangingPunct="1">
              <a:spcAft>
                <a:spcPts val="0"/>
              </a:spcAft>
              <a:buFont typeface="Arial" pitchFamily="34" charset="0"/>
              <a:buAutoNum type="alphaLcPeriod" startAt="4"/>
              <a:defRPr/>
            </a:pPr>
            <a:r>
              <a:rPr lang="en-ID" dirty="0" smtClean="0"/>
              <a:t>DOL </a:t>
            </a:r>
            <a:r>
              <a:rPr lang="en-ID" dirty="0" err="1" smtClean="0"/>
              <a:t>untuk</a:t>
            </a:r>
            <a:r>
              <a:rPr lang="en-ID" dirty="0" smtClean="0"/>
              <a:t> </a:t>
            </a:r>
            <a:r>
              <a:rPr lang="en-ID" dirty="0" err="1" smtClean="0"/>
              <a:t>masing-masing</a:t>
            </a:r>
            <a:r>
              <a:rPr lang="en-ID" dirty="0" smtClean="0"/>
              <a:t> alternative </a:t>
            </a:r>
            <a:r>
              <a:rPr lang="en-ID" dirty="0" err="1" smtClean="0"/>
              <a:t>berikut</a:t>
            </a:r>
            <a:r>
              <a:rPr lang="en-ID" dirty="0" smtClean="0"/>
              <a:t> </a:t>
            </a:r>
            <a:r>
              <a:rPr lang="en-ID" dirty="0" err="1" smtClean="0"/>
              <a:t>pada</a:t>
            </a:r>
            <a:r>
              <a:rPr lang="en-ID" dirty="0" smtClean="0"/>
              <a:t> level </a:t>
            </a:r>
            <a:r>
              <a:rPr lang="en-ID" dirty="0" err="1" smtClean="0"/>
              <a:t>penjualan</a:t>
            </a:r>
            <a:r>
              <a:rPr lang="en-ID" dirty="0" smtClean="0"/>
              <a:t> 25.000 unit.</a:t>
            </a:r>
          </a:p>
          <a:p>
            <a:pPr marL="457200" lvl="1" indent="0" eaLnBrk="1" fontAlgn="auto" hangingPunct="1">
              <a:spcAft>
                <a:spcPts val="0"/>
              </a:spcAft>
              <a:buFont typeface="Arial" pitchFamily="34" charset="0"/>
              <a:buNone/>
              <a:defRPr/>
            </a:pPr>
            <a:r>
              <a:rPr lang="en-ID" dirty="0" smtClean="0"/>
              <a:t>	1).  </a:t>
            </a:r>
            <a:r>
              <a:rPr lang="en-ID" dirty="0" err="1" smtClean="0"/>
              <a:t>Biaya</a:t>
            </a:r>
            <a:r>
              <a:rPr lang="en-ID" dirty="0" smtClean="0"/>
              <a:t> </a:t>
            </a:r>
            <a:r>
              <a:rPr lang="en-ID" dirty="0" err="1" smtClean="0"/>
              <a:t>tetap</a:t>
            </a:r>
            <a:r>
              <a:rPr lang="en-ID" dirty="0" smtClean="0"/>
              <a:t> </a:t>
            </a:r>
            <a:r>
              <a:rPr lang="en-ID" dirty="0" err="1" smtClean="0"/>
              <a:t>Rp</a:t>
            </a:r>
            <a:r>
              <a:rPr lang="en-ID" dirty="0" smtClean="0"/>
              <a:t> 0 </a:t>
            </a:r>
            <a:r>
              <a:rPr lang="en-ID" dirty="0" err="1" smtClean="0"/>
              <a:t>dan</a:t>
            </a:r>
            <a:r>
              <a:rPr lang="en-ID" dirty="0" smtClean="0"/>
              <a:t> </a:t>
            </a:r>
            <a:r>
              <a:rPr lang="en-ID" dirty="0" err="1" smtClean="0"/>
              <a:t>biaya</a:t>
            </a:r>
            <a:r>
              <a:rPr lang="en-ID" dirty="0" smtClean="0"/>
              <a:t> </a:t>
            </a:r>
            <a:r>
              <a:rPr lang="en-ID" dirty="0" err="1" smtClean="0"/>
              <a:t>variabel</a:t>
            </a:r>
            <a:r>
              <a:rPr lang="en-ID" dirty="0" smtClean="0"/>
              <a:t> </a:t>
            </a:r>
            <a:r>
              <a:rPr lang="en-ID" dirty="0" err="1" smtClean="0"/>
              <a:t>Rp</a:t>
            </a:r>
            <a:r>
              <a:rPr lang="en-ID" dirty="0" smtClean="0"/>
              <a:t> 3.000 per unit</a:t>
            </a:r>
          </a:p>
          <a:p>
            <a:pPr marL="457200" lvl="1" indent="0" eaLnBrk="1" fontAlgn="auto" hangingPunct="1">
              <a:spcAft>
                <a:spcPts val="0"/>
              </a:spcAft>
              <a:buFont typeface="Arial" pitchFamily="34" charset="0"/>
              <a:buNone/>
              <a:defRPr/>
            </a:pPr>
            <a:r>
              <a:rPr lang="en-ID" dirty="0" smtClean="0"/>
              <a:t>	2).  </a:t>
            </a:r>
            <a:r>
              <a:rPr lang="en-ID" dirty="0" err="1" smtClean="0"/>
              <a:t>Biaya</a:t>
            </a:r>
            <a:r>
              <a:rPr lang="en-ID" dirty="0" smtClean="0"/>
              <a:t> </a:t>
            </a:r>
            <a:r>
              <a:rPr lang="en-ID" dirty="0" err="1" smtClean="0"/>
              <a:t>tetap</a:t>
            </a:r>
            <a:r>
              <a:rPr lang="en-ID" dirty="0" smtClean="0"/>
              <a:t> </a:t>
            </a:r>
            <a:r>
              <a:rPr lang="en-ID" dirty="0" err="1" smtClean="0"/>
              <a:t>Rp</a:t>
            </a:r>
            <a:r>
              <a:rPr lang="en-ID" dirty="0" smtClean="0"/>
              <a:t> 50 </a:t>
            </a:r>
            <a:r>
              <a:rPr lang="en-ID" dirty="0" err="1" smtClean="0"/>
              <a:t>jt</a:t>
            </a:r>
            <a:r>
              <a:rPr lang="en-ID" dirty="0" smtClean="0"/>
              <a:t> &amp; </a:t>
            </a:r>
            <a:r>
              <a:rPr lang="en-ID" dirty="0" err="1" smtClean="0"/>
              <a:t>biaya</a:t>
            </a:r>
            <a:r>
              <a:rPr lang="en-ID" dirty="0" smtClean="0"/>
              <a:t> </a:t>
            </a:r>
            <a:r>
              <a:rPr lang="en-ID" dirty="0" err="1" smtClean="0"/>
              <a:t>variabel</a:t>
            </a:r>
            <a:r>
              <a:rPr lang="en-ID" dirty="0" smtClean="0"/>
              <a:t> </a:t>
            </a:r>
            <a:r>
              <a:rPr lang="en-ID" dirty="0" err="1" smtClean="0"/>
              <a:t>Rp</a:t>
            </a:r>
            <a:r>
              <a:rPr lang="en-ID" dirty="0" smtClean="0"/>
              <a:t> 3.000 per unit</a:t>
            </a:r>
          </a:p>
          <a:p>
            <a:pPr marL="457200" lvl="1" indent="0" eaLnBrk="1" fontAlgn="auto" hangingPunct="1">
              <a:spcAft>
                <a:spcPts val="0"/>
              </a:spcAft>
              <a:buFont typeface="Arial" pitchFamily="34" charset="0"/>
              <a:buNone/>
              <a:defRPr/>
            </a:pPr>
            <a:r>
              <a:rPr lang="en-ID" dirty="0" smtClean="0"/>
              <a:t>	3).  Dari </a:t>
            </a:r>
            <a:r>
              <a:rPr lang="en-ID" dirty="0" err="1" smtClean="0"/>
              <a:t>pertnyaa</a:t>
            </a:r>
            <a:r>
              <a:rPr lang="en-ID" dirty="0" smtClean="0"/>
              <a:t> </a:t>
            </a:r>
            <a:r>
              <a:rPr lang="en-ID" dirty="0" err="1" smtClean="0"/>
              <a:t>a,b</a:t>
            </a:r>
            <a:r>
              <a:rPr lang="en-ID" dirty="0" smtClean="0"/>
              <a:t> &amp; c </a:t>
            </a:r>
            <a:r>
              <a:rPr lang="en-ID" dirty="0" err="1" smtClean="0"/>
              <a:t>diatas</a:t>
            </a:r>
            <a:r>
              <a:rPr lang="en-ID" dirty="0" smtClean="0"/>
              <a:t> </a:t>
            </a:r>
            <a:r>
              <a:rPr lang="en-ID" dirty="0" err="1" smtClean="0"/>
              <a:t>kesimpulan</a:t>
            </a:r>
            <a:r>
              <a:rPr lang="en-ID" dirty="0" smtClean="0"/>
              <a:t> </a:t>
            </a:r>
            <a:r>
              <a:rPr lang="en-ID" dirty="0" err="1" smtClean="0"/>
              <a:t>apa</a:t>
            </a:r>
            <a:r>
              <a:rPr lang="en-ID" dirty="0" smtClean="0"/>
              <a:t> yang </a:t>
            </a:r>
            <a:r>
              <a:rPr lang="en-ID" dirty="0" err="1" smtClean="0"/>
              <a:t>dapat</a:t>
            </a:r>
            <a:r>
              <a:rPr lang="en-ID" dirty="0" smtClean="0"/>
              <a:t>  </a:t>
            </a:r>
            <a:r>
              <a:rPr lang="en-ID" dirty="0" err="1" smtClean="0"/>
              <a:t>diambil</a:t>
            </a:r>
            <a:r>
              <a:rPr lang="en-ID" dirty="0" smtClean="0"/>
              <a:t> </a:t>
            </a:r>
            <a:r>
              <a:rPr lang="en-ID" dirty="0" err="1" smtClean="0"/>
              <a:t>dari</a:t>
            </a:r>
            <a:r>
              <a:rPr lang="en-ID" dirty="0" smtClean="0"/>
              <a:t>  DOL yang </a:t>
            </a:r>
            <a:r>
              <a:rPr lang="en-ID" dirty="0" err="1" smtClean="0"/>
              <a:t>dihasilkan</a:t>
            </a:r>
            <a:r>
              <a:rPr lang="en-ID" dirty="0" smtClean="0"/>
              <a:t>?</a:t>
            </a:r>
          </a:p>
          <a:p>
            <a:pPr marL="457200" lvl="1" indent="0" eaLnBrk="1" fontAlgn="auto" hangingPunct="1">
              <a:spcAft>
                <a:spcPts val="0"/>
              </a:spcAft>
              <a:buFont typeface="Arial" pitchFamily="34" charset="0"/>
              <a:buNone/>
              <a:defRPr/>
            </a:pPr>
            <a:endParaRPr lang="en-ID" dirty="0" smtClean="0"/>
          </a:p>
          <a:p>
            <a:pPr marL="457200" lvl="1" indent="0" eaLnBrk="1" fontAlgn="auto" hangingPunct="1">
              <a:spcAft>
                <a:spcPts val="0"/>
              </a:spcAft>
              <a:buFont typeface="Arial" pitchFamily="34" charset="0"/>
              <a:buNone/>
              <a:defRPr/>
            </a:pPr>
            <a:r>
              <a:rPr lang="en-ID" dirty="0" smtClean="0"/>
              <a:t>4.	PT </a:t>
            </a:r>
            <a:r>
              <a:rPr lang="en-ID" dirty="0" err="1" smtClean="0"/>
              <a:t>Zaki</a:t>
            </a:r>
            <a:r>
              <a:rPr lang="en-ID" dirty="0" smtClean="0"/>
              <a:t> </a:t>
            </a:r>
            <a:r>
              <a:rPr lang="en-ID" dirty="0" err="1" smtClean="0"/>
              <a:t>membuat</a:t>
            </a:r>
            <a:r>
              <a:rPr lang="en-ID" dirty="0" smtClean="0"/>
              <a:t> </a:t>
            </a:r>
            <a:r>
              <a:rPr lang="en-ID" dirty="0" err="1" smtClean="0"/>
              <a:t>proyeksi</a:t>
            </a:r>
            <a:r>
              <a:rPr lang="en-ID" dirty="0" smtClean="0"/>
              <a:t> </a:t>
            </a:r>
            <a:r>
              <a:rPr lang="en-ID" dirty="0" err="1" smtClean="0"/>
              <a:t>th</a:t>
            </a:r>
            <a:r>
              <a:rPr lang="en-ID" dirty="0" smtClean="0"/>
              <a:t> 2018 </a:t>
            </a:r>
            <a:r>
              <a:rPr lang="en-ID" dirty="0" err="1" smtClean="0"/>
              <a:t>untuk</a:t>
            </a:r>
            <a:r>
              <a:rPr lang="en-ID" dirty="0" smtClean="0"/>
              <a:t> </a:t>
            </a:r>
            <a:r>
              <a:rPr lang="en-ID" dirty="0" err="1" smtClean="0"/>
              <a:t>anggaran</a:t>
            </a:r>
            <a:r>
              <a:rPr lang="en-ID" dirty="0" smtClean="0"/>
              <a:t> </a:t>
            </a:r>
            <a:r>
              <a:rPr lang="en-ID" dirty="0" err="1" smtClean="0"/>
              <a:t>penjualan</a:t>
            </a:r>
            <a:r>
              <a:rPr lang="en-ID" dirty="0" smtClean="0"/>
              <a:t> </a:t>
            </a:r>
            <a:r>
              <a:rPr lang="en-ID" dirty="0" err="1" smtClean="0"/>
              <a:t>dan</a:t>
            </a:r>
            <a:r>
              <a:rPr lang="en-ID" dirty="0" smtClean="0"/>
              <a:t> </a:t>
            </a:r>
            <a:r>
              <a:rPr lang="en-ID" dirty="0" err="1" smtClean="0"/>
              <a:t>anggaran</a:t>
            </a:r>
            <a:r>
              <a:rPr lang="en-ID" dirty="0" smtClean="0"/>
              <a:t> </a:t>
            </a:r>
            <a:r>
              <a:rPr lang="en-ID" dirty="0" err="1" smtClean="0"/>
              <a:t>laba</a:t>
            </a:r>
            <a:r>
              <a:rPr lang="en-ID" dirty="0" smtClean="0"/>
              <a:t> </a:t>
            </a:r>
            <a:r>
              <a:rPr lang="en-ID" dirty="0" err="1" smtClean="0"/>
              <a:t>operasional</a:t>
            </a:r>
            <a:r>
              <a:rPr lang="en-ID" dirty="0" smtClean="0"/>
              <a:t>. </a:t>
            </a:r>
            <a:r>
              <a:rPr lang="en-ID" dirty="0" err="1" smtClean="0"/>
              <a:t>Bila</a:t>
            </a:r>
            <a:r>
              <a:rPr lang="en-ID" dirty="0" smtClean="0"/>
              <a:t> </a:t>
            </a:r>
            <a:r>
              <a:rPr lang="en-ID" dirty="0" err="1" smtClean="0"/>
              <a:t>asumsi</a:t>
            </a:r>
            <a:r>
              <a:rPr lang="en-ID" dirty="0" smtClean="0"/>
              <a:t> </a:t>
            </a:r>
            <a:r>
              <a:rPr lang="en-ID" dirty="0" err="1" smtClean="0"/>
              <a:t>terpenuhi</a:t>
            </a:r>
            <a:r>
              <a:rPr lang="en-ID" dirty="0" smtClean="0"/>
              <a:t>, </a:t>
            </a:r>
            <a:r>
              <a:rPr lang="en-ID" dirty="0" err="1" smtClean="0"/>
              <a:t>perusahaan</a:t>
            </a:r>
            <a:r>
              <a:rPr lang="en-ID" dirty="0" smtClean="0"/>
              <a:t> </a:t>
            </a:r>
            <a:r>
              <a:rPr lang="en-ID" dirty="0" err="1" smtClean="0"/>
              <a:t>akan</a:t>
            </a:r>
            <a:r>
              <a:rPr lang="en-ID" dirty="0" smtClean="0"/>
              <a:t> </a:t>
            </a:r>
            <a:r>
              <a:rPr lang="en-ID" dirty="0" err="1" smtClean="0"/>
              <a:t>mencapai</a:t>
            </a:r>
            <a:r>
              <a:rPr lang="en-ID" dirty="0" smtClean="0"/>
              <a:t> </a:t>
            </a:r>
            <a:r>
              <a:rPr lang="en-ID" dirty="0" err="1" smtClean="0"/>
              <a:t>penjualan</a:t>
            </a:r>
            <a:r>
              <a:rPr lang="en-ID" dirty="0" smtClean="0"/>
              <a:t> </a:t>
            </a:r>
            <a:r>
              <a:rPr lang="en-ID" dirty="0" err="1" smtClean="0"/>
              <a:t>Rp</a:t>
            </a:r>
            <a:r>
              <a:rPr lang="en-ID" dirty="0" smtClean="0"/>
              <a:t> 300 </a:t>
            </a:r>
            <a:r>
              <a:rPr lang="en-ID" dirty="0" err="1" smtClean="0"/>
              <a:t>miliar</a:t>
            </a:r>
            <a:r>
              <a:rPr lang="en-ID" dirty="0" smtClean="0"/>
              <a:t> &amp; </a:t>
            </a:r>
            <a:r>
              <a:rPr lang="en-ID" dirty="0" err="1" smtClean="0"/>
              <a:t>laba</a:t>
            </a:r>
            <a:r>
              <a:rPr lang="en-ID" dirty="0" smtClean="0"/>
              <a:t> </a:t>
            </a:r>
            <a:r>
              <a:rPr lang="en-ID" dirty="0" err="1" smtClean="0"/>
              <a:t>operasi</a:t>
            </a:r>
            <a:r>
              <a:rPr lang="en-ID" dirty="0" smtClean="0"/>
              <a:t> </a:t>
            </a:r>
            <a:r>
              <a:rPr lang="en-ID" dirty="0" err="1" smtClean="0"/>
              <a:t>Rp</a:t>
            </a:r>
            <a:r>
              <a:rPr lang="en-ID" dirty="0" smtClean="0"/>
              <a:t> 50 </a:t>
            </a:r>
            <a:r>
              <a:rPr lang="en-ID" dirty="0" err="1" smtClean="0"/>
              <a:t>miliar</a:t>
            </a:r>
            <a:r>
              <a:rPr lang="en-ID" dirty="0" smtClean="0"/>
              <a:t>. </a:t>
            </a:r>
            <a:r>
              <a:rPr lang="en-ID" dirty="0" err="1" smtClean="0"/>
              <a:t>Namun</a:t>
            </a:r>
            <a:r>
              <a:rPr lang="en-ID" dirty="0" smtClean="0"/>
              <a:t>, </a:t>
            </a:r>
            <a:r>
              <a:rPr lang="en-ID" dirty="0" err="1" smtClean="0"/>
              <a:t>terjadi</a:t>
            </a:r>
            <a:r>
              <a:rPr lang="en-ID" dirty="0" smtClean="0"/>
              <a:t> </a:t>
            </a:r>
            <a:r>
              <a:rPr lang="en-ID" dirty="0" err="1" smtClean="0"/>
              <a:t>perubahan</a:t>
            </a:r>
            <a:r>
              <a:rPr lang="en-ID" dirty="0" smtClean="0"/>
              <a:t> </a:t>
            </a:r>
            <a:r>
              <a:rPr lang="en-ID" dirty="0" err="1" smtClean="0"/>
              <a:t>regulasi</a:t>
            </a:r>
            <a:r>
              <a:rPr lang="en-ID" dirty="0" smtClean="0"/>
              <a:t> </a:t>
            </a:r>
            <a:r>
              <a:rPr lang="en-ID" dirty="0" err="1" smtClean="0"/>
              <a:t>dari</a:t>
            </a:r>
            <a:r>
              <a:rPr lang="en-ID" dirty="0" smtClean="0"/>
              <a:t> </a:t>
            </a:r>
            <a:r>
              <a:rPr lang="en-ID" dirty="0" err="1" smtClean="0"/>
              <a:t>pemerintah</a:t>
            </a:r>
            <a:r>
              <a:rPr lang="en-ID" dirty="0" smtClean="0"/>
              <a:t> </a:t>
            </a:r>
            <a:r>
              <a:rPr lang="en-ID" dirty="0" err="1" smtClean="0"/>
              <a:t>sehingga</a:t>
            </a:r>
            <a:r>
              <a:rPr lang="en-ID" dirty="0" smtClean="0"/>
              <a:t> </a:t>
            </a:r>
            <a:r>
              <a:rPr lang="en-ID" dirty="0" err="1" smtClean="0"/>
              <a:t>beberapa</a:t>
            </a:r>
            <a:r>
              <a:rPr lang="en-ID" dirty="0" smtClean="0"/>
              <a:t> </a:t>
            </a:r>
            <a:r>
              <a:rPr lang="en-ID" dirty="0" err="1" smtClean="0"/>
              <a:t>pesaing</a:t>
            </a:r>
            <a:r>
              <a:rPr lang="en-ID" dirty="0" smtClean="0"/>
              <a:t> </a:t>
            </a:r>
            <a:r>
              <a:rPr lang="en-ID" dirty="0" err="1" smtClean="0"/>
              <a:t>muncul</a:t>
            </a:r>
            <a:r>
              <a:rPr lang="en-ID" dirty="0" smtClean="0"/>
              <a:t>. </a:t>
            </a:r>
            <a:r>
              <a:rPr lang="en-ID" dirty="0" err="1" smtClean="0"/>
              <a:t>Dengan</a:t>
            </a:r>
            <a:r>
              <a:rPr lang="en-ID" dirty="0" smtClean="0"/>
              <a:t> </a:t>
            </a:r>
            <a:r>
              <a:rPr lang="en-ID" dirty="0" err="1" smtClean="0"/>
              <a:t>perubahan</a:t>
            </a:r>
            <a:r>
              <a:rPr lang="en-ID" dirty="0" smtClean="0"/>
              <a:t> </a:t>
            </a:r>
            <a:r>
              <a:rPr lang="en-ID" dirty="0" err="1" smtClean="0"/>
              <a:t>itu</a:t>
            </a:r>
            <a:r>
              <a:rPr lang="en-ID" dirty="0" smtClean="0"/>
              <a:t>, </a:t>
            </a:r>
            <a:r>
              <a:rPr lang="en-ID" dirty="0" err="1" smtClean="0"/>
              <a:t>diperkirakan</a:t>
            </a:r>
            <a:r>
              <a:rPr lang="en-ID" dirty="0" smtClean="0"/>
              <a:t> </a:t>
            </a:r>
            <a:r>
              <a:rPr lang="en-ID" dirty="0" err="1" smtClean="0"/>
              <a:t>penjualan</a:t>
            </a:r>
            <a:r>
              <a:rPr lang="en-ID" dirty="0" smtClean="0"/>
              <a:t> </a:t>
            </a:r>
            <a:r>
              <a:rPr lang="en-ID" dirty="0" err="1" smtClean="0"/>
              <a:t>naik</a:t>
            </a:r>
            <a:r>
              <a:rPr lang="en-ID" dirty="0" smtClean="0"/>
              <a:t> </a:t>
            </a:r>
            <a:r>
              <a:rPr lang="en-ID" dirty="0" err="1" smtClean="0"/>
              <a:t>menjadi</a:t>
            </a:r>
            <a:r>
              <a:rPr lang="en-ID" dirty="0" smtClean="0"/>
              <a:t> </a:t>
            </a:r>
            <a:r>
              <a:rPr lang="en-ID" dirty="0" err="1" smtClean="0"/>
              <a:t>Rp</a:t>
            </a:r>
            <a:r>
              <a:rPr lang="en-ID" dirty="0" smtClean="0"/>
              <a:t> 350 </a:t>
            </a:r>
            <a:r>
              <a:rPr lang="en-ID" dirty="0" err="1" smtClean="0"/>
              <a:t>miliar</a:t>
            </a:r>
            <a:r>
              <a:rPr lang="en-ID" dirty="0" smtClean="0"/>
              <a:t> &amp; </a:t>
            </a:r>
            <a:r>
              <a:rPr lang="en-ID" dirty="0" err="1" smtClean="0"/>
              <a:t>laba</a:t>
            </a:r>
            <a:r>
              <a:rPr lang="en-ID" dirty="0" smtClean="0"/>
              <a:t> </a:t>
            </a:r>
            <a:r>
              <a:rPr lang="en-ID" dirty="0" err="1" smtClean="0"/>
              <a:t>operasi</a:t>
            </a:r>
            <a:r>
              <a:rPr lang="en-ID" dirty="0" smtClean="0"/>
              <a:t> </a:t>
            </a:r>
            <a:r>
              <a:rPr lang="en-ID" dirty="0" err="1" smtClean="0"/>
              <a:t>perusahaan</a:t>
            </a:r>
            <a:r>
              <a:rPr lang="en-ID" dirty="0" smtClean="0"/>
              <a:t> </a:t>
            </a:r>
            <a:r>
              <a:rPr lang="en-ID" dirty="0" err="1" smtClean="0"/>
              <a:t>akan</a:t>
            </a:r>
            <a:r>
              <a:rPr lang="en-ID" dirty="0" smtClean="0"/>
              <a:t> </a:t>
            </a:r>
            <a:r>
              <a:rPr lang="en-ID" dirty="0" err="1" smtClean="0"/>
              <a:t>naik</a:t>
            </a:r>
            <a:r>
              <a:rPr lang="en-ID" dirty="0" smtClean="0"/>
              <a:t> </a:t>
            </a:r>
            <a:r>
              <a:rPr lang="en-ID" dirty="0" err="1" smtClean="0"/>
              <a:t>menjadi</a:t>
            </a:r>
            <a:r>
              <a:rPr lang="en-ID" dirty="0" smtClean="0"/>
              <a:t> </a:t>
            </a:r>
            <a:r>
              <a:rPr lang="en-ID" dirty="0" err="1" smtClean="0"/>
              <a:t>Rp</a:t>
            </a:r>
            <a:r>
              <a:rPr lang="en-ID" dirty="0" smtClean="0"/>
              <a:t> 90 </a:t>
            </a:r>
            <a:r>
              <a:rPr lang="en-ID" dirty="0" err="1" smtClean="0"/>
              <a:t>miliar</a:t>
            </a:r>
            <a:r>
              <a:rPr lang="en-ID" dirty="0" smtClean="0"/>
              <a:t>. </a:t>
            </a:r>
            <a:r>
              <a:rPr lang="en-ID" dirty="0" err="1" smtClean="0"/>
              <a:t>Hitunglah</a:t>
            </a:r>
            <a:r>
              <a:rPr lang="en-ID" dirty="0" smtClean="0"/>
              <a:t> </a:t>
            </a:r>
            <a:r>
              <a:rPr lang="en-ID" dirty="0" err="1" smtClean="0"/>
              <a:t>besar</a:t>
            </a:r>
            <a:r>
              <a:rPr lang="en-ID" dirty="0" smtClean="0"/>
              <a:t> DOL-</a:t>
            </a:r>
            <a:r>
              <a:rPr lang="en-ID" dirty="0" err="1" smtClean="0"/>
              <a:t>nya</a:t>
            </a:r>
            <a:r>
              <a:rPr lang="en-ID" dirty="0" smtClean="0"/>
              <a:t>.</a:t>
            </a:r>
          </a:p>
          <a:p>
            <a:pPr marL="457200" lvl="1" indent="0"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ubtitle 2"/>
          <p:cNvSpPr>
            <a:spLocks noGrp="1"/>
          </p:cNvSpPr>
          <p:nvPr>
            <p:ph type="subTitle" idx="1"/>
          </p:nvPr>
        </p:nvSpPr>
        <p:spPr>
          <a:xfrm>
            <a:off x="1524000" y="736600"/>
            <a:ext cx="9144000" cy="4521200"/>
          </a:xfrm>
        </p:spPr>
        <p:txBody>
          <a:bodyPr anchor="ctr"/>
          <a:lstStyle/>
          <a:p>
            <a:pPr eaLnBrk="1" hangingPunct="1"/>
            <a:r>
              <a:rPr lang="en-ID" sz="5400" smtClean="0"/>
              <a:t>TERIMA KASIH</a:t>
            </a:r>
            <a:endParaRPr lang="en-US" sz="54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838200" y="365125"/>
            <a:ext cx="10515600" cy="561975"/>
          </a:xfrm>
        </p:spPr>
        <p:txBody>
          <a:bodyPr/>
          <a:lstStyle/>
          <a:p>
            <a:pPr algn="ctr" eaLnBrk="1" hangingPunct="1"/>
            <a:r>
              <a:rPr lang="en-ID" sz="3200" smtClean="0">
                <a:latin typeface="Berlin Sans FB" pitchFamily="34" charset="0"/>
              </a:rPr>
              <a:t>SEKTOR USAHA DAN RISIKO BISNIS</a:t>
            </a:r>
            <a:endParaRPr lang="en-US" sz="3200" smtClean="0">
              <a:latin typeface="Berlin Sans FB" pitchFamily="34" charset="0"/>
            </a:endParaRPr>
          </a:p>
        </p:txBody>
      </p:sp>
      <p:sp>
        <p:nvSpPr>
          <p:cNvPr id="5123" name="Content Placeholder 2"/>
          <p:cNvSpPr>
            <a:spLocks noGrp="1"/>
          </p:cNvSpPr>
          <p:nvPr>
            <p:ph idx="1"/>
          </p:nvPr>
        </p:nvSpPr>
        <p:spPr>
          <a:xfrm>
            <a:off x="838200" y="1030288"/>
            <a:ext cx="10515600" cy="5640387"/>
          </a:xfrm>
        </p:spPr>
        <p:txBody>
          <a:bodyPr/>
          <a:lstStyle/>
          <a:p>
            <a:pPr eaLnBrk="1" hangingPunct="1"/>
            <a:r>
              <a:rPr lang="en-ID" smtClean="0"/>
              <a:t>Semua usaha memiliki kekhasan risiko bisnisnya masing-masing.</a:t>
            </a:r>
          </a:p>
          <a:p>
            <a:pPr eaLnBrk="1" hangingPunct="1"/>
            <a:r>
              <a:rPr lang="en-ID" smtClean="0"/>
              <a:t>Kunci kesuksesan menghadapi risiko adalah adanya pengendalian dan sikap kehati-hatian dalam berusaha.</a:t>
            </a:r>
          </a:p>
          <a:p>
            <a:pPr eaLnBrk="1" hangingPunct="1"/>
            <a:r>
              <a:rPr lang="en-ID" smtClean="0"/>
              <a:t>Ketika sebuah usaha baru dimulai, pengusaha disarankan untuk memiliki referensi dan pengalaman sebanyak mungkin. Referensi bisa didapat dari rencana bisnis perusahaan. Sehingga kegagalan dalam berbisnis dapat diminimalkan. Aspek anggaran, prediksi penjualan dan keuntungan , prediksi masa penurunan penjualan, penciptaan produk baru, baya gaji karyawan, dan keputusan investasi merupakan hal-hal yang perlu dirumuskan secara matang sebelum sebuah usaha dimulai. </a:t>
            </a:r>
          </a:p>
          <a:p>
            <a:pPr eaLnBrk="1" hangingPunct="1"/>
            <a:r>
              <a:rPr lang="en-ID" smtClean="0"/>
              <a:t>Sedangkan factor pengalaman akan didapat dalam jangka panjang, yang penting semua pelaku usaha itu harus mampu untuk focus dalam usahanya.</a:t>
            </a:r>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rtlCol="0">
            <a:normAutofit fontScale="90000"/>
          </a:bodyPr>
          <a:lstStyle/>
          <a:p>
            <a:pPr eaLnBrk="1" fontAlgn="auto" hangingPunct="1">
              <a:spcAft>
                <a:spcPts val="0"/>
              </a:spcAft>
              <a:defRPr/>
            </a:pPr>
            <a:r>
              <a:rPr lang="en-ID" sz="2800" dirty="0" err="1" smtClean="0">
                <a:latin typeface="+mn-lt"/>
              </a:rPr>
              <a:t>Berikut</a:t>
            </a:r>
            <a:r>
              <a:rPr lang="en-ID" sz="2800" dirty="0" smtClean="0">
                <a:latin typeface="+mn-lt"/>
              </a:rPr>
              <a:t> </a:t>
            </a:r>
            <a:r>
              <a:rPr lang="en-ID" sz="2800" dirty="0" err="1" smtClean="0">
                <a:latin typeface="+mn-lt"/>
              </a:rPr>
              <a:t>beberapa</a:t>
            </a:r>
            <a:r>
              <a:rPr lang="en-ID" sz="2800" dirty="0" smtClean="0">
                <a:latin typeface="+mn-lt"/>
              </a:rPr>
              <a:t> </a:t>
            </a:r>
            <a:r>
              <a:rPr lang="en-ID" sz="2800" dirty="0" err="1" smtClean="0">
                <a:latin typeface="+mn-lt"/>
              </a:rPr>
              <a:t>risiko</a:t>
            </a:r>
            <a:r>
              <a:rPr lang="en-ID" sz="2800" dirty="0" smtClean="0">
                <a:latin typeface="+mn-lt"/>
              </a:rPr>
              <a:t> </a:t>
            </a:r>
            <a:r>
              <a:rPr lang="en-ID" sz="2800" dirty="0" err="1" smtClean="0">
                <a:latin typeface="+mn-lt"/>
              </a:rPr>
              <a:t>bisnis</a:t>
            </a:r>
            <a:r>
              <a:rPr lang="en-ID" sz="2800" dirty="0" smtClean="0">
                <a:latin typeface="+mn-lt"/>
              </a:rPr>
              <a:t> </a:t>
            </a:r>
            <a:r>
              <a:rPr lang="en-ID" sz="2800" dirty="0" err="1" smtClean="0">
                <a:latin typeface="+mn-lt"/>
              </a:rPr>
              <a:t>pada</a:t>
            </a:r>
            <a:r>
              <a:rPr lang="en-ID" sz="2800" dirty="0" smtClean="0">
                <a:latin typeface="+mn-lt"/>
              </a:rPr>
              <a:t> </a:t>
            </a:r>
            <a:r>
              <a:rPr lang="en-ID" sz="2800" dirty="0" err="1" smtClean="0">
                <a:latin typeface="+mn-lt"/>
              </a:rPr>
              <a:t>beberapa</a:t>
            </a:r>
            <a:r>
              <a:rPr lang="en-ID" sz="2800" dirty="0" smtClean="0">
                <a:latin typeface="+mn-lt"/>
              </a:rPr>
              <a:t> sector </a:t>
            </a:r>
            <a:r>
              <a:rPr lang="en-ID" sz="2800" dirty="0" err="1" smtClean="0">
                <a:latin typeface="+mn-lt"/>
              </a:rPr>
              <a:t>usahan</a:t>
            </a:r>
            <a:r>
              <a:rPr lang="en-ID" sz="2800" dirty="0" smtClean="0">
                <a:latin typeface="+mn-lt"/>
              </a:rPr>
              <a:t> </a:t>
            </a:r>
            <a:r>
              <a:rPr lang="en-ID" sz="2800" dirty="0" err="1" smtClean="0">
                <a:latin typeface="+mn-lt"/>
              </a:rPr>
              <a:t>nonkeuangan</a:t>
            </a:r>
            <a:r>
              <a:rPr lang="en-ID" sz="2800" dirty="0" smtClean="0">
                <a:latin typeface="+mn-lt"/>
              </a:rPr>
              <a:t>.</a:t>
            </a:r>
            <a:endParaRPr lang="en-US" sz="2800" dirty="0" smtClean="0">
              <a:latin typeface="+mn-lt"/>
            </a:endParaRPr>
          </a:p>
        </p:txBody>
      </p:sp>
      <p:graphicFrame>
        <p:nvGraphicFramePr>
          <p:cNvPr id="4" name="Content Placeholder 3"/>
          <p:cNvGraphicFramePr>
            <a:graphicFrameLocks noGrp="1"/>
          </p:cNvGraphicFramePr>
          <p:nvPr>
            <p:ph idx="1"/>
          </p:nvPr>
        </p:nvGraphicFramePr>
        <p:xfrm>
          <a:off x="838200" y="1092200"/>
          <a:ext cx="10515600" cy="4302691"/>
        </p:xfrm>
        <a:graphic>
          <a:graphicData uri="http://schemas.openxmlformats.org/drawingml/2006/table">
            <a:tbl>
              <a:tblPr firstRow="1" bandRow="1">
                <a:tableStyleId>{5C22544A-7EE6-4342-B048-85BDC9FD1C3A}</a:tableStyleId>
              </a:tblPr>
              <a:tblGrid>
                <a:gridCol w="581167"/>
                <a:gridCol w="1883391"/>
                <a:gridCol w="3671248"/>
                <a:gridCol w="4379794"/>
              </a:tblGrid>
              <a:tr h="370785">
                <a:tc>
                  <a:txBody>
                    <a:bodyPr/>
                    <a:lstStyle/>
                    <a:p>
                      <a:pPr algn="ctr"/>
                      <a:r>
                        <a:rPr lang="en-ID" sz="1800" dirty="0" smtClean="0">
                          <a:solidFill>
                            <a:schemeClr val="tx1"/>
                          </a:solidFill>
                        </a:rPr>
                        <a:t>No</a:t>
                      </a:r>
                      <a:endParaRPr lang="en-US" sz="1800" dirty="0">
                        <a:solidFill>
                          <a:schemeClr val="tx1"/>
                        </a:solidFill>
                      </a:endParaRPr>
                    </a:p>
                  </a:txBody>
                  <a:tcPr marT="45713" marB="45713"/>
                </a:tc>
                <a:tc>
                  <a:txBody>
                    <a:bodyPr/>
                    <a:lstStyle/>
                    <a:p>
                      <a:pPr algn="ctr"/>
                      <a:r>
                        <a:rPr lang="en-ID" sz="1800" dirty="0" err="1" smtClean="0">
                          <a:solidFill>
                            <a:schemeClr val="tx1"/>
                          </a:solidFill>
                        </a:rPr>
                        <a:t>Sektor</a:t>
                      </a:r>
                      <a:r>
                        <a:rPr lang="en-ID" sz="1800" dirty="0" smtClean="0">
                          <a:solidFill>
                            <a:schemeClr val="tx1"/>
                          </a:solidFill>
                        </a:rPr>
                        <a:t> Usaha</a:t>
                      </a:r>
                      <a:endParaRPr lang="en-US" sz="1800" dirty="0">
                        <a:solidFill>
                          <a:schemeClr val="tx1"/>
                        </a:solidFill>
                      </a:endParaRPr>
                    </a:p>
                  </a:txBody>
                  <a:tcPr marT="45713" marB="45713"/>
                </a:tc>
                <a:tc>
                  <a:txBody>
                    <a:bodyPr/>
                    <a:lstStyle/>
                    <a:p>
                      <a:pPr algn="ctr"/>
                      <a:r>
                        <a:rPr lang="en-ID" sz="1800" dirty="0" err="1" smtClean="0">
                          <a:solidFill>
                            <a:schemeClr val="tx1"/>
                          </a:solidFill>
                        </a:rPr>
                        <a:t>Risiko</a:t>
                      </a:r>
                      <a:r>
                        <a:rPr lang="en-ID" sz="1800" dirty="0" smtClean="0">
                          <a:solidFill>
                            <a:schemeClr val="tx1"/>
                          </a:solidFill>
                        </a:rPr>
                        <a:t> </a:t>
                      </a:r>
                      <a:r>
                        <a:rPr lang="en-ID" sz="1800" dirty="0" err="1" smtClean="0">
                          <a:solidFill>
                            <a:schemeClr val="tx1"/>
                          </a:solidFill>
                        </a:rPr>
                        <a:t>Bisnis</a:t>
                      </a:r>
                      <a:endParaRPr lang="en-US" sz="1800" dirty="0">
                        <a:solidFill>
                          <a:schemeClr val="tx1"/>
                        </a:solidFill>
                      </a:endParaRPr>
                    </a:p>
                  </a:txBody>
                  <a:tcPr marT="45713" marB="45713"/>
                </a:tc>
                <a:tc>
                  <a:txBody>
                    <a:bodyPr/>
                    <a:lstStyle/>
                    <a:p>
                      <a:pPr algn="ctr"/>
                      <a:r>
                        <a:rPr lang="en-ID" sz="1800" dirty="0" err="1" smtClean="0">
                          <a:solidFill>
                            <a:schemeClr val="tx1"/>
                          </a:solidFill>
                        </a:rPr>
                        <a:t>Solusi</a:t>
                      </a:r>
                      <a:r>
                        <a:rPr lang="en-ID" sz="1800" dirty="0" smtClean="0">
                          <a:solidFill>
                            <a:schemeClr val="tx1"/>
                          </a:solidFill>
                        </a:rPr>
                        <a:t> </a:t>
                      </a:r>
                      <a:r>
                        <a:rPr lang="en-ID" sz="1800" dirty="0" err="1" smtClean="0">
                          <a:solidFill>
                            <a:schemeClr val="tx1"/>
                          </a:solidFill>
                        </a:rPr>
                        <a:t>dan</a:t>
                      </a:r>
                      <a:r>
                        <a:rPr lang="en-ID" sz="1800" dirty="0" smtClean="0">
                          <a:solidFill>
                            <a:schemeClr val="tx1"/>
                          </a:solidFill>
                        </a:rPr>
                        <a:t> </a:t>
                      </a:r>
                      <a:r>
                        <a:rPr lang="en-ID" sz="1800" dirty="0" err="1" smtClean="0">
                          <a:solidFill>
                            <a:schemeClr val="tx1"/>
                          </a:solidFill>
                        </a:rPr>
                        <a:t>Mitigasi</a:t>
                      </a:r>
                      <a:r>
                        <a:rPr lang="en-ID" sz="1800" dirty="0" smtClean="0">
                          <a:solidFill>
                            <a:schemeClr val="tx1"/>
                          </a:solidFill>
                        </a:rPr>
                        <a:t> </a:t>
                      </a:r>
                      <a:r>
                        <a:rPr lang="en-ID" sz="1800" dirty="0" err="1" smtClean="0">
                          <a:solidFill>
                            <a:schemeClr val="tx1"/>
                          </a:solidFill>
                        </a:rPr>
                        <a:t>Risiko</a:t>
                      </a:r>
                      <a:r>
                        <a:rPr lang="en-ID" sz="1800" dirty="0" smtClean="0">
                          <a:solidFill>
                            <a:schemeClr val="tx1"/>
                          </a:solidFill>
                        </a:rPr>
                        <a:t> </a:t>
                      </a:r>
                      <a:r>
                        <a:rPr lang="en-ID" sz="1800" dirty="0" err="1" smtClean="0">
                          <a:solidFill>
                            <a:schemeClr val="tx1"/>
                          </a:solidFill>
                        </a:rPr>
                        <a:t>Bisnis</a:t>
                      </a:r>
                      <a:endParaRPr lang="en-US" sz="1800" dirty="0">
                        <a:solidFill>
                          <a:schemeClr val="tx1"/>
                        </a:solidFill>
                      </a:endParaRPr>
                    </a:p>
                  </a:txBody>
                  <a:tcPr marT="45713" marB="45713"/>
                </a:tc>
              </a:tr>
              <a:tr h="3931340">
                <a:tc>
                  <a:txBody>
                    <a:bodyPr/>
                    <a:lstStyle/>
                    <a:p>
                      <a:r>
                        <a:rPr lang="en-ID" sz="1800" dirty="0" smtClean="0"/>
                        <a:t>1.</a:t>
                      </a:r>
                      <a:endParaRPr lang="en-US" sz="1800" dirty="0"/>
                    </a:p>
                  </a:txBody>
                  <a:tcPr marT="45713" marB="45713"/>
                </a:tc>
                <a:tc>
                  <a:txBody>
                    <a:bodyPr/>
                    <a:lstStyle/>
                    <a:p>
                      <a:r>
                        <a:rPr lang="en-ID" sz="1800" dirty="0" err="1" smtClean="0"/>
                        <a:t>Bisnis</a:t>
                      </a:r>
                      <a:r>
                        <a:rPr lang="en-ID" sz="1800" dirty="0" smtClean="0"/>
                        <a:t> </a:t>
                      </a:r>
                      <a:r>
                        <a:rPr lang="en-ID" sz="1800" dirty="0" err="1" smtClean="0"/>
                        <a:t>Pertanian</a:t>
                      </a:r>
                      <a:endParaRPr lang="en-US" sz="1800" dirty="0"/>
                    </a:p>
                  </a:txBody>
                  <a:tcPr marT="45713" marB="45713"/>
                </a:tc>
                <a:tc>
                  <a:txBody>
                    <a:bodyPr/>
                    <a:lstStyle/>
                    <a:p>
                      <a:pPr marL="342900" indent="-342900">
                        <a:buFont typeface="Arial" panose="020B0604020202020204" pitchFamily="34" charset="0"/>
                        <a:buChar char="•"/>
                      </a:pPr>
                      <a:r>
                        <a:rPr lang="en-ID" sz="1800" dirty="0" err="1" smtClean="0"/>
                        <a:t>Produk</a:t>
                      </a:r>
                      <a:r>
                        <a:rPr lang="en-ID" sz="1800" dirty="0" smtClean="0"/>
                        <a:t> yang </a:t>
                      </a:r>
                      <a:r>
                        <a:rPr lang="en-ID" sz="1800" dirty="0" err="1" smtClean="0"/>
                        <a:t>dihasilkan</a:t>
                      </a:r>
                      <a:r>
                        <a:rPr lang="en-ID" sz="1800" dirty="0" smtClean="0"/>
                        <a:t> </a:t>
                      </a:r>
                      <a:r>
                        <a:rPr lang="en-ID" sz="1800" dirty="0" err="1" smtClean="0"/>
                        <a:t>mudah</a:t>
                      </a:r>
                      <a:r>
                        <a:rPr lang="en-ID" sz="1800" dirty="0" smtClean="0"/>
                        <a:t> </a:t>
                      </a:r>
                      <a:r>
                        <a:rPr lang="en-ID" sz="1800" dirty="0" err="1" smtClean="0"/>
                        <a:t>busuk</a:t>
                      </a:r>
                      <a:r>
                        <a:rPr lang="en-ID" sz="1800" dirty="0" smtClean="0"/>
                        <a:t> </a:t>
                      </a:r>
                      <a:r>
                        <a:rPr lang="en-ID" sz="1800" dirty="0" err="1" smtClean="0"/>
                        <a:t>atau</a:t>
                      </a:r>
                      <a:r>
                        <a:rPr lang="en-ID" sz="1800" dirty="0" smtClean="0"/>
                        <a:t> </a:t>
                      </a:r>
                      <a:r>
                        <a:rPr lang="en-ID" sz="1800" dirty="0" err="1" smtClean="0"/>
                        <a:t>cepat</a:t>
                      </a:r>
                      <a:r>
                        <a:rPr lang="en-ID" sz="1800" dirty="0" smtClean="0"/>
                        <a:t> </a:t>
                      </a:r>
                      <a:r>
                        <a:rPr lang="en-ID" sz="1800" dirty="0" err="1" smtClean="0"/>
                        <a:t>kedaluwarsa</a:t>
                      </a:r>
                      <a:endParaRPr lang="en-ID" sz="1800" dirty="0" smtClean="0"/>
                    </a:p>
                    <a:p>
                      <a:pPr marL="0" indent="0">
                        <a:buFont typeface="+mj-lt"/>
                        <a:buNone/>
                      </a:pPr>
                      <a:endParaRPr lang="en-ID" sz="1800" dirty="0" smtClean="0"/>
                    </a:p>
                    <a:p>
                      <a:pPr marL="0" indent="0">
                        <a:buFont typeface="+mj-lt"/>
                        <a:buNone/>
                      </a:pPr>
                      <a:endParaRPr lang="en-ID" sz="1800" dirty="0" smtClean="0"/>
                    </a:p>
                    <a:p>
                      <a:pPr marL="0" indent="0">
                        <a:buFont typeface="+mj-lt"/>
                        <a:buNone/>
                      </a:pPr>
                      <a:endParaRPr lang="en-ID" sz="1800" dirty="0" smtClean="0"/>
                    </a:p>
                    <a:p>
                      <a:pPr marL="0" indent="0">
                        <a:buFont typeface="+mj-lt"/>
                        <a:buNone/>
                      </a:pPr>
                      <a:endParaRPr lang="en-ID" sz="1800" dirty="0" smtClean="0"/>
                    </a:p>
                    <a:p>
                      <a:pPr marL="342900" indent="-342900">
                        <a:buFont typeface="Arial" panose="020B0604020202020204" pitchFamily="34" charset="0"/>
                        <a:buChar char="•"/>
                      </a:pPr>
                      <a:r>
                        <a:rPr lang="en-ID" sz="1800" dirty="0" err="1" smtClean="0"/>
                        <a:t>Harus</a:t>
                      </a:r>
                      <a:r>
                        <a:rPr lang="en-ID" sz="1800" dirty="0" smtClean="0"/>
                        <a:t> </a:t>
                      </a:r>
                      <a:r>
                        <a:rPr lang="en-ID" sz="1800" dirty="0" err="1" smtClean="0"/>
                        <a:t>punya</a:t>
                      </a:r>
                      <a:r>
                        <a:rPr lang="en-ID" sz="1800" dirty="0" smtClean="0"/>
                        <a:t> </a:t>
                      </a:r>
                      <a:r>
                        <a:rPr lang="en-ID" sz="1800" dirty="0" err="1" smtClean="0"/>
                        <a:t>tempat</a:t>
                      </a:r>
                      <a:r>
                        <a:rPr lang="en-ID" sz="1800" dirty="0" smtClean="0"/>
                        <a:t> </a:t>
                      </a:r>
                      <a:r>
                        <a:rPr lang="en-ID" sz="1800" dirty="0" err="1" smtClean="0"/>
                        <a:t>penyimpanan</a:t>
                      </a:r>
                      <a:r>
                        <a:rPr lang="en-ID" sz="1800" dirty="0" smtClean="0"/>
                        <a:t> yang </a:t>
                      </a:r>
                      <a:r>
                        <a:rPr lang="en-ID" sz="1800" dirty="0" err="1" smtClean="0"/>
                        <a:t>aman</a:t>
                      </a:r>
                      <a:r>
                        <a:rPr lang="en-ID" sz="1800" baseline="0" dirty="0" smtClean="0"/>
                        <a:t> </a:t>
                      </a:r>
                      <a:r>
                        <a:rPr lang="en-ID" sz="1800" baseline="0" dirty="0" err="1" smtClean="0"/>
                        <a:t>dan</a:t>
                      </a:r>
                      <a:r>
                        <a:rPr lang="en-ID" sz="1800" baseline="0" dirty="0" smtClean="0"/>
                        <a:t> </a:t>
                      </a:r>
                      <a:r>
                        <a:rPr lang="en-ID" sz="1800" baseline="0" dirty="0" err="1" smtClean="0"/>
                        <a:t>bersih</a:t>
                      </a:r>
                      <a:r>
                        <a:rPr lang="en-ID" sz="1800" baseline="0" dirty="0" smtClean="0"/>
                        <a:t> agar </a:t>
                      </a:r>
                      <a:r>
                        <a:rPr lang="en-ID" sz="1800" baseline="0" dirty="0" err="1" smtClean="0"/>
                        <a:t>segar</a:t>
                      </a:r>
                      <a:endParaRPr lang="en-ID" sz="1800" baseline="0" dirty="0" smtClean="0"/>
                    </a:p>
                    <a:p>
                      <a:pPr marL="342900" indent="-342900">
                        <a:buFont typeface="Arial" panose="020B0604020202020204" pitchFamily="34" charset="0"/>
                        <a:buChar char="•"/>
                      </a:pPr>
                      <a:endParaRPr lang="en-ID" sz="1800" baseline="0" dirty="0" smtClean="0"/>
                    </a:p>
                    <a:p>
                      <a:pPr marL="342900" indent="-342900">
                        <a:buFont typeface="Arial" panose="020B0604020202020204" pitchFamily="34" charset="0"/>
                        <a:buChar char="•"/>
                      </a:pPr>
                      <a:r>
                        <a:rPr lang="en-ID" sz="1800" baseline="0" dirty="0" err="1" smtClean="0"/>
                        <a:t>Serangan</a:t>
                      </a:r>
                      <a:r>
                        <a:rPr lang="en-ID" sz="1800" baseline="0" dirty="0" smtClean="0"/>
                        <a:t> </a:t>
                      </a:r>
                      <a:r>
                        <a:rPr lang="en-ID" sz="1800" baseline="0" dirty="0" err="1" smtClean="0"/>
                        <a:t>hama</a:t>
                      </a:r>
                      <a:r>
                        <a:rPr lang="en-ID" sz="1800" baseline="0" dirty="0" smtClean="0"/>
                        <a:t> </a:t>
                      </a:r>
                      <a:r>
                        <a:rPr lang="en-ID" sz="1800" baseline="0" dirty="0" err="1" smtClean="0"/>
                        <a:t>penyakit</a:t>
                      </a:r>
                      <a:endParaRPr lang="en-ID" sz="1800" baseline="0" dirty="0" smtClean="0"/>
                    </a:p>
                    <a:p>
                      <a:pPr marL="342900" indent="-342900">
                        <a:buFont typeface="Arial" panose="020B0604020202020204" pitchFamily="34" charset="0"/>
                        <a:buChar char="•"/>
                      </a:pPr>
                      <a:endParaRPr lang="en-ID" sz="1800" baseline="0" dirty="0" smtClean="0"/>
                    </a:p>
                    <a:p>
                      <a:pPr marL="342900" indent="-342900">
                        <a:buFont typeface="Arial" panose="020B0604020202020204" pitchFamily="34" charset="0"/>
                        <a:buChar char="•"/>
                      </a:pPr>
                      <a:r>
                        <a:rPr lang="en-ID" sz="1800" baseline="0" dirty="0" err="1" smtClean="0"/>
                        <a:t>Naik</a:t>
                      </a:r>
                      <a:r>
                        <a:rPr lang="en-ID" sz="1800" baseline="0" dirty="0" smtClean="0"/>
                        <a:t> </a:t>
                      </a:r>
                      <a:r>
                        <a:rPr lang="en-ID" sz="1800" baseline="0" dirty="0" err="1" smtClean="0"/>
                        <a:t>turunnya</a:t>
                      </a:r>
                      <a:r>
                        <a:rPr lang="en-ID" sz="1800" baseline="0" dirty="0" smtClean="0"/>
                        <a:t> </a:t>
                      </a:r>
                      <a:r>
                        <a:rPr lang="en-ID" sz="1800" baseline="0" dirty="0" err="1" smtClean="0"/>
                        <a:t>harga</a:t>
                      </a:r>
                      <a:r>
                        <a:rPr lang="en-ID" sz="1800" baseline="0" dirty="0" smtClean="0"/>
                        <a:t> </a:t>
                      </a:r>
                      <a:r>
                        <a:rPr lang="en-ID" sz="1800" baseline="0" dirty="0" err="1" smtClean="0"/>
                        <a:t>pipik</a:t>
                      </a:r>
                      <a:endParaRPr lang="en-US" sz="1800" dirty="0"/>
                    </a:p>
                  </a:txBody>
                  <a:tcPr marT="45713" marB="45713"/>
                </a:tc>
                <a:tc>
                  <a:txBody>
                    <a:bodyPr/>
                    <a:lstStyle/>
                    <a:p>
                      <a:pPr marL="285750" indent="-285750">
                        <a:buFont typeface="Arial" panose="020B0604020202020204" pitchFamily="34" charset="0"/>
                        <a:buChar char="•"/>
                      </a:pPr>
                      <a:r>
                        <a:rPr lang="en-ID" sz="1800" dirty="0" err="1" smtClean="0"/>
                        <a:t>Menjual</a:t>
                      </a:r>
                      <a:r>
                        <a:rPr lang="en-ID" sz="1800" dirty="0" smtClean="0"/>
                        <a:t> </a:t>
                      </a:r>
                      <a:r>
                        <a:rPr lang="en-ID" sz="1800" dirty="0" err="1" smtClean="0"/>
                        <a:t>produk</a:t>
                      </a:r>
                      <a:r>
                        <a:rPr lang="en-ID" sz="1800" baseline="0" dirty="0" smtClean="0"/>
                        <a:t> yang </a:t>
                      </a:r>
                      <a:r>
                        <a:rPr lang="en-ID" sz="1800" baseline="0" dirty="0" err="1" smtClean="0"/>
                        <a:t>tepat</a:t>
                      </a:r>
                      <a:r>
                        <a:rPr lang="en-ID" sz="1800" baseline="0" dirty="0" smtClean="0"/>
                        <a:t> </a:t>
                      </a:r>
                      <a:r>
                        <a:rPr lang="en-ID" sz="1800" baseline="0" dirty="0" err="1" smtClean="0"/>
                        <a:t>waktu</a:t>
                      </a:r>
                      <a:endParaRPr lang="en-ID" sz="1800" baseline="0" dirty="0" smtClean="0"/>
                    </a:p>
                    <a:p>
                      <a:pPr marL="285750" indent="-285750">
                        <a:buFont typeface="Arial" panose="020B0604020202020204" pitchFamily="34" charset="0"/>
                        <a:buChar char="•"/>
                      </a:pPr>
                      <a:r>
                        <a:rPr lang="en-ID" sz="1800" baseline="0" dirty="0" err="1" smtClean="0"/>
                        <a:t>Jumlah</a:t>
                      </a:r>
                      <a:r>
                        <a:rPr lang="en-ID" sz="1800" baseline="0" dirty="0" smtClean="0"/>
                        <a:t> yang </a:t>
                      </a:r>
                      <a:r>
                        <a:rPr lang="en-ID" sz="1800" baseline="0" dirty="0" err="1" smtClean="0"/>
                        <a:t>dipanen</a:t>
                      </a:r>
                      <a:r>
                        <a:rPr lang="en-ID" sz="1800" baseline="0" dirty="0" smtClean="0"/>
                        <a:t> </a:t>
                      </a:r>
                      <a:r>
                        <a:rPr lang="en-ID" sz="1800" baseline="0" dirty="0" err="1" smtClean="0"/>
                        <a:t>sesuai</a:t>
                      </a:r>
                      <a:r>
                        <a:rPr lang="en-ID" sz="1800" baseline="0" dirty="0" smtClean="0"/>
                        <a:t> </a:t>
                      </a:r>
                      <a:r>
                        <a:rPr lang="en-ID" sz="1800" baseline="0" dirty="0" err="1" smtClean="0"/>
                        <a:t>dengan</a:t>
                      </a:r>
                      <a:r>
                        <a:rPr lang="en-ID" sz="1800" baseline="0" dirty="0" smtClean="0"/>
                        <a:t> </a:t>
                      </a:r>
                      <a:r>
                        <a:rPr lang="en-ID" sz="1800" baseline="0" dirty="0" err="1" smtClean="0"/>
                        <a:t>daya</a:t>
                      </a:r>
                      <a:r>
                        <a:rPr lang="en-ID" sz="1800" baseline="0" dirty="0" smtClean="0"/>
                        <a:t> </a:t>
                      </a:r>
                      <a:r>
                        <a:rPr lang="en-ID" sz="1800" baseline="0" dirty="0" err="1" smtClean="0"/>
                        <a:t>beli</a:t>
                      </a:r>
                      <a:r>
                        <a:rPr lang="en-ID" sz="1800" baseline="0" dirty="0" smtClean="0"/>
                        <a:t> </a:t>
                      </a:r>
                      <a:r>
                        <a:rPr lang="en-ID" sz="1800" baseline="0" dirty="0" err="1" smtClean="0"/>
                        <a:t>konsumen</a:t>
                      </a:r>
                      <a:endParaRPr lang="en-ID" sz="1800" baseline="0" dirty="0" smtClean="0"/>
                    </a:p>
                    <a:p>
                      <a:pPr marL="285750" indent="-285750">
                        <a:buFont typeface="Arial" panose="020B0604020202020204" pitchFamily="34" charset="0"/>
                        <a:buChar char="•"/>
                      </a:pPr>
                      <a:r>
                        <a:rPr lang="en-ID" sz="1800" baseline="0" dirty="0" err="1" smtClean="0"/>
                        <a:t>Bila</a:t>
                      </a:r>
                      <a:r>
                        <a:rPr lang="en-ID" sz="1800" baseline="0" dirty="0" smtClean="0"/>
                        <a:t> </a:t>
                      </a:r>
                      <a:r>
                        <a:rPr lang="en-ID" sz="1800" baseline="0" dirty="0" err="1" smtClean="0"/>
                        <a:t>produk</a:t>
                      </a:r>
                      <a:r>
                        <a:rPr lang="en-ID" sz="1800" baseline="0" dirty="0" smtClean="0"/>
                        <a:t> </a:t>
                      </a:r>
                      <a:r>
                        <a:rPr lang="en-ID" sz="1800" baseline="0" dirty="0" err="1" smtClean="0"/>
                        <a:t>sulit</a:t>
                      </a:r>
                      <a:r>
                        <a:rPr lang="en-ID" sz="1800" baseline="0" dirty="0" smtClean="0"/>
                        <a:t> </a:t>
                      </a:r>
                      <a:r>
                        <a:rPr lang="en-ID" sz="1800" baseline="0" dirty="0" err="1" smtClean="0"/>
                        <a:t>dijual</a:t>
                      </a:r>
                      <a:r>
                        <a:rPr lang="en-ID" sz="1800" baseline="0" dirty="0" smtClean="0"/>
                        <a:t>, </a:t>
                      </a:r>
                      <a:r>
                        <a:rPr lang="en-ID" sz="1800" baseline="0" dirty="0" err="1" smtClean="0"/>
                        <a:t>maka</a:t>
                      </a:r>
                      <a:r>
                        <a:rPr lang="en-ID" sz="1800" baseline="0" dirty="0" smtClean="0"/>
                        <a:t> </a:t>
                      </a:r>
                      <a:r>
                        <a:rPr lang="en-ID" sz="1800" baseline="0" dirty="0" err="1" smtClean="0"/>
                        <a:t>disarankan</a:t>
                      </a:r>
                      <a:r>
                        <a:rPr lang="en-ID" sz="1800" baseline="0" dirty="0" smtClean="0"/>
                        <a:t> </a:t>
                      </a:r>
                      <a:r>
                        <a:rPr lang="en-ID" sz="1800" baseline="0" dirty="0" err="1" smtClean="0"/>
                        <a:t>untuk</a:t>
                      </a:r>
                      <a:r>
                        <a:rPr lang="en-ID" sz="1800" baseline="0" dirty="0" smtClean="0"/>
                        <a:t> </a:t>
                      </a:r>
                      <a:r>
                        <a:rPr lang="en-ID" sz="1800" baseline="0" dirty="0" err="1" smtClean="0"/>
                        <a:t>diawetkan</a:t>
                      </a:r>
                      <a:r>
                        <a:rPr lang="en-ID" sz="1800" baseline="0" dirty="0" smtClean="0"/>
                        <a:t>.</a:t>
                      </a:r>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Memiliki</a:t>
                      </a:r>
                      <a:r>
                        <a:rPr lang="en-ID" sz="1800" baseline="0" dirty="0" smtClean="0"/>
                        <a:t> </a:t>
                      </a:r>
                      <a:r>
                        <a:rPr lang="en-ID" sz="1800" baseline="0" dirty="0" err="1" smtClean="0"/>
                        <a:t>lemari</a:t>
                      </a:r>
                      <a:r>
                        <a:rPr lang="en-ID" sz="1800" baseline="0" dirty="0" smtClean="0"/>
                        <a:t> </a:t>
                      </a:r>
                      <a:r>
                        <a:rPr lang="en-ID" sz="1800" baseline="0" dirty="0" err="1" smtClean="0"/>
                        <a:t>pendingin</a:t>
                      </a:r>
                      <a:endParaRPr lang="en-ID" sz="1800" baseline="0" dirty="0" smtClean="0"/>
                    </a:p>
                    <a:p>
                      <a:pPr marL="285750" indent="-285750">
                        <a:buFont typeface="Arial" panose="020B0604020202020204" pitchFamily="34" charset="0"/>
                        <a:buChar char="•"/>
                      </a:pPr>
                      <a:r>
                        <a:rPr lang="en-ID" sz="1800" baseline="0" dirty="0" err="1" smtClean="0"/>
                        <a:t>Menjaga</a:t>
                      </a:r>
                      <a:r>
                        <a:rPr lang="en-ID" sz="1800" baseline="0" dirty="0" smtClean="0"/>
                        <a:t> </a:t>
                      </a:r>
                      <a:r>
                        <a:rPr lang="en-ID" sz="1800" baseline="0" dirty="0" err="1" smtClean="0"/>
                        <a:t>suhu</a:t>
                      </a:r>
                      <a:r>
                        <a:rPr lang="en-ID" sz="1800" baseline="0" dirty="0" smtClean="0"/>
                        <a:t> </a:t>
                      </a:r>
                      <a:r>
                        <a:rPr lang="en-ID" sz="1800" baseline="0" dirty="0" err="1" smtClean="0"/>
                        <a:t>produk</a:t>
                      </a: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Menjaga</a:t>
                      </a:r>
                      <a:r>
                        <a:rPr lang="en-ID" sz="1800" baseline="0" dirty="0" smtClean="0"/>
                        <a:t> </a:t>
                      </a:r>
                      <a:r>
                        <a:rPr lang="en-ID" sz="1800" baseline="0" dirty="0" err="1" smtClean="0"/>
                        <a:t>ketersediaan</a:t>
                      </a:r>
                      <a:r>
                        <a:rPr lang="en-ID" sz="1800" baseline="0" dirty="0" smtClean="0"/>
                        <a:t> </a:t>
                      </a:r>
                      <a:r>
                        <a:rPr lang="en-ID" sz="1800" baseline="0" dirty="0" err="1" smtClean="0"/>
                        <a:t>pestisida</a:t>
                      </a: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Melakukan</a:t>
                      </a:r>
                      <a:r>
                        <a:rPr lang="en-ID" sz="1800" baseline="0" dirty="0" smtClean="0"/>
                        <a:t> </a:t>
                      </a:r>
                      <a:r>
                        <a:rPr lang="en-ID" sz="1800" baseline="0" dirty="0" err="1" smtClean="0"/>
                        <a:t>manajemen</a:t>
                      </a:r>
                      <a:r>
                        <a:rPr lang="en-ID" sz="1800" baseline="0" dirty="0" smtClean="0"/>
                        <a:t> </a:t>
                      </a:r>
                      <a:r>
                        <a:rPr lang="en-ID" sz="1800" baseline="0" dirty="0" err="1" smtClean="0"/>
                        <a:t>penghematan</a:t>
                      </a:r>
                      <a:r>
                        <a:rPr lang="en-ID" sz="1800" baseline="0" dirty="0" smtClean="0"/>
                        <a:t> </a:t>
                      </a:r>
                      <a:r>
                        <a:rPr lang="en-ID" sz="1800" baseline="0" dirty="0" err="1" smtClean="0"/>
                        <a:t>pupuk</a:t>
                      </a:r>
                      <a:endParaRPr lang="en-US" sz="1800" dirty="0"/>
                    </a:p>
                  </a:txBody>
                  <a:tcPr marT="45713" marB="45713"/>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838200" y="587375"/>
          <a:ext cx="10515600" cy="4394200"/>
        </p:xfrm>
        <a:graphic>
          <a:graphicData uri="http://schemas.openxmlformats.org/drawingml/2006/table">
            <a:tbl>
              <a:tblPr firstRow="1" bandRow="1">
                <a:tableStyleId>{5C22544A-7EE6-4342-B048-85BDC9FD1C3A}</a:tableStyleId>
              </a:tblPr>
              <a:tblGrid>
                <a:gridCol w="649406"/>
                <a:gridCol w="1692322"/>
                <a:gridCol w="3643953"/>
                <a:gridCol w="4529919"/>
              </a:tblGrid>
              <a:tr h="370840">
                <a:tc>
                  <a:txBody>
                    <a:bodyPr/>
                    <a:lstStyle/>
                    <a:p>
                      <a:pPr algn="ctr"/>
                      <a:r>
                        <a:rPr lang="en-ID" dirty="0" smtClean="0">
                          <a:solidFill>
                            <a:schemeClr val="tx1"/>
                          </a:solidFill>
                        </a:rPr>
                        <a:t>No</a:t>
                      </a:r>
                      <a:endParaRPr lang="en-US" dirty="0">
                        <a:solidFill>
                          <a:schemeClr val="tx1"/>
                        </a:solidFill>
                      </a:endParaRPr>
                    </a:p>
                  </a:txBody>
                  <a:tcPr/>
                </a:tc>
                <a:tc>
                  <a:txBody>
                    <a:bodyPr/>
                    <a:lstStyle/>
                    <a:p>
                      <a:pPr algn="ctr"/>
                      <a:r>
                        <a:rPr lang="en-ID" dirty="0" err="1" smtClean="0">
                          <a:solidFill>
                            <a:schemeClr val="tx1"/>
                          </a:solidFill>
                        </a:rPr>
                        <a:t>Sektor</a:t>
                      </a:r>
                      <a:r>
                        <a:rPr lang="en-ID" dirty="0" smtClean="0">
                          <a:solidFill>
                            <a:schemeClr val="tx1"/>
                          </a:solidFill>
                        </a:rPr>
                        <a:t> Usaha</a:t>
                      </a:r>
                      <a:endParaRPr lang="en-US" dirty="0">
                        <a:solidFill>
                          <a:schemeClr val="tx1"/>
                        </a:solidFill>
                      </a:endParaRPr>
                    </a:p>
                  </a:txBody>
                  <a:tcPr/>
                </a:tc>
                <a:tc>
                  <a:txBody>
                    <a:bodyPr/>
                    <a:lstStyle/>
                    <a:p>
                      <a:pPr algn="ctr"/>
                      <a:r>
                        <a:rPr lang="en-ID" dirty="0" err="1" smtClean="0">
                          <a:solidFill>
                            <a:schemeClr val="tx1"/>
                          </a:solidFill>
                        </a:rPr>
                        <a:t>Risiko</a:t>
                      </a:r>
                      <a:r>
                        <a:rPr lang="en-ID" dirty="0" smtClean="0">
                          <a:solidFill>
                            <a:schemeClr val="tx1"/>
                          </a:solidFill>
                        </a:rPr>
                        <a:t> </a:t>
                      </a:r>
                      <a:r>
                        <a:rPr lang="en-ID" dirty="0" err="1" smtClean="0">
                          <a:solidFill>
                            <a:schemeClr val="tx1"/>
                          </a:solidFill>
                        </a:rPr>
                        <a:t>Bisnis</a:t>
                      </a:r>
                      <a:endParaRPr lang="en-US" dirty="0">
                        <a:solidFill>
                          <a:schemeClr val="tx1"/>
                        </a:solidFill>
                      </a:endParaRPr>
                    </a:p>
                  </a:txBody>
                  <a:tcPr/>
                </a:tc>
                <a:tc>
                  <a:txBody>
                    <a:bodyPr/>
                    <a:lstStyle/>
                    <a:p>
                      <a:pPr algn="ctr"/>
                      <a:r>
                        <a:rPr lang="en-ID" dirty="0" err="1" smtClean="0">
                          <a:solidFill>
                            <a:schemeClr val="tx1"/>
                          </a:solidFill>
                        </a:rPr>
                        <a:t>Solusi</a:t>
                      </a:r>
                      <a:r>
                        <a:rPr lang="en-ID" dirty="0" smtClean="0">
                          <a:solidFill>
                            <a:schemeClr val="tx1"/>
                          </a:solidFill>
                        </a:rPr>
                        <a:t> </a:t>
                      </a:r>
                      <a:r>
                        <a:rPr lang="en-ID" dirty="0" err="1" smtClean="0">
                          <a:solidFill>
                            <a:schemeClr val="tx1"/>
                          </a:solidFill>
                        </a:rPr>
                        <a:t>dan</a:t>
                      </a:r>
                      <a:r>
                        <a:rPr lang="en-ID" dirty="0" smtClean="0">
                          <a:solidFill>
                            <a:schemeClr val="tx1"/>
                          </a:solidFill>
                        </a:rPr>
                        <a:t> </a:t>
                      </a:r>
                      <a:r>
                        <a:rPr lang="en-ID" dirty="0" err="1" smtClean="0">
                          <a:solidFill>
                            <a:schemeClr val="tx1"/>
                          </a:solidFill>
                        </a:rPr>
                        <a:t>Mitigasi</a:t>
                      </a:r>
                      <a:r>
                        <a:rPr lang="en-ID" dirty="0" smtClean="0">
                          <a:solidFill>
                            <a:schemeClr val="tx1"/>
                          </a:solidFill>
                        </a:rPr>
                        <a:t> </a:t>
                      </a:r>
                      <a:r>
                        <a:rPr lang="en-ID" dirty="0" err="1" smtClean="0">
                          <a:solidFill>
                            <a:schemeClr val="tx1"/>
                          </a:solidFill>
                        </a:rPr>
                        <a:t>Risiko</a:t>
                      </a:r>
                      <a:r>
                        <a:rPr lang="en-ID" dirty="0" smtClean="0">
                          <a:solidFill>
                            <a:schemeClr val="tx1"/>
                          </a:solidFill>
                        </a:rPr>
                        <a:t> </a:t>
                      </a:r>
                      <a:r>
                        <a:rPr lang="en-ID" dirty="0" err="1" smtClean="0">
                          <a:solidFill>
                            <a:schemeClr val="tx1"/>
                          </a:solidFill>
                        </a:rPr>
                        <a:t>Bisnis</a:t>
                      </a:r>
                      <a:endParaRPr lang="en-US" dirty="0">
                        <a:solidFill>
                          <a:schemeClr val="tx1"/>
                        </a:solidFill>
                      </a:endParaRPr>
                    </a:p>
                  </a:txBody>
                  <a:tcPr/>
                </a:tc>
              </a:tr>
              <a:tr h="370840">
                <a:tc>
                  <a:txBody>
                    <a:bodyPr/>
                    <a:lstStyle/>
                    <a:p>
                      <a:r>
                        <a:rPr lang="en-ID" dirty="0" smtClean="0"/>
                        <a:t>2.</a:t>
                      </a:r>
                      <a:endParaRPr lang="en-US" dirty="0"/>
                    </a:p>
                  </a:txBody>
                  <a:tcPr/>
                </a:tc>
                <a:tc>
                  <a:txBody>
                    <a:bodyPr/>
                    <a:lstStyle/>
                    <a:p>
                      <a:r>
                        <a:rPr lang="en-ID" dirty="0" err="1" smtClean="0"/>
                        <a:t>Bisnis</a:t>
                      </a:r>
                      <a:r>
                        <a:rPr lang="en-ID" dirty="0" smtClean="0"/>
                        <a:t> </a:t>
                      </a:r>
                      <a:r>
                        <a:rPr lang="en-ID" dirty="0" err="1" smtClean="0"/>
                        <a:t>Perikanan</a:t>
                      </a:r>
                      <a:endParaRPr lang="en-US" dirty="0"/>
                    </a:p>
                  </a:txBody>
                  <a:tcPr/>
                </a:tc>
                <a:tc>
                  <a:txBody>
                    <a:bodyPr/>
                    <a:lstStyle/>
                    <a:p>
                      <a:pPr marL="285750" indent="-285750">
                        <a:buFont typeface="Arial" panose="020B0604020202020204" pitchFamily="34" charset="0"/>
                        <a:buChar char="•"/>
                      </a:pPr>
                      <a:r>
                        <a:rPr lang="en-ID" dirty="0" err="1" smtClean="0"/>
                        <a:t>Masuknya</a:t>
                      </a:r>
                      <a:r>
                        <a:rPr lang="en-ID" dirty="0" smtClean="0"/>
                        <a:t> </a:t>
                      </a:r>
                      <a:r>
                        <a:rPr lang="en-ID" dirty="0" err="1" smtClean="0"/>
                        <a:t>bakteri</a:t>
                      </a:r>
                      <a:endParaRPr lang="en-US" dirty="0"/>
                    </a:p>
                  </a:txBody>
                  <a:tcPr/>
                </a:tc>
                <a:tc>
                  <a:txBody>
                    <a:bodyPr/>
                    <a:lstStyle/>
                    <a:p>
                      <a:pPr marL="285750" indent="-285750">
                        <a:buFont typeface="Arial" panose="020B0604020202020204" pitchFamily="34" charset="0"/>
                        <a:buChar char="•"/>
                      </a:pPr>
                      <a:r>
                        <a:rPr lang="en-ID" dirty="0" err="1" smtClean="0"/>
                        <a:t>Melakukan</a:t>
                      </a:r>
                      <a:r>
                        <a:rPr lang="en-ID" dirty="0" smtClean="0"/>
                        <a:t> </a:t>
                      </a:r>
                      <a:r>
                        <a:rPr lang="en-ID" dirty="0" err="1" smtClean="0"/>
                        <a:t>pengontrolan</a:t>
                      </a:r>
                      <a:r>
                        <a:rPr lang="en-ID" dirty="0" smtClean="0"/>
                        <a:t> </a:t>
                      </a:r>
                      <a:r>
                        <a:rPr lang="en-ID" dirty="0" err="1" smtClean="0"/>
                        <a:t>kondisi</a:t>
                      </a:r>
                      <a:r>
                        <a:rPr lang="en-ID" dirty="0" smtClean="0"/>
                        <a:t> </a:t>
                      </a:r>
                      <a:r>
                        <a:rPr lang="en-ID" dirty="0" err="1" smtClean="0"/>
                        <a:t>produk</a:t>
                      </a:r>
                      <a:r>
                        <a:rPr lang="en-ID" dirty="0" smtClean="0"/>
                        <a:t> </a:t>
                      </a:r>
                      <a:r>
                        <a:rPr lang="en-ID" dirty="0" err="1" smtClean="0"/>
                        <a:t>secara</a:t>
                      </a:r>
                      <a:r>
                        <a:rPr lang="en-ID" dirty="0" smtClean="0"/>
                        <a:t> </a:t>
                      </a:r>
                      <a:r>
                        <a:rPr lang="en-ID" dirty="0" err="1" smtClean="0"/>
                        <a:t>berkala</a:t>
                      </a:r>
                      <a:endParaRPr lang="en-US" dirty="0"/>
                    </a:p>
                  </a:txBody>
                  <a:tcPr/>
                </a:tc>
              </a:tr>
              <a:tr h="370840">
                <a:tc>
                  <a:txBody>
                    <a:bodyPr/>
                    <a:lstStyle/>
                    <a:p>
                      <a:r>
                        <a:rPr lang="en-ID" dirty="0" smtClean="0"/>
                        <a:t>3.</a:t>
                      </a:r>
                      <a:endParaRPr lang="en-US" dirty="0"/>
                    </a:p>
                  </a:txBody>
                  <a:tcPr/>
                </a:tc>
                <a:tc>
                  <a:txBody>
                    <a:bodyPr/>
                    <a:lstStyle/>
                    <a:p>
                      <a:r>
                        <a:rPr lang="en-ID" dirty="0" err="1" smtClean="0"/>
                        <a:t>Bisnis</a:t>
                      </a:r>
                      <a:r>
                        <a:rPr lang="en-ID" dirty="0" smtClean="0"/>
                        <a:t> </a:t>
                      </a:r>
                      <a:r>
                        <a:rPr lang="en-ID" dirty="0" err="1" smtClean="0"/>
                        <a:t>Peternakan</a:t>
                      </a:r>
                      <a:endParaRPr lang="en-US" dirty="0"/>
                    </a:p>
                  </a:txBody>
                  <a:tcPr/>
                </a:tc>
                <a:tc>
                  <a:txBody>
                    <a:bodyPr/>
                    <a:lstStyle/>
                    <a:p>
                      <a:pPr marL="285750" indent="-285750">
                        <a:buFont typeface="Arial" panose="020B0604020202020204" pitchFamily="34" charset="0"/>
                        <a:buChar char="•"/>
                      </a:pPr>
                      <a:r>
                        <a:rPr lang="en-ID" dirty="0" err="1" smtClean="0"/>
                        <a:t>Produk</a:t>
                      </a:r>
                      <a:r>
                        <a:rPr lang="en-ID" dirty="0" smtClean="0"/>
                        <a:t> yang </a:t>
                      </a:r>
                      <a:r>
                        <a:rPr lang="en-ID" dirty="0" err="1" smtClean="0"/>
                        <a:t>dihasilkan</a:t>
                      </a:r>
                      <a:r>
                        <a:rPr lang="en-ID" dirty="0" smtClean="0"/>
                        <a:t> </a:t>
                      </a:r>
                      <a:r>
                        <a:rPr lang="en-ID" dirty="0" err="1" smtClean="0"/>
                        <a:t>rawan</a:t>
                      </a:r>
                      <a:r>
                        <a:rPr lang="en-ID" dirty="0" smtClean="0"/>
                        <a:t> </a:t>
                      </a:r>
                      <a:r>
                        <a:rPr lang="en-ID" dirty="0" err="1" smtClean="0"/>
                        <a:t>penyakit</a:t>
                      </a:r>
                      <a:endParaRPr lang="en-ID" dirty="0" smtClean="0"/>
                    </a:p>
                    <a:p>
                      <a:pPr marL="285750" indent="-285750">
                        <a:buFont typeface="Arial" panose="020B0604020202020204" pitchFamily="34" charset="0"/>
                        <a:buChar char="•"/>
                      </a:pPr>
                      <a:endParaRPr lang="en-ID" dirty="0" smtClean="0"/>
                    </a:p>
                    <a:p>
                      <a:pPr marL="285750" indent="-285750">
                        <a:buFont typeface="Arial" panose="020B0604020202020204" pitchFamily="34" charset="0"/>
                        <a:buChar char="•"/>
                      </a:pPr>
                      <a:r>
                        <a:rPr lang="en-ID" dirty="0" err="1" smtClean="0"/>
                        <a:t>Membutuhkan</a:t>
                      </a:r>
                      <a:r>
                        <a:rPr lang="en-ID" dirty="0" smtClean="0"/>
                        <a:t> </a:t>
                      </a:r>
                      <a:r>
                        <a:rPr lang="en-ID" dirty="0" err="1" smtClean="0"/>
                        <a:t>perawatan</a:t>
                      </a:r>
                      <a:r>
                        <a:rPr lang="en-ID" dirty="0" smtClean="0"/>
                        <a:t> </a:t>
                      </a:r>
                      <a:r>
                        <a:rPr lang="en-ID" dirty="0" err="1" smtClean="0"/>
                        <a:t>intensif</a:t>
                      </a:r>
                      <a:endParaRPr lang="en-ID" dirty="0" smtClean="0"/>
                    </a:p>
                    <a:p>
                      <a:pPr marL="285750" indent="-285750">
                        <a:buFont typeface="Arial" panose="020B0604020202020204" pitchFamily="34" charset="0"/>
                        <a:buChar char="•"/>
                      </a:pPr>
                      <a:endParaRPr lang="en-ID" dirty="0" smtClean="0"/>
                    </a:p>
                    <a:p>
                      <a:pPr marL="285750" indent="-285750">
                        <a:buFont typeface="Arial" panose="020B0604020202020204" pitchFamily="34" charset="0"/>
                        <a:buChar char="•"/>
                      </a:pPr>
                      <a:endParaRPr lang="en-ID" dirty="0" smtClean="0"/>
                    </a:p>
                    <a:p>
                      <a:pPr marL="285750" indent="-285750">
                        <a:buFont typeface="Arial" panose="020B0604020202020204" pitchFamily="34" charset="0"/>
                        <a:buChar char="•"/>
                      </a:pPr>
                      <a:endParaRPr lang="en-ID" dirty="0" smtClean="0"/>
                    </a:p>
                    <a:p>
                      <a:pPr marL="285750" indent="-285750">
                        <a:buFont typeface="Arial" panose="020B0604020202020204" pitchFamily="34" charset="0"/>
                        <a:buChar char="•"/>
                      </a:pPr>
                      <a:endParaRPr lang="en-ID" dirty="0" smtClean="0"/>
                    </a:p>
                    <a:p>
                      <a:pPr marL="285750" indent="-285750">
                        <a:buFont typeface="Arial" panose="020B0604020202020204" pitchFamily="34" charset="0"/>
                        <a:buChar char="•"/>
                      </a:pPr>
                      <a:r>
                        <a:rPr lang="en-ID" dirty="0" err="1" smtClean="0"/>
                        <a:t>Kualitas</a:t>
                      </a:r>
                      <a:r>
                        <a:rPr lang="en-ID" dirty="0" smtClean="0"/>
                        <a:t> </a:t>
                      </a:r>
                      <a:r>
                        <a:rPr lang="en-ID" dirty="0" err="1" smtClean="0"/>
                        <a:t>dan</a:t>
                      </a:r>
                      <a:r>
                        <a:rPr lang="en-ID" dirty="0" smtClean="0"/>
                        <a:t> </a:t>
                      </a:r>
                      <a:r>
                        <a:rPr lang="en-ID" dirty="0" err="1" smtClean="0"/>
                        <a:t>mutu</a:t>
                      </a:r>
                      <a:r>
                        <a:rPr lang="en-ID" dirty="0" smtClean="0"/>
                        <a:t> </a:t>
                      </a:r>
                      <a:r>
                        <a:rPr lang="en-ID" dirty="0" err="1" smtClean="0"/>
                        <a:t>bibit</a:t>
                      </a:r>
                      <a:r>
                        <a:rPr lang="en-ID" dirty="0" smtClean="0"/>
                        <a:t> </a:t>
                      </a:r>
                      <a:r>
                        <a:rPr lang="en-ID" dirty="0" err="1" smtClean="0"/>
                        <a:t>ternak</a:t>
                      </a:r>
                      <a:r>
                        <a:rPr lang="en-ID" dirty="0" smtClean="0"/>
                        <a:t> </a:t>
                      </a:r>
                      <a:r>
                        <a:rPr lang="en-ID" dirty="0" err="1" smtClean="0"/>
                        <a:t>memengaruhi</a:t>
                      </a:r>
                      <a:r>
                        <a:rPr lang="en-ID" dirty="0" smtClean="0"/>
                        <a:t> </a:t>
                      </a:r>
                      <a:r>
                        <a:rPr lang="en-ID" dirty="0" err="1" smtClean="0"/>
                        <a:t>hasil</a:t>
                      </a:r>
                      <a:r>
                        <a:rPr lang="en-ID" dirty="0" smtClean="0"/>
                        <a:t> </a:t>
                      </a:r>
                      <a:r>
                        <a:rPr lang="en-ID" dirty="0" err="1" smtClean="0"/>
                        <a:t>perkembangan</a:t>
                      </a:r>
                      <a:r>
                        <a:rPr lang="en-ID" dirty="0" smtClean="0"/>
                        <a:t> </a:t>
                      </a:r>
                      <a:r>
                        <a:rPr lang="en-ID" dirty="0" err="1" smtClean="0"/>
                        <a:t>ternak</a:t>
                      </a:r>
                      <a:r>
                        <a:rPr lang="en-ID" dirty="0" smtClean="0"/>
                        <a:t> </a:t>
                      </a:r>
                      <a:r>
                        <a:rPr lang="en-ID" dirty="0" err="1" smtClean="0"/>
                        <a:t>ke</a:t>
                      </a:r>
                      <a:r>
                        <a:rPr lang="en-ID" dirty="0" smtClean="0"/>
                        <a:t> </a:t>
                      </a:r>
                      <a:r>
                        <a:rPr lang="en-ID" dirty="0" err="1" smtClean="0"/>
                        <a:t>depan</a:t>
                      </a:r>
                      <a:r>
                        <a:rPr lang="en-ID" dirty="0" smtClean="0"/>
                        <a:t> </a:t>
                      </a:r>
                      <a:r>
                        <a:rPr lang="en-ID" dirty="0" err="1" smtClean="0"/>
                        <a:t>serta</a:t>
                      </a:r>
                      <a:r>
                        <a:rPr lang="en-ID" dirty="0" smtClean="0"/>
                        <a:t> </a:t>
                      </a:r>
                      <a:r>
                        <a:rPr lang="en-ID" dirty="0" err="1" smtClean="0"/>
                        <a:t>harga</a:t>
                      </a:r>
                      <a:r>
                        <a:rPr lang="en-ID" dirty="0" smtClean="0"/>
                        <a:t> </a:t>
                      </a:r>
                      <a:r>
                        <a:rPr lang="en-ID" dirty="0" err="1" smtClean="0"/>
                        <a:t>jual</a:t>
                      </a:r>
                      <a:r>
                        <a:rPr lang="en-ID" dirty="0" smtClean="0"/>
                        <a:t>  di </a:t>
                      </a:r>
                      <a:r>
                        <a:rPr lang="en-ID" dirty="0" err="1" smtClean="0"/>
                        <a:t>pasar</a:t>
                      </a:r>
                      <a:endParaRPr lang="en-US" dirty="0"/>
                    </a:p>
                  </a:txBody>
                  <a:tcPr/>
                </a:tc>
                <a:tc>
                  <a:txBody>
                    <a:bodyPr/>
                    <a:lstStyle/>
                    <a:p>
                      <a:pPr marL="285750" indent="-285750">
                        <a:buFont typeface="Arial" panose="020B0604020202020204" pitchFamily="34" charset="0"/>
                        <a:buChar char="•"/>
                      </a:pPr>
                      <a:r>
                        <a:rPr lang="en-ID" dirty="0" smtClean="0"/>
                        <a:t>Perusahaan </a:t>
                      </a:r>
                      <a:r>
                        <a:rPr lang="en-ID" dirty="0" err="1" smtClean="0"/>
                        <a:t>memiliki</a:t>
                      </a:r>
                      <a:r>
                        <a:rPr lang="en-ID" dirty="0" smtClean="0"/>
                        <a:t> </a:t>
                      </a:r>
                      <a:r>
                        <a:rPr lang="en-ID" dirty="0" err="1" smtClean="0"/>
                        <a:t>ketersediaan</a:t>
                      </a:r>
                      <a:r>
                        <a:rPr lang="en-ID" dirty="0" smtClean="0"/>
                        <a:t> </a:t>
                      </a:r>
                      <a:r>
                        <a:rPr lang="en-ID" dirty="0" err="1" smtClean="0"/>
                        <a:t>obat-obatan</a:t>
                      </a:r>
                      <a:endParaRPr lang="en-ID" dirty="0" smtClean="0"/>
                    </a:p>
                    <a:p>
                      <a:pPr marL="285750" indent="-285750">
                        <a:buFont typeface="Arial" panose="020B0604020202020204" pitchFamily="34" charset="0"/>
                        <a:buChar char="•"/>
                      </a:pPr>
                      <a:endParaRPr lang="en-ID" dirty="0" smtClean="0"/>
                    </a:p>
                    <a:p>
                      <a:pPr marL="285750" indent="-285750">
                        <a:buFont typeface="Arial" panose="020B0604020202020204" pitchFamily="34" charset="0"/>
                        <a:buChar char="•"/>
                      </a:pPr>
                      <a:r>
                        <a:rPr lang="en-ID" dirty="0" smtClean="0"/>
                        <a:t>Perusahaan</a:t>
                      </a:r>
                      <a:r>
                        <a:rPr lang="en-ID" baseline="0" dirty="0" smtClean="0"/>
                        <a:t> </a:t>
                      </a:r>
                      <a:r>
                        <a:rPr lang="en-ID" baseline="0" dirty="0" err="1" smtClean="0"/>
                        <a:t>memerlukan</a:t>
                      </a:r>
                      <a:r>
                        <a:rPr lang="en-ID" baseline="0" dirty="0" smtClean="0"/>
                        <a:t> </a:t>
                      </a:r>
                      <a:r>
                        <a:rPr lang="en-ID" baseline="0" dirty="0" err="1" smtClean="0"/>
                        <a:t>perhitungan</a:t>
                      </a:r>
                      <a:r>
                        <a:rPr lang="en-ID" baseline="0" dirty="0" smtClean="0"/>
                        <a:t> </a:t>
                      </a:r>
                      <a:r>
                        <a:rPr lang="en-ID" baseline="0" dirty="0" err="1" smtClean="0"/>
                        <a:t>biaya</a:t>
                      </a:r>
                      <a:r>
                        <a:rPr lang="en-ID" baseline="0" dirty="0" smtClean="0"/>
                        <a:t> </a:t>
                      </a:r>
                      <a:r>
                        <a:rPr lang="en-ID" baseline="0" dirty="0" err="1" smtClean="0"/>
                        <a:t>mendatangkan</a:t>
                      </a:r>
                      <a:r>
                        <a:rPr lang="en-ID" baseline="0" dirty="0" smtClean="0"/>
                        <a:t> </a:t>
                      </a:r>
                      <a:r>
                        <a:rPr lang="en-ID" baseline="0" dirty="0" err="1" smtClean="0"/>
                        <a:t>dokter</a:t>
                      </a:r>
                      <a:r>
                        <a:rPr lang="en-ID" baseline="0" dirty="0" smtClean="0"/>
                        <a:t> </a:t>
                      </a:r>
                      <a:r>
                        <a:rPr lang="en-ID" baseline="0" dirty="0" err="1" smtClean="0"/>
                        <a:t>hewan</a:t>
                      </a:r>
                      <a:r>
                        <a:rPr lang="en-ID" baseline="0" dirty="0" smtClean="0"/>
                        <a:t>.</a:t>
                      </a:r>
                    </a:p>
                    <a:p>
                      <a:pPr marL="285750" indent="-285750">
                        <a:buFont typeface="Arial" panose="020B0604020202020204" pitchFamily="34" charset="0"/>
                        <a:buChar char="•"/>
                      </a:pPr>
                      <a:r>
                        <a:rPr lang="en-ID" baseline="0" dirty="0" err="1" smtClean="0"/>
                        <a:t>Memasukkan</a:t>
                      </a:r>
                      <a:r>
                        <a:rPr lang="en-ID" baseline="0" dirty="0" smtClean="0"/>
                        <a:t> </a:t>
                      </a:r>
                      <a:r>
                        <a:rPr lang="en-ID" baseline="0" dirty="0" err="1" smtClean="0"/>
                        <a:t>biaya</a:t>
                      </a:r>
                      <a:r>
                        <a:rPr lang="en-ID" baseline="0" dirty="0" smtClean="0"/>
                        <a:t> </a:t>
                      </a:r>
                      <a:r>
                        <a:rPr lang="en-ID" baseline="0" dirty="0" err="1" smtClean="0"/>
                        <a:t>tersebut</a:t>
                      </a:r>
                      <a:r>
                        <a:rPr lang="en-ID" baseline="0" dirty="0" smtClean="0"/>
                        <a:t> </a:t>
                      </a:r>
                      <a:r>
                        <a:rPr lang="en-ID" baseline="0" dirty="0" err="1" smtClean="0"/>
                        <a:t>sebagai</a:t>
                      </a:r>
                      <a:r>
                        <a:rPr lang="en-ID" baseline="0" dirty="0" smtClean="0"/>
                        <a:t> </a:t>
                      </a:r>
                      <a:r>
                        <a:rPr lang="en-ID" baseline="0" dirty="0" err="1" smtClean="0"/>
                        <a:t>biaya</a:t>
                      </a:r>
                      <a:r>
                        <a:rPr lang="en-ID" baseline="0" dirty="0" smtClean="0"/>
                        <a:t> </a:t>
                      </a:r>
                      <a:r>
                        <a:rPr lang="en-ID" baseline="0" dirty="0" err="1" smtClean="0"/>
                        <a:t>tetap</a:t>
                      </a:r>
                      <a:r>
                        <a:rPr lang="en-ID" baseline="0" dirty="0" smtClean="0"/>
                        <a:t>.</a:t>
                      </a:r>
                    </a:p>
                    <a:p>
                      <a:pPr marL="285750" indent="-285750">
                        <a:buFont typeface="Arial" panose="020B0604020202020204" pitchFamily="34" charset="0"/>
                        <a:buChar char="•"/>
                      </a:pPr>
                      <a:endParaRPr lang="en-ID" baseline="0" dirty="0" smtClean="0"/>
                    </a:p>
                    <a:p>
                      <a:pPr marL="285750" indent="-285750">
                        <a:buFont typeface="Arial" panose="020B0604020202020204" pitchFamily="34" charset="0"/>
                        <a:buChar char="•"/>
                      </a:pPr>
                      <a:r>
                        <a:rPr lang="en-ID" baseline="0" dirty="0" smtClean="0"/>
                        <a:t>Perusahaan </a:t>
                      </a:r>
                      <a:r>
                        <a:rPr lang="en-ID" baseline="0" dirty="0" err="1" smtClean="0"/>
                        <a:t>harus</a:t>
                      </a:r>
                      <a:r>
                        <a:rPr lang="en-ID" baseline="0" dirty="0" smtClean="0"/>
                        <a:t> </a:t>
                      </a:r>
                      <a:r>
                        <a:rPr lang="en-ID" baseline="0" dirty="0" err="1" smtClean="0"/>
                        <a:t>memantau</a:t>
                      </a:r>
                      <a:r>
                        <a:rPr lang="en-ID" baseline="0" dirty="0" smtClean="0"/>
                        <a:t> </a:t>
                      </a:r>
                      <a:r>
                        <a:rPr lang="en-ID" baseline="0" dirty="0" err="1" smtClean="0"/>
                        <a:t>dan</a:t>
                      </a:r>
                      <a:r>
                        <a:rPr lang="en-ID" baseline="0" dirty="0" smtClean="0"/>
                        <a:t> </a:t>
                      </a:r>
                      <a:r>
                        <a:rPr lang="en-ID" baseline="0" dirty="0" err="1" smtClean="0"/>
                        <a:t>melihat</a:t>
                      </a:r>
                      <a:r>
                        <a:rPr lang="en-ID" baseline="0" dirty="0" smtClean="0"/>
                        <a:t> </a:t>
                      </a:r>
                      <a:r>
                        <a:rPr lang="en-ID" baseline="0" dirty="0" err="1" smtClean="0"/>
                        <a:t>kualitas</a:t>
                      </a:r>
                      <a:r>
                        <a:rPr lang="en-ID" baseline="0" dirty="0" smtClean="0"/>
                        <a:t> </a:t>
                      </a:r>
                      <a:r>
                        <a:rPr lang="en-ID" baseline="0" dirty="0" err="1" smtClean="0"/>
                        <a:t>dan</a:t>
                      </a:r>
                      <a:r>
                        <a:rPr lang="en-ID" baseline="0" dirty="0" smtClean="0"/>
                        <a:t> </a:t>
                      </a:r>
                      <a:r>
                        <a:rPr lang="en-ID" baseline="0" dirty="0" err="1" smtClean="0"/>
                        <a:t>mutu</a:t>
                      </a:r>
                      <a:r>
                        <a:rPr lang="en-ID" baseline="0" dirty="0" smtClean="0"/>
                        <a:t> </a:t>
                      </a:r>
                      <a:r>
                        <a:rPr lang="en-ID" baseline="0" dirty="0" err="1" smtClean="0"/>
                        <a:t>bibit</a:t>
                      </a:r>
                      <a:endParaRPr lang="en-US"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838200" y="573088"/>
          <a:ext cx="10515600" cy="5948656"/>
        </p:xfrm>
        <a:graphic>
          <a:graphicData uri="http://schemas.openxmlformats.org/drawingml/2006/table">
            <a:tbl>
              <a:tblPr firstRow="1" bandRow="1">
                <a:tableStyleId>{5C22544A-7EE6-4342-B048-85BDC9FD1C3A}</a:tableStyleId>
              </a:tblPr>
              <a:tblGrid>
                <a:gridCol w="676701"/>
                <a:gridCol w="2210938"/>
                <a:gridCol w="3698543"/>
                <a:gridCol w="3929418"/>
              </a:tblGrid>
              <a:tr h="370820">
                <a:tc>
                  <a:txBody>
                    <a:bodyPr/>
                    <a:lstStyle/>
                    <a:p>
                      <a:pPr algn="ctr"/>
                      <a:r>
                        <a:rPr lang="en-ID" sz="1800" dirty="0" smtClean="0">
                          <a:solidFill>
                            <a:schemeClr val="tx1"/>
                          </a:solidFill>
                        </a:rPr>
                        <a:t>No</a:t>
                      </a:r>
                      <a:endParaRPr lang="en-US" sz="1800" dirty="0">
                        <a:solidFill>
                          <a:schemeClr val="tx1"/>
                        </a:solidFill>
                      </a:endParaRPr>
                    </a:p>
                  </a:txBody>
                  <a:tcPr marT="45718" marB="45718"/>
                </a:tc>
                <a:tc>
                  <a:txBody>
                    <a:bodyPr/>
                    <a:lstStyle/>
                    <a:p>
                      <a:pPr algn="ctr"/>
                      <a:r>
                        <a:rPr lang="en-ID" sz="1800" dirty="0" err="1" smtClean="0">
                          <a:solidFill>
                            <a:schemeClr val="tx1"/>
                          </a:solidFill>
                        </a:rPr>
                        <a:t>Sektor</a:t>
                      </a:r>
                      <a:r>
                        <a:rPr lang="en-ID" sz="1800" dirty="0" smtClean="0">
                          <a:solidFill>
                            <a:schemeClr val="tx1"/>
                          </a:solidFill>
                        </a:rPr>
                        <a:t> Usaha</a:t>
                      </a:r>
                      <a:endParaRPr lang="en-US" sz="1800" dirty="0">
                        <a:solidFill>
                          <a:schemeClr val="tx1"/>
                        </a:solidFill>
                      </a:endParaRPr>
                    </a:p>
                  </a:txBody>
                  <a:tcPr marT="45718" marB="45718"/>
                </a:tc>
                <a:tc>
                  <a:txBody>
                    <a:bodyPr/>
                    <a:lstStyle/>
                    <a:p>
                      <a:pPr algn="ctr"/>
                      <a:r>
                        <a:rPr lang="en-ID" sz="1800" dirty="0" err="1" smtClean="0">
                          <a:solidFill>
                            <a:schemeClr val="tx1"/>
                          </a:solidFill>
                        </a:rPr>
                        <a:t>Risiko</a:t>
                      </a:r>
                      <a:r>
                        <a:rPr lang="en-ID" sz="1800" dirty="0" smtClean="0">
                          <a:solidFill>
                            <a:schemeClr val="tx1"/>
                          </a:solidFill>
                        </a:rPr>
                        <a:t> </a:t>
                      </a:r>
                      <a:r>
                        <a:rPr lang="en-ID" sz="1800" dirty="0" err="1" smtClean="0">
                          <a:solidFill>
                            <a:schemeClr val="tx1"/>
                          </a:solidFill>
                        </a:rPr>
                        <a:t>Bisnis</a:t>
                      </a:r>
                      <a:endParaRPr lang="en-US" sz="1800" dirty="0">
                        <a:solidFill>
                          <a:schemeClr val="tx1"/>
                        </a:solidFill>
                      </a:endParaRPr>
                    </a:p>
                  </a:txBody>
                  <a:tcPr marT="45718" marB="45718"/>
                </a:tc>
                <a:tc>
                  <a:txBody>
                    <a:bodyPr/>
                    <a:lstStyle/>
                    <a:p>
                      <a:pPr algn="ctr"/>
                      <a:r>
                        <a:rPr lang="en-ID" sz="1800" dirty="0" err="1" smtClean="0">
                          <a:solidFill>
                            <a:schemeClr val="tx1"/>
                          </a:solidFill>
                        </a:rPr>
                        <a:t>Solusi</a:t>
                      </a:r>
                      <a:r>
                        <a:rPr lang="en-ID" sz="1800" dirty="0" smtClean="0">
                          <a:solidFill>
                            <a:schemeClr val="tx1"/>
                          </a:solidFill>
                        </a:rPr>
                        <a:t> </a:t>
                      </a:r>
                      <a:r>
                        <a:rPr lang="en-ID" sz="1800" dirty="0" err="1" smtClean="0">
                          <a:solidFill>
                            <a:schemeClr val="tx1"/>
                          </a:solidFill>
                        </a:rPr>
                        <a:t>dan</a:t>
                      </a:r>
                      <a:r>
                        <a:rPr lang="en-ID" sz="1800" dirty="0" smtClean="0">
                          <a:solidFill>
                            <a:schemeClr val="tx1"/>
                          </a:solidFill>
                        </a:rPr>
                        <a:t> </a:t>
                      </a:r>
                      <a:r>
                        <a:rPr lang="en-ID" sz="1800" dirty="0" err="1" smtClean="0">
                          <a:solidFill>
                            <a:schemeClr val="tx1"/>
                          </a:solidFill>
                        </a:rPr>
                        <a:t>Mitigasi</a:t>
                      </a:r>
                      <a:r>
                        <a:rPr lang="en-ID" sz="1800" dirty="0" smtClean="0">
                          <a:solidFill>
                            <a:schemeClr val="tx1"/>
                          </a:solidFill>
                        </a:rPr>
                        <a:t> </a:t>
                      </a:r>
                      <a:r>
                        <a:rPr lang="en-ID" sz="1800" dirty="0" err="1" smtClean="0">
                          <a:solidFill>
                            <a:schemeClr val="tx1"/>
                          </a:solidFill>
                        </a:rPr>
                        <a:t>Risiko</a:t>
                      </a:r>
                      <a:r>
                        <a:rPr lang="en-ID" sz="1800" dirty="0" smtClean="0">
                          <a:solidFill>
                            <a:schemeClr val="tx1"/>
                          </a:solidFill>
                        </a:rPr>
                        <a:t> </a:t>
                      </a:r>
                      <a:r>
                        <a:rPr lang="en-ID" sz="1800" dirty="0" err="1" smtClean="0">
                          <a:solidFill>
                            <a:schemeClr val="tx1"/>
                          </a:solidFill>
                        </a:rPr>
                        <a:t>Bisnis</a:t>
                      </a:r>
                      <a:endParaRPr lang="en-US" sz="1800" dirty="0">
                        <a:solidFill>
                          <a:schemeClr val="tx1"/>
                        </a:solidFill>
                      </a:endParaRPr>
                    </a:p>
                  </a:txBody>
                  <a:tcPr marT="45718" marB="45718"/>
                </a:tc>
              </a:tr>
              <a:tr h="5577542">
                <a:tc>
                  <a:txBody>
                    <a:bodyPr/>
                    <a:lstStyle/>
                    <a:p>
                      <a:r>
                        <a:rPr lang="en-ID" sz="1800" dirty="0" smtClean="0"/>
                        <a:t>4.</a:t>
                      </a:r>
                      <a:endParaRPr lang="en-US" sz="1800" dirty="0"/>
                    </a:p>
                  </a:txBody>
                  <a:tcPr marT="45718" marB="45718"/>
                </a:tc>
                <a:tc>
                  <a:txBody>
                    <a:bodyPr/>
                    <a:lstStyle/>
                    <a:p>
                      <a:r>
                        <a:rPr lang="en-ID" sz="1800" dirty="0" err="1" smtClean="0"/>
                        <a:t>Bisnis</a:t>
                      </a:r>
                      <a:r>
                        <a:rPr lang="en-ID" sz="1800" dirty="0" smtClean="0"/>
                        <a:t> </a:t>
                      </a:r>
                      <a:r>
                        <a:rPr lang="en-ID" sz="1800" dirty="0" err="1" smtClean="0"/>
                        <a:t>minyak</a:t>
                      </a:r>
                      <a:r>
                        <a:rPr lang="en-ID" sz="1800" dirty="0" smtClean="0"/>
                        <a:t> </a:t>
                      </a:r>
                      <a:r>
                        <a:rPr lang="en-ID" sz="1800" dirty="0" err="1" smtClean="0"/>
                        <a:t>dan</a:t>
                      </a:r>
                      <a:r>
                        <a:rPr lang="en-ID" sz="1800" dirty="0" smtClean="0"/>
                        <a:t> gas</a:t>
                      </a:r>
                      <a:endParaRPr lang="en-US" sz="1800" dirty="0"/>
                    </a:p>
                  </a:txBody>
                  <a:tcPr marT="45718" marB="45718"/>
                </a:tc>
                <a:tc>
                  <a:txBody>
                    <a:bodyPr/>
                    <a:lstStyle/>
                    <a:p>
                      <a:pPr marL="285750" indent="-285750">
                        <a:buFont typeface="Arial" panose="020B0604020202020204" pitchFamily="34" charset="0"/>
                        <a:buChar char="•"/>
                      </a:pPr>
                      <a:r>
                        <a:rPr lang="en-ID" sz="1800" dirty="0" err="1" smtClean="0"/>
                        <a:t>Produk</a:t>
                      </a:r>
                      <a:r>
                        <a:rPr lang="en-ID" sz="1800" dirty="0" smtClean="0"/>
                        <a:t> </a:t>
                      </a:r>
                      <a:r>
                        <a:rPr lang="en-ID" sz="1800" dirty="0" err="1" smtClean="0"/>
                        <a:t>bahan</a:t>
                      </a:r>
                      <a:r>
                        <a:rPr lang="en-ID" sz="1800" dirty="0" smtClean="0"/>
                        <a:t> </a:t>
                      </a:r>
                      <a:r>
                        <a:rPr lang="en-ID" sz="1800" dirty="0" err="1" smtClean="0"/>
                        <a:t>tambang</a:t>
                      </a:r>
                      <a:r>
                        <a:rPr lang="en-ID" sz="1800" dirty="0" smtClean="0"/>
                        <a:t>, </a:t>
                      </a:r>
                      <a:r>
                        <a:rPr lang="en-ID" sz="1800" dirty="0" err="1" smtClean="0"/>
                        <a:t>seperti</a:t>
                      </a:r>
                      <a:r>
                        <a:rPr lang="en-ID" sz="1800" dirty="0" smtClean="0"/>
                        <a:t> </a:t>
                      </a:r>
                      <a:r>
                        <a:rPr lang="en-ID" sz="1800" dirty="0" err="1" smtClean="0"/>
                        <a:t>migas</a:t>
                      </a:r>
                      <a:r>
                        <a:rPr lang="en-ID" sz="1800" dirty="0" smtClean="0"/>
                        <a:t>, </a:t>
                      </a:r>
                      <a:r>
                        <a:rPr lang="en-ID" sz="1800" dirty="0" err="1" smtClean="0"/>
                        <a:t>bergantung</a:t>
                      </a:r>
                      <a:r>
                        <a:rPr lang="en-ID" sz="1800" dirty="0" smtClean="0"/>
                        <a:t> </a:t>
                      </a:r>
                      <a:r>
                        <a:rPr lang="en-ID" sz="1800" dirty="0" err="1" smtClean="0"/>
                        <a:t>pada</a:t>
                      </a:r>
                      <a:r>
                        <a:rPr lang="en-ID" sz="1800" dirty="0" smtClean="0"/>
                        <a:t> </a:t>
                      </a:r>
                      <a:r>
                        <a:rPr lang="en-ID" sz="1800" dirty="0" err="1" smtClean="0"/>
                        <a:t>kondisi</a:t>
                      </a:r>
                      <a:r>
                        <a:rPr lang="en-ID" sz="1800" dirty="0" smtClean="0"/>
                        <a:t> </a:t>
                      </a:r>
                      <a:r>
                        <a:rPr lang="en-ID" sz="1800" dirty="0" err="1" smtClean="0"/>
                        <a:t>alam</a:t>
                      </a:r>
                      <a:r>
                        <a:rPr lang="en-ID" sz="1800" dirty="0" smtClean="0"/>
                        <a:t>, </a:t>
                      </a:r>
                      <a:r>
                        <a:rPr lang="en-ID" sz="1800" dirty="0" err="1" smtClean="0"/>
                        <a:t>jika</a:t>
                      </a:r>
                      <a:r>
                        <a:rPr lang="en-ID" sz="1800" dirty="0" smtClean="0"/>
                        <a:t> </a:t>
                      </a:r>
                      <a:r>
                        <a:rPr lang="en-ID" sz="1800" dirty="0" err="1" smtClean="0"/>
                        <a:t>gempa</a:t>
                      </a:r>
                      <a:r>
                        <a:rPr lang="en-ID" sz="1800" dirty="0" smtClean="0"/>
                        <a:t> </a:t>
                      </a:r>
                      <a:r>
                        <a:rPr lang="en-ID" sz="1800" dirty="0" err="1" smtClean="0"/>
                        <a:t>akan</a:t>
                      </a:r>
                      <a:r>
                        <a:rPr lang="en-ID" sz="1800" dirty="0" smtClean="0"/>
                        <a:t> </a:t>
                      </a:r>
                      <a:r>
                        <a:rPr lang="en-ID" sz="1800" dirty="0" err="1" smtClean="0"/>
                        <a:t>mengalami</a:t>
                      </a:r>
                      <a:r>
                        <a:rPr lang="en-ID" sz="1800" dirty="0" smtClean="0"/>
                        <a:t> </a:t>
                      </a:r>
                      <a:r>
                        <a:rPr lang="en-ID" sz="1800" dirty="0" err="1" smtClean="0"/>
                        <a:t>kerusakan</a:t>
                      </a:r>
                      <a:r>
                        <a:rPr lang="en-ID" sz="1800" baseline="0" dirty="0" smtClean="0"/>
                        <a:t> </a:t>
                      </a:r>
                      <a:r>
                        <a:rPr lang="en-ID" sz="1800" baseline="0" dirty="0" err="1" smtClean="0"/>
                        <a:t>hebat</a:t>
                      </a:r>
                      <a:r>
                        <a:rPr lang="en-ID" sz="1800" baseline="0" dirty="0" smtClean="0"/>
                        <a:t>, </a:t>
                      </a:r>
                      <a:r>
                        <a:rPr lang="en-ID" sz="1800" baseline="0" dirty="0" err="1" smtClean="0"/>
                        <a:t>seperti</a:t>
                      </a:r>
                      <a:r>
                        <a:rPr lang="en-ID" sz="1800" baseline="0" dirty="0" smtClean="0"/>
                        <a:t> </a:t>
                      </a:r>
                      <a:r>
                        <a:rPr lang="en-ID" sz="1800" baseline="0" dirty="0" err="1" smtClean="0"/>
                        <a:t>putus</a:t>
                      </a:r>
                      <a:r>
                        <a:rPr lang="en-ID" sz="1800" baseline="0" dirty="0" smtClean="0"/>
                        <a:t> </a:t>
                      </a:r>
                      <a:r>
                        <a:rPr lang="en-ID" sz="1800" baseline="0" dirty="0" err="1" smtClean="0"/>
                        <a:t>pipa</a:t>
                      </a:r>
                      <a:r>
                        <a:rPr lang="en-ID" sz="1800" baseline="0" dirty="0" smtClean="0"/>
                        <a:t>.</a:t>
                      </a:r>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Harga</a:t>
                      </a:r>
                      <a:r>
                        <a:rPr lang="en-ID" sz="1800" baseline="0" dirty="0" smtClean="0"/>
                        <a:t> </a:t>
                      </a:r>
                      <a:r>
                        <a:rPr lang="en-ID" sz="1800" baseline="0" dirty="0" err="1" smtClean="0"/>
                        <a:t>migas</a:t>
                      </a:r>
                      <a:r>
                        <a:rPr lang="en-ID" sz="1800" baseline="0" dirty="0" smtClean="0"/>
                        <a:t> </a:t>
                      </a:r>
                      <a:r>
                        <a:rPr lang="en-ID" sz="1800" baseline="0" dirty="0" err="1" smtClean="0"/>
                        <a:t>naik</a:t>
                      </a:r>
                      <a:r>
                        <a:rPr lang="en-ID" sz="1800" baseline="0" dirty="0" smtClean="0"/>
                        <a:t> </a:t>
                      </a:r>
                      <a:r>
                        <a:rPr lang="en-ID" sz="1800" baseline="0" dirty="0" err="1" smtClean="0"/>
                        <a:t>turun</a:t>
                      </a:r>
                      <a:r>
                        <a:rPr lang="en-ID" sz="1800" baseline="0" dirty="0" smtClean="0"/>
                        <a:t>, </a:t>
                      </a:r>
                      <a:r>
                        <a:rPr lang="en-ID" sz="1800" baseline="0" dirty="0" err="1" smtClean="0"/>
                        <a:t>tidak</a:t>
                      </a:r>
                      <a:r>
                        <a:rPr lang="en-ID" sz="1800" baseline="0" dirty="0" smtClean="0"/>
                        <a:t> </a:t>
                      </a:r>
                      <a:r>
                        <a:rPr lang="en-ID" sz="1800" baseline="0" dirty="0" err="1" smtClean="0"/>
                        <a:t>stabil</a:t>
                      </a: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Bila</a:t>
                      </a:r>
                      <a:r>
                        <a:rPr lang="en-ID" sz="1800" baseline="0" dirty="0" smtClean="0"/>
                        <a:t> </a:t>
                      </a:r>
                      <a:r>
                        <a:rPr lang="en-ID" sz="1800" baseline="0" dirty="0" err="1" smtClean="0"/>
                        <a:t>sumur</a:t>
                      </a:r>
                      <a:r>
                        <a:rPr lang="en-ID" sz="1800" baseline="0" dirty="0" smtClean="0"/>
                        <a:t> </a:t>
                      </a:r>
                      <a:r>
                        <a:rPr lang="en-ID" sz="1800" baseline="0" dirty="0" err="1" smtClean="0"/>
                        <a:t>migas</a:t>
                      </a:r>
                      <a:r>
                        <a:rPr lang="en-ID" sz="1800" baseline="0" dirty="0" smtClean="0"/>
                        <a:t> lama </a:t>
                      </a:r>
                      <a:r>
                        <a:rPr lang="en-ID" sz="1800" baseline="0" dirty="0" err="1" smtClean="0"/>
                        <a:t>telah</a:t>
                      </a:r>
                      <a:r>
                        <a:rPr lang="en-ID" sz="1800" baseline="0" dirty="0" smtClean="0"/>
                        <a:t> </a:t>
                      </a:r>
                      <a:r>
                        <a:rPr lang="en-ID" sz="1800" baseline="0" dirty="0" err="1" smtClean="0"/>
                        <a:t>habis</a:t>
                      </a:r>
                      <a:r>
                        <a:rPr lang="en-ID" sz="1800" baseline="0" dirty="0" smtClean="0"/>
                        <a:t>, </a:t>
                      </a:r>
                      <a:r>
                        <a:rPr lang="en-ID" sz="1800" baseline="0" dirty="0" err="1" smtClean="0"/>
                        <a:t>maka</a:t>
                      </a:r>
                      <a:r>
                        <a:rPr lang="en-ID" sz="1800" baseline="0" dirty="0" smtClean="0"/>
                        <a:t> </a:t>
                      </a:r>
                      <a:r>
                        <a:rPr lang="en-ID" sz="1800" baseline="0" dirty="0" err="1" smtClean="0"/>
                        <a:t>perusahaan</a:t>
                      </a:r>
                      <a:r>
                        <a:rPr lang="en-ID" sz="1800" baseline="0" dirty="0" smtClean="0"/>
                        <a:t> </a:t>
                      </a:r>
                      <a:r>
                        <a:rPr lang="en-ID" sz="1800" baseline="0" dirty="0" err="1" smtClean="0"/>
                        <a:t>harus</a:t>
                      </a:r>
                      <a:r>
                        <a:rPr lang="en-ID" sz="1800" baseline="0" dirty="0" smtClean="0"/>
                        <a:t> </a:t>
                      </a:r>
                      <a:r>
                        <a:rPr lang="en-ID" sz="1800" baseline="0" dirty="0" err="1" smtClean="0"/>
                        <a:t>mencari</a:t>
                      </a:r>
                      <a:r>
                        <a:rPr lang="en-ID" sz="1800" baseline="0" dirty="0" smtClean="0"/>
                        <a:t> </a:t>
                      </a:r>
                      <a:r>
                        <a:rPr lang="en-ID" sz="1800" baseline="0" dirty="0" err="1" smtClean="0"/>
                        <a:t>sumur</a:t>
                      </a:r>
                      <a:r>
                        <a:rPr lang="en-ID" sz="1800" baseline="0" dirty="0" smtClean="0"/>
                        <a:t> </a:t>
                      </a:r>
                      <a:r>
                        <a:rPr lang="en-ID" sz="1800" baseline="0" dirty="0" err="1" smtClean="0"/>
                        <a:t>baru</a:t>
                      </a:r>
                      <a:endParaRPr lang="en-US" sz="1800" dirty="0"/>
                    </a:p>
                  </a:txBody>
                  <a:tcPr marT="45718" marB="45718"/>
                </a:tc>
                <a:tc>
                  <a:txBody>
                    <a:bodyPr/>
                    <a:lstStyle/>
                    <a:p>
                      <a:pPr marL="285750" indent="-285750">
                        <a:buFont typeface="Arial" panose="020B0604020202020204" pitchFamily="34" charset="0"/>
                        <a:buChar char="•"/>
                      </a:pPr>
                      <a:r>
                        <a:rPr lang="en-ID" sz="1800" dirty="0" smtClean="0"/>
                        <a:t>Perusahaan </a:t>
                      </a:r>
                      <a:r>
                        <a:rPr lang="en-ID" sz="1800" dirty="0" err="1" smtClean="0"/>
                        <a:t>memantau</a:t>
                      </a:r>
                      <a:r>
                        <a:rPr lang="en-ID" sz="1800" dirty="0" smtClean="0"/>
                        <a:t> </a:t>
                      </a:r>
                      <a:r>
                        <a:rPr lang="en-ID" sz="1800" dirty="0" err="1" smtClean="0"/>
                        <a:t>kondisi</a:t>
                      </a:r>
                      <a:r>
                        <a:rPr lang="en-ID" sz="1800" dirty="0" smtClean="0"/>
                        <a:t> </a:t>
                      </a:r>
                      <a:r>
                        <a:rPr lang="en-ID" sz="1800" dirty="0" err="1" smtClean="0"/>
                        <a:t>pipa</a:t>
                      </a:r>
                      <a:r>
                        <a:rPr lang="en-ID" sz="1800" dirty="0" smtClean="0"/>
                        <a:t> </a:t>
                      </a:r>
                      <a:r>
                        <a:rPr lang="en-ID" sz="1800" dirty="0" err="1" smtClean="0"/>
                        <a:t>secara</a:t>
                      </a:r>
                      <a:r>
                        <a:rPr lang="en-ID" sz="1800" dirty="0" smtClean="0"/>
                        <a:t> </a:t>
                      </a:r>
                      <a:r>
                        <a:rPr lang="en-ID" sz="1800" dirty="0" err="1" smtClean="0"/>
                        <a:t>berkala</a:t>
                      </a:r>
                      <a:endParaRPr lang="en-ID" sz="1800" dirty="0" smtClean="0"/>
                    </a:p>
                    <a:p>
                      <a:pPr marL="285750" indent="-285750">
                        <a:buFont typeface="Arial" panose="020B0604020202020204" pitchFamily="34" charset="0"/>
                        <a:buChar char="•"/>
                      </a:pPr>
                      <a:r>
                        <a:rPr lang="en-ID" sz="1800" dirty="0" smtClean="0"/>
                        <a:t>Perusahaan </a:t>
                      </a:r>
                      <a:r>
                        <a:rPr lang="en-ID" sz="1800" dirty="0" err="1" smtClean="0"/>
                        <a:t>memakai</a:t>
                      </a:r>
                      <a:r>
                        <a:rPr lang="en-ID" sz="1800" dirty="0" smtClean="0"/>
                        <a:t> </a:t>
                      </a:r>
                      <a:r>
                        <a:rPr lang="en-ID" sz="1800" dirty="0" err="1" smtClean="0"/>
                        <a:t>bahan</a:t>
                      </a:r>
                      <a:r>
                        <a:rPr lang="en-ID" sz="1800" dirty="0" smtClean="0"/>
                        <a:t> </a:t>
                      </a:r>
                      <a:r>
                        <a:rPr lang="en-ID" sz="1800" dirty="0" err="1" smtClean="0"/>
                        <a:t>pipa</a:t>
                      </a:r>
                      <a:r>
                        <a:rPr lang="en-ID" sz="1800" dirty="0" smtClean="0"/>
                        <a:t> yang </a:t>
                      </a:r>
                      <a:r>
                        <a:rPr lang="en-ID" sz="1800" dirty="0" err="1" smtClean="0"/>
                        <a:t>terjamin</a:t>
                      </a:r>
                      <a:r>
                        <a:rPr lang="en-ID" sz="1800" dirty="0" smtClean="0"/>
                        <a:t> </a:t>
                      </a:r>
                      <a:r>
                        <a:rPr lang="en-ID" sz="1800" dirty="0" err="1" smtClean="0"/>
                        <a:t>kualitasnya</a:t>
                      </a:r>
                      <a:r>
                        <a:rPr lang="en-ID" sz="1800" dirty="0" smtClean="0"/>
                        <a:t>.</a:t>
                      </a:r>
                    </a:p>
                    <a:p>
                      <a:pPr marL="285750" indent="-285750">
                        <a:buFont typeface="Arial" panose="020B0604020202020204" pitchFamily="34" charset="0"/>
                        <a:buChar char="•"/>
                      </a:pPr>
                      <a:endParaRPr lang="en-ID" sz="1800" dirty="0" smtClean="0"/>
                    </a:p>
                    <a:p>
                      <a:pPr marL="285750" indent="-285750">
                        <a:buFont typeface="Arial" panose="020B0604020202020204" pitchFamily="34" charset="0"/>
                        <a:buChar char="•"/>
                      </a:pPr>
                      <a:endParaRPr lang="en-ID" sz="1800" dirty="0" smtClean="0"/>
                    </a:p>
                    <a:p>
                      <a:pPr marL="285750" indent="-285750">
                        <a:buFont typeface="Arial" panose="020B0604020202020204" pitchFamily="34" charset="0"/>
                        <a:buChar char="•"/>
                      </a:pPr>
                      <a:r>
                        <a:rPr lang="en-ID" sz="1800" dirty="0" smtClean="0"/>
                        <a:t>Perusahaan </a:t>
                      </a:r>
                      <a:r>
                        <a:rPr lang="en-ID" sz="1800" dirty="0" err="1" smtClean="0"/>
                        <a:t>harus</a:t>
                      </a:r>
                      <a:r>
                        <a:rPr lang="en-ID" sz="1800" dirty="0" smtClean="0"/>
                        <a:t> </a:t>
                      </a:r>
                      <a:r>
                        <a:rPr lang="en-ID" sz="1800" dirty="0" err="1" smtClean="0"/>
                        <a:t>memiliki</a:t>
                      </a:r>
                      <a:r>
                        <a:rPr lang="en-ID" sz="1800" dirty="0" smtClean="0"/>
                        <a:t> </a:t>
                      </a:r>
                      <a:r>
                        <a:rPr lang="en-ID" sz="1800" dirty="0" err="1" smtClean="0"/>
                        <a:t>cadangan</a:t>
                      </a:r>
                      <a:r>
                        <a:rPr lang="en-ID" sz="1800" dirty="0" smtClean="0"/>
                        <a:t> </a:t>
                      </a:r>
                      <a:r>
                        <a:rPr lang="en-ID" sz="1800" dirty="0" err="1" smtClean="0"/>
                        <a:t>dan</a:t>
                      </a:r>
                      <a:r>
                        <a:rPr lang="en-ID" sz="1800" dirty="0" smtClean="0"/>
                        <a:t> </a:t>
                      </a:r>
                      <a:r>
                        <a:rPr lang="en-ID" sz="1800" dirty="0" err="1" smtClean="0"/>
                        <a:t>lindung</a:t>
                      </a:r>
                      <a:r>
                        <a:rPr lang="en-ID" sz="1800" dirty="0" smtClean="0"/>
                        <a:t> </a:t>
                      </a:r>
                      <a:r>
                        <a:rPr lang="en-ID" sz="1800" dirty="0" err="1" smtClean="0"/>
                        <a:t>nilai</a:t>
                      </a:r>
                      <a:r>
                        <a:rPr lang="en-ID" sz="1800" dirty="0" smtClean="0"/>
                        <a:t> (hedging) </a:t>
                      </a:r>
                      <a:r>
                        <a:rPr lang="en-ID" sz="1800" dirty="0" err="1" smtClean="0"/>
                        <a:t>dengan</a:t>
                      </a:r>
                      <a:r>
                        <a:rPr lang="en-ID" sz="1800" dirty="0" smtClean="0"/>
                        <a:t> </a:t>
                      </a:r>
                      <a:r>
                        <a:rPr lang="en-ID" sz="1800" dirty="0" err="1" smtClean="0"/>
                        <a:t>tujuan</a:t>
                      </a:r>
                      <a:r>
                        <a:rPr lang="en-ID" sz="1800" dirty="0" smtClean="0"/>
                        <a:t> agar </a:t>
                      </a:r>
                      <a:r>
                        <a:rPr lang="en-ID" sz="1800" dirty="0" err="1" smtClean="0"/>
                        <a:t>kondisi</a:t>
                      </a:r>
                      <a:r>
                        <a:rPr lang="en-ID" sz="1800" dirty="0" smtClean="0"/>
                        <a:t> </a:t>
                      </a:r>
                      <a:r>
                        <a:rPr lang="en-ID" sz="1800" dirty="0" err="1" smtClean="0"/>
                        <a:t>migas</a:t>
                      </a:r>
                      <a:r>
                        <a:rPr lang="en-ID" sz="1800" dirty="0" smtClean="0"/>
                        <a:t> yang </a:t>
                      </a:r>
                      <a:r>
                        <a:rPr lang="en-ID" sz="1800" dirty="0" err="1" smtClean="0"/>
                        <a:t>fluktuatif</a:t>
                      </a:r>
                      <a:r>
                        <a:rPr lang="en-ID" sz="1800" dirty="0" smtClean="0"/>
                        <a:t> </a:t>
                      </a:r>
                      <a:r>
                        <a:rPr lang="en-ID" sz="1800" dirty="0" err="1" smtClean="0"/>
                        <a:t>dipasaran</a:t>
                      </a:r>
                      <a:r>
                        <a:rPr lang="en-ID" sz="1800" dirty="0" smtClean="0"/>
                        <a:t> </a:t>
                      </a:r>
                      <a:r>
                        <a:rPr lang="en-ID" sz="1800" dirty="0" err="1" smtClean="0"/>
                        <a:t>tidak</a:t>
                      </a:r>
                      <a:r>
                        <a:rPr lang="en-ID" sz="1800" dirty="0" smtClean="0"/>
                        <a:t> </a:t>
                      </a:r>
                      <a:r>
                        <a:rPr lang="en-ID" sz="1800" dirty="0" err="1" smtClean="0"/>
                        <a:t>memengaruhi</a:t>
                      </a:r>
                      <a:r>
                        <a:rPr lang="en-ID" sz="1800" dirty="0" smtClean="0"/>
                        <a:t> </a:t>
                      </a:r>
                      <a:r>
                        <a:rPr lang="en-ID" sz="1800" dirty="0" err="1" smtClean="0"/>
                        <a:t>kinerja</a:t>
                      </a:r>
                      <a:r>
                        <a:rPr lang="en-ID" sz="1800" dirty="0" smtClean="0"/>
                        <a:t> </a:t>
                      </a:r>
                      <a:r>
                        <a:rPr lang="en-ID" sz="1800" dirty="0" err="1" smtClean="0"/>
                        <a:t>perusahaan</a:t>
                      </a:r>
                      <a:r>
                        <a:rPr lang="en-ID" sz="1800" dirty="0" smtClean="0"/>
                        <a:t> </a:t>
                      </a:r>
                      <a:r>
                        <a:rPr lang="en-ID" sz="1800" dirty="0" err="1" smtClean="0"/>
                        <a:t>baik</a:t>
                      </a:r>
                      <a:r>
                        <a:rPr lang="en-ID" sz="1800" dirty="0" smtClean="0"/>
                        <a:t> </a:t>
                      </a:r>
                      <a:r>
                        <a:rPr lang="en-ID" sz="1800" dirty="0" err="1" smtClean="0"/>
                        <a:t>jangka</a:t>
                      </a:r>
                      <a:r>
                        <a:rPr lang="en-ID" sz="1800" dirty="0" smtClean="0"/>
                        <a:t> </a:t>
                      </a:r>
                      <a:r>
                        <a:rPr lang="en-ID" sz="1800" dirty="0" err="1" smtClean="0"/>
                        <a:t>pendek</a:t>
                      </a:r>
                      <a:r>
                        <a:rPr lang="en-ID" sz="1800" dirty="0" smtClean="0"/>
                        <a:t> </a:t>
                      </a:r>
                      <a:r>
                        <a:rPr lang="en-ID" sz="1800" dirty="0" err="1" smtClean="0"/>
                        <a:t>maupun</a:t>
                      </a:r>
                      <a:r>
                        <a:rPr lang="en-ID" sz="1800" dirty="0" smtClean="0"/>
                        <a:t> </a:t>
                      </a:r>
                      <a:r>
                        <a:rPr lang="en-ID" sz="1800" dirty="0" err="1" smtClean="0"/>
                        <a:t>jangka</a:t>
                      </a:r>
                      <a:r>
                        <a:rPr lang="en-ID" sz="1800" dirty="0" smtClean="0"/>
                        <a:t> </a:t>
                      </a:r>
                      <a:r>
                        <a:rPr lang="en-ID" sz="1800" dirty="0" err="1" smtClean="0"/>
                        <a:t>panjang</a:t>
                      </a:r>
                      <a:endParaRPr lang="en-ID" sz="1800" dirty="0" smtClean="0"/>
                    </a:p>
                    <a:p>
                      <a:pPr marL="285750" indent="-285750">
                        <a:buFont typeface="Arial" panose="020B0604020202020204" pitchFamily="34" charset="0"/>
                        <a:buChar char="•"/>
                      </a:pPr>
                      <a:endParaRPr lang="en-ID" sz="1800" dirty="0" smtClean="0"/>
                    </a:p>
                    <a:p>
                      <a:pPr marL="285750" indent="-285750">
                        <a:buFont typeface="Arial" panose="020B0604020202020204" pitchFamily="34" charset="0"/>
                        <a:buChar char="•"/>
                      </a:pPr>
                      <a:r>
                        <a:rPr lang="en-ID" sz="1800" dirty="0" smtClean="0"/>
                        <a:t>Perusahaan </a:t>
                      </a:r>
                      <a:r>
                        <a:rPr lang="en-ID" sz="1800" dirty="0" err="1" smtClean="0"/>
                        <a:t>perlu</a:t>
                      </a:r>
                      <a:r>
                        <a:rPr lang="en-ID" sz="1800" dirty="0" smtClean="0"/>
                        <a:t> </a:t>
                      </a:r>
                      <a:r>
                        <a:rPr lang="en-ID" sz="1800" dirty="0" err="1" smtClean="0"/>
                        <a:t>membuat</a:t>
                      </a:r>
                      <a:r>
                        <a:rPr lang="en-ID" sz="1800" dirty="0" smtClean="0"/>
                        <a:t> </a:t>
                      </a:r>
                      <a:r>
                        <a:rPr lang="en-ID" sz="1800" dirty="0" err="1" smtClean="0"/>
                        <a:t>perencanaan</a:t>
                      </a:r>
                      <a:r>
                        <a:rPr lang="en-ID" sz="1800" dirty="0" smtClean="0"/>
                        <a:t> </a:t>
                      </a:r>
                      <a:r>
                        <a:rPr lang="en-ID" sz="1800" dirty="0" err="1" smtClean="0"/>
                        <a:t>kerja</a:t>
                      </a:r>
                      <a:endParaRPr lang="en-ID" sz="1800" dirty="0" smtClean="0"/>
                    </a:p>
                    <a:p>
                      <a:pPr marL="285750" indent="-285750">
                        <a:buFont typeface="Arial" panose="020B0604020202020204" pitchFamily="34" charset="0"/>
                        <a:buChar char="•"/>
                      </a:pPr>
                      <a:r>
                        <a:rPr lang="en-ID" sz="1800" dirty="0" err="1" smtClean="0"/>
                        <a:t>Persuahaan</a:t>
                      </a:r>
                      <a:r>
                        <a:rPr lang="en-ID" sz="1800" baseline="0" dirty="0" smtClean="0"/>
                        <a:t> </a:t>
                      </a:r>
                      <a:r>
                        <a:rPr lang="en-ID" sz="1800" baseline="0" dirty="0" err="1" smtClean="0"/>
                        <a:t>mengalokasikan</a:t>
                      </a:r>
                      <a:r>
                        <a:rPr lang="en-ID" sz="1800" baseline="0" dirty="0" smtClean="0"/>
                        <a:t> </a:t>
                      </a:r>
                      <a:r>
                        <a:rPr lang="en-ID" sz="1800" baseline="0" dirty="0" err="1" smtClean="0"/>
                        <a:t>dana</a:t>
                      </a:r>
                      <a:r>
                        <a:rPr lang="en-ID" sz="1800" baseline="0" dirty="0" smtClean="0"/>
                        <a:t> </a:t>
                      </a:r>
                      <a:r>
                        <a:rPr lang="en-ID" sz="1800" baseline="0" dirty="0" err="1" smtClean="0"/>
                        <a:t>khusus</a:t>
                      </a:r>
                      <a:r>
                        <a:rPr lang="en-ID" sz="1800" baseline="0" dirty="0" smtClean="0"/>
                        <a:t> </a:t>
                      </a:r>
                      <a:r>
                        <a:rPr lang="en-ID" sz="1800" baseline="0" dirty="0" err="1" smtClean="0"/>
                        <a:t>untuk</a:t>
                      </a:r>
                      <a:r>
                        <a:rPr lang="en-ID" sz="1800" baseline="0" dirty="0" smtClean="0"/>
                        <a:t> </a:t>
                      </a:r>
                      <a:r>
                        <a:rPr lang="en-ID" sz="1800" baseline="0" dirty="0" err="1" smtClean="0"/>
                        <a:t>bagian</a:t>
                      </a:r>
                      <a:r>
                        <a:rPr lang="en-ID" sz="1800" baseline="0" dirty="0" smtClean="0"/>
                        <a:t> </a:t>
                      </a:r>
                      <a:r>
                        <a:rPr lang="en-ID" sz="1800" baseline="0" dirty="0" err="1" smtClean="0"/>
                        <a:t>riset</a:t>
                      </a:r>
                      <a:endParaRPr lang="en-ID" sz="1800" baseline="0" dirty="0" smtClean="0"/>
                    </a:p>
                    <a:p>
                      <a:pPr marL="285750" indent="-285750">
                        <a:buFont typeface="Arial" panose="020B0604020202020204" pitchFamily="34" charset="0"/>
                        <a:buChar char="•"/>
                      </a:pPr>
                      <a:r>
                        <a:rPr lang="en-ID" sz="1800" baseline="0" dirty="0" err="1" smtClean="0"/>
                        <a:t>Persuahaan</a:t>
                      </a:r>
                      <a:r>
                        <a:rPr lang="en-ID" sz="1800" baseline="0" dirty="0" smtClean="0"/>
                        <a:t> </a:t>
                      </a:r>
                      <a:r>
                        <a:rPr lang="en-ID" sz="1800" baseline="0" dirty="0" err="1" smtClean="0"/>
                        <a:t>mencari</a:t>
                      </a:r>
                      <a:r>
                        <a:rPr lang="en-ID" sz="1800" baseline="0" dirty="0" smtClean="0"/>
                        <a:t> </a:t>
                      </a:r>
                      <a:r>
                        <a:rPr lang="en-ID" sz="1800" baseline="0" dirty="0" err="1" smtClean="0"/>
                        <a:t>perusahaan</a:t>
                      </a:r>
                      <a:r>
                        <a:rPr lang="en-ID" sz="1800" baseline="0" dirty="0" smtClean="0"/>
                        <a:t> lain </a:t>
                      </a:r>
                      <a:r>
                        <a:rPr lang="en-ID" sz="1800" baseline="0" dirty="0" err="1" smtClean="0"/>
                        <a:t>untuk</a:t>
                      </a:r>
                      <a:r>
                        <a:rPr lang="en-ID" sz="1800" baseline="0" dirty="0" smtClean="0"/>
                        <a:t> </a:t>
                      </a:r>
                      <a:r>
                        <a:rPr lang="en-ID" sz="1800" baseline="0" dirty="0" err="1" smtClean="0"/>
                        <a:t>diakuisisi</a:t>
                      </a:r>
                      <a:endParaRPr lang="en-US" sz="1800" dirty="0"/>
                    </a:p>
                  </a:txBody>
                  <a:tcPr marT="45718" marB="45718"/>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914400" y="355600"/>
          <a:ext cx="10439400" cy="6061173"/>
        </p:xfrm>
        <a:graphic>
          <a:graphicData uri="http://schemas.openxmlformats.org/drawingml/2006/table">
            <a:tbl>
              <a:tblPr firstRow="1" bandRow="1">
                <a:tableStyleId>{5C22544A-7EE6-4342-B048-85BDC9FD1C3A}</a:tableStyleId>
              </a:tblPr>
              <a:tblGrid>
                <a:gridCol w="631151"/>
                <a:gridCol w="2276209"/>
                <a:gridCol w="3495607"/>
                <a:gridCol w="4036433"/>
              </a:tblGrid>
              <a:tr h="365747">
                <a:tc>
                  <a:txBody>
                    <a:bodyPr/>
                    <a:lstStyle/>
                    <a:p>
                      <a:pPr algn="ctr"/>
                      <a:r>
                        <a:rPr lang="en-ID" sz="1800" dirty="0" smtClean="0">
                          <a:solidFill>
                            <a:schemeClr val="tx1"/>
                          </a:solidFill>
                        </a:rPr>
                        <a:t>No</a:t>
                      </a:r>
                      <a:endParaRPr lang="en-US" sz="1800" dirty="0">
                        <a:solidFill>
                          <a:schemeClr val="tx1"/>
                        </a:solidFill>
                      </a:endParaRPr>
                    </a:p>
                  </a:txBody>
                  <a:tcPr marT="45718" marB="45718"/>
                </a:tc>
                <a:tc>
                  <a:txBody>
                    <a:bodyPr/>
                    <a:lstStyle/>
                    <a:p>
                      <a:pPr algn="ctr"/>
                      <a:r>
                        <a:rPr lang="en-ID" sz="1800" dirty="0" err="1" smtClean="0">
                          <a:solidFill>
                            <a:schemeClr val="tx1"/>
                          </a:solidFill>
                        </a:rPr>
                        <a:t>Sektor</a:t>
                      </a:r>
                      <a:r>
                        <a:rPr lang="en-ID" sz="1800" dirty="0" smtClean="0">
                          <a:solidFill>
                            <a:schemeClr val="tx1"/>
                          </a:solidFill>
                        </a:rPr>
                        <a:t> Usaha</a:t>
                      </a:r>
                      <a:endParaRPr lang="en-US" sz="1800" dirty="0">
                        <a:solidFill>
                          <a:schemeClr val="tx1"/>
                        </a:solidFill>
                      </a:endParaRPr>
                    </a:p>
                  </a:txBody>
                  <a:tcPr marT="45718" marB="45718"/>
                </a:tc>
                <a:tc>
                  <a:txBody>
                    <a:bodyPr/>
                    <a:lstStyle/>
                    <a:p>
                      <a:pPr algn="ctr"/>
                      <a:r>
                        <a:rPr lang="en-ID" sz="1800" dirty="0" err="1" smtClean="0">
                          <a:solidFill>
                            <a:schemeClr val="tx1"/>
                          </a:solidFill>
                        </a:rPr>
                        <a:t>Risiko</a:t>
                      </a:r>
                      <a:r>
                        <a:rPr lang="en-ID" sz="1800" dirty="0" smtClean="0">
                          <a:solidFill>
                            <a:schemeClr val="tx1"/>
                          </a:solidFill>
                        </a:rPr>
                        <a:t> </a:t>
                      </a:r>
                      <a:r>
                        <a:rPr lang="en-ID" sz="1800" dirty="0" err="1" smtClean="0">
                          <a:solidFill>
                            <a:schemeClr val="tx1"/>
                          </a:solidFill>
                        </a:rPr>
                        <a:t>Bisnis</a:t>
                      </a:r>
                      <a:endParaRPr lang="en-US" sz="1800" dirty="0">
                        <a:solidFill>
                          <a:schemeClr val="tx1"/>
                        </a:solidFill>
                      </a:endParaRPr>
                    </a:p>
                  </a:txBody>
                  <a:tcPr marT="45718" marB="45718"/>
                </a:tc>
                <a:tc>
                  <a:txBody>
                    <a:bodyPr/>
                    <a:lstStyle/>
                    <a:p>
                      <a:pPr algn="ctr"/>
                      <a:r>
                        <a:rPr lang="en-ID" sz="1800" dirty="0" err="1" smtClean="0">
                          <a:solidFill>
                            <a:schemeClr val="tx1"/>
                          </a:solidFill>
                        </a:rPr>
                        <a:t>Solusi</a:t>
                      </a:r>
                      <a:r>
                        <a:rPr lang="en-ID" sz="1800" dirty="0" smtClean="0">
                          <a:solidFill>
                            <a:schemeClr val="tx1"/>
                          </a:solidFill>
                        </a:rPr>
                        <a:t> </a:t>
                      </a:r>
                      <a:r>
                        <a:rPr lang="en-ID" sz="1800" dirty="0" err="1" smtClean="0">
                          <a:solidFill>
                            <a:schemeClr val="tx1"/>
                          </a:solidFill>
                        </a:rPr>
                        <a:t>dan</a:t>
                      </a:r>
                      <a:r>
                        <a:rPr lang="en-ID" sz="1800" dirty="0" smtClean="0">
                          <a:solidFill>
                            <a:schemeClr val="tx1"/>
                          </a:solidFill>
                        </a:rPr>
                        <a:t> </a:t>
                      </a:r>
                      <a:r>
                        <a:rPr lang="en-ID" sz="1800" dirty="0" err="1" smtClean="0">
                          <a:solidFill>
                            <a:schemeClr val="tx1"/>
                          </a:solidFill>
                        </a:rPr>
                        <a:t>Mitigasi</a:t>
                      </a:r>
                      <a:r>
                        <a:rPr lang="en-ID" sz="1800" dirty="0" smtClean="0">
                          <a:solidFill>
                            <a:schemeClr val="tx1"/>
                          </a:solidFill>
                        </a:rPr>
                        <a:t> </a:t>
                      </a:r>
                      <a:r>
                        <a:rPr lang="en-ID" sz="1800" dirty="0" err="1" smtClean="0">
                          <a:solidFill>
                            <a:schemeClr val="tx1"/>
                          </a:solidFill>
                        </a:rPr>
                        <a:t>Risiko</a:t>
                      </a:r>
                      <a:r>
                        <a:rPr lang="en-ID" sz="1800" dirty="0" smtClean="0">
                          <a:solidFill>
                            <a:schemeClr val="tx1"/>
                          </a:solidFill>
                        </a:rPr>
                        <a:t> </a:t>
                      </a:r>
                      <a:r>
                        <a:rPr lang="en-ID" sz="1800" dirty="0" err="1" smtClean="0">
                          <a:solidFill>
                            <a:schemeClr val="tx1"/>
                          </a:solidFill>
                        </a:rPr>
                        <a:t>Bisnis</a:t>
                      </a:r>
                      <a:endParaRPr lang="en-US" sz="1800" dirty="0">
                        <a:solidFill>
                          <a:schemeClr val="tx1"/>
                        </a:solidFill>
                      </a:endParaRPr>
                    </a:p>
                  </a:txBody>
                  <a:tcPr marT="45718" marB="45718"/>
                </a:tc>
              </a:tr>
              <a:tr h="2560227">
                <a:tc>
                  <a:txBody>
                    <a:bodyPr/>
                    <a:lstStyle/>
                    <a:p>
                      <a:r>
                        <a:rPr lang="en-ID" sz="1800" dirty="0" smtClean="0"/>
                        <a:t>5.</a:t>
                      </a:r>
                      <a:endParaRPr lang="en-US" sz="1800" dirty="0"/>
                    </a:p>
                  </a:txBody>
                  <a:tcPr marT="45718" marB="45718"/>
                </a:tc>
                <a:tc>
                  <a:txBody>
                    <a:bodyPr/>
                    <a:lstStyle/>
                    <a:p>
                      <a:r>
                        <a:rPr lang="en-ID" sz="1800" dirty="0" err="1" smtClean="0"/>
                        <a:t>Bisnis</a:t>
                      </a:r>
                      <a:r>
                        <a:rPr lang="en-ID" sz="1800" dirty="0" smtClean="0"/>
                        <a:t> </a:t>
                      </a:r>
                      <a:r>
                        <a:rPr lang="en-ID" sz="1800" dirty="0" err="1" smtClean="0"/>
                        <a:t>makanan</a:t>
                      </a:r>
                      <a:r>
                        <a:rPr lang="en-ID" sz="1800" dirty="0" smtClean="0"/>
                        <a:t> </a:t>
                      </a:r>
                      <a:r>
                        <a:rPr lang="en-ID" sz="1800" dirty="0" err="1" smtClean="0"/>
                        <a:t>dan</a:t>
                      </a:r>
                      <a:r>
                        <a:rPr lang="en-ID" sz="1800" dirty="0" smtClean="0"/>
                        <a:t> </a:t>
                      </a:r>
                      <a:r>
                        <a:rPr lang="en-ID" sz="1800" dirty="0" err="1" smtClean="0"/>
                        <a:t>minuman</a:t>
                      </a:r>
                      <a:endParaRPr lang="en-US" sz="1800" dirty="0"/>
                    </a:p>
                  </a:txBody>
                  <a:tcPr marT="45718" marB="45718"/>
                </a:tc>
                <a:tc>
                  <a:txBody>
                    <a:bodyPr/>
                    <a:lstStyle/>
                    <a:p>
                      <a:pPr marL="285750" indent="-285750">
                        <a:buFont typeface="Arial" panose="020B0604020202020204" pitchFamily="34" charset="0"/>
                        <a:buChar char="•"/>
                      </a:pPr>
                      <a:r>
                        <a:rPr lang="en-ID" sz="1800" dirty="0" err="1" smtClean="0"/>
                        <a:t>Produk</a:t>
                      </a:r>
                      <a:r>
                        <a:rPr lang="en-ID" sz="1800" dirty="0" smtClean="0"/>
                        <a:t> yang </a:t>
                      </a:r>
                      <a:r>
                        <a:rPr lang="en-ID" sz="1800" dirty="0" err="1" smtClean="0"/>
                        <a:t>diproduksi</a:t>
                      </a:r>
                      <a:r>
                        <a:rPr lang="en-ID" sz="1800" dirty="0" smtClean="0"/>
                        <a:t> </a:t>
                      </a:r>
                      <a:r>
                        <a:rPr lang="en-ID" sz="1800" dirty="0" err="1" smtClean="0"/>
                        <a:t>kedaluarsa</a:t>
                      </a:r>
                      <a:endParaRPr lang="en-ID" sz="1800" dirty="0" smtClean="0"/>
                    </a:p>
                    <a:p>
                      <a:pPr marL="285750" indent="-285750">
                        <a:buFont typeface="Arial" panose="020B0604020202020204" pitchFamily="34" charset="0"/>
                        <a:buChar char="•"/>
                      </a:pPr>
                      <a:r>
                        <a:rPr lang="en-ID" sz="1800" dirty="0" err="1" smtClean="0"/>
                        <a:t>Produk</a:t>
                      </a:r>
                      <a:r>
                        <a:rPr lang="en-ID" sz="1800" dirty="0" smtClean="0"/>
                        <a:t> </a:t>
                      </a:r>
                      <a:r>
                        <a:rPr lang="en-ID" sz="1800" dirty="0" err="1" smtClean="0"/>
                        <a:t>tergantung</a:t>
                      </a:r>
                      <a:r>
                        <a:rPr lang="en-ID" sz="1800" dirty="0" smtClean="0"/>
                        <a:t> </a:t>
                      </a:r>
                      <a:r>
                        <a:rPr lang="en-ID" sz="1800" dirty="0" err="1" smtClean="0"/>
                        <a:t>hasil</a:t>
                      </a:r>
                      <a:r>
                        <a:rPr lang="en-ID" sz="1800" dirty="0" smtClean="0"/>
                        <a:t> </a:t>
                      </a:r>
                      <a:r>
                        <a:rPr lang="en-ID" sz="1800" dirty="0" err="1" smtClean="0"/>
                        <a:t>alam</a:t>
                      </a:r>
                      <a:r>
                        <a:rPr lang="en-ID" sz="1800" dirty="0" smtClean="0"/>
                        <a:t>, </a:t>
                      </a:r>
                      <a:r>
                        <a:rPr lang="en-ID" sz="1800" dirty="0" err="1" smtClean="0"/>
                        <a:t>seperti</a:t>
                      </a:r>
                      <a:r>
                        <a:rPr lang="en-ID" sz="1800" dirty="0" smtClean="0"/>
                        <a:t> </a:t>
                      </a:r>
                      <a:r>
                        <a:rPr lang="en-ID" sz="1800" dirty="0" err="1" smtClean="0"/>
                        <a:t>pertanian</a:t>
                      </a:r>
                      <a:endParaRPr lang="en-ID" sz="1800" dirty="0" smtClean="0"/>
                    </a:p>
                    <a:p>
                      <a:pPr marL="285750" indent="-285750">
                        <a:buFont typeface="Arial" panose="020B0604020202020204" pitchFamily="34" charset="0"/>
                        <a:buChar char="•"/>
                      </a:pPr>
                      <a:r>
                        <a:rPr lang="en-ID" sz="1800" dirty="0" err="1" smtClean="0"/>
                        <a:t>Persuahaan</a:t>
                      </a:r>
                      <a:r>
                        <a:rPr lang="en-ID" sz="1800" dirty="0" smtClean="0"/>
                        <a:t> </a:t>
                      </a:r>
                      <a:r>
                        <a:rPr lang="en-ID" sz="1800" dirty="0" err="1" smtClean="0"/>
                        <a:t>harus</a:t>
                      </a:r>
                      <a:r>
                        <a:rPr lang="en-ID" sz="1800" baseline="0" dirty="0" smtClean="0"/>
                        <a:t> </a:t>
                      </a:r>
                      <a:r>
                        <a:rPr lang="en-ID" sz="1800" baseline="0" dirty="0" err="1" smtClean="0"/>
                        <a:t>memiliki</a:t>
                      </a:r>
                      <a:r>
                        <a:rPr lang="en-ID" sz="1800" baseline="0" dirty="0" smtClean="0"/>
                        <a:t> </a:t>
                      </a:r>
                      <a:r>
                        <a:rPr lang="en-ID" sz="1800" baseline="0" dirty="0" err="1" smtClean="0"/>
                        <a:t>cadangan</a:t>
                      </a:r>
                      <a:r>
                        <a:rPr lang="en-ID" sz="1800" baseline="0" dirty="0" smtClean="0"/>
                        <a:t> yang </a:t>
                      </a:r>
                      <a:r>
                        <a:rPr lang="en-ID" sz="1800" baseline="0" dirty="0" err="1" smtClean="0"/>
                        <a:t>mencukupi</a:t>
                      </a:r>
                      <a:r>
                        <a:rPr lang="en-ID" sz="1800" baseline="0" dirty="0" smtClean="0"/>
                        <a:t> </a:t>
                      </a:r>
                      <a:r>
                        <a:rPr lang="en-ID" sz="1800" baseline="0" dirty="0" err="1" smtClean="0"/>
                        <a:t>karena</a:t>
                      </a:r>
                      <a:r>
                        <a:rPr lang="en-ID" sz="1800" baseline="0" dirty="0" smtClean="0"/>
                        <a:t> </a:t>
                      </a:r>
                      <a:r>
                        <a:rPr lang="en-ID" sz="1800" baseline="0" dirty="0" err="1" smtClean="0"/>
                        <a:t>usia</a:t>
                      </a:r>
                      <a:r>
                        <a:rPr lang="en-ID" sz="1800" baseline="0" dirty="0" smtClean="0"/>
                        <a:t> </a:t>
                      </a:r>
                      <a:r>
                        <a:rPr lang="en-ID" sz="1800" baseline="0" dirty="0" err="1" smtClean="0"/>
                        <a:t>produk</a:t>
                      </a:r>
                      <a:r>
                        <a:rPr lang="en-ID" sz="1800" baseline="0" dirty="0" smtClean="0"/>
                        <a:t> </a:t>
                      </a:r>
                      <a:r>
                        <a:rPr lang="en-ID" sz="1800" baseline="0" dirty="0" err="1" smtClean="0"/>
                        <a:t>singkat</a:t>
                      </a:r>
                      <a:endParaRPr lang="en-ID" sz="1800" baseline="0" dirty="0" smtClean="0"/>
                    </a:p>
                    <a:p>
                      <a:pPr marL="285750" indent="-285750">
                        <a:buFont typeface="Arial" panose="020B0604020202020204" pitchFamily="34" charset="0"/>
                        <a:buChar char="•"/>
                      </a:pPr>
                      <a:r>
                        <a:rPr lang="en-ID" sz="1800" baseline="0" dirty="0" err="1" smtClean="0"/>
                        <a:t>Makanan</a:t>
                      </a:r>
                      <a:r>
                        <a:rPr lang="en-ID" sz="1800" baseline="0" dirty="0" smtClean="0"/>
                        <a:t> </a:t>
                      </a:r>
                      <a:r>
                        <a:rPr lang="en-ID" sz="1800" baseline="0" dirty="0" err="1" smtClean="0"/>
                        <a:t>kemasan</a:t>
                      </a:r>
                      <a:r>
                        <a:rPr lang="en-ID" sz="1800" baseline="0" dirty="0" smtClean="0"/>
                        <a:t> </a:t>
                      </a:r>
                      <a:r>
                        <a:rPr lang="en-ID" sz="1800" baseline="0" dirty="0" err="1" smtClean="0"/>
                        <a:t>dipengaruhi</a:t>
                      </a:r>
                      <a:r>
                        <a:rPr lang="en-ID" sz="1800" baseline="0" dirty="0" smtClean="0"/>
                        <a:t> </a:t>
                      </a:r>
                      <a:r>
                        <a:rPr lang="en-ID" sz="1800" baseline="0" dirty="0" err="1" smtClean="0"/>
                        <a:t>kualitas</a:t>
                      </a:r>
                      <a:r>
                        <a:rPr lang="en-ID" sz="1800" baseline="0" dirty="0" smtClean="0"/>
                        <a:t> </a:t>
                      </a:r>
                      <a:r>
                        <a:rPr lang="en-ID" sz="1800" baseline="0" dirty="0" err="1" smtClean="0"/>
                        <a:t>dan</a:t>
                      </a:r>
                      <a:r>
                        <a:rPr lang="en-ID" sz="1800" baseline="0" dirty="0" smtClean="0"/>
                        <a:t> </a:t>
                      </a:r>
                      <a:r>
                        <a:rPr lang="en-ID" sz="1800" baseline="0" dirty="0" err="1" smtClean="0"/>
                        <a:t>desain</a:t>
                      </a:r>
                      <a:r>
                        <a:rPr lang="en-ID" sz="1800" baseline="0" dirty="0" smtClean="0"/>
                        <a:t> </a:t>
                      </a:r>
                      <a:r>
                        <a:rPr lang="en-ID" sz="1800" baseline="0" dirty="0" err="1" smtClean="0"/>
                        <a:t>kemasan</a:t>
                      </a:r>
                      <a:endParaRPr lang="en-US" sz="1800" dirty="0"/>
                    </a:p>
                  </a:txBody>
                  <a:tcPr marT="45718" marB="45718"/>
                </a:tc>
                <a:tc>
                  <a:txBody>
                    <a:bodyPr/>
                    <a:lstStyle/>
                    <a:p>
                      <a:pPr marL="285750" indent="-285750">
                        <a:buFont typeface="Arial" panose="020B0604020202020204" pitchFamily="34" charset="0"/>
                        <a:buChar char="•"/>
                      </a:pPr>
                      <a:r>
                        <a:rPr lang="en-ID" sz="1800" dirty="0" smtClean="0"/>
                        <a:t>Perusahaan </a:t>
                      </a:r>
                      <a:r>
                        <a:rPr lang="en-ID" sz="1800" dirty="0" err="1" smtClean="0"/>
                        <a:t>melakukan</a:t>
                      </a:r>
                      <a:r>
                        <a:rPr lang="en-ID" sz="1800" dirty="0" smtClean="0"/>
                        <a:t> </a:t>
                      </a:r>
                      <a:r>
                        <a:rPr lang="en-ID" sz="1800" dirty="0" err="1" smtClean="0"/>
                        <a:t>pengawasan</a:t>
                      </a:r>
                      <a:r>
                        <a:rPr lang="en-ID" sz="1800" dirty="0" smtClean="0"/>
                        <a:t> </a:t>
                      </a:r>
                      <a:r>
                        <a:rPr lang="en-ID" sz="1800" dirty="0" err="1" smtClean="0"/>
                        <a:t>ketat</a:t>
                      </a:r>
                      <a:r>
                        <a:rPr lang="en-ID" sz="1800" dirty="0" smtClean="0"/>
                        <a:t> </a:t>
                      </a:r>
                      <a:r>
                        <a:rPr lang="en-ID" sz="1800" dirty="0" err="1" smtClean="0"/>
                        <a:t>terhadap</a:t>
                      </a:r>
                      <a:r>
                        <a:rPr lang="en-ID" sz="1800" dirty="0" smtClean="0"/>
                        <a:t> </a:t>
                      </a:r>
                      <a:r>
                        <a:rPr lang="en-ID" sz="1800" dirty="0" err="1" smtClean="0"/>
                        <a:t>produk</a:t>
                      </a:r>
                      <a:r>
                        <a:rPr lang="en-ID" sz="1800" dirty="0" smtClean="0"/>
                        <a:t> </a:t>
                      </a:r>
                      <a:r>
                        <a:rPr lang="en-ID" sz="1800" dirty="0" err="1" smtClean="0"/>
                        <a:t>dan</a:t>
                      </a:r>
                      <a:r>
                        <a:rPr lang="en-ID" sz="1800" dirty="0" smtClean="0"/>
                        <a:t> </a:t>
                      </a:r>
                      <a:r>
                        <a:rPr lang="en-ID" sz="1800" dirty="0" err="1" smtClean="0"/>
                        <a:t>kemasannya</a:t>
                      </a:r>
                      <a:endParaRPr lang="en-ID" sz="1800" dirty="0" smtClean="0"/>
                    </a:p>
                    <a:p>
                      <a:pPr marL="285750" indent="-285750">
                        <a:buFont typeface="Arial" panose="020B0604020202020204" pitchFamily="34" charset="0"/>
                        <a:buChar char="•"/>
                      </a:pPr>
                      <a:r>
                        <a:rPr lang="en-ID" sz="1800" dirty="0" smtClean="0"/>
                        <a:t>Perusahaan </a:t>
                      </a:r>
                      <a:r>
                        <a:rPr lang="en-ID" sz="1800" dirty="0" err="1" smtClean="0"/>
                        <a:t>memiliki</a:t>
                      </a:r>
                      <a:r>
                        <a:rPr lang="en-ID" sz="1800" dirty="0" smtClean="0"/>
                        <a:t> </a:t>
                      </a:r>
                      <a:r>
                        <a:rPr lang="en-ID" sz="1800" dirty="0" err="1" smtClean="0"/>
                        <a:t>gudang</a:t>
                      </a:r>
                      <a:r>
                        <a:rPr lang="en-ID" sz="1800" dirty="0" smtClean="0"/>
                        <a:t> </a:t>
                      </a:r>
                      <a:r>
                        <a:rPr lang="en-ID" sz="1800" dirty="0" err="1" smtClean="0"/>
                        <a:t>dengan</a:t>
                      </a:r>
                      <a:r>
                        <a:rPr lang="en-ID" sz="1800" baseline="0" dirty="0" smtClean="0"/>
                        <a:t> </a:t>
                      </a:r>
                      <a:r>
                        <a:rPr lang="en-ID" sz="1800" baseline="0" dirty="0" err="1" smtClean="0"/>
                        <a:t>jumlah</a:t>
                      </a:r>
                      <a:r>
                        <a:rPr lang="en-ID" sz="1800" baseline="0" dirty="0" smtClean="0"/>
                        <a:t> </a:t>
                      </a:r>
                      <a:r>
                        <a:rPr lang="en-ID" sz="1800" baseline="0" dirty="0" err="1" smtClean="0"/>
                        <a:t>tertentu</a:t>
                      </a:r>
                      <a:r>
                        <a:rPr lang="en-ID" sz="1800" baseline="0" dirty="0" smtClean="0"/>
                        <a:t> </a:t>
                      </a:r>
                      <a:r>
                        <a:rPr lang="en-ID" sz="1800" baseline="0" dirty="0" err="1" smtClean="0"/>
                        <a:t>untuk</a:t>
                      </a:r>
                      <a:r>
                        <a:rPr lang="en-ID" sz="1800" baseline="0" dirty="0" smtClean="0"/>
                        <a:t> </a:t>
                      </a:r>
                      <a:r>
                        <a:rPr lang="en-ID" sz="1800" baseline="0" dirty="0" err="1" smtClean="0"/>
                        <a:t>stok</a:t>
                      </a:r>
                      <a:endParaRPr lang="en-US" sz="1800" dirty="0"/>
                    </a:p>
                  </a:txBody>
                  <a:tcPr marT="45718" marB="45718"/>
                </a:tc>
              </a:tr>
              <a:tr h="3135101">
                <a:tc>
                  <a:txBody>
                    <a:bodyPr/>
                    <a:lstStyle/>
                    <a:p>
                      <a:r>
                        <a:rPr lang="en-ID" sz="1800" dirty="0" smtClean="0"/>
                        <a:t>6.</a:t>
                      </a:r>
                      <a:endParaRPr lang="en-US" sz="1800" dirty="0"/>
                    </a:p>
                  </a:txBody>
                  <a:tcPr marT="45718" marB="45718"/>
                </a:tc>
                <a:tc>
                  <a:txBody>
                    <a:bodyPr/>
                    <a:lstStyle/>
                    <a:p>
                      <a:r>
                        <a:rPr lang="en-ID" sz="1800" dirty="0" err="1" smtClean="0"/>
                        <a:t>Bisnis</a:t>
                      </a:r>
                      <a:r>
                        <a:rPr lang="en-ID" sz="1800" dirty="0" smtClean="0"/>
                        <a:t> </a:t>
                      </a:r>
                      <a:r>
                        <a:rPr lang="en-ID" sz="1800" dirty="0" err="1" smtClean="0"/>
                        <a:t>pabrik</a:t>
                      </a:r>
                      <a:r>
                        <a:rPr lang="en-ID" sz="1800" baseline="0" dirty="0" smtClean="0"/>
                        <a:t> </a:t>
                      </a:r>
                      <a:r>
                        <a:rPr lang="en-ID" sz="1800" baseline="0" dirty="0" err="1" smtClean="0"/>
                        <a:t>rokok</a:t>
                      </a:r>
                      <a:endParaRPr lang="en-US" sz="1800" dirty="0"/>
                    </a:p>
                  </a:txBody>
                  <a:tcPr marT="45718" marB="45718"/>
                </a:tc>
                <a:tc>
                  <a:txBody>
                    <a:bodyPr/>
                    <a:lstStyle/>
                    <a:p>
                      <a:pPr marL="285750" indent="-285750">
                        <a:buFont typeface="Arial" panose="020B0604020202020204" pitchFamily="34" charset="0"/>
                        <a:buChar char="•"/>
                      </a:pPr>
                      <a:r>
                        <a:rPr lang="en-ID" sz="1800" dirty="0" err="1" smtClean="0"/>
                        <a:t>Keluarnya</a:t>
                      </a:r>
                      <a:r>
                        <a:rPr lang="en-ID" sz="1800" dirty="0" smtClean="0"/>
                        <a:t> </a:t>
                      </a:r>
                      <a:r>
                        <a:rPr lang="en-ID" sz="1800" dirty="0" err="1" smtClean="0"/>
                        <a:t>regulasi</a:t>
                      </a:r>
                      <a:r>
                        <a:rPr lang="en-ID" sz="1800" dirty="0" smtClean="0"/>
                        <a:t> yang </a:t>
                      </a:r>
                      <a:r>
                        <a:rPr lang="en-ID" sz="1800" dirty="0" err="1" smtClean="0"/>
                        <a:t>tidak</a:t>
                      </a:r>
                      <a:r>
                        <a:rPr lang="en-ID" sz="1800" dirty="0" smtClean="0"/>
                        <a:t> </a:t>
                      </a:r>
                      <a:r>
                        <a:rPr lang="en-ID" sz="1800" dirty="0" err="1" smtClean="0"/>
                        <a:t>memperbolehkan</a:t>
                      </a:r>
                      <a:r>
                        <a:rPr lang="en-ID" sz="1800" dirty="0" smtClean="0"/>
                        <a:t> </a:t>
                      </a:r>
                      <a:r>
                        <a:rPr lang="en-ID" sz="1800" dirty="0" err="1" smtClean="0"/>
                        <a:t>merokok</a:t>
                      </a:r>
                      <a:r>
                        <a:rPr lang="en-ID" sz="1800" baseline="0" dirty="0" smtClean="0"/>
                        <a:t> di </a:t>
                      </a:r>
                      <a:r>
                        <a:rPr lang="en-ID" sz="1800" baseline="0" dirty="0" err="1" smtClean="0"/>
                        <a:t>tempat</a:t>
                      </a:r>
                      <a:r>
                        <a:rPr lang="en-ID" sz="1800" baseline="0" dirty="0" smtClean="0"/>
                        <a:t> </a:t>
                      </a:r>
                      <a:r>
                        <a:rPr lang="en-ID" sz="1800" baseline="0" dirty="0" err="1" smtClean="0"/>
                        <a:t>tertentu</a:t>
                      </a: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Adanya</a:t>
                      </a:r>
                      <a:r>
                        <a:rPr lang="en-ID" sz="1800" baseline="0" dirty="0" smtClean="0"/>
                        <a:t> </a:t>
                      </a:r>
                      <a:r>
                        <a:rPr lang="en-ID" sz="1800" baseline="0" dirty="0" err="1" smtClean="0"/>
                        <a:t>kampanye</a:t>
                      </a:r>
                      <a:r>
                        <a:rPr lang="en-ID" sz="1800" baseline="0" dirty="0" smtClean="0"/>
                        <a:t> </a:t>
                      </a:r>
                      <a:r>
                        <a:rPr lang="en-ID" sz="1800" baseline="0" dirty="0" err="1" smtClean="0"/>
                        <a:t>kesehatan</a:t>
                      </a:r>
                      <a:r>
                        <a:rPr lang="en-ID" sz="1800" baseline="0" dirty="0" smtClean="0"/>
                        <a:t> </a:t>
                      </a:r>
                      <a:r>
                        <a:rPr lang="en-ID" sz="1800" baseline="0" dirty="0" err="1" smtClean="0"/>
                        <a:t>tentang</a:t>
                      </a:r>
                      <a:r>
                        <a:rPr lang="en-ID" sz="1800" baseline="0" dirty="0" smtClean="0"/>
                        <a:t> </a:t>
                      </a:r>
                      <a:r>
                        <a:rPr lang="en-ID" sz="1800" baseline="0" dirty="0" err="1" smtClean="0"/>
                        <a:t>bahaya</a:t>
                      </a:r>
                      <a:r>
                        <a:rPr lang="en-ID" sz="1800" baseline="0" dirty="0" smtClean="0"/>
                        <a:t> </a:t>
                      </a:r>
                      <a:r>
                        <a:rPr lang="en-ID" sz="1800" baseline="0" dirty="0" err="1" smtClean="0"/>
                        <a:t>merokok</a:t>
                      </a: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Keluarnya</a:t>
                      </a:r>
                      <a:r>
                        <a:rPr lang="en-ID" sz="1800" baseline="0" dirty="0" smtClean="0"/>
                        <a:t> fatwa MUI </a:t>
                      </a:r>
                      <a:r>
                        <a:rPr lang="en-ID" sz="1800" baseline="0" dirty="0" err="1" smtClean="0"/>
                        <a:t>tentang</a:t>
                      </a:r>
                      <a:r>
                        <a:rPr lang="en-ID" sz="1800" baseline="0" dirty="0" smtClean="0"/>
                        <a:t> </a:t>
                      </a:r>
                      <a:r>
                        <a:rPr lang="en-ID" sz="1800" baseline="0" dirty="0" err="1" smtClean="0"/>
                        <a:t>haramnya</a:t>
                      </a:r>
                      <a:r>
                        <a:rPr lang="en-ID" sz="1800" baseline="0" dirty="0" smtClean="0"/>
                        <a:t> </a:t>
                      </a:r>
                      <a:r>
                        <a:rPr lang="en-ID" sz="1800" baseline="0" dirty="0" err="1" smtClean="0"/>
                        <a:t>merokok</a:t>
                      </a:r>
                      <a:endParaRPr lang="en-US" sz="1800" dirty="0"/>
                    </a:p>
                  </a:txBody>
                  <a:tcPr marT="45718" marB="45718"/>
                </a:tc>
                <a:tc>
                  <a:txBody>
                    <a:bodyPr/>
                    <a:lstStyle/>
                    <a:p>
                      <a:pPr marL="285750" indent="-285750">
                        <a:buFont typeface="Arial" panose="020B0604020202020204" pitchFamily="34" charset="0"/>
                        <a:buChar char="•"/>
                      </a:pPr>
                      <a:r>
                        <a:rPr lang="en-ID" sz="1800" dirty="0" smtClean="0"/>
                        <a:t>Perusahaan </a:t>
                      </a:r>
                      <a:r>
                        <a:rPr lang="en-ID" sz="1800" dirty="0" err="1" smtClean="0"/>
                        <a:t>rokok</a:t>
                      </a:r>
                      <a:r>
                        <a:rPr lang="en-ID" sz="1800" dirty="0" smtClean="0"/>
                        <a:t> </a:t>
                      </a:r>
                      <a:r>
                        <a:rPr lang="en-ID" sz="1800" dirty="0" err="1" smtClean="0"/>
                        <a:t>menjalin</a:t>
                      </a:r>
                      <a:r>
                        <a:rPr lang="en-ID" sz="1800" dirty="0" smtClean="0"/>
                        <a:t> </a:t>
                      </a:r>
                      <a:r>
                        <a:rPr lang="en-ID" sz="1800" dirty="0" err="1" smtClean="0"/>
                        <a:t>kerja</a:t>
                      </a:r>
                      <a:r>
                        <a:rPr lang="en-ID" sz="1800" dirty="0" smtClean="0"/>
                        <a:t> </a:t>
                      </a:r>
                      <a:r>
                        <a:rPr lang="en-ID" sz="1800" dirty="0" err="1" smtClean="0"/>
                        <a:t>sama</a:t>
                      </a:r>
                      <a:r>
                        <a:rPr lang="en-ID" sz="1800" dirty="0" smtClean="0"/>
                        <a:t> </a:t>
                      </a:r>
                      <a:r>
                        <a:rPr lang="en-ID" sz="1800" dirty="0" err="1" smtClean="0"/>
                        <a:t>dengan</a:t>
                      </a:r>
                      <a:r>
                        <a:rPr lang="en-ID" sz="1800" dirty="0" smtClean="0"/>
                        <a:t> </a:t>
                      </a:r>
                      <a:r>
                        <a:rPr lang="en-ID" sz="1800" dirty="0" err="1" smtClean="0"/>
                        <a:t>berbagai</a:t>
                      </a:r>
                      <a:r>
                        <a:rPr lang="en-ID" sz="1800" baseline="0" dirty="0" smtClean="0"/>
                        <a:t> </a:t>
                      </a:r>
                      <a:r>
                        <a:rPr lang="en-ID" sz="1800" baseline="0" dirty="0" err="1" smtClean="0"/>
                        <a:t>pihak</a:t>
                      </a:r>
                      <a:r>
                        <a:rPr lang="en-ID" sz="1800" baseline="0" dirty="0" smtClean="0"/>
                        <a:t> </a:t>
                      </a:r>
                      <a:r>
                        <a:rPr lang="en-ID" sz="1800" baseline="0" dirty="0" err="1" smtClean="0"/>
                        <a:t>dengan</a:t>
                      </a:r>
                      <a:r>
                        <a:rPr lang="en-ID" sz="1800" baseline="0" dirty="0" smtClean="0"/>
                        <a:t> </a:t>
                      </a:r>
                      <a:r>
                        <a:rPr lang="en-ID" sz="1800" baseline="0" dirty="0" err="1" smtClean="0"/>
                        <a:t>kebijakan</a:t>
                      </a:r>
                      <a:r>
                        <a:rPr lang="en-ID" sz="1800" baseline="0" dirty="0" smtClean="0"/>
                        <a:t> win </a:t>
                      </a:r>
                      <a:r>
                        <a:rPr lang="en-ID" sz="1800" baseline="0" dirty="0" err="1" smtClean="0"/>
                        <a:t>win</a:t>
                      </a:r>
                      <a:r>
                        <a:rPr lang="en-ID" sz="1800" baseline="0" dirty="0" smtClean="0"/>
                        <a:t> solution</a:t>
                      </a:r>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Mencantumkan</a:t>
                      </a:r>
                      <a:r>
                        <a:rPr lang="en-ID" sz="1800" baseline="0" dirty="0" smtClean="0"/>
                        <a:t> label </a:t>
                      </a:r>
                      <a:r>
                        <a:rPr lang="en-ID" sz="1800" baseline="0" dirty="0" err="1" smtClean="0"/>
                        <a:t>bahaya</a:t>
                      </a:r>
                      <a:r>
                        <a:rPr lang="en-ID" sz="1800" baseline="0" dirty="0" smtClean="0"/>
                        <a:t> </a:t>
                      </a:r>
                      <a:r>
                        <a:rPr lang="en-ID" sz="1800" baseline="0" dirty="0" err="1" smtClean="0"/>
                        <a:t>merokok</a:t>
                      </a:r>
                      <a:r>
                        <a:rPr lang="en-ID" sz="1800" baseline="0" dirty="0" smtClean="0"/>
                        <a:t> </a:t>
                      </a:r>
                      <a:r>
                        <a:rPr lang="en-ID" sz="1800" baseline="0" dirty="0" err="1" smtClean="0"/>
                        <a:t>untuk</a:t>
                      </a:r>
                      <a:r>
                        <a:rPr lang="en-ID" sz="1800" baseline="0" dirty="0" smtClean="0"/>
                        <a:t> </a:t>
                      </a:r>
                      <a:r>
                        <a:rPr lang="en-ID" sz="1800" baseline="0" dirty="0" err="1" smtClean="0"/>
                        <a:t>kesehatan</a:t>
                      </a:r>
                      <a:r>
                        <a:rPr lang="en-ID" sz="1800" baseline="0" dirty="0" smtClean="0"/>
                        <a:t>, </a:t>
                      </a:r>
                      <a:r>
                        <a:rPr lang="en-ID" sz="1800" baseline="0" dirty="0" err="1" smtClean="0"/>
                        <a:t>terutama</a:t>
                      </a:r>
                      <a:r>
                        <a:rPr lang="en-ID" sz="1800" baseline="0" dirty="0" smtClean="0"/>
                        <a:t> </a:t>
                      </a:r>
                      <a:r>
                        <a:rPr lang="en-ID" sz="1800" baseline="0" dirty="0" err="1" smtClean="0"/>
                        <a:t>ibu</a:t>
                      </a:r>
                      <a:r>
                        <a:rPr lang="en-ID" sz="1800" baseline="0" dirty="0" smtClean="0"/>
                        <a:t> </a:t>
                      </a:r>
                      <a:r>
                        <a:rPr lang="en-ID" sz="1800" baseline="0" dirty="0" err="1" smtClean="0"/>
                        <a:t>hamil</a:t>
                      </a:r>
                      <a:r>
                        <a:rPr lang="en-ID" sz="1800" baseline="0" dirty="0" smtClean="0"/>
                        <a:t>, </a:t>
                      </a:r>
                      <a:r>
                        <a:rPr lang="en-ID" sz="1800" baseline="0" dirty="0" err="1" smtClean="0"/>
                        <a:t>dikemasan</a:t>
                      </a:r>
                      <a:r>
                        <a:rPr lang="en-ID" sz="1800" baseline="0" dirty="0" smtClean="0"/>
                        <a:t> </a:t>
                      </a:r>
                      <a:r>
                        <a:rPr lang="en-ID" sz="1800" baseline="0" dirty="0" err="1" smtClean="0"/>
                        <a:t>rokok</a:t>
                      </a: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Menyisihkan</a:t>
                      </a:r>
                      <a:r>
                        <a:rPr lang="en-ID" sz="1800" baseline="0" dirty="0" smtClean="0"/>
                        <a:t> </a:t>
                      </a:r>
                      <a:r>
                        <a:rPr lang="en-ID" sz="1800" baseline="0" dirty="0" err="1" smtClean="0"/>
                        <a:t>keuntungan</a:t>
                      </a:r>
                      <a:r>
                        <a:rPr lang="en-ID" sz="1800" baseline="0" dirty="0" smtClean="0"/>
                        <a:t> </a:t>
                      </a:r>
                      <a:r>
                        <a:rPr lang="en-ID" sz="1800" baseline="0" dirty="0" err="1" smtClean="0"/>
                        <a:t>untuk</a:t>
                      </a:r>
                      <a:r>
                        <a:rPr lang="en-ID" sz="1800" baseline="0" dirty="0" smtClean="0"/>
                        <a:t> </a:t>
                      </a:r>
                      <a:r>
                        <a:rPr lang="en-ID" sz="1800" baseline="0" dirty="0" err="1" smtClean="0"/>
                        <a:t>kepentingan</a:t>
                      </a:r>
                      <a:r>
                        <a:rPr lang="en-ID" sz="1800" baseline="0" dirty="0" smtClean="0"/>
                        <a:t> </a:t>
                      </a:r>
                      <a:r>
                        <a:rPr lang="en-ID" sz="1800" baseline="0" dirty="0" err="1" smtClean="0"/>
                        <a:t>masyarakat</a:t>
                      </a:r>
                      <a:endParaRPr lang="en-ID" sz="1800" baseline="0" dirty="0" smtClean="0"/>
                    </a:p>
                  </a:txBody>
                  <a:tcPr marT="45718" marB="45718"/>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831850" y="5870575"/>
            <a:ext cx="10536238" cy="735013"/>
          </a:xfrm>
        </p:spPr>
        <p:txBody>
          <a:bodyPr anchor="t"/>
          <a:lstStyle/>
          <a:p>
            <a:pPr eaLnBrk="1" hangingPunct="1"/>
            <a:r>
              <a:rPr lang="en-ID" sz="1400" smtClean="0"/>
              <a:t>Sumber: Fahmi (2015), Manajemen Risiko Teori Kasus dan Solusi, Bandung: Penerbit Alfabeta, dan Kadir (2004), Risiko Bisnis Sektor Hulu Perminyakan (Analisis Teknik dan Finansial), Jakarta: PT Pradnya Paramita</a:t>
            </a:r>
            <a:endParaRPr lang="en-US" sz="1400" smtClean="0"/>
          </a:p>
        </p:txBody>
      </p:sp>
      <p:graphicFrame>
        <p:nvGraphicFramePr>
          <p:cNvPr id="4" name="Content Placeholder 3"/>
          <p:cNvGraphicFramePr>
            <a:graphicFrameLocks noGrp="1"/>
          </p:cNvGraphicFramePr>
          <p:nvPr>
            <p:ph idx="1"/>
          </p:nvPr>
        </p:nvGraphicFramePr>
        <p:xfrm>
          <a:off x="838200" y="258763"/>
          <a:ext cx="10515600" cy="5491447"/>
        </p:xfrm>
        <a:graphic>
          <a:graphicData uri="http://schemas.openxmlformats.org/drawingml/2006/table">
            <a:tbl>
              <a:tblPr firstRow="1" bandRow="1">
                <a:tableStyleId>{5C22544A-7EE6-4342-B048-85BDC9FD1C3A}</a:tableStyleId>
              </a:tblPr>
              <a:tblGrid>
                <a:gridCol w="772236"/>
                <a:gridCol w="2006221"/>
                <a:gridCol w="3766782"/>
                <a:gridCol w="3970361"/>
              </a:tblGrid>
              <a:tr h="370819">
                <a:tc>
                  <a:txBody>
                    <a:bodyPr/>
                    <a:lstStyle/>
                    <a:p>
                      <a:pPr algn="ctr"/>
                      <a:r>
                        <a:rPr lang="en-ID" sz="1800" dirty="0" smtClean="0">
                          <a:solidFill>
                            <a:schemeClr val="tx1"/>
                          </a:solidFill>
                        </a:rPr>
                        <a:t>No</a:t>
                      </a:r>
                      <a:endParaRPr lang="en-US" sz="1800" dirty="0">
                        <a:solidFill>
                          <a:schemeClr val="tx1"/>
                        </a:solidFill>
                      </a:endParaRPr>
                    </a:p>
                  </a:txBody>
                  <a:tcPr marT="45717" marB="45717"/>
                </a:tc>
                <a:tc>
                  <a:txBody>
                    <a:bodyPr/>
                    <a:lstStyle/>
                    <a:p>
                      <a:pPr algn="ctr"/>
                      <a:r>
                        <a:rPr lang="en-ID" sz="1800" dirty="0" err="1" smtClean="0">
                          <a:solidFill>
                            <a:schemeClr val="tx1"/>
                          </a:solidFill>
                        </a:rPr>
                        <a:t>Sektor</a:t>
                      </a:r>
                      <a:r>
                        <a:rPr lang="en-ID" sz="1800" dirty="0" smtClean="0">
                          <a:solidFill>
                            <a:schemeClr val="tx1"/>
                          </a:solidFill>
                        </a:rPr>
                        <a:t> Usaha</a:t>
                      </a:r>
                      <a:endParaRPr lang="en-US" sz="1800" dirty="0">
                        <a:solidFill>
                          <a:schemeClr val="tx1"/>
                        </a:solidFill>
                      </a:endParaRPr>
                    </a:p>
                  </a:txBody>
                  <a:tcPr marT="45717" marB="45717"/>
                </a:tc>
                <a:tc>
                  <a:txBody>
                    <a:bodyPr/>
                    <a:lstStyle/>
                    <a:p>
                      <a:pPr algn="ctr"/>
                      <a:r>
                        <a:rPr lang="en-ID" sz="1800" dirty="0" err="1" smtClean="0">
                          <a:solidFill>
                            <a:schemeClr val="tx1"/>
                          </a:solidFill>
                        </a:rPr>
                        <a:t>Risiko</a:t>
                      </a:r>
                      <a:r>
                        <a:rPr lang="en-ID" sz="1800" dirty="0" smtClean="0">
                          <a:solidFill>
                            <a:schemeClr val="tx1"/>
                          </a:solidFill>
                        </a:rPr>
                        <a:t> </a:t>
                      </a:r>
                      <a:r>
                        <a:rPr lang="en-ID" sz="1800" dirty="0" err="1" smtClean="0">
                          <a:solidFill>
                            <a:schemeClr val="tx1"/>
                          </a:solidFill>
                        </a:rPr>
                        <a:t>Bisnis</a:t>
                      </a:r>
                      <a:endParaRPr lang="en-US" sz="1800" dirty="0">
                        <a:solidFill>
                          <a:schemeClr val="tx1"/>
                        </a:solidFill>
                      </a:endParaRPr>
                    </a:p>
                  </a:txBody>
                  <a:tcPr marT="45717" marB="45717"/>
                </a:tc>
                <a:tc>
                  <a:txBody>
                    <a:bodyPr/>
                    <a:lstStyle/>
                    <a:p>
                      <a:pPr algn="ctr"/>
                      <a:r>
                        <a:rPr lang="en-ID" sz="1800" dirty="0" err="1" smtClean="0">
                          <a:solidFill>
                            <a:schemeClr val="tx1"/>
                          </a:solidFill>
                        </a:rPr>
                        <a:t>Solusi</a:t>
                      </a:r>
                      <a:r>
                        <a:rPr lang="en-ID" sz="1800" dirty="0" smtClean="0">
                          <a:solidFill>
                            <a:schemeClr val="tx1"/>
                          </a:solidFill>
                        </a:rPr>
                        <a:t> </a:t>
                      </a:r>
                      <a:r>
                        <a:rPr lang="en-ID" sz="1800" dirty="0" err="1" smtClean="0">
                          <a:solidFill>
                            <a:schemeClr val="tx1"/>
                          </a:solidFill>
                        </a:rPr>
                        <a:t>dan</a:t>
                      </a:r>
                      <a:r>
                        <a:rPr lang="en-ID" sz="1800" dirty="0" smtClean="0">
                          <a:solidFill>
                            <a:schemeClr val="tx1"/>
                          </a:solidFill>
                        </a:rPr>
                        <a:t> </a:t>
                      </a:r>
                      <a:r>
                        <a:rPr lang="en-ID" sz="1800" dirty="0" err="1" smtClean="0">
                          <a:solidFill>
                            <a:schemeClr val="tx1"/>
                          </a:solidFill>
                        </a:rPr>
                        <a:t>Mitigasi</a:t>
                      </a:r>
                      <a:r>
                        <a:rPr lang="en-ID" sz="1800" dirty="0" smtClean="0">
                          <a:solidFill>
                            <a:schemeClr val="tx1"/>
                          </a:solidFill>
                        </a:rPr>
                        <a:t> </a:t>
                      </a:r>
                      <a:r>
                        <a:rPr lang="en-ID" sz="1800" dirty="0" err="1" smtClean="0">
                          <a:solidFill>
                            <a:schemeClr val="tx1"/>
                          </a:solidFill>
                        </a:rPr>
                        <a:t>Risiko</a:t>
                      </a:r>
                      <a:r>
                        <a:rPr lang="en-ID" sz="1800" dirty="0" smtClean="0">
                          <a:solidFill>
                            <a:schemeClr val="tx1"/>
                          </a:solidFill>
                        </a:rPr>
                        <a:t> </a:t>
                      </a:r>
                      <a:r>
                        <a:rPr lang="en-ID" sz="1800" dirty="0" err="1" smtClean="0">
                          <a:solidFill>
                            <a:schemeClr val="tx1"/>
                          </a:solidFill>
                        </a:rPr>
                        <a:t>Bisnis</a:t>
                      </a:r>
                      <a:endParaRPr lang="en-US" sz="1800" dirty="0">
                        <a:solidFill>
                          <a:schemeClr val="tx1"/>
                        </a:solidFill>
                      </a:endParaRPr>
                    </a:p>
                  </a:txBody>
                  <a:tcPr marT="45717" marB="45717"/>
                </a:tc>
              </a:tr>
              <a:tr h="2285868">
                <a:tc>
                  <a:txBody>
                    <a:bodyPr/>
                    <a:lstStyle/>
                    <a:p>
                      <a:r>
                        <a:rPr lang="en-ID" sz="1800" dirty="0" smtClean="0"/>
                        <a:t>5.</a:t>
                      </a:r>
                      <a:endParaRPr lang="en-US" sz="1800" dirty="0"/>
                    </a:p>
                  </a:txBody>
                  <a:tcPr marT="45717" marB="45717"/>
                </a:tc>
                <a:tc>
                  <a:txBody>
                    <a:bodyPr/>
                    <a:lstStyle/>
                    <a:p>
                      <a:r>
                        <a:rPr lang="en-ID" sz="1800" dirty="0" err="1" smtClean="0"/>
                        <a:t>Bisnis</a:t>
                      </a:r>
                      <a:r>
                        <a:rPr lang="en-ID" sz="1800" dirty="0" smtClean="0"/>
                        <a:t> </a:t>
                      </a:r>
                      <a:r>
                        <a:rPr lang="en-ID" sz="1800" dirty="0" err="1" smtClean="0"/>
                        <a:t>makanan</a:t>
                      </a:r>
                      <a:r>
                        <a:rPr lang="en-ID" sz="1800" dirty="0" smtClean="0"/>
                        <a:t> </a:t>
                      </a:r>
                      <a:r>
                        <a:rPr lang="en-ID" sz="1800" dirty="0" err="1" smtClean="0"/>
                        <a:t>dan</a:t>
                      </a:r>
                      <a:r>
                        <a:rPr lang="en-ID" sz="1800" dirty="0" smtClean="0"/>
                        <a:t> </a:t>
                      </a:r>
                      <a:r>
                        <a:rPr lang="en-ID" sz="1800" dirty="0" err="1" smtClean="0"/>
                        <a:t>minuman</a:t>
                      </a:r>
                      <a:endParaRPr lang="en-US" sz="1800" dirty="0"/>
                    </a:p>
                  </a:txBody>
                  <a:tcPr marT="45717" marB="45717"/>
                </a:tc>
                <a:tc>
                  <a:txBody>
                    <a:bodyPr/>
                    <a:lstStyle/>
                    <a:p>
                      <a:pPr marL="285750" indent="-285750">
                        <a:buFont typeface="Arial" panose="020B0604020202020204" pitchFamily="34" charset="0"/>
                        <a:buChar char="•"/>
                      </a:pPr>
                      <a:r>
                        <a:rPr lang="en-ID" sz="1800" dirty="0" err="1" smtClean="0"/>
                        <a:t>Produk</a:t>
                      </a:r>
                      <a:r>
                        <a:rPr lang="en-ID" sz="1800" dirty="0" smtClean="0"/>
                        <a:t> yang </a:t>
                      </a:r>
                      <a:r>
                        <a:rPr lang="en-ID" sz="1800" dirty="0" err="1" smtClean="0"/>
                        <a:t>diproduksi</a:t>
                      </a:r>
                      <a:r>
                        <a:rPr lang="en-ID" sz="1800" dirty="0" smtClean="0"/>
                        <a:t> </a:t>
                      </a:r>
                      <a:r>
                        <a:rPr lang="en-ID" sz="1800" dirty="0" err="1" smtClean="0"/>
                        <a:t>kedaluarsa</a:t>
                      </a:r>
                      <a:endParaRPr lang="en-ID" sz="1800" dirty="0" smtClean="0"/>
                    </a:p>
                    <a:p>
                      <a:pPr marL="285750" indent="-285750">
                        <a:buFont typeface="Arial" panose="020B0604020202020204" pitchFamily="34" charset="0"/>
                        <a:buChar char="•"/>
                      </a:pPr>
                      <a:r>
                        <a:rPr lang="en-ID" sz="1800" dirty="0" err="1" smtClean="0"/>
                        <a:t>Produk</a:t>
                      </a:r>
                      <a:r>
                        <a:rPr lang="en-ID" sz="1800" dirty="0" smtClean="0"/>
                        <a:t> </a:t>
                      </a:r>
                      <a:r>
                        <a:rPr lang="en-ID" sz="1800" dirty="0" err="1" smtClean="0"/>
                        <a:t>tergantung</a:t>
                      </a:r>
                      <a:r>
                        <a:rPr lang="en-ID" sz="1800" dirty="0" smtClean="0"/>
                        <a:t> </a:t>
                      </a:r>
                      <a:r>
                        <a:rPr lang="en-ID" sz="1800" dirty="0" err="1" smtClean="0"/>
                        <a:t>hasil</a:t>
                      </a:r>
                      <a:r>
                        <a:rPr lang="en-ID" sz="1800" dirty="0" smtClean="0"/>
                        <a:t> </a:t>
                      </a:r>
                      <a:r>
                        <a:rPr lang="en-ID" sz="1800" dirty="0" err="1" smtClean="0"/>
                        <a:t>alam</a:t>
                      </a:r>
                      <a:r>
                        <a:rPr lang="en-ID" sz="1800" dirty="0" smtClean="0"/>
                        <a:t>, </a:t>
                      </a:r>
                      <a:r>
                        <a:rPr lang="en-ID" sz="1800" dirty="0" err="1" smtClean="0"/>
                        <a:t>seperti</a:t>
                      </a:r>
                      <a:r>
                        <a:rPr lang="en-ID" sz="1800" dirty="0" smtClean="0"/>
                        <a:t> </a:t>
                      </a:r>
                      <a:r>
                        <a:rPr lang="en-ID" sz="1800" dirty="0" err="1" smtClean="0"/>
                        <a:t>pertanian</a:t>
                      </a:r>
                      <a:endParaRPr lang="en-ID" sz="1800" dirty="0" smtClean="0"/>
                    </a:p>
                    <a:p>
                      <a:pPr marL="285750" indent="-285750">
                        <a:buFont typeface="Arial" panose="020B0604020202020204" pitchFamily="34" charset="0"/>
                        <a:buChar char="•"/>
                      </a:pPr>
                      <a:r>
                        <a:rPr lang="en-ID" sz="1800" dirty="0" err="1" smtClean="0"/>
                        <a:t>Persuahaan</a:t>
                      </a:r>
                      <a:r>
                        <a:rPr lang="en-ID" sz="1800" dirty="0" smtClean="0"/>
                        <a:t> </a:t>
                      </a:r>
                      <a:r>
                        <a:rPr lang="en-ID" sz="1800" dirty="0" err="1" smtClean="0"/>
                        <a:t>harus</a:t>
                      </a:r>
                      <a:r>
                        <a:rPr lang="en-ID" sz="1800" baseline="0" dirty="0" smtClean="0"/>
                        <a:t> </a:t>
                      </a:r>
                      <a:r>
                        <a:rPr lang="en-ID" sz="1800" baseline="0" dirty="0" err="1" smtClean="0"/>
                        <a:t>memiliki</a:t>
                      </a:r>
                      <a:r>
                        <a:rPr lang="en-ID" sz="1800" baseline="0" dirty="0" smtClean="0"/>
                        <a:t> </a:t>
                      </a:r>
                      <a:r>
                        <a:rPr lang="en-ID" sz="1800" baseline="0" dirty="0" err="1" smtClean="0"/>
                        <a:t>cadangan</a:t>
                      </a:r>
                      <a:r>
                        <a:rPr lang="en-ID" sz="1800" baseline="0" dirty="0" smtClean="0"/>
                        <a:t> yang </a:t>
                      </a:r>
                      <a:r>
                        <a:rPr lang="en-ID" sz="1800" baseline="0" dirty="0" err="1" smtClean="0"/>
                        <a:t>mencukupi</a:t>
                      </a:r>
                      <a:r>
                        <a:rPr lang="en-ID" sz="1800" baseline="0" dirty="0" smtClean="0"/>
                        <a:t> </a:t>
                      </a:r>
                      <a:r>
                        <a:rPr lang="en-ID" sz="1800" baseline="0" dirty="0" err="1" smtClean="0"/>
                        <a:t>karena</a:t>
                      </a:r>
                      <a:r>
                        <a:rPr lang="en-ID" sz="1800" baseline="0" dirty="0" smtClean="0"/>
                        <a:t> </a:t>
                      </a:r>
                      <a:r>
                        <a:rPr lang="en-ID" sz="1800" baseline="0" dirty="0" err="1" smtClean="0"/>
                        <a:t>usia</a:t>
                      </a:r>
                      <a:r>
                        <a:rPr lang="en-ID" sz="1800" baseline="0" dirty="0" smtClean="0"/>
                        <a:t> </a:t>
                      </a:r>
                      <a:r>
                        <a:rPr lang="en-ID" sz="1800" baseline="0" dirty="0" err="1" smtClean="0"/>
                        <a:t>produk</a:t>
                      </a:r>
                      <a:r>
                        <a:rPr lang="en-ID" sz="1800" baseline="0" dirty="0" smtClean="0"/>
                        <a:t> </a:t>
                      </a:r>
                      <a:r>
                        <a:rPr lang="en-ID" sz="1800" baseline="0" dirty="0" err="1" smtClean="0"/>
                        <a:t>singkat</a:t>
                      </a:r>
                      <a:endParaRPr lang="en-ID" sz="1800" baseline="0" dirty="0" smtClean="0"/>
                    </a:p>
                    <a:p>
                      <a:pPr marL="285750" indent="-285750">
                        <a:buFont typeface="Arial" panose="020B0604020202020204" pitchFamily="34" charset="0"/>
                        <a:buChar char="•"/>
                      </a:pPr>
                      <a:r>
                        <a:rPr lang="en-ID" sz="1800" baseline="0" dirty="0" err="1" smtClean="0"/>
                        <a:t>Makanan</a:t>
                      </a:r>
                      <a:r>
                        <a:rPr lang="en-ID" sz="1800" baseline="0" dirty="0" smtClean="0"/>
                        <a:t> </a:t>
                      </a:r>
                      <a:r>
                        <a:rPr lang="en-ID" sz="1800" baseline="0" dirty="0" err="1" smtClean="0"/>
                        <a:t>kemasan</a:t>
                      </a:r>
                      <a:r>
                        <a:rPr lang="en-ID" sz="1800" baseline="0" dirty="0" smtClean="0"/>
                        <a:t> </a:t>
                      </a:r>
                      <a:r>
                        <a:rPr lang="en-ID" sz="1800" baseline="0" dirty="0" err="1" smtClean="0"/>
                        <a:t>dipengaruhi</a:t>
                      </a:r>
                      <a:r>
                        <a:rPr lang="en-ID" sz="1800" baseline="0" dirty="0" smtClean="0"/>
                        <a:t> </a:t>
                      </a:r>
                      <a:r>
                        <a:rPr lang="en-ID" sz="1800" baseline="0" dirty="0" err="1" smtClean="0"/>
                        <a:t>kualitas</a:t>
                      </a:r>
                      <a:r>
                        <a:rPr lang="en-ID" sz="1800" baseline="0" dirty="0" smtClean="0"/>
                        <a:t> </a:t>
                      </a:r>
                      <a:r>
                        <a:rPr lang="en-ID" sz="1800" baseline="0" dirty="0" err="1" smtClean="0"/>
                        <a:t>dan</a:t>
                      </a:r>
                      <a:r>
                        <a:rPr lang="en-ID" sz="1800" baseline="0" dirty="0" smtClean="0"/>
                        <a:t> </a:t>
                      </a:r>
                      <a:r>
                        <a:rPr lang="en-ID" sz="1800" baseline="0" dirty="0" err="1" smtClean="0"/>
                        <a:t>desain</a:t>
                      </a:r>
                      <a:r>
                        <a:rPr lang="en-ID" sz="1800" baseline="0" dirty="0" smtClean="0"/>
                        <a:t> </a:t>
                      </a:r>
                      <a:r>
                        <a:rPr lang="en-ID" sz="1800" baseline="0" dirty="0" err="1" smtClean="0"/>
                        <a:t>kemasan</a:t>
                      </a:r>
                      <a:endParaRPr lang="en-US" sz="1800" dirty="0"/>
                    </a:p>
                  </a:txBody>
                  <a:tcPr marT="45717" marB="45717"/>
                </a:tc>
                <a:tc>
                  <a:txBody>
                    <a:bodyPr/>
                    <a:lstStyle/>
                    <a:p>
                      <a:pPr marL="285750" indent="-285750">
                        <a:buFont typeface="Arial" panose="020B0604020202020204" pitchFamily="34" charset="0"/>
                        <a:buChar char="•"/>
                      </a:pPr>
                      <a:r>
                        <a:rPr lang="en-ID" sz="1800" dirty="0" smtClean="0"/>
                        <a:t>Perusahaan </a:t>
                      </a:r>
                      <a:r>
                        <a:rPr lang="en-ID" sz="1800" dirty="0" err="1" smtClean="0"/>
                        <a:t>melakukan</a:t>
                      </a:r>
                      <a:r>
                        <a:rPr lang="en-ID" sz="1800" dirty="0" smtClean="0"/>
                        <a:t> </a:t>
                      </a:r>
                      <a:r>
                        <a:rPr lang="en-ID" sz="1800" dirty="0" err="1" smtClean="0"/>
                        <a:t>pengawasan</a:t>
                      </a:r>
                      <a:r>
                        <a:rPr lang="en-ID" sz="1800" dirty="0" smtClean="0"/>
                        <a:t> </a:t>
                      </a:r>
                      <a:r>
                        <a:rPr lang="en-ID" sz="1800" dirty="0" err="1" smtClean="0"/>
                        <a:t>ketat</a:t>
                      </a:r>
                      <a:r>
                        <a:rPr lang="en-ID" sz="1800" dirty="0" smtClean="0"/>
                        <a:t> </a:t>
                      </a:r>
                      <a:r>
                        <a:rPr lang="en-ID" sz="1800" dirty="0" err="1" smtClean="0"/>
                        <a:t>terhadap</a:t>
                      </a:r>
                      <a:r>
                        <a:rPr lang="en-ID" sz="1800" dirty="0" smtClean="0"/>
                        <a:t> </a:t>
                      </a:r>
                      <a:r>
                        <a:rPr lang="en-ID" sz="1800" dirty="0" err="1" smtClean="0"/>
                        <a:t>produk</a:t>
                      </a:r>
                      <a:r>
                        <a:rPr lang="en-ID" sz="1800" dirty="0" smtClean="0"/>
                        <a:t> </a:t>
                      </a:r>
                      <a:r>
                        <a:rPr lang="en-ID" sz="1800" dirty="0" err="1" smtClean="0"/>
                        <a:t>dan</a:t>
                      </a:r>
                      <a:r>
                        <a:rPr lang="en-ID" sz="1800" dirty="0" smtClean="0"/>
                        <a:t> </a:t>
                      </a:r>
                      <a:r>
                        <a:rPr lang="en-ID" sz="1800" dirty="0" err="1" smtClean="0"/>
                        <a:t>kemasannya</a:t>
                      </a:r>
                      <a:endParaRPr lang="en-ID" sz="1800" dirty="0" smtClean="0"/>
                    </a:p>
                    <a:p>
                      <a:pPr marL="285750" indent="-285750">
                        <a:buFont typeface="Arial" panose="020B0604020202020204" pitchFamily="34" charset="0"/>
                        <a:buChar char="•"/>
                      </a:pPr>
                      <a:r>
                        <a:rPr lang="en-ID" sz="1800" dirty="0" smtClean="0"/>
                        <a:t>Perusahaan </a:t>
                      </a:r>
                      <a:r>
                        <a:rPr lang="en-ID" sz="1800" dirty="0" err="1" smtClean="0"/>
                        <a:t>memiliki</a:t>
                      </a:r>
                      <a:r>
                        <a:rPr lang="en-ID" sz="1800" dirty="0" smtClean="0"/>
                        <a:t> </a:t>
                      </a:r>
                      <a:r>
                        <a:rPr lang="en-ID" sz="1800" dirty="0" err="1" smtClean="0"/>
                        <a:t>gudang</a:t>
                      </a:r>
                      <a:r>
                        <a:rPr lang="en-ID" sz="1800" dirty="0" smtClean="0"/>
                        <a:t> </a:t>
                      </a:r>
                      <a:r>
                        <a:rPr lang="en-ID" sz="1800" dirty="0" err="1" smtClean="0"/>
                        <a:t>dengan</a:t>
                      </a:r>
                      <a:r>
                        <a:rPr lang="en-ID" sz="1800" baseline="0" dirty="0" smtClean="0"/>
                        <a:t> </a:t>
                      </a:r>
                      <a:r>
                        <a:rPr lang="en-ID" sz="1800" baseline="0" dirty="0" err="1" smtClean="0"/>
                        <a:t>jumlah</a:t>
                      </a:r>
                      <a:r>
                        <a:rPr lang="en-ID" sz="1800" baseline="0" dirty="0" smtClean="0"/>
                        <a:t> </a:t>
                      </a:r>
                      <a:r>
                        <a:rPr lang="en-ID" sz="1800" baseline="0" dirty="0" err="1" smtClean="0"/>
                        <a:t>tertentu</a:t>
                      </a:r>
                      <a:r>
                        <a:rPr lang="en-ID" sz="1800" baseline="0" dirty="0" smtClean="0"/>
                        <a:t> </a:t>
                      </a:r>
                      <a:r>
                        <a:rPr lang="en-ID" sz="1800" baseline="0" dirty="0" err="1" smtClean="0"/>
                        <a:t>untuk</a:t>
                      </a:r>
                      <a:r>
                        <a:rPr lang="en-ID" sz="1800" baseline="0" dirty="0" smtClean="0"/>
                        <a:t> </a:t>
                      </a:r>
                      <a:r>
                        <a:rPr lang="en-ID" sz="1800" baseline="0" dirty="0" err="1" smtClean="0"/>
                        <a:t>stok</a:t>
                      </a:r>
                      <a:endParaRPr lang="en-US" sz="1800" dirty="0"/>
                    </a:p>
                  </a:txBody>
                  <a:tcPr marT="45717" marB="45717"/>
                </a:tc>
              </a:tr>
              <a:tr h="2834476">
                <a:tc>
                  <a:txBody>
                    <a:bodyPr/>
                    <a:lstStyle/>
                    <a:p>
                      <a:r>
                        <a:rPr lang="en-ID" sz="1800" dirty="0" smtClean="0"/>
                        <a:t>6.</a:t>
                      </a:r>
                      <a:endParaRPr lang="en-US" sz="1800" dirty="0"/>
                    </a:p>
                  </a:txBody>
                  <a:tcPr marT="45717" marB="45717"/>
                </a:tc>
                <a:tc>
                  <a:txBody>
                    <a:bodyPr/>
                    <a:lstStyle/>
                    <a:p>
                      <a:r>
                        <a:rPr lang="en-ID" sz="1800" dirty="0" err="1" smtClean="0"/>
                        <a:t>Bisnis</a:t>
                      </a:r>
                      <a:r>
                        <a:rPr lang="en-ID" sz="1800" dirty="0" smtClean="0"/>
                        <a:t> </a:t>
                      </a:r>
                      <a:r>
                        <a:rPr lang="en-ID" sz="1800" dirty="0" err="1" smtClean="0"/>
                        <a:t>pabrik</a:t>
                      </a:r>
                      <a:r>
                        <a:rPr lang="en-ID" sz="1800" baseline="0" dirty="0" smtClean="0"/>
                        <a:t> </a:t>
                      </a:r>
                      <a:r>
                        <a:rPr lang="en-ID" sz="1800" baseline="0" dirty="0" err="1" smtClean="0"/>
                        <a:t>rokok</a:t>
                      </a:r>
                      <a:endParaRPr lang="en-US" sz="1800" dirty="0"/>
                    </a:p>
                  </a:txBody>
                  <a:tcPr marT="45717" marB="45717"/>
                </a:tc>
                <a:tc>
                  <a:txBody>
                    <a:bodyPr/>
                    <a:lstStyle/>
                    <a:p>
                      <a:pPr marL="285750" indent="-285750">
                        <a:buFont typeface="Arial" panose="020B0604020202020204" pitchFamily="34" charset="0"/>
                        <a:buChar char="•"/>
                      </a:pPr>
                      <a:r>
                        <a:rPr lang="en-ID" sz="1800" dirty="0" err="1" smtClean="0"/>
                        <a:t>Keluarnya</a:t>
                      </a:r>
                      <a:r>
                        <a:rPr lang="en-ID" sz="1800" dirty="0" smtClean="0"/>
                        <a:t> </a:t>
                      </a:r>
                      <a:r>
                        <a:rPr lang="en-ID" sz="1800" dirty="0" err="1" smtClean="0"/>
                        <a:t>regulasi</a:t>
                      </a:r>
                      <a:r>
                        <a:rPr lang="en-ID" sz="1800" dirty="0" smtClean="0"/>
                        <a:t> yang </a:t>
                      </a:r>
                      <a:r>
                        <a:rPr lang="en-ID" sz="1800" dirty="0" err="1" smtClean="0"/>
                        <a:t>tidak</a:t>
                      </a:r>
                      <a:r>
                        <a:rPr lang="en-ID" sz="1800" dirty="0" smtClean="0"/>
                        <a:t> </a:t>
                      </a:r>
                      <a:r>
                        <a:rPr lang="en-ID" sz="1800" dirty="0" err="1" smtClean="0"/>
                        <a:t>memperbolehkan</a:t>
                      </a:r>
                      <a:r>
                        <a:rPr lang="en-ID" sz="1800" dirty="0" smtClean="0"/>
                        <a:t> </a:t>
                      </a:r>
                      <a:r>
                        <a:rPr lang="en-ID" sz="1800" dirty="0" err="1" smtClean="0"/>
                        <a:t>merokok</a:t>
                      </a:r>
                      <a:r>
                        <a:rPr lang="en-ID" sz="1800" baseline="0" dirty="0" smtClean="0"/>
                        <a:t> di </a:t>
                      </a:r>
                      <a:r>
                        <a:rPr lang="en-ID" sz="1800" baseline="0" dirty="0" err="1" smtClean="0"/>
                        <a:t>tempat</a:t>
                      </a:r>
                      <a:r>
                        <a:rPr lang="en-ID" sz="1800" baseline="0" dirty="0" smtClean="0"/>
                        <a:t> </a:t>
                      </a:r>
                      <a:r>
                        <a:rPr lang="en-ID" sz="1800" baseline="0" dirty="0" err="1" smtClean="0"/>
                        <a:t>tertentu</a:t>
                      </a: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Adanya</a:t>
                      </a:r>
                      <a:r>
                        <a:rPr lang="en-ID" sz="1800" baseline="0" dirty="0" smtClean="0"/>
                        <a:t> </a:t>
                      </a:r>
                      <a:r>
                        <a:rPr lang="en-ID" sz="1800" baseline="0" dirty="0" err="1" smtClean="0"/>
                        <a:t>kampanye</a:t>
                      </a:r>
                      <a:r>
                        <a:rPr lang="en-ID" sz="1800" baseline="0" dirty="0" smtClean="0"/>
                        <a:t> </a:t>
                      </a:r>
                      <a:r>
                        <a:rPr lang="en-ID" sz="1800" baseline="0" dirty="0" err="1" smtClean="0"/>
                        <a:t>kesehatan</a:t>
                      </a:r>
                      <a:r>
                        <a:rPr lang="en-ID" sz="1800" baseline="0" dirty="0" smtClean="0"/>
                        <a:t> </a:t>
                      </a:r>
                      <a:r>
                        <a:rPr lang="en-ID" sz="1800" baseline="0" dirty="0" err="1" smtClean="0"/>
                        <a:t>tentang</a:t>
                      </a:r>
                      <a:r>
                        <a:rPr lang="en-ID" sz="1800" baseline="0" dirty="0" smtClean="0"/>
                        <a:t> </a:t>
                      </a:r>
                      <a:r>
                        <a:rPr lang="en-ID" sz="1800" baseline="0" dirty="0" err="1" smtClean="0"/>
                        <a:t>bahaya</a:t>
                      </a:r>
                      <a:r>
                        <a:rPr lang="en-ID" sz="1800" baseline="0" dirty="0" smtClean="0"/>
                        <a:t> </a:t>
                      </a:r>
                      <a:r>
                        <a:rPr lang="en-ID" sz="1800" baseline="0" dirty="0" err="1" smtClean="0"/>
                        <a:t>merokok</a:t>
                      </a: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Keluarnya</a:t>
                      </a:r>
                      <a:r>
                        <a:rPr lang="en-ID" sz="1800" baseline="0" dirty="0" smtClean="0"/>
                        <a:t> fatwa MUI </a:t>
                      </a:r>
                      <a:r>
                        <a:rPr lang="en-ID" sz="1800" baseline="0" dirty="0" err="1" smtClean="0"/>
                        <a:t>tentang</a:t>
                      </a:r>
                      <a:r>
                        <a:rPr lang="en-ID" sz="1800" baseline="0" dirty="0" smtClean="0"/>
                        <a:t> </a:t>
                      </a:r>
                      <a:r>
                        <a:rPr lang="en-ID" sz="1800" baseline="0" dirty="0" err="1" smtClean="0"/>
                        <a:t>haramnya</a:t>
                      </a:r>
                      <a:r>
                        <a:rPr lang="en-ID" sz="1800" baseline="0" dirty="0" smtClean="0"/>
                        <a:t> </a:t>
                      </a:r>
                      <a:r>
                        <a:rPr lang="en-ID" sz="1800" baseline="0" dirty="0" err="1" smtClean="0"/>
                        <a:t>merokok</a:t>
                      </a:r>
                      <a:endParaRPr lang="en-US" sz="1800" dirty="0"/>
                    </a:p>
                  </a:txBody>
                  <a:tcPr marT="45717" marB="45717"/>
                </a:tc>
                <a:tc>
                  <a:txBody>
                    <a:bodyPr/>
                    <a:lstStyle/>
                    <a:p>
                      <a:pPr marL="285750" indent="-285750">
                        <a:buFont typeface="Arial" panose="020B0604020202020204" pitchFamily="34" charset="0"/>
                        <a:buChar char="•"/>
                      </a:pPr>
                      <a:r>
                        <a:rPr lang="en-ID" sz="1800" dirty="0" smtClean="0"/>
                        <a:t>Perusahaan </a:t>
                      </a:r>
                      <a:r>
                        <a:rPr lang="en-ID" sz="1800" dirty="0" err="1" smtClean="0"/>
                        <a:t>rokok</a:t>
                      </a:r>
                      <a:r>
                        <a:rPr lang="en-ID" sz="1800" dirty="0" smtClean="0"/>
                        <a:t> </a:t>
                      </a:r>
                      <a:r>
                        <a:rPr lang="en-ID" sz="1800" dirty="0" err="1" smtClean="0"/>
                        <a:t>menjalin</a:t>
                      </a:r>
                      <a:r>
                        <a:rPr lang="en-ID" sz="1800" dirty="0" smtClean="0"/>
                        <a:t> </a:t>
                      </a:r>
                      <a:r>
                        <a:rPr lang="en-ID" sz="1800" dirty="0" err="1" smtClean="0"/>
                        <a:t>kerja</a:t>
                      </a:r>
                      <a:r>
                        <a:rPr lang="en-ID" sz="1800" dirty="0" smtClean="0"/>
                        <a:t> </a:t>
                      </a:r>
                      <a:r>
                        <a:rPr lang="en-ID" sz="1800" dirty="0" err="1" smtClean="0"/>
                        <a:t>sama</a:t>
                      </a:r>
                      <a:r>
                        <a:rPr lang="en-ID" sz="1800" dirty="0" smtClean="0"/>
                        <a:t> </a:t>
                      </a:r>
                      <a:r>
                        <a:rPr lang="en-ID" sz="1800" dirty="0" err="1" smtClean="0"/>
                        <a:t>dengan</a:t>
                      </a:r>
                      <a:r>
                        <a:rPr lang="en-ID" sz="1800" dirty="0" smtClean="0"/>
                        <a:t> </a:t>
                      </a:r>
                      <a:r>
                        <a:rPr lang="en-ID" sz="1800" dirty="0" err="1" smtClean="0"/>
                        <a:t>berbagai</a:t>
                      </a:r>
                      <a:r>
                        <a:rPr lang="en-ID" sz="1800" baseline="0" dirty="0" smtClean="0"/>
                        <a:t> </a:t>
                      </a:r>
                      <a:r>
                        <a:rPr lang="en-ID" sz="1800" baseline="0" dirty="0" err="1" smtClean="0"/>
                        <a:t>pihak</a:t>
                      </a:r>
                      <a:r>
                        <a:rPr lang="en-ID" sz="1800" baseline="0" dirty="0" smtClean="0"/>
                        <a:t> </a:t>
                      </a:r>
                      <a:r>
                        <a:rPr lang="en-ID" sz="1800" baseline="0" dirty="0" err="1" smtClean="0"/>
                        <a:t>dengan</a:t>
                      </a:r>
                      <a:r>
                        <a:rPr lang="en-ID" sz="1800" baseline="0" dirty="0" smtClean="0"/>
                        <a:t> </a:t>
                      </a:r>
                      <a:r>
                        <a:rPr lang="en-ID" sz="1800" baseline="0" dirty="0" err="1" smtClean="0"/>
                        <a:t>kebijakan</a:t>
                      </a:r>
                      <a:r>
                        <a:rPr lang="en-ID" sz="1800" baseline="0" dirty="0" smtClean="0"/>
                        <a:t> win </a:t>
                      </a:r>
                      <a:r>
                        <a:rPr lang="en-ID" sz="1800" baseline="0" dirty="0" err="1" smtClean="0"/>
                        <a:t>win</a:t>
                      </a:r>
                      <a:r>
                        <a:rPr lang="en-ID" sz="1800" baseline="0" dirty="0" smtClean="0"/>
                        <a:t> solution</a:t>
                      </a:r>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Mencantumkan</a:t>
                      </a:r>
                      <a:r>
                        <a:rPr lang="en-ID" sz="1800" baseline="0" dirty="0" smtClean="0"/>
                        <a:t> label </a:t>
                      </a:r>
                      <a:r>
                        <a:rPr lang="en-ID" sz="1800" baseline="0" dirty="0" err="1" smtClean="0"/>
                        <a:t>bahaya</a:t>
                      </a:r>
                      <a:r>
                        <a:rPr lang="en-ID" sz="1800" baseline="0" dirty="0" smtClean="0"/>
                        <a:t> </a:t>
                      </a:r>
                      <a:r>
                        <a:rPr lang="en-ID" sz="1800" baseline="0" dirty="0" err="1" smtClean="0"/>
                        <a:t>merokok</a:t>
                      </a:r>
                      <a:r>
                        <a:rPr lang="en-ID" sz="1800" baseline="0" dirty="0" smtClean="0"/>
                        <a:t> </a:t>
                      </a:r>
                      <a:r>
                        <a:rPr lang="en-ID" sz="1800" baseline="0" dirty="0" err="1" smtClean="0"/>
                        <a:t>untuk</a:t>
                      </a:r>
                      <a:r>
                        <a:rPr lang="en-ID" sz="1800" baseline="0" dirty="0" smtClean="0"/>
                        <a:t> </a:t>
                      </a:r>
                      <a:r>
                        <a:rPr lang="en-ID" sz="1800" baseline="0" dirty="0" err="1" smtClean="0"/>
                        <a:t>kesehatan</a:t>
                      </a:r>
                      <a:r>
                        <a:rPr lang="en-ID" sz="1800" baseline="0" dirty="0" smtClean="0"/>
                        <a:t>, </a:t>
                      </a:r>
                      <a:r>
                        <a:rPr lang="en-ID" sz="1800" baseline="0" dirty="0" err="1" smtClean="0"/>
                        <a:t>terutama</a:t>
                      </a:r>
                      <a:r>
                        <a:rPr lang="en-ID" sz="1800" baseline="0" dirty="0" smtClean="0"/>
                        <a:t> </a:t>
                      </a:r>
                      <a:r>
                        <a:rPr lang="en-ID" sz="1800" baseline="0" dirty="0" err="1" smtClean="0"/>
                        <a:t>ibu</a:t>
                      </a:r>
                      <a:r>
                        <a:rPr lang="en-ID" sz="1800" baseline="0" dirty="0" smtClean="0"/>
                        <a:t> </a:t>
                      </a:r>
                      <a:r>
                        <a:rPr lang="en-ID" sz="1800" baseline="0" dirty="0" err="1" smtClean="0"/>
                        <a:t>hamil</a:t>
                      </a:r>
                      <a:r>
                        <a:rPr lang="en-ID" sz="1800" baseline="0" dirty="0" smtClean="0"/>
                        <a:t>, </a:t>
                      </a:r>
                      <a:r>
                        <a:rPr lang="en-ID" sz="1800" baseline="0" dirty="0" err="1" smtClean="0"/>
                        <a:t>dikemasan</a:t>
                      </a:r>
                      <a:r>
                        <a:rPr lang="en-ID" sz="1800" baseline="0" dirty="0" smtClean="0"/>
                        <a:t> </a:t>
                      </a:r>
                      <a:r>
                        <a:rPr lang="en-ID" sz="1800" baseline="0" dirty="0" err="1" smtClean="0"/>
                        <a:t>rokok</a:t>
                      </a:r>
                      <a:endParaRPr lang="en-ID" sz="1800" baseline="0" dirty="0" smtClean="0"/>
                    </a:p>
                    <a:p>
                      <a:pPr marL="285750" indent="-285750">
                        <a:buFont typeface="Arial" panose="020B0604020202020204" pitchFamily="34" charset="0"/>
                        <a:buChar char="•"/>
                      </a:pPr>
                      <a:endParaRPr lang="en-ID" sz="1800" baseline="0" dirty="0" smtClean="0"/>
                    </a:p>
                    <a:p>
                      <a:pPr marL="285750" indent="-285750">
                        <a:buFont typeface="Arial" panose="020B0604020202020204" pitchFamily="34" charset="0"/>
                        <a:buChar char="•"/>
                      </a:pPr>
                      <a:r>
                        <a:rPr lang="en-ID" sz="1800" baseline="0" dirty="0" err="1" smtClean="0"/>
                        <a:t>Menyisihkan</a:t>
                      </a:r>
                      <a:r>
                        <a:rPr lang="en-ID" sz="1800" baseline="0" dirty="0" smtClean="0"/>
                        <a:t> </a:t>
                      </a:r>
                      <a:r>
                        <a:rPr lang="en-ID" sz="1800" baseline="0" dirty="0" err="1" smtClean="0"/>
                        <a:t>keuntungan</a:t>
                      </a:r>
                      <a:r>
                        <a:rPr lang="en-ID" sz="1800" baseline="0" dirty="0" smtClean="0"/>
                        <a:t> </a:t>
                      </a:r>
                      <a:r>
                        <a:rPr lang="en-ID" sz="1800" baseline="0" dirty="0" err="1" smtClean="0"/>
                        <a:t>untuk</a:t>
                      </a:r>
                      <a:r>
                        <a:rPr lang="en-ID" sz="1800" baseline="0" dirty="0" smtClean="0"/>
                        <a:t> </a:t>
                      </a:r>
                      <a:r>
                        <a:rPr lang="en-ID" sz="1800" baseline="0" dirty="0" err="1" smtClean="0"/>
                        <a:t>kepentingan</a:t>
                      </a:r>
                      <a:r>
                        <a:rPr lang="en-ID" sz="1800" baseline="0" dirty="0" smtClean="0"/>
                        <a:t> </a:t>
                      </a:r>
                      <a:r>
                        <a:rPr lang="en-ID" sz="1800" baseline="0" dirty="0" err="1" smtClean="0"/>
                        <a:t>masyarakat</a:t>
                      </a:r>
                      <a:endParaRPr lang="en-ID" sz="1800" baseline="0" dirty="0" smtClean="0"/>
                    </a:p>
                  </a:txBody>
                  <a:tcPr marT="45717" marB="45717"/>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341</TotalTime>
  <Words>2538</Words>
  <Application>Microsoft Office PowerPoint</Application>
  <PresentationFormat>Custom</PresentationFormat>
  <Paragraphs>276</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Calibri</vt:lpstr>
      <vt:lpstr>Arial</vt:lpstr>
      <vt:lpstr>Calibri Light</vt:lpstr>
      <vt:lpstr>Berlin Sans FB</vt:lpstr>
      <vt:lpstr>+mj-lt</vt:lpstr>
      <vt:lpstr>Office Theme</vt:lpstr>
      <vt:lpstr>MANAJEMEN RISIKO BISNIS</vt:lpstr>
      <vt:lpstr>PENGERTIAN RISIKO BISNIS</vt:lpstr>
      <vt:lpstr>Slide 3</vt:lpstr>
      <vt:lpstr>SEKTOR USAHA DAN RISIKO BISNIS</vt:lpstr>
      <vt:lpstr>Berikut beberapa risiko bisnis pada beberapa sector usahan nonkeuangan.</vt:lpstr>
      <vt:lpstr>Slide 6</vt:lpstr>
      <vt:lpstr>Slide 7</vt:lpstr>
      <vt:lpstr>Slide 8</vt:lpstr>
      <vt:lpstr>Sumber: Fahmi (2015), Manajemen Risiko Teori Kasus dan Solusi, Bandung: Penerbit Alfabeta, dan Kadir (2004), Risiko Bisnis Sektor Hulu Perminyakan (Analisis Teknik dan Finansial), Jakarta: PT Pradnya Paramita</vt:lpstr>
      <vt:lpstr>PENERAPAN MANAJEMEN RISIKO BISNIS</vt:lpstr>
      <vt:lpstr>PENGAWASAN AKTIF DEWAN KOMISARIS DAN DIREKSI</vt:lpstr>
      <vt:lpstr>Slide 12</vt:lpstr>
      <vt:lpstr>Slide 13</vt:lpstr>
      <vt:lpstr>KEBIJAKAN, PROSEDUR, DAN PENETAPAN LIMIT</vt:lpstr>
      <vt:lpstr>Slide 15</vt:lpstr>
      <vt:lpstr>PROSES IDENTIFIKASI, PENGUKURAN, PEMANTAUAN, DAN PENGENDALIAN RISIKO, SERTA SISTEM INFORMASI UNTUK RISIKO BISNIS </vt:lpstr>
      <vt:lpstr>Rumus Degree of operating leverage (DOL)</vt:lpstr>
      <vt:lpstr>Slide 18</vt:lpstr>
      <vt:lpstr>Slide 19</vt:lpstr>
      <vt:lpstr>Slide 20</vt:lpstr>
      <vt:lpstr>Slide 21</vt:lpstr>
      <vt:lpstr>Faktor yang Memengaruhi Degree of Operating Leverage</vt:lpstr>
      <vt:lpstr>Slide 23</vt:lpstr>
      <vt:lpstr>Slide 24</vt:lpstr>
      <vt:lpstr>Slide 25</vt:lpstr>
      <vt:lpstr>Slide 26</vt:lpstr>
      <vt:lpstr>Contoh Soal DOL</vt:lpstr>
      <vt:lpstr>Slide 28</vt:lpstr>
      <vt:lpstr>Slide 29</vt:lpstr>
      <vt:lpstr>Slide 30</vt:lpstr>
      <vt:lpstr>Slide 31</vt:lpstr>
      <vt:lpstr>Slide 32</vt:lpstr>
      <vt:lpstr>PERTANYAAN UNTUK DIDISKUSIKAN</vt:lpstr>
      <vt:lpstr>Slide 34</vt:lpstr>
      <vt:lpstr>Slide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RISIKO BISNIS</dc:title>
  <dc:creator>Windows User</dc:creator>
  <cp:lastModifiedBy>User</cp:lastModifiedBy>
  <cp:revision>41</cp:revision>
  <dcterms:created xsi:type="dcterms:W3CDTF">2018-02-07T02:49:25Z</dcterms:created>
  <dcterms:modified xsi:type="dcterms:W3CDTF">2022-10-26T01:38:33Z</dcterms:modified>
</cp:coreProperties>
</file>