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95" r:id="rId2"/>
    <p:sldId id="305" r:id="rId3"/>
    <p:sldId id="306" r:id="rId4"/>
    <p:sldId id="399" r:id="rId5"/>
    <p:sldId id="400" r:id="rId6"/>
    <p:sldId id="401" r:id="rId7"/>
    <p:sldId id="402" r:id="rId8"/>
    <p:sldId id="407" r:id="rId9"/>
    <p:sldId id="408" r:id="rId10"/>
    <p:sldId id="409" r:id="rId11"/>
    <p:sldId id="406" r:id="rId12"/>
    <p:sldId id="397" r:id="rId13"/>
    <p:sldId id="391" r:id="rId14"/>
  </p:sldIdLst>
  <p:sldSz cx="9144000" cy="6858000" type="screen4x3"/>
  <p:notesSz cx="7315200" cy="96012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B082"/>
    <a:srgbClr val="99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E609F934-D067-47B7-B48A-7663D59606E7}" type="datetimeFigureOut">
              <a:rPr lang="en-US"/>
              <a:pPr>
                <a:defRPr/>
              </a:pPr>
              <a:t>3/31/2021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A94A8440-30BC-43CB-AFB2-AF9C3659C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2528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175BEF6C-7ABB-4AB2-ABDD-E6E29510A87A}" type="datetimeFigureOut">
              <a:rPr lang="en-US"/>
              <a:pPr>
                <a:defRPr/>
              </a:pPr>
              <a:t>3/31/2021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9012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60EF0BE6-05C2-4AB3-88A9-926AAA0BB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8583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62C6D-0EB4-476F-B429-46FFB7D62C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4200D-C2ED-431F-93C1-F649835D17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2C7D8-4FA3-43EB-ABED-6D887BEB5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BA897-C322-4475-8A30-8BDF85944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D82A9-E1F8-41E5-AA36-6D4CECD90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C7007-CE93-410D-AA6D-E4EEF9D8E5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5A023-A869-4C6D-B90C-10B1BC453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20970-1EA3-4A00-9928-5AB8D155C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22FA6-CB49-4F78-BF3F-66AE6A1281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B437F-7890-42E9-9F27-673AC50AB6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51EB9-BF68-4963-ADA4-0D909C543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F63CAF-20C7-4343-92B1-8C6A477F01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>
          <a:xfrm>
            <a:off x="285720" y="2819400"/>
            <a:ext cx="8572560" cy="1752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TATA KELOLA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SISTEM &amp; TEKNOLOGI INFORMASI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PERTEMUAN 2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OK-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214290"/>
            <a:ext cx="1409683" cy="140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322FA6-CB49-4F78-BF3F-66AE6A128150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79512" y="404664"/>
            <a:ext cx="862287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Continual Service Improvement (CSI</a:t>
            </a:r>
            <a:r>
              <a:rPr lang="en-US" dirty="0" smtClean="0"/>
              <a:t>)</a:t>
            </a:r>
          </a:p>
          <a:p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panduan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memelihara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 smtClean="0"/>
              <a:t>layanan</a:t>
            </a:r>
            <a:endParaRPr lang="en-US" dirty="0" smtClean="0"/>
          </a:p>
          <a:p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/>
              <a:t>proses </a:t>
            </a:r>
            <a:r>
              <a:rPr lang="en-US" dirty="0" err="1"/>
              <a:t>desain</a:t>
            </a:r>
            <a:r>
              <a:rPr lang="en-US" dirty="0"/>
              <a:t>, </a:t>
            </a:r>
            <a:r>
              <a:rPr lang="en-US" dirty="0" err="1"/>
              <a:t>transisi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pengoperasiannya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644391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322FA6-CB49-4F78-BF3F-66AE6A128150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ISO</a:t>
            </a:r>
            <a:r>
              <a:rPr kumimoji="0" lang="en-US" sz="36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17799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1752" y="1196752"/>
            <a:ext cx="8534400" cy="142876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lvl="0" indent="-51435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smtClean="0">
                <a:latin typeface="+mj-lt"/>
                <a:ea typeface="+mj-ea"/>
                <a:cs typeface="+mj-cs"/>
              </a:rPr>
              <a:t>ISO (International Standards </a:t>
            </a:r>
            <a:r>
              <a:rPr lang="en-US" sz="3200" dirty="0" smtClean="0">
                <a:latin typeface="+mj-lt"/>
              </a:rPr>
              <a:t>Organization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) 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Definisi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?</a:t>
            </a:r>
          </a:p>
          <a:p>
            <a:pPr marL="514350" lvl="0" indent="-51435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3200" dirty="0">
              <a:latin typeface="+mj-lt"/>
              <a:ea typeface="+mj-ea"/>
              <a:cs typeface="+mj-cs"/>
            </a:endParaRPr>
          </a:p>
          <a:p>
            <a:pPr lvl="0" algn="just" fontAlgn="auto">
              <a:spcAft>
                <a:spcPts val="0"/>
              </a:spcAft>
              <a:defRPr/>
            </a:pPr>
            <a:endParaRPr lang="en-US" sz="3200" dirty="0" smtClean="0">
              <a:latin typeface="+mj-lt"/>
              <a:ea typeface="+mj-ea"/>
              <a:cs typeface="+mj-cs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Tujuan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dan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Manfaat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ISO for Organization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</a:p>
          <a:p>
            <a:pPr marL="457200" indent="-457200" algn="just" fontAlgn="auto">
              <a:spcAft>
                <a:spcPts val="0"/>
              </a:spcAft>
              <a:buFontTx/>
              <a:buChar char="-"/>
              <a:defRPr/>
            </a:pPr>
            <a:r>
              <a:rPr lang="en-US" sz="3200" dirty="0" err="1" smtClean="0"/>
              <a:t>Meningkatkan</a:t>
            </a:r>
            <a:r>
              <a:rPr lang="en-US" sz="3200" dirty="0" smtClean="0"/>
              <a:t> </a:t>
            </a:r>
            <a:r>
              <a:rPr lang="en-US" sz="3200" dirty="0" err="1"/>
              <a:t>Kredibilitas</a:t>
            </a:r>
            <a:r>
              <a:rPr lang="en-US" sz="3200" dirty="0"/>
              <a:t> </a:t>
            </a:r>
            <a:r>
              <a:rPr lang="en-US" sz="3200" dirty="0" smtClean="0"/>
              <a:t>Perusahaan</a:t>
            </a:r>
          </a:p>
          <a:p>
            <a:pPr marL="457200" indent="-457200" algn="just" fontAlgn="auto">
              <a:spcAft>
                <a:spcPts val="0"/>
              </a:spcAft>
              <a:buFontTx/>
              <a:buChar char="-"/>
              <a:defRPr/>
            </a:pPr>
            <a:r>
              <a:rPr lang="en-US" sz="3200" dirty="0" err="1" smtClean="0"/>
              <a:t>Mengoptimalkan</a:t>
            </a:r>
            <a:r>
              <a:rPr lang="en-US" sz="3200" dirty="0" smtClean="0"/>
              <a:t> </a:t>
            </a:r>
            <a:r>
              <a:rPr lang="en-US" sz="3200" dirty="0" err="1"/>
              <a:t>Kinerja</a:t>
            </a:r>
            <a:r>
              <a:rPr lang="en-US" sz="3200" dirty="0"/>
              <a:t> </a:t>
            </a:r>
            <a:r>
              <a:rPr lang="en-US" sz="3200" dirty="0" err="1" smtClean="0"/>
              <a:t>Karyawan</a:t>
            </a:r>
            <a:endParaRPr lang="en-US" sz="3200" dirty="0"/>
          </a:p>
          <a:p>
            <a:pPr marL="457200" indent="-457200" algn="just" fontAlgn="auto">
              <a:spcAft>
                <a:spcPts val="0"/>
              </a:spcAft>
              <a:buFontTx/>
              <a:buChar char="-"/>
              <a:defRPr/>
            </a:pPr>
            <a:r>
              <a:rPr lang="fi-FI" sz="3200" dirty="0" smtClean="0"/>
              <a:t>Meningkatkan </a:t>
            </a:r>
            <a:r>
              <a:rPr lang="fi-FI" sz="3200" dirty="0"/>
              <a:t>Good Will </a:t>
            </a:r>
            <a:r>
              <a:rPr lang="fi-FI" sz="3200" dirty="0" smtClean="0"/>
              <a:t>Perusahaan</a:t>
            </a:r>
          </a:p>
          <a:p>
            <a:pPr marL="457200" indent="-457200" algn="just" fontAlgn="auto">
              <a:spcAft>
                <a:spcPts val="0"/>
              </a:spcAft>
              <a:buFontTx/>
              <a:buChar char="-"/>
              <a:defRPr/>
            </a:pPr>
            <a:r>
              <a:rPr lang="en-US" sz="3200" dirty="0" err="1" smtClean="0"/>
              <a:t>Mencegah</a:t>
            </a:r>
            <a:r>
              <a:rPr lang="en-US" sz="3200" dirty="0" smtClean="0"/>
              <a:t> </a:t>
            </a:r>
            <a:r>
              <a:rPr lang="en-US" sz="3200" dirty="0" err="1"/>
              <a:t>Pemborosan</a:t>
            </a:r>
            <a:endParaRPr lang="en-US" sz="3200" dirty="0"/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1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322FA6-CB49-4F78-BF3F-66AE6A128150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PERAN AUDIT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DALAM TATA KELOLA TI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85720" y="2285992"/>
            <a:ext cx="8534400" cy="354503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Dasar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Audit Tata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Kelola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adalah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seberapa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besar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mempengaruhi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visi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misi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serta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strategis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perusahaan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Alasan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pentingnya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audit SI/TI :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Kerugian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akibat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kehilangan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data,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kesalahan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dalam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pengambilan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keputusan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kebocoran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data,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penyalahgunaan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komputer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kerugian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akibat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kesalahan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perhitungan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tingginya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nilai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investasi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hardware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software.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7" name="Rectangle 3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285984" y="4357694"/>
            <a:ext cx="435771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47500" lnSpcReduction="20000"/>
          </a:bodyPr>
          <a:lstStyle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Selamat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belajar</a:t>
            </a: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610A7F7-7C04-4765-A1E5-48FA9576D75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KONSEP TATA KELOLA TI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2442" y="1527040"/>
            <a:ext cx="8534400" cy="4616604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Materi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Pokok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: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Pengertian</a:t>
            </a:r>
            <a:r>
              <a:rPr kumimoji="0" lang="en-US" sz="2400" b="0" i="0" u="none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Tata Kelola TI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smtClean="0">
                <a:latin typeface="Arial" pitchFamily="34" charset="0"/>
                <a:ea typeface="+mj-ea"/>
                <a:cs typeface="Arial" pitchFamily="34" charset="0"/>
              </a:rPr>
              <a:t>Kerangka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Audit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dalam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Tata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Kelola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TI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PENDAHULUAN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52442" y="1527040"/>
            <a:ext cx="8534400" cy="4616604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Mengapa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SI/TI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perlu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dikelola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layaknya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?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Pengelolaan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SI/TI yang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baik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mendukung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pemenuhan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informasi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Seberapa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pentingnya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tata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kelola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SI/TI?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Keselarasan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antara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SI/TI 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merupakan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Critical </a:t>
            </a:r>
            <a:r>
              <a:rPr kumimoji="0" lang="en-US" sz="2400" b="0" i="1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Succes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s Factor 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(CSF)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suatu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perusahaan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Apa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maksudnya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?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Bagaimana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Kontribusi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SI/TI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terhadap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strategi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suatu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sistem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?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322FA6-CB49-4F78-BF3F-66AE6A12815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5" name="Picture 4" descr="DOMAIN-PLAN-AND-ORGANIZ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28"/>
            <a:ext cx="3790604" cy="2128058"/>
          </a:xfrm>
          <a:prstGeom prst="rect">
            <a:avLst/>
          </a:prstGeom>
        </p:spPr>
      </p:pic>
      <p:pic>
        <p:nvPicPr>
          <p:cNvPr id="6" name="Picture 5" descr="Domain-AI-Cobit-scan0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4810" y="285728"/>
            <a:ext cx="4172712" cy="2143140"/>
          </a:xfrm>
          <a:prstGeom prst="rect">
            <a:avLst/>
          </a:prstGeom>
        </p:spPr>
      </p:pic>
      <p:pic>
        <p:nvPicPr>
          <p:cNvPr id="7" name="Picture 6" descr="Domain-DS-Cobit0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2786058"/>
            <a:ext cx="4047744" cy="3075432"/>
          </a:xfrm>
          <a:prstGeom prst="rect">
            <a:avLst/>
          </a:prstGeom>
        </p:spPr>
      </p:pic>
      <p:pic>
        <p:nvPicPr>
          <p:cNvPr id="8" name="Picture 7" descr="Domain-ME-Cobit-1000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7686" y="2786058"/>
            <a:ext cx="3828288" cy="157163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00562" y="4714884"/>
            <a:ext cx="35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Proses</a:t>
            </a:r>
            <a:r>
              <a:rPr lang="en-US" b="1" dirty="0" smtClean="0"/>
              <a:t> TI </a:t>
            </a:r>
            <a:r>
              <a:rPr lang="en-US" b="1" dirty="0" err="1" smtClean="0"/>
              <a:t>dalam</a:t>
            </a:r>
            <a:r>
              <a:rPr lang="en-US" b="1" dirty="0" smtClean="0"/>
              <a:t> Domain </a:t>
            </a:r>
            <a:r>
              <a:rPr lang="en-US" b="1" dirty="0" err="1" smtClean="0"/>
              <a:t>Berdasarkan</a:t>
            </a:r>
            <a:r>
              <a:rPr lang="en-US" b="1" dirty="0" smtClean="0"/>
              <a:t> COBIT</a:t>
            </a:r>
            <a:endParaRPr lang="en-US" b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322FA6-CB49-4F78-BF3F-66AE6A12815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10" name="Picture 9" descr="scan0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8118" y="285728"/>
            <a:ext cx="5447088" cy="571504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+mj-lt"/>
                <a:ea typeface="+mj-ea"/>
                <a:cs typeface="+mj-cs"/>
              </a:rPr>
              <a:t>KERANGKA KERJA ITIL</a:t>
            </a:r>
            <a:endParaRPr kumimoji="0" lang="en-US" sz="44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gr000002_large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356" y="1203778"/>
            <a:ext cx="5485518" cy="53684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72264" y="1785926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Siklus</a:t>
            </a:r>
            <a:r>
              <a:rPr lang="en-US" b="1" dirty="0" smtClean="0"/>
              <a:t> </a:t>
            </a:r>
            <a:r>
              <a:rPr lang="en-US" b="1" dirty="0" err="1" smtClean="0"/>
              <a:t>Hidup</a:t>
            </a:r>
            <a:r>
              <a:rPr lang="en-US" b="1" dirty="0" smtClean="0"/>
              <a:t> ITIL</a:t>
            </a:r>
            <a:endParaRPr lang="en-US" b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2340" y="1480822"/>
            <a:ext cx="878687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400" dirty="0" err="1" smtClean="0"/>
              <a:t>Kerangka</a:t>
            </a:r>
            <a:r>
              <a:rPr lang="en-US" sz="2400" dirty="0" smtClean="0"/>
              <a:t> </a:t>
            </a:r>
            <a:r>
              <a:rPr lang="en-US" sz="2400" dirty="0" err="1" smtClean="0"/>
              <a:t>Kerja</a:t>
            </a:r>
            <a:r>
              <a:rPr lang="en-US" sz="2400" dirty="0" smtClean="0"/>
              <a:t> ITIL </a:t>
            </a:r>
            <a:r>
              <a:rPr lang="en-US" sz="2400" dirty="0" err="1" smtClean="0"/>
              <a:t>terdiri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:</a:t>
            </a:r>
          </a:p>
          <a:p>
            <a:pPr marL="342900" indent="-342900"/>
            <a:endParaRPr lang="en-US" sz="2400" dirty="0" smtClean="0"/>
          </a:p>
          <a:p>
            <a:pPr marL="342900" indent="-342900">
              <a:buAutoNum type="alphaLcPeriod"/>
            </a:pPr>
            <a:r>
              <a:rPr lang="en-US" sz="2400" i="1" dirty="0" smtClean="0"/>
              <a:t>Service Strategy</a:t>
            </a:r>
          </a:p>
          <a:p>
            <a:pPr marL="342900" indent="-342900">
              <a:buAutoNum type="alphaLcPeriod"/>
            </a:pPr>
            <a:endParaRPr lang="en-US" sz="2400" i="1" dirty="0" smtClean="0"/>
          </a:p>
          <a:p>
            <a:pPr marL="342900" indent="-342900">
              <a:buAutoNum type="alphaLcPeriod"/>
            </a:pPr>
            <a:r>
              <a:rPr lang="en-US" sz="2400" i="1" dirty="0" smtClean="0"/>
              <a:t>Service Design</a:t>
            </a:r>
          </a:p>
          <a:p>
            <a:pPr marL="342900" indent="-342900">
              <a:buAutoNum type="alphaLcPeriod"/>
            </a:pPr>
            <a:endParaRPr lang="en-US" sz="2400" i="1" dirty="0" smtClean="0"/>
          </a:p>
          <a:p>
            <a:pPr marL="342900" indent="-342900">
              <a:buAutoNum type="alphaLcPeriod"/>
            </a:pPr>
            <a:r>
              <a:rPr lang="en-US" sz="2400" i="1" dirty="0" smtClean="0"/>
              <a:t>Service Transition</a:t>
            </a:r>
          </a:p>
          <a:p>
            <a:pPr marL="342900" indent="-342900">
              <a:buAutoNum type="alphaLcPeriod"/>
            </a:pPr>
            <a:endParaRPr lang="en-US" sz="2400" i="1" dirty="0" smtClean="0"/>
          </a:p>
          <a:p>
            <a:pPr marL="342900" indent="-342900">
              <a:buAutoNum type="alphaLcPeriod"/>
            </a:pPr>
            <a:r>
              <a:rPr lang="en-US" sz="2400" i="1" dirty="0" smtClean="0"/>
              <a:t>Service Operation</a:t>
            </a:r>
          </a:p>
          <a:p>
            <a:pPr marL="342900" indent="-342900">
              <a:buAutoNum type="alphaLcPeriod"/>
            </a:pPr>
            <a:endParaRPr lang="en-US" sz="2400" i="1" dirty="0" smtClean="0"/>
          </a:p>
          <a:p>
            <a:pPr marL="342900" indent="-342900">
              <a:buAutoNum type="alphaLcPeriod"/>
            </a:pPr>
            <a:r>
              <a:rPr lang="en-US" sz="2400" i="1" dirty="0" smtClean="0"/>
              <a:t>Continual Service Improvement</a:t>
            </a:r>
          </a:p>
          <a:p>
            <a:pPr marL="342900" indent="-342900">
              <a:buAutoNum type="alphaLcPeriod"/>
            </a:pPr>
            <a:endParaRPr lang="en-US" sz="2400" dirty="0" smtClean="0"/>
          </a:p>
          <a:p>
            <a:endParaRPr lang="en-US" sz="2400" dirty="0" smtClean="0"/>
          </a:p>
          <a:p>
            <a:pPr algn="just"/>
            <a:endParaRPr lang="en-US" sz="2400" dirty="0" smtClean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ISO</a:t>
            </a:r>
            <a:r>
              <a:rPr kumimoji="0" lang="en-US" sz="36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17799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322FA6-CB49-4F78-BF3F-66AE6A128150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1560" y="836712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1. </a:t>
            </a:r>
            <a:r>
              <a:rPr lang="en-US" dirty="0" err="1" smtClean="0"/>
              <a:t>Layanan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(Service Strategy) </a:t>
            </a:r>
          </a:p>
          <a:p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internal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eksternal</a:t>
            </a:r>
            <a:r>
              <a:rPr lang="en-US" dirty="0"/>
              <a:t>, asset </a:t>
            </a:r>
            <a:r>
              <a:rPr lang="en-US" dirty="0" err="1"/>
              <a:t>layanan</a:t>
            </a:r>
            <a:r>
              <a:rPr lang="en-US" dirty="0"/>
              <a:t>,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katalog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Service Lifecycle. Proses–proses yang </a:t>
            </a:r>
            <a:r>
              <a:rPr lang="en-US" dirty="0" err="1"/>
              <a:t>dicakup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Service Strategy, </a:t>
            </a: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topik</a:t>
            </a:r>
            <a:r>
              <a:rPr lang="en-US" dirty="0"/>
              <a:t> </a:t>
            </a:r>
            <a:r>
              <a:rPr lang="en-US" dirty="0" err="1"/>
              <a:t>diatas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smtClean="0"/>
              <a:t>:</a:t>
            </a:r>
          </a:p>
          <a:p>
            <a:r>
              <a:rPr lang="en-US" dirty="0" smtClean="0"/>
              <a:t> </a:t>
            </a:r>
            <a:r>
              <a:rPr lang="en-US" dirty="0"/>
              <a:t>a.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Portofolio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(Service </a:t>
            </a:r>
            <a:r>
              <a:rPr lang="en-US" dirty="0" err="1"/>
              <a:t>Portofolio</a:t>
            </a:r>
            <a:r>
              <a:rPr lang="en-US" dirty="0"/>
              <a:t> Management</a:t>
            </a:r>
            <a:r>
              <a:rPr lang="en-US" dirty="0" smtClean="0"/>
              <a:t>)</a:t>
            </a:r>
          </a:p>
          <a:p>
            <a:r>
              <a:rPr lang="en-US" dirty="0" smtClean="0"/>
              <a:t> </a:t>
            </a:r>
            <a:r>
              <a:rPr lang="en-US" dirty="0"/>
              <a:t>b.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(Financial Management)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c</a:t>
            </a:r>
            <a:r>
              <a:rPr lang="en-US" dirty="0"/>
              <a:t>. </a:t>
            </a:r>
            <a:r>
              <a:rPr lang="en-US" dirty="0" err="1"/>
              <a:t>Menejemen</a:t>
            </a:r>
            <a:r>
              <a:rPr lang="en-US" dirty="0"/>
              <a:t> </a:t>
            </a:r>
            <a:r>
              <a:rPr lang="en-US" dirty="0" err="1"/>
              <a:t>Permintaan</a:t>
            </a:r>
            <a:r>
              <a:rPr lang="en-US" dirty="0"/>
              <a:t> (Demand Management)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Service Strategy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panduan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/</a:t>
            </a:r>
            <a:r>
              <a:rPr lang="en-US" dirty="0" err="1"/>
              <a:t>sasaran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ekspektasi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TI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mengidentifikasi</a:t>
            </a:r>
            <a:r>
              <a:rPr lang="en-US" dirty="0"/>
              <a:t>,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memproritaskan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rencana</a:t>
            </a:r>
            <a:r>
              <a:rPr lang="en-US" dirty="0"/>
              <a:t> </a:t>
            </a:r>
            <a:r>
              <a:rPr lang="en-US" dirty="0" err="1"/>
              <a:t>perbaikan</a:t>
            </a:r>
            <a:r>
              <a:rPr lang="en-US" dirty="0"/>
              <a:t> </a:t>
            </a:r>
            <a:r>
              <a:rPr lang="en-US" dirty="0" err="1"/>
              <a:t>operasional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organisasional</a:t>
            </a:r>
            <a:r>
              <a:rPr lang="en-US" dirty="0"/>
              <a:t> </a:t>
            </a:r>
            <a:r>
              <a:rPr lang="en-US" dirty="0" err="1"/>
              <a:t>didalam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TI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2. </a:t>
            </a:r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(Service Design</a:t>
            </a:r>
            <a:r>
              <a:rPr lang="en-US" dirty="0" smtClean="0"/>
              <a:t>)</a:t>
            </a:r>
          </a:p>
          <a:p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sistematis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Best Practice </a:t>
            </a:r>
            <a:r>
              <a:rPr lang="en-US" dirty="0" err="1" smtClean="0"/>
              <a:t>mendesain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TI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 smtClean="0"/>
              <a:t>implementasi</a:t>
            </a:r>
            <a:r>
              <a:rPr lang="en-US" dirty="0"/>
              <a:t>.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lingkup</a:t>
            </a:r>
            <a:r>
              <a:rPr lang="en-US" dirty="0"/>
              <a:t> </a:t>
            </a:r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mendesain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TI </a:t>
            </a:r>
            <a:r>
              <a:rPr lang="en-US" dirty="0" err="1"/>
              <a:t>baru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proses-proses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, </a:t>
            </a:r>
            <a:r>
              <a:rPr lang="en-US" dirty="0" err="1"/>
              <a:t>kontinyuitas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3238362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322FA6-CB49-4F78-BF3F-66AE6A128150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23528" y="620688"/>
            <a:ext cx="86409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3. </a:t>
            </a:r>
            <a:r>
              <a:rPr lang="en-US" dirty="0" err="1" smtClean="0"/>
              <a:t>Transisi</a:t>
            </a:r>
            <a:r>
              <a:rPr lang="en-US" dirty="0" smtClean="0"/>
              <a:t> </a:t>
            </a:r>
            <a:r>
              <a:rPr lang="en-US" dirty="0" err="1"/>
              <a:t>Layanan</a:t>
            </a:r>
            <a:r>
              <a:rPr lang="en-US" dirty="0"/>
              <a:t> (Service Transition) </a:t>
            </a:r>
            <a:r>
              <a:rPr lang="en-US" dirty="0" err="1"/>
              <a:t>Transisi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(Service Transition)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panduan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TI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TI </a:t>
            </a:r>
            <a:r>
              <a:rPr lang="en-US" dirty="0" err="1"/>
              <a:t>baik</a:t>
            </a:r>
            <a:r>
              <a:rPr lang="en-US" dirty="0"/>
              <a:t> yang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TI yang </a:t>
            </a:r>
            <a:r>
              <a:rPr lang="en-US" dirty="0" err="1"/>
              <a:t>diubah</a:t>
            </a:r>
            <a:r>
              <a:rPr lang="en-US" dirty="0"/>
              <a:t> </a:t>
            </a:r>
            <a:r>
              <a:rPr lang="en-US" dirty="0" err="1"/>
              <a:t>spesifikasinya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operasional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/>
              <a:t>Proses-proses yang </a:t>
            </a:r>
            <a:r>
              <a:rPr lang="en-US" dirty="0" err="1"/>
              <a:t>dicakup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transisi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: </a:t>
            </a:r>
            <a:endParaRPr lang="en-US" dirty="0" smtClean="0"/>
          </a:p>
          <a:p>
            <a:pPr marL="342900" indent="-342900">
              <a:buAutoNum type="alphaLcPeriod"/>
            </a:pP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/>
              <a:t>Dan </a:t>
            </a:r>
            <a:r>
              <a:rPr lang="en-US" dirty="0" err="1"/>
              <a:t>Dukungan</a:t>
            </a:r>
            <a:r>
              <a:rPr lang="en-US" dirty="0"/>
              <a:t> </a:t>
            </a:r>
            <a:r>
              <a:rPr lang="en-US" dirty="0" err="1"/>
              <a:t>Transisi</a:t>
            </a:r>
            <a:r>
              <a:rPr lang="en-US" dirty="0"/>
              <a:t> (Transition Planning And Support</a:t>
            </a:r>
            <a:r>
              <a:rPr lang="en-US" dirty="0" smtClean="0"/>
              <a:t>).</a:t>
            </a:r>
          </a:p>
          <a:p>
            <a:pPr marL="342900" indent="-342900">
              <a:buAutoNum type="alphaLcPeriod"/>
            </a:pP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/>
              <a:t>Perubahan</a:t>
            </a:r>
            <a:r>
              <a:rPr lang="en-US" dirty="0"/>
              <a:t> (Change Management). </a:t>
            </a:r>
            <a:endParaRPr lang="en-US" dirty="0" smtClean="0"/>
          </a:p>
          <a:p>
            <a:pPr marL="342900" indent="-342900">
              <a:buAutoNum type="alphaLcPeriod"/>
            </a:pP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/>
              <a:t>Konfigurasi</a:t>
            </a:r>
            <a:r>
              <a:rPr lang="en-US" dirty="0"/>
              <a:t> Dan </a:t>
            </a:r>
            <a:r>
              <a:rPr lang="en-US" dirty="0" err="1"/>
              <a:t>Layanan</a:t>
            </a:r>
            <a:r>
              <a:rPr lang="en-US" dirty="0"/>
              <a:t> Asset (Service Asset &amp; Configuration Management). </a:t>
            </a:r>
            <a:endParaRPr lang="en-US" dirty="0" smtClean="0"/>
          </a:p>
          <a:p>
            <a:pPr marL="342900" indent="-342900">
              <a:buAutoNum type="alphaLcPeriod"/>
            </a:pP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/>
              <a:t>Rilis</a:t>
            </a:r>
            <a:r>
              <a:rPr lang="en-US" dirty="0"/>
              <a:t> Dan </a:t>
            </a:r>
            <a:r>
              <a:rPr lang="en-US" dirty="0" err="1"/>
              <a:t>Penempatan</a:t>
            </a:r>
            <a:r>
              <a:rPr lang="en-US" dirty="0"/>
              <a:t> (Release &amp; Deployment Management). </a:t>
            </a:r>
            <a:endParaRPr lang="en-US" dirty="0" smtClean="0"/>
          </a:p>
          <a:p>
            <a:pPr marL="342900" indent="-342900">
              <a:buAutoNum type="alphaLcPeriod"/>
            </a:pPr>
            <a:r>
              <a:rPr lang="en-US" dirty="0" err="1" smtClean="0"/>
              <a:t>Validasi</a:t>
            </a:r>
            <a:r>
              <a:rPr lang="en-US" dirty="0" smtClean="0"/>
              <a:t> </a:t>
            </a:r>
            <a:r>
              <a:rPr lang="en-US" dirty="0"/>
              <a:t>Dan </a:t>
            </a:r>
            <a:r>
              <a:rPr lang="en-US" dirty="0" err="1"/>
              <a:t>Uji</a:t>
            </a:r>
            <a:r>
              <a:rPr lang="en-US" dirty="0"/>
              <a:t> </a:t>
            </a:r>
            <a:r>
              <a:rPr lang="en-US" dirty="0" err="1"/>
              <a:t>Coba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(Service Validation). </a:t>
            </a:r>
            <a:endParaRPr lang="en-US" dirty="0" smtClean="0"/>
          </a:p>
          <a:p>
            <a:pPr marL="342900" indent="-342900">
              <a:buAutoNum type="alphaLcPeriod"/>
            </a:pP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/>
              <a:t>(Evaluation). </a:t>
            </a:r>
          </a:p>
          <a:p>
            <a:pPr marL="342900" indent="-342900">
              <a:buAutoNum type="alphaLcPeriod"/>
            </a:pP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/>
              <a:t>Pengetahuan</a:t>
            </a:r>
            <a:r>
              <a:rPr lang="en-US" dirty="0"/>
              <a:t> (Knowledge Management). </a:t>
            </a:r>
            <a:endParaRPr lang="en-US" dirty="0" smtClean="0"/>
          </a:p>
          <a:p>
            <a:pPr marL="342900" indent="-342900">
              <a:buAutoNum type="alphaLcPeriod"/>
            </a:pPr>
            <a:endParaRPr lang="en-US" dirty="0" smtClean="0"/>
          </a:p>
          <a:p>
            <a:r>
              <a:rPr lang="en-US" dirty="0"/>
              <a:t>4. </a:t>
            </a:r>
            <a:r>
              <a:rPr lang="en-US" dirty="0" err="1"/>
              <a:t>Operasional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(Service Operation) </a:t>
            </a:r>
            <a:endParaRPr lang="en-US" dirty="0" smtClean="0"/>
          </a:p>
          <a:p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/>
              <a:t>tahapan</a:t>
            </a:r>
            <a:r>
              <a:rPr lang="en-US" dirty="0"/>
              <a:t> yang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operasional</a:t>
            </a:r>
            <a:r>
              <a:rPr lang="en-US" dirty="0"/>
              <a:t> </a:t>
            </a:r>
            <a:r>
              <a:rPr lang="en-US" dirty="0" err="1"/>
              <a:t>harian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layanan-layanan</a:t>
            </a:r>
            <a:r>
              <a:rPr lang="en-US" dirty="0"/>
              <a:t> TI. Di </a:t>
            </a:r>
            <a:r>
              <a:rPr lang="en-US" dirty="0" err="1"/>
              <a:t>dalamnya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panduan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TI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efisien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menjamin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diperjanjikan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</a:t>
            </a:r>
            <a:r>
              <a:rPr lang="en-US" dirty="0" err="1"/>
              <a:t>sebelumnya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368610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3&quot;&gt;&lt;property id=&quot;20148&quot; value=&quot;5&quot;/&gt;&lt;property id=&quot;20300&quot; value=&quot;Slide 1 - &amp;quot;Chapter 9&amp;#x0D;&amp;#x0A;B2B (Business-to-Business)&amp;quot;&quot;/&gt;&lt;property id=&quot;20307&quot; value=&quot;258&quot;/&gt;&lt;property id=&quot;20309&quot; value=&quot;-1&quot;/&gt;&lt;/object&gt;&lt;object type=&quot;3&quot; unique_id=&quot;11578&quot;&gt;&lt;property id=&quot;20148&quot; value=&quot;5&quot;/&gt;&lt;property id=&quot;20300&quot; value=&quot;Slide 10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2 - &amp;quot;1. Definisi B2B&amp;quot;&quot;/&gt;&lt;property id=&quot;20307&quot; value=&quot;295&quot;/&gt;&lt;/object&gt;&lt;object type=&quot;3&quot; unique_id=&quot;11667&quot;&gt;&lt;property id=&quot;20148&quot; value=&quot;5&quot;/&gt;&lt;property id=&quot;20300&quot; value=&quot;Slide 3 - &amp;quot;2. Konsep B2B&amp;quot;&quot;/&gt;&lt;property id=&quot;20307&quot; value=&quot;296&quot;/&gt;&lt;/object&gt;&lt;object type=&quot;3&quot; unique_id=&quot;11668&quot;&gt;&lt;property id=&quot;20148&quot; value=&quot;5&quot;/&gt;&lt;property id=&quot;20300&quot; value=&quot;Slide 4 - &amp;quot;3. Karateristik B2B&amp;quot;&quot;/&gt;&lt;property id=&quot;20307&quot; value=&quot;297&quot;/&gt;&lt;/object&gt;&lt;object type=&quot;3&quot; unique_id=&quot;11669&quot;&gt;&lt;property id=&quot;20148&quot; value=&quot;5&quot;/&gt;&lt;property id=&quot;20300&quot; value=&quot;Slide 5 - &amp;quot;3. Karateristik B2B&amp;quot;&quot;/&gt;&lt;property id=&quot;20307&quot; value=&quot;298&quot;/&gt;&lt;/object&gt;&lt;object type=&quot;3&quot; unique_id=&quot;11670&quot;&gt;&lt;property id=&quot;20148&quot; value=&quot;5&quot;/&gt;&lt;property id=&quot;20300&quot; value=&quot;Slide 6 - &amp;quot;4. Model B2B &amp;quot;&quot;/&gt;&lt;property id=&quot;20307&quot; value=&quot;299&quot;/&gt;&lt;/object&gt;&lt;object type=&quot;3&quot; unique_id=&quot;11671&quot;&gt;&lt;property id=&quot;20148&quot; value=&quot;5&quot;/&gt;&lt;property id=&quot;20300&quot; value=&quot;Slide 7 - &amp;quot;4. B2C Exchange&amp;quot;&quot;/&gt;&lt;property id=&quot;20307&quot; value=&quot;300&quot;/&gt;&lt;/object&gt;&lt;object type=&quot;3&quot; unique_id=&quot;11672&quot;&gt;&lt;property id=&quot;20148&quot; value=&quot;5&quot;/&gt;&lt;property id=&quot;20300&quot; value=&quot;Slide 8 - &amp;quot;5. Klasifikasi B2C Exchange&amp;quot;&quot;/&gt;&lt;property id=&quot;20307&quot; value=&quot;301&quot;/&gt;&lt;/object&gt;&lt;object type=&quot;3&quot; unique_id=&quot;11673&quot;&gt;&lt;property id=&quot;20148&quot; value=&quot;5&quot;/&gt;&lt;property id=&quot;20300&quot; value=&quot;Slide 9 - &amp;quot;5. Klasifikasi B2C Exchange&amp;quot;&quot;/&gt;&lt;property id=&quot;20307&quot; value=&quot;303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</TotalTime>
  <Words>558</Words>
  <Application>Microsoft Office PowerPoint</Application>
  <PresentationFormat>On-screen Show (4:3)</PresentationFormat>
  <Paragraphs>90</Paragraphs>
  <Slides>13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</cp:lastModifiedBy>
  <cp:revision>108</cp:revision>
  <dcterms:created xsi:type="dcterms:W3CDTF">2010-04-18T12:06:30Z</dcterms:created>
  <dcterms:modified xsi:type="dcterms:W3CDTF">2021-03-31T13:40:56Z</dcterms:modified>
</cp:coreProperties>
</file>