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C02C26A-7FCA-4F19-840E-127393D2B435}" type="datetimeFigureOut">
              <a:rPr lang="id-ID" smtClean="0"/>
              <a:t>04/06/2020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22ABF45-67E7-4907-9702-D8EA606D03DF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02C26A-7FCA-4F19-840E-127393D2B435}" type="datetimeFigureOut">
              <a:rPr lang="id-ID" smtClean="0"/>
              <a:t>04/06/2020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2ABF45-67E7-4907-9702-D8EA606D03DF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02C26A-7FCA-4F19-840E-127393D2B435}" type="datetimeFigureOut">
              <a:rPr lang="id-ID" smtClean="0"/>
              <a:t>04/06/2020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2ABF45-67E7-4907-9702-D8EA606D03DF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02C26A-7FCA-4F19-840E-127393D2B435}" type="datetimeFigureOut">
              <a:rPr lang="id-ID" smtClean="0"/>
              <a:t>04/06/2020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2ABF45-67E7-4907-9702-D8EA606D03DF}" type="slidenum">
              <a:rPr lang="id-ID" smtClean="0"/>
              <a:t>‹#›</a:t>
            </a:fld>
            <a:endParaRPr lang="id-ID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02C26A-7FCA-4F19-840E-127393D2B435}" type="datetimeFigureOut">
              <a:rPr lang="id-ID" smtClean="0"/>
              <a:t>04/06/2020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2ABF45-67E7-4907-9702-D8EA606D03DF}" type="slidenum">
              <a:rPr lang="id-ID" smtClean="0"/>
              <a:t>‹#›</a:t>
            </a:fld>
            <a:endParaRPr lang="id-ID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02C26A-7FCA-4F19-840E-127393D2B435}" type="datetimeFigureOut">
              <a:rPr lang="id-ID" smtClean="0"/>
              <a:t>04/06/2020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2ABF45-67E7-4907-9702-D8EA606D03DF}" type="slidenum">
              <a:rPr lang="id-ID" smtClean="0"/>
              <a:t>‹#›</a:t>
            </a:fld>
            <a:endParaRPr lang="id-ID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02C26A-7FCA-4F19-840E-127393D2B435}" type="datetimeFigureOut">
              <a:rPr lang="id-ID" smtClean="0"/>
              <a:t>04/06/2020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2ABF45-67E7-4907-9702-D8EA606D03DF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02C26A-7FCA-4F19-840E-127393D2B435}" type="datetimeFigureOut">
              <a:rPr lang="id-ID" smtClean="0"/>
              <a:t>04/06/2020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2ABF45-67E7-4907-9702-D8EA606D03DF}" type="slidenum">
              <a:rPr lang="id-ID" smtClean="0"/>
              <a:t>‹#›</a:t>
            </a:fld>
            <a:endParaRPr lang="id-ID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02C26A-7FCA-4F19-840E-127393D2B435}" type="datetimeFigureOut">
              <a:rPr lang="id-ID" smtClean="0"/>
              <a:t>04/06/2020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2ABF45-67E7-4907-9702-D8EA606D03DF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3C02C26A-7FCA-4F19-840E-127393D2B435}" type="datetimeFigureOut">
              <a:rPr lang="id-ID" smtClean="0"/>
              <a:t>04/06/2020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2ABF45-67E7-4907-9702-D8EA606D03DF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C02C26A-7FCA-4F19-840E-127393D2B435}" type="datetimeFigureOut">
              <a:rPr lang="id-ID" smtClean="0"/>
              <a:t>04/06/2020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22ABF45-67E7-4907-9702-D8EA606D03DF}" type="slidenum">
              <a:rPr lang="id-ID" smtClean="0"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C02C26A-7FCA-4F19-840E-127393D2B435}" type="datetimeFigureOut">
              <a:rPr lang="id-ID" smtClean="0"/>
              <a:t>04/06/2020</a:t>
            </a:fld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22ABF45-67E7-4907-9702-D8EA606D03DF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d-ID" sz="3200" dirty="0" smtClean="0"/>
              <a:t>Manajemen Bisnis dan Fungsi Manajemen (2)</a:t>
            </a:r>
            <a:endParaRPr lang="id-ID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Pertemuan ke 9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688055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>
                <a:latin typeface="Calibri" panose="020F0502020204030204" pitchFamily="34" charset="0"/>
              </a:rPr>
              <a:t>1. Pengendalian output</a:t>
            </a:r>
          </a:p>
          <a:p>
            <a:r>
              <a:rPr lang="id-ID" dirty="0" smtClean="0">
                <a:latin typeface="Calibri" panose="020F0502020204030204" pitchFamily="34" charset="0"/>
              </a:rPr>
              <a:t>2.Pengukuran kinerja keuangan</a:t>
            </a:r>
          </a:p>
          <a:p>
            <a:r>
              <a:rPr lang="id-ID" dirty="0" smtClean="0">
                <a:latin typeface="Calibri" panose="020F0502020204030204" pitchFamily="34" charset="0"/>
              </a:rPr>
              <a:t>3.Penetapan tujuan perusahaan</a:t>
            </a:r>
          </a:p>
          <a:p>
            <a:r>
              <a:rPr lang="id-ID" dirty="0" smtClean="0">
                <a:latin typeface="Calibri" panose="020F0502020204030204" pitchFamily="34" charset="0"/>
              </a:rPr>
              <a:t>Penetapan Anggaran operasional</a:t>
            </a:r>
          </a:p>
          <a:p>
            <a:r>
              <a:rPr lang="id-ID" dirty="0" smtClean="0">
                <a:latin typeface="Calibri" panose="020F0502020204030204" pitchFamily="34" charset="0"/>
              </a:rPr>
              <a:t>Pengendalian perilaku</a:t>
            </a:r>
          </a:p>
          <a:p>
            <a:r>
              <a:rPr lang="id-ID" dirty="0" smtClean="0">
                <a:latin typeface="Calibri" panose="020F0502020204030204" pitchFamily="34" charset="0"/>
              </a:rPr>
              <a:t>Pengendalian budaya perusahaan</a:t>
            </a:r>
            <a:endParaRPr lang="id-ID" dirty="0"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200" dirty="0" smtClean="0">
                <a:effectLst/>
                <a:latin typeface="Calibri" panose="020F0502020204030204" pitchFamily="34" charset="0"/>
              </a:rPr>
              <a:t>Obyek Pengendalian</a:t>
            </a:r>
            <a:endParaRPr lang="id-ID" sz="3200" dirty="0"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6921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51720" y="3068959"/>
            <a:ext cx="4680520" cy="936105"/>
          </a:xfrm>
        </p:spPr>
        <p:txBody>
          <a:bodyPr/>
          <a:lstStyle/>
          <a:p>
            <a:r>
              <a:rPr lang="id-ID" b="1" i="1" dirty="0" smtClean="0"/>
              <a:t>TERIMAKASIH.</a:t>
            </a:r>
            <a:r>
              <a:rPr lang="id-ID" b="1" dirty="0" smtClean="0"/>
              <a:t>....</a:t>
            </a:r>
            <a:endParaRPr lang="id-ID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726653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>
                <a:latin typeface="Calibri" panose="020F0502020204030204" pitchFamily="34" charset="0"/>
              </a:rPr>
              <a:t>Proses pengorganisasian(organizing process)merupakan kegiatan –kegiatan utama yang harus dilakukan para manajer dalam kegiatan pengorganisasian.</a:t>
            </a:r>
          </a:p>
          <a:p>
            <a:r>
              <a:rPr lang="id-ID" dirty="0" smtClean="0">
                <a:latin typeface="Calibri" panose="020F0502020204030204" pitchFamily="34" charset="0"/>
              </a:rPr>
              <a:t>Ada 5 tahapan dalam proses pengorganisasian 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 smtClean="0">
                <a:latin typeface="Calibri" panose="020F0502020204030204" pitchFamily="34" charset="0"/>
              </a:rPr>
              <a:t>Pembagian kerja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 smtClean="0">
                <a:latin typeface="Calibri" panose="020F0502020204030204" pitchFamily="34" charset="0"/>
              </a:rPr>
              <a:t>Departementalisasi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 smtClean="0">
                <a:latin typeface="Calibri" panose="020F0502020204030204" pitchFamily="34" charset="0"/>
              </a:rPr>
              <a:t>Pengembangan Hierarkhi organisasi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 smtClean="0">
                <a:latin typeface="Calibri" panose="020F0502020204030204" pitchFamily="34" charset="0"/>
              </a:rPr>
              <a:t>Pengisian Jabatan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 smtClean="0">
                <a:latin typeface="Calibri" panose="020F0502020204030204" pitchFamily="34" charset="0"/>
              </a:rPr>
              <a:t>Pengkoordinasian</a:t>
            </a:r>
            <a:endParaRPr lang="id-ID" dirty="0"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200" dirty="0" smtClean="0">
                <a:effectLst/>
                <a:latin typeface="Calibri" panose="020F0502020204030204" pitchFamily="34" charset="0"/>
              </a:rPr>
              <a:t>Proses Pengorganisasian</a:t>
            </a:r>
            <a:endParaRPr lang="id-ID" sz="3200" dirty="0"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0509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>
                <a:latin typeface="Calibri" panose="020F0502020204030204" pitchFamily="34" charset="0"/>
              </a:rPr>
              <a:t>Lingkungan Organisasi</a:t>
            </a:r>
          </a:p>
          <a:p>
            <a:r>
              <a:rPr lang="id-ID" dirty="0" smtClean="0">
                <a:latin typeface="Calibri" panose="020F0502020204030204" pitchFamily="34" charset="0"/>
              </a:rPr>
              <a:t>Strategi</a:t>
            </a:r>
          </a:p>
          <a:p>
            <a:r>
              <a:rPr lang="id-ID" dirty="0" smtClean="0">
                <a:latin typeface="Calibri" panose="020F0502020204030204" pitchFamily="34" charset="0"/>
              </a:rPr>
              <a:t>Teknologi</a:t>
            </a:r>
          </a:p>
          <a:p>
            <a:r>
              <a:rPr lang="id-ID" dirty="0" smtClean="0">
                <a:latin typeface="Calibri" panose="020F0502020204030204" pitchFamily="34" charset="0"/>
              </a:rPr>
              <a:t>Sumber Daya Manusia</a:t>
            </a:r>
            <a:endParaRPr lang="id-ID" dirty="0"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200" dirty="0" smtClean="0">
                <a:effectLst/>
                <a:latin typeface="Calibri" panose="020F0502020204030204" pitchFamily="34" charset="0"/>
              </a:rPr>
              <a:t>Faktor-faktor  struktur organisasi</a:t>
            </a:r>
            <a:endParaRPr lang="id-ID" sz="3200" dirty="0"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187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>
                <a:latin typeface="Calibri" panose="020F0502020204030204" pitchFamily="34" charset="0"/>
              </a:rPr>
              <a:t>Kekuasaan(</a:t>
            </a:r>
            <a:r>
              <a:rPr lang="id-ID" i="1" dirty="0" smtClean="0">
                <a:latin typeface="Calibri" panose="020F0502020204030204" pitchFamily="34" charset="0"/>
              </a:rPr>
              <a:t>power</a:t>
            </a:r>
            <a:r>
              <a:rPr lang="id-ID" dirty="0" smtClean="0">
                <a:latin typeface="Calibri" panose="020F0502020204030204" pitchFamily="34" charset="0"/>
              </a:rPr>
              <a:t>) adalah kemampuan (</a:t>
            </a:r>
            <a:r>
              <a:rPr lang="id-ID" i="1" dirty="0" smtClean="0">
                <a:latin typeface="Calibri" panose="020F0502020204030204" pitchFamily="34" charset="0"/>
              </a:rPr>
              <a:t>ability</a:t>
            </a:r>
            <a:r>
              <a:rPr lang="id-ID" dirty="0" smtClean="0">
                <a:latin typeface="Calibri" panose="020F0502020204030204" pitchFamily="34" charset="0"/>
              </a:rPr>
              <a:t>) yang dimiliki seseorang untuk menguasai sumber daya manusia, informasi dan material agar suatu pekerjaan dapat dilaksanakan.</a:t>
            </a:r>
          </a:p>
          <a:p>
            <a:r>
              <a:rPr lang="id-ID" dirty="0" smtClean="0">
                <a:latin typeface="Calibri" panose="020F0502020204030204" pitchFamily="34" charset="0"/>
              </a:rPr>
              <a:t>Kekuasaan memiliki 3 dimensi , yaitu: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 smtClean="0">
                <a:latin typeface="Calibri" panose="020F0502020204030204" pitchFamily="34" charset="0"/>
              </a:rPr>
              <a:t>Kemampuan untuk mendominasi(</a:t>
            </a:r>
            <a:r>
              <a:rPr lang="id-ID" i="1" dirty="0" smtClean="0">
                <a:latin typeface="Calibri" panose="020F0502020204030204" pitchFamily="34" charset="0"/>
              </a:rPr>
              <a:t>power over</a:t>
            </a:r>
            <a:r>
              <a:rPr lang="id-ID" dirty="0" smtClean="0">
                <a:latin typeface="Calibri" panose="020F0502020204030204" pitchFamily="34" charset="0"/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 smtClean="0">
                <a:latin typeface="Calibri" panose="020F0502020204030204" pitchFamily="34" charset="0"/>
              </a:rPr>
              <a:t>Kemampuan untuk berbuat sesuatu</a:t>
            </a:r>
            <a:r>
              <a:rPr lang="id-ID" i="1" dirty="0" smtClean="0">
                <a:latin typeface="Calibri" panose="020F0502020204030204" pitchFamily="34" charset="0"/>
              </a:rPr>
              <a:t>(power to)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 smtClean="0">
                <a:latin typeface="Calibri" panose="020F0502020204030204" pitchFamily="34" charset="0"/>
              </a:rPr>
              <a:t>Kemampuan untuk menolak permintaan pihak lain</a:t>
            </a:r>
            <a:r>
              <a:rPr lang="id-ID" i="1" dirty="0" smtClean="0">
                <a:latin typeface="Calibri" panose="020F0502020204030204" pitchFamily="34" charset="0"/>
              </a:rPr>
              <a:t>(power from</a:t>
            </a:r>
            <a:r>
              <a:rPr lang="id-ID" dirty="0" smtClean="0">
                <a:latin typeface="Calibri" panose="020F0502020204030204" pitchFamily="34" charset="0"/>
              </a:rPr>
              <a:t>)</a:t>
            </a:r>
            <a:endParaRPr lang="id-ID" dirty="0"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200" dirty="0" smtClean="0">
                <a:effectLst/>
                <a:latin typeface="Calibri" panose="020F0502020204030204" pitchFamily="34" charset="0"/>
              </a:rPr>
              <a:t>Penggunaan kekuasaan</a:t>
            </a:r>
            <a:endParaRPr lang="id-ID" sz="3200" dirty="0"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433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>
                <a:latin typeface="Calibri" panose="020F0502020204030204" pitchFamily="34" charset="0"/>
              </a:rPr>
              <a:t>Ada 8 taktik mempengaruhi 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 smtClean="0">
                <a:latin typeface="Calibri" panose="020F0502020204030204" pitchFamily="34" charset="0"/>
              </a:rPr>
              <a:t>Konsultasi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 smtClean="0">
                <a:latin typeface="Calibri" panose="020F0502020204030204" pitchFamily="34" charset="0"/>
              </a:rPr>
              <a:t>Taktik Menjilat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 smtClean="0">
                <a:latin typeface="Calibri" panose="020F0502020204030204" pitchFamily="34" charset="0"/>
              </a:rPr>
              <a:t>Taktik Koalisi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 smtClean="0">
                <a:latin typeface="Calibri" panose="020F0502020204030204" pitchFamily="34" charset="0"/>
              </a:rPr>
              <a:t>Taktik Menekan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 smtClean="0">
                <a:latin typeface="Calibri" panose="020F0502020204030204" pitchFamily="34" charset="0"/>
              </a:rPr>
              <a:t>Memperoleh dukungan atasan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 smtClean="0">
                <a:latin typeface="Calibri" panose="020F0502020204030204" pitchFamily="34" charset="0"/>
              </a:rPr>
              <a:t>Taktik Pertukaran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 smtClean="0">
                <a:latin typeface="Calibri" panose="020F0502020204030204" pitchFamily="34" charset="0"/>
              </a:rPr>
              <a:t>Monitoring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 smtClean="0">
                <a:latin typeface="Calibri" panose="020F0502020204030204" pitchFamily="34" charset="0"/>
              </a:rPr>
              <a:t>Modifikasi Perilaku</a:t>
            </a:r>
            <a:endParaRPr lang="id-ID" dirty="0"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200" dirty="0" smtClean="0">
                <a:effectLst/>
                <a:latin typeface="Calibri" panose="020F0502020204030204" pitchFamily="34" charset="0"/>
              </a:rPr>
              <a:t>Taktik mempengaruhi</a:t>
            </a:r>
            <a:endParaRPr lang="id-ID" sz="3200" dirty="0"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717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>
                <a:latin typeface="Calibri" panose="020F0502020204030204" pitchFamily="34" charset="0"/>
              </a:rPr>
              <a:t>Merupakan hasil interaksi yang dialami individu karyawan maupun manajer dengan situasi yang melingkupinya, sehingga motivasi yang dimiliki seseorang akan berbeda untuk berbagai situasi yang berbeda.</a:t>
            </a:r>
          </a:p>
          <a:p>
            <a:r>
              <a:rPr lang="id-ID" dirty="0" smtClean="0">
                <a:latin typeface="Calibri" panose="020F0502020204030204" pitchFamily="34" charset="0"/>
              </a:rPr>
              <a:t>Ada tiga unsur yang membentuk motivasi seseorang: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 smtClean="0">
                <a:latin typeface="Calibri" panose="020F0502020204030204" pitchFamily="34" charset="0"/>
              </a:rPr>
              <a:t>Upaya(effort)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 smtClean="0">
                <a:latin typeface="Calibri" panose="020F0502020204030204" pitchFamily="34" charset="0"/>
              </a:rPr>
              <a:t>Tujuan organisasional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 smtClean="0">
                <a:latin typeface="Calibri" panose="020F0502020204030204" pitchFamily="34" charset="0"/>
              </a:rPr>
              <a:t>Kebutuhan</a:t>
            </a:r>
          </a:p>
          <a:p>
            <a:pPr>
              <a:buFont typeface="Wingdings" panose="05000000000000000000" pitchFamily="2" charset="2"/>
              <a:buChar char="§"/>
            </a:pPr>
            <a:endParaRPr lang="id-ID" dirty="0"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200" dirty="0" smtClean="0">
                <a:effectLst/>
                <a:latin typeface="Calibri" panose="020F0502020204030204" pitchFamily="34" charset="0"/>
              </a:rPr>
              <a:t>Memotivasi</a:t>
            </a:r>
            <a:endParaRPr lang="id-ID" sz="3200" dirty="0"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396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>
                <a:latin typeface="Calibri" panose="020F0502020204030204" pitchFamily="34" charset="0"/>
              </a:rPr>
              <a:t>Sebagai suatu proses pertukaran lambang-lambang baik verbal maupun non verbal yang dilakukan antara komunikator (pengirim pesan)dengan receiver(penerima pesan ), sangat mempengaruhi kualitas kepemimpinan seorang pemimpin</a:t>
            </a:r>
          </a:p>
          <a:p>
            <a:r>
              <a:rPr lang="id-ID" dirty="0" smtClean="0">
                <a:latin typeface="Calibri" panose="020F0502020204030204" pitchFamily="34" charset="0"/>
              </a:rPr>
              <a:t>Ada 3 kategori  komunikasi 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 smtClean="0">
                <a:latin typeface="Calibri" panose="020F0502020204030204" pitchFamily="34" charset="0"/>
              </a:rPr>
              <a:t>Komunikasi informatif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 smtClean="0">
                <a:latin typeface="Calibri" panose="020F0502020204030204" pitchFamily="34" charset="0"/>
              </a:rPr>
              <a:t>Komunikasi rekreatif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 smtClean="0">
                <a:latin typeface="Calibri" panose="020F0502020204030204" pitchFamily="34" charset="0"/>
              </a:rPr>
              <a:t>Komunikasi persuasif</a:t>
            </a:r>
            <a:endParaRPr lang="id-ID" dirty="0"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200" dirty="0" smtClean="0">
                <a:effectLst/>
                <a:latin typeface="Calibri" panose="020F0502020204030204" pitchFamily="34" charset="0"/>
              </a:rPr>
              <a:t>Komunikasi</a:t>
            </a:r>
            <a:endParaRPr lang="id-ID" sz="3200" dirty="0"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427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184576"/>
          </a:xfrm>
        </p:spPr>
        <p:txBody>
          <a:bodyPr>
            <a:normAutofit lnSpcReduction="10000"/>
          </a:bodyPr>
          <a:lstStyle/>
          <a:p>
            <a:r>
              <a:rPr lang="id-ID" dirty="0" smtClean="0">
                <a:latin typeface="Calibri" panose="020F0502020204030204" pitchFamily="34" charset="0"/>
              </a:rPr>
              <a:t>Pengendalian (</a:t>
            </a:r>
            <a:r>
              <a:rPr lang="id-ID" i="1" dirty="0" smtClean="0">
                <a:latin typeface="Calibri" panose="020F0502020204030204" pitchFamily="34" charset="0"/>
              </a:rPr>
              <a:t>controlling</a:t>
            </a:r>
            <a:r>
              <a:rPr lang="id-ID" dirty="0" smtClean="0">
                <a:latin typeface="Calibri" panose="020F0502020204030204" pitchFamily="34" charset="0"/>
              </a:rPr>
              <a:t>)merupakan proses monitoring terhadap berbagai aktivitas yang dilakukan sumberdaya organisasi untuk memastikan bahwa aktivitas yang dilakukan tersebut akan dapat mencapai tujuan yang telah  ditetapkan .</a:t>
            </a:r>
          </a:p>
          <a:p>
            <a:r>
              <a:rPr lang="id-ID" dirty="0" smtClean="0">
                <a:latin typeface="Calibri" panose="020F0502020204030204" pitchFamily="34" charset="0"/>
              </a:rPr>
              <a:t>Ada 4 aktivitas dalam proses pengendalian 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 smtClean="0">
                <a:latin typeface="Calibri" panose="020F0502020204030204" pitchFamily="34" charset="0"/>
              </a:rPr>
              <a:t>Penetapan tujuan (</a:t>
            </a:r>
            <a:r>
              <a:rPr lang="id-ID" i="1" dirty="0" smtClean="0">
                <a:latin typeface="Calibri" panose="020F0502020204030204" pitchFamily="34" charset="0"/>
              </a:rPr>
              <a:t>goal setting</a:t>
            </a:r>
            <a:r>
              <a:rPr lang="id-ID" dirty="0" smtClean="0">
                <a:latin typeface="Calibri" panose="020F0502020204030204" pitchFamily="34" charset="0"/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 smtClean="0">
                <a:latin typeface="Calibri" panose="020F0502020204030204" pitchFamily="34" charset="0"/>
              </a:rPr>
              <a:t>Pengukuran (</a:t>
            </a:r>
            <a:r>
              <a:rPr lang="id-ID" i="1" dirty="0" smtClean="0">
                <a:latin typeface="Calibri" panose="020F0502020204030204" pitchFamily="34" charset="0"/>
              </a:rPr>
              <a:t>measuring</a:t>
            </a:r>
            <a:r>
              <a:rPr lang="id-ID" dirty="0" smtClean="0">
                <a:latin typeface="Calibri" panose="020F0502020204030204" pitchFamily="34" charset="0"/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 smtClean="0">
                <a:latin typeface="Calibri" panose="020F0502020204030204" pitchFamily="34" charset="0"/>
              </a:rPr>
              <a:t>Membandingkan kinerja aktual dengan standard kinerja(</a:t>
            </a:r>
            <a:r>
              <a:rPr lang="id-ID" i="1" dirty="0" smtClean="0">
                <a:latin typeface="Calibri" panose="020F0502020204030204" pitchFamily="34" charset="0"/>
              </a:rPr>
              <a:t>comparing actual performance against standard)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 smtClean="0">
                <a:latin typeface="Calibri" panose="020F0502020204030204" pitchFamily="34" charset="0"/>
              </a:rPr>
              <a:t>Tindakan manajerial(</a:t>
            </a:r>
            <a:r>
              <a:rPr lang="id-ID" i="1" dirty="0" smtClean="0">
                <a:latin typeface="Calibri" panose="020F0502020204030204" pitchFamily="34" charset="0"/>
              </a:rPr>
              <a:t>managerial action</a:t>
            </a:r>
            <a:r>
              <a:rPr lang="id-ID" dirty="0" smtClean="0">
                <a:latin typeface="Calibri" panose="020F0502020204030204" pitchFamily="34" charset="0"/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endParaRPr lang="id-ID" dirty="0" smtClean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id-ID" dirty="0"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200" dirty="0" smtClean="0">
                <a:effectLst/>
                <a:latin typeface="Calibri" panose="020F0502020204030204" pitchFamily="34" charset="0"/>
              </a:rPr>
              <a:t>Proses Pengendalian</a:t>
            </a:r>
            <a:endParaRPr lang="id-ID" sz="3200" dirty="0"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85458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 algn="just">
              <a:buNone/>
            </a:pPr>
            <a:r>
              <a:rPr lang="id-ID" dirty="0" smtClean="0">
                <a:latin typeface="Calibri" panose="020F0502020204030204" pitchFamily="34" charset="0"/>
              </a:rPr>
              <a:t>1.</a:t>
            </a:r>
            <a:r>
              <a:rPr lang="id-ID" b="1" i="1" dirty="0" smtClean="0">
                <a:latin typeface="Calibri" panose="020F0502020204030204" pitchFamily="34" charset="0"/>
              </a:rPr>
              <a:t>Feedforward</a:t>
            </a:r>
            <a:r>
              <a:rPr lang="id-ID" dirty="0" smtClean="0">
                <a:latin typeface="Calibri" panose="020F0502020204030204" pitchFamily="34" charset="0"/>
              </a:rPr>
              <a:t> , tipe pengendalian yang berada pada tahapan input</a:t>
            </a:r>
            <a:r>
              <a:rPr lang="id-ID" i="1" dirty="0" smtClean="0">
                <a:latin typeface="Calibri" panose="020F0502020204030204" pitchFamily="34" charset="0"/>
              </a:rPr>
              <a:t>(input stage)</a:t>
            </a:r>
            <a:r>
              <a:rPr lang="id-ID" dirty="0" smtClean="0">
                <a:latin typeface="Calibri" panose="020F0502020204030204" pitchFamily="34" charset="0"/>
              </a:rPr>
              <a:t>dari</a:t>
            </a:r>
            <a:r>
              <a:rPr lang="id-ID" i="1" dirty="0" smtClean="0">
                <a:latin typeface="Calibri" panose="020F0502020204030204" pitchFamily="34" charset="0"/>
              </a:rPr>
              <a:t> </a:t>
            </a:r>
            <a:r>
              <a:rPr lang="id-ID" dirty="0" smtClean="0">
                <a:latin typeface="Calibri" panose="020F0502020204030204" pitchFamily="34" charset="0"/>
              </a:rPr>
              <a:t>suatu proses produksi</a:t>
            </a:r>
          </a:p>
          <a:p>
            <a:pPr marL="109728" indent="0" algn="just">
              <a:buNone/>
            </a:pPr>
            <a:r>
              <a:rPr lang="id-ID" dirty="0" smtClean="0">
                <a:latin typeface="Calibri" panose="020F0502020204030204" pitchFamily="34" charset="0"/>
              </a:rPr>
              <a:t>2.</a:t>
            </a:r>
            <a:r>
              <a:rPr lang="id-ID" b="1" i="1" dirty="0" smtClean="0">
                <a:latin typeface="Calibri" panose="020F0502020204030204" pitchFamily="34" charset="0"/>
              </a:rPr>
              <a:t>Concurent control,</a:t>
            </a:r>
            <a:r>
              <a:rPr lang="id-ID" dirty="0" smtClean="0">
                <a:latin typeface="Calibri" panose="020F0502020204030204" pitchFamily="34" charset="0"/>
              </a:rPr>
              <a:t>pengendalian yang dilakukan oleh para manajer selama proses </a:t>
            </a:r>
            <a:r>
              <a:rPr lang="id-ID" i="1" dirty="0" smtClean="0">
                <a:latin typeface="Calibri" panose="020F0502020204030204" pitchFamily="34" charset="0"/>
              </a:rPr>
              <a:t>produksi(conversion stage)</a:t>
            </a:r>
            <a:r>
              <a:rPr lang="id-ID" dirty="0" smtClean="0">
                <a:latin typeface="Calibri" panose="020F0502020204030204" pitchFamily="34" charset="0"/>
              </a:rPr>
              <a:t>berlangsung</a:t>
            </a:r>
            <a:r>
              <a:rPr lang="id-ID" i="1" dirty="0" smtClean="0">
                <a:latin typeface="Calibri" panose="020F0502020204030204" pitchFamily="34" charset="0"/>
              </a:rPr>
              <a:t>.</a:t>
            </a:r>
          </a:p>
          <a:p>
            <a:pPr marL="109728" indent="0" algn="just">
              <a:buNone/>
            </a:pPr>
            <a:r>
              <a:rPr lang="id-ID" dirty="0" smtClean="0">
                <a:latin typeface="Calibri" panose="020F0502020204030204" pitchFamily="34" charset="0"/>
              </a:rPr>
              <a:t>3. Feedback</a:t>
            </a:r>
            <a:r>
              <a:rPr lang="id-ID" b="1" i="1" dirty="0" smtClean="0">
                <a:latin typeface="Calibri" panose="020F0502020204030204" pitchFamily="34" charset="0"/>
              </a:rPr>
              <a:t> control</a:t>
            </a:r>
            <a:r>
              <a:rPr lang="id-ID" dirty="0" smtClean="0">
                <a:latin typeface="Calibri" panose="020F0502020204030204" pitchFamily="34" charset="0"/>
              </a:rPr>
              <a:t>, dilakukan setelah tahap output produksi dihasilkan dengan tujuan memperoleh informasi mengenai reaksi konsumen setelah menggunakan produk .</a:t>
            </a:r>
            <a:endParaRPr lang="id-ID" b="1" i="1" dirty="0"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200" dirty="0" smtClean="0">
                <a:effectLst/>
                <a:latin typeface="Calibri" panose="020F0502020204030204" pitchFamily="34" charset="0"/>
              </a:rPr>
              <a:t>Jenis-jenis Pengendalian</a:t>
            </a:r>
            <a:endParaRPr lang="id-ID" sz="3200" dirty="0"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9859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196</TotalTime>
  <Words>342</Words>
  <Application>Microsoft Office PowerPoint</Application>
  <PresentationFormat>On-screen Show (4:3)</PresentationFormat>
  <Paragraphs>63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Concourse</vt:lpstr>
      <vt:lpstr>Manajemen Bisnis dan Fungsi Manajemen (2)</vt:lpstr>
      <vt:lpstr>Proses Pengorganisasian</vt:lpstr>
      <vt:lpstr>Faktor-faktor  struktur organisasi</vt:lpstr>
      <vt:lpstr>Penggunaan kekuasaan</vt:lpstr>
      <vt:lpstr>Taktik mempengaruhi</vt:lpstr>
      <vt:lpstr>Memotivasi</vt:lpstr>
      <vt:lpstr>Komunikasi</vt:lpstr>
      <vt:lpstr>Proses Pengendalian</vt:lpstr>
      <vt:lpstr>Jenis-jenis Pengendalian</vt:lpstr>
      <vt:lpstr>Obyek Pengendalian</vt:lpstr>
      <vt:lpstr>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Manajemen Bisnis dan Fungsi Manajemen (2)</dc:title>
  <dc:creator>Bunda Mieke</dc:creator>
  <cp:lastModifiedBy>Bunda Mieke</cp:lastModifiedBy>
  <cp:revision>9</cp:revision>
  <dcterms:created xsi:type="dcterms:W3CDTF">2020-06-04T06:09:14Z</dcterms:created>
  <dcterms:modified xsi:type="dcterms:W3CDTF">2020-06-04T09:25:43Z</dcterms:modified>
</cp:coreProperties>
</file>