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12"/>
    <p:restoredTop sz="96035"/>
  </p:normalViewPr>
  <p:slideViewPr>
    <p:cSldViewPr snapToGrid="0" snapToObjects="1">
      <p:cViewPr varScale="1">
        <p:scale>
          <a:sx n="98" d="100"/>
          <a:sy n="98" d="100"/>
        </p:scale>
        <p:origin x="216"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10/13/21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10/13/21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10/13/21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10/13/21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10/13/21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10/13/21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10/13/21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10/13/21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10/13/21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10/13/21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10/13/21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10/13/21</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3.bp.blogspot.com/-pP4LTtv5o5w/Thx-y5p86cI/AAAAAAAAA4w/McqJC4ViZyI/s1600/descender.png" TargetMode="External"/><Relationship Id="rId1" Type="http://schemas.openxmlformats.org/officeDocument/2006/relationships/slideLayout" Target="../slideLayouts/slideLayout6.xml"/><Relationship Id="rId5" Type="http://schemas.openxmlformats.org/officeDocument/2006/relationships/image" Target="https://aldilazu.files.wordpress.com/2018/11/tipografi-fungsi-anatomi-dan-klasifikasi-10.jpg?w=924&amp;h=925"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3.bp.blogspot.com/-0vcr71y8pec/Thx_zSgCd2I/AAAAAAAAA5E/8NsUCFa2eNk/s1600/serif.png"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https://aldilazu.files.wordpress.com/2018/11/tipografi-fungsi-anatomi-dan-klasifikasi-12.jpg?w=924&amp;h=924" TargetMode="External"/><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hyperlink" Target="http://3.bp.blogspot.com/-xYtGZaClaMk/ThyAbvx6aSI/AAAAAAAAA5M/EABR_stMTFU/s1600/stem.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3.bp.blogspot.com/-Uky88bu2rv0/ThyB0F7CssI/AAAAAAAAA5U/yXJRXkaQCOE/s1600/bowl.png" TargetMode="External"/><Relationship Id="rId1" Type="http://schemas.openxmlformats.org/officeDocument/2006/relationships/slideLayout" Target="../slideLayouts/slideLayout6.xml"/><Relationship Id="rId5" Type="http://schemas.openxmlformats.org/officeDocument/2006/relationships/image" Target="https://aldilazu.files.wordpress.com/2018/11/tipografi-fungsi-anatomi-dan-klasifikasi-14.jpg?w=924&amp;h=924" TargetMode="Externa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4.bp.blogspot.com/-wvVHWPRzjW4/ThyELJH5N7I/AAAAAAAAA5k/W-ZtoS7c0nM/s1600/leg.png"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https://aldilazu.files.wordpress.com/2018/11/tipografi-fungsi-anatomi-dan-klasifikasi-16.jpg?w=924&amp;h=924" TargetMode="External"/><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hyperlink" Target="http://4.bp.blogspot.com/-U37bDhSxNnA/ThyFcuz-s-I/AAAAAAAAA5s/X_x1hoNyDVM/s1600/shoulder1.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4.bp.blogspot.com/-guvX6iZ2JX8/ThyGAv6DVbI/AAAAAAAAA50/BJUyr7ZvZc8/s1600/crossbar.png" TargetMode="External"/><Relationship Id="rId1" Type="http://schemas.openxmlformats.org/officeDocument/2006/relationships/slideLayout" Target="../slideLayouts/slideLayout6.xml"/><Relationship Id="rId5" Type="http://schemas.openxmlformats.org/officeDocument/2006/relationships/image" Target="https://aldilazu.files.wordpress.com/2018/11/tipografi-fungsi-anatomi-dan-klasifikasi-17.jpg?w=924&amp;h=924" TargetMode="Externa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2.bp.blogspot.com/-vgifgNhKyEg/ThyIQM5X-dI/AAAAAAAAA58/LqjkorzqFnM/s1600/axis.png" TargetMode="External"/><Relationship Id="rId1" Type="http://schemas.openxmlformats.org/officeDocument/2006/relationships/slideLayout" Target="../slideLayouts/slideLayout6.xml"/><Relationship Id="rId5" Type="http://schemas.openxmlformats.org/officeDocument/2006/relationships/image" Target="https://aldilazu.files.wordpress.com/2018/11/tipografi-fungsi-anatomi-dan-klasifikasi-18.jpg?w=924&amp;h=924" TargetMode="Externa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https://aldilazu.files.wordpress.com/2018/11/tipografi-fungsi-anatomi-dan-klasifikasi-19.jpg?w=924&amp;h=924" TargetMode="External"/><Relationship Id="rId2" Type="http://schemas.openxmlformats.org/officeDocument/2006/relationships/image" Target="../media/image29.jpe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hyperlink" Target="http://2.bp.blogspot.com/-TI0gpB7DI4w/ThyIsKyN3sI/AAAAAAAAA6E/7GgGeJgS7j4/s1600/ears.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3.bp.blogspot.com/-FyFgr84tCTo/ThyJlTzNDsI/AAAAAAAAA6M/L2QjRqX7CS8/s1600/tail.pn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4.bp.blogspot.com/-5fCq9MxDo3Q/TiO3wXTifCI/AAAAAAAAA64/VUgjJ6O9zM4/s1600/terminal.png" TargetMode="External"/><Relationship Id="rId1" Type="http://schemas.openxmlformats.org/officeDocument/2006/relationships/slideLayout" Target="../slideLayouts/slideLayout6.xml"/><Relationship Id="rId5" Type="http://schemas.openxmlformats.org/officeDocument/2006/relationships/image" Target="https://aldilazu.files.wordpress.com/2018/11/tipografi-fungsi-anatomi-dan-klasifikasi-21.jpg?w=924&amp;h=923" TargetMode="Externa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4.bp.blogspot.com/-JoPU0wRzdbw/TiO4fuhweaI/AAAAAAAAA68/GaS3fdYKL3g/s1600/aperture.png"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4.bp.blogspot.com/-RXcjVrTZyd4/TiO5BLeRLgI/AAAAAAAAA7A/V6jT6PKOroE/s1600/link+neck.png"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2.bp.blogspot.com/-F8DkOuClrPA/TiO7THlVddI/AAAAAAAAA7M/3uhC5I8j1kc/s1600/loop+lobe.png"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https://aldilazu.files.wordpress.com/2018/11/tipografi-fungsi-anatomi-dan-klasifikasi-26.jpg?w=924&amp;h=578" TargetMode="Externa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https://aldilazu.files.wordpress.com/2018/11/tipografi-fungsi-anatomi-dan-klasifikasi-27.jpg?w=924&amp;h=578" TargetMode="External"/><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https://aldilazu.files.wordpress.com/2018/11/tipografi-fungsi-anatomi-dan-klasifikasi-28.jpg?w=924&amp;h=578" TargetMode="External"/><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https://aldilazu.files.wordpress.com/2018/11/tipografi-fungsi-anatomi-dan-klasifikasi-02.jpg?w=924&amp;h=578" TargetMode="External"/><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https://aldilazu.files.wordpress.com/2018/11/tipografi-fungsi-anatomi-dan-klasifikasi-03.jpg?w=924&amp;h=578" TargetMode="Externa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http://3.bp.blogspot.com/-9xBTbXMjmPY/Thx4cQKq8tI/AAAAAAAAA4E/lrDA3e707CY/s1600/Anatomi.jpg" TargetMode="Externa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3.bp.blogspot.com/-i6hUQcWmjyo/Thx-5roSVmI/AAAAAAAAA40/RzyTa8Pd-Js/s1600/baseline.png" TargetMode="External"/><Relationship Id="rId1" Type="http://schemas.openxmlformats.org/officeDocument/2006/relationships/slideLayout" Target="../slideLayouts/slideLayout6.xml"/><Relationship Id="rId5" Type="http://schemas.openxmlformats.org/officeDocument/2006/relationships/image" Target="https://aldilazu.files.wordpress.com/2018/11/tipografi-fungsi-anatomi-dan-klasifikasi-05.jpg?w=924&amp;h=925"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https://aldilazu.files.wordpress.com/2018/11/tipografi-fungsi-anatomi-dan-klasifikasi-06.jpg?w=924&amp;h=924" TargetMode="External"/><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1.bp.blogspot.com/--Zw1MlJZ8RE/Thx_DYmbwWI/AAAAAAAAA48/awur4C8VZeM/s1600/x-height.pn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1.bp.blogspot.com/-FoafLkLQOzw/Thx-UzDV7uI/AAAAAAAAA4o/kkAJP0K6xZw/s1600/cap-height.png"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4.bp.blogspot.com/-hbOAosGfjJM/Thx5FE8HnNI/AAAAAAAAA4Q/o9rlGp6y0SQ/s1600/ascender.jpg" TargetMode="External"/><Relationship Id="rId1" Type="http://schemas.openxmlformats.org/officeDocument/2006/relationships/slideLayout" Target="../slideLayouts/slideLayout6.xml"/><Relationship Id="rId5" Type="http://schemas.openxmlformats.org/officeDocument/2006/relationships/image" Target="https://aldilazu.files.wordpress.com/2018/11/tipografi-fungsi-anatomi-dan-klasifikasi-09.jpg?w=924&amp;h=924"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A69D-DBD4-BF43-B320-EF47AF2C7D81}"/>
              </a:ext>
            </a:extLst>
          </p:cNvPr>
          <p:cNvSpPr>
            <a:spLocks noGrp="1"/>
          </p:cNvSpPr>
          <p:nvPr>
            <p:ph type="ctrTitle"/>
          </p:nvPr>
        </p:nvSpPr>
        <p:spPr>
          <a:xfrm>
            <a:off x="2760844" y="891538"/>
            <a:ext cx="5518066" cy="2268559"/>
          </a:xfrm>
        </p:spPr>
        <p:txBody>
          <a:bodyPr/>
          <a:lstStyle/>
          <a:p>
            <a:r>
              <a:rPr lang="en-US" dirty="0" err="1"/>
              <a:t>Anatomi</a:t>
            </a:r>
            <a:r>
              <a:rPr lang="en-US" dirty="0"/>
              <a:t> </a:t>
            </a:r>
            <a:r>
              <a:rPr lang="en-US" dirty="0" err="1"/>
              <a:t>Huruf</a:t>
            </a:r>
            <a:endParaRPr lang="en-US" dirty="0"/>
          </a:p>
        </p:txBody>
      </p:sp>
      <p:sp>
        <p:nvSpPr>
          <p:cNvPr id="3" name="Subtitle 2">
            <a:extLst>
              <a:ext uri="{FF2B5EF4-FFF2-40B4-BE49-F238E27FC236}">
                <a16:creationId xmlns:a16="http://schemas.microsoft.com/office/drawing/2014/main" id="{EC9D9B9E-9DDD-6042-88B1-B5FF7D0D5EF2}"/>
              </a:ext>
            </a:extLst>
          </p:cNvPr>
          <p:cNvSpPr>
            <a:spLocks noGrp="1"/>
          </p:cNvSpPr>
          <p:nvPr>
            <p:ph type="subTitle" idx="1"/>
          </p:nvPr>
        </p:nvSpPr>
        <p:spPr>
          <a:xfrm>
            <a:off x="2760844" y="3426407"/>
            <a:ext cx="5357600" cy="1160213"/>
          </a:xfrm>
        </p:spPr>
        <p:txBody>
          <a:bodyPr/>
          <a:lstStyle/>
          <a:p>
            <a:r>
              <a:rPr lang="en-US" dirty="0" err="1"/>
              <a:t>Rohiman</a:t>
            </a:r>
            <a:endParaRPr lang="en-US" dirty="0"/>
          </a:p>
        </p:txBody>
      </p:sp>
    </p:spTree>
    <p:extLst>
      <p:ext uri="{BB962C8B-B14F-4D97-AF65-F5344CB8AC3E}">
        <p14:creationId xmlns:p14="http://schemas.microsoft.com/office/powerpoint/2010/main" val="3964302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B53BF-A1AD-564E-B1E1-FF7DC074DB20}"/>
              </a:ext>
            </a:extLst>
          </p:cNvPr>
          <p:cNvSpPr>
            <a:spLocks noGrp="1"/>
          </p:cNvSpPr>
          <p:nvPr>
            <p:ph type="title"/>
          </p:nvPr>
        </p:nvSpPr>
        <p:spPr>
          <a:xfrm>
            <a:off x="2611808" y="636606"/>
            <a:ext cx="8761042" cy="1077229"/>
          </a:xfrm>
        </p:spPr>
        <p:txBody>
          <a:bodyPr>
            <a:normAutofit fontScale="90000"/>
          </a:bodyPr>
          <a:lstStyle/>
          <a:p>
            <a:r>
              <a:rPr lang="en-ID" b="1" dirty="0"/>
              <a:t>Descender,</a:t>
            </a:r>
            <a:r>
              <a:rPr lang="en-ID" dirty="0"/>
              <a:t> </a:t>
            </a:r>
            <a:r>
              <a:rPr lang="en-ID" dirty="0" err="1"/>
              <a:t>kebalikan</a:t>
            </a:r>
            <a:r>
              <a:rPr lang="en-ID" dirty="0"/>
              <a:t> </a:t>
            </a:r>
            <a:r>
              <a:rPr lang="en-ID" dirty="0" err="1"/>
              <a:t>dari</a:t>
            </a:r>
            <a:r>
              <a:rPr lang="en-ID" dirty="0"/>
              <a:t> ascender. </a:t>
            </a:r>
            <a:r>
              <a:rPr lang="en-ID" dirty="0" err="1"/>
              <a:t>Merupakan</a:t>
            </a:r>
            <a:r>
              <a:rPr lang="en-ID" dirty="0"/>
              <a:t> </a:t>
            </a:r>
            <a:r>
              <a:rPr lang="en-ID" dirty="0" err="1"/>
              <a:t>bagian</a:t>
            </a:r>
            <a:r>
              <a:rPr lang="en-ID" dirty="0"/>
              <a:t> </a:t>
            </a:r>
            <a:r>
              <a:rPr lang="en-ID" dirty="0" err="1"/>
              <a:t>huruf</a:t>
            </a:r>
            <a:r>
              <a:rPr lang="en-ID" dirty="0"/>
              <a:t> yang </a:t>
            </a:r>
            <a:r>
              <a:rPr lang="en-ID" dirty="0" err="1"/>
              <a:t>berada</a:t>
            </a:r>
            <a:r>
              <a:rPr lang="en-ID" dirty="0"/>
              <a:t> di </a:t>
            </a:r>
            <a:r>
              <a:rPr lang="en-ID" dirty="0" err="1"/>
              <a:t>bawah</a:t>
            </a:r>
            <a:r>
              <a:rPr lang="en-ID" dirty="0"/>
              <a:t> garis 'baseline' </a:t>
            </a:r>
            <a:endParaRPr lang="en-US" dirty="0"/>
          </a:p>
        </p:txBody>
      </p:sp>
      <p:pic>
        <p:nvPicPr>
          <p:cNvPr id="3" name="Picture 2">
            <a:hlinkClick r:id="rId2"/>
            <a:extLst>
              <a:ext uri="{FF2B5EF4-FFF2-40B4-BE49-F238E27FC236}">
                <a16:creationId xmlns:a16="http://schemas.microsoft.com/office/drawing/2014/main" id="{E2261D8E-6594-4C4E-9C0C-1A64015C138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44294" y="2216784"/>
            <a:ext cx="3361055" cy="3288665"/>
          </a:xfrm>
          <a:prstGeom prst="rect">
            <a:avLst/>
          </a:prstGeom>
          <a:noFill/>
          <a:ln>
            <a:noFill/>
          </a:ln>
        </p:spPr>
      </p:pic>
      <p:sp>
        <p:nvSpPr>
          <p:cNvPr id="4" name="Rectangle 2">
            <a:extLst>
              <a:ext uri="{FF2B5EF4-FFF2-40B4-BE49-F238E27FC236}">
                <a16:creationId xmlns:a16="http://schemas.microsoft.com/office/drawing/2014/main" id="{CD7623B5-03DC-7448-9D2F-5EBD52E2AEFF}"/>
              </a:ext>
            </a:extLst>
          </p:cNvPr>
          <p:cNvSpPr>
            <a:spLocks noChangeArrowheads="1"/>
          </p:cNvSpPr>
          <p:nvPr/>
        </p:nvSpPr>
        <p:spPr bwMode="auto">
          <a:xfrm>
            <a:off x="5200650" y="22167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34" descr="Tipografi-Fungsi, Anatomi, dan Klasifikasi-10">
            <a:extLst>
              <a:ext uri="{FF2B5EF4-FFF2-40B4-BE49-F238E27FC236}">
                <a16:creationId xmlns:a16="http://schemas.microsoft.com/office/drawing/2014/main" id="{98167CAF-E633-FF4D-BC63-7194CA21DCBA}"/>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t="20387" b="16191"/>
          <a:stretch>
            <a:fillRect/>
          </a:stretch>
        </p:blipFill>
        <p:spPr bwMode="auto">
          <a:xfrm>
            <a:off x="5200650" y="2216784"/>
            <a:ext cx="594360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864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2E0B7-5439-0443-B5CC-E0A52878919E}"/>
              </a:ext>
            </a:extLst>
          </p:cNvPr>
          <p:cNvSpPr>
            <a:spLocks noGrp="1"/>
          </p:cNvSpPr>
          <p:nvPr>
            <p:ph type="title"/>
          </p:nvPr>
        </p:nvSpPr>
        <p:spPr>
          <a:xfrm>
            <a:off x="971550" y="808056"/>
            <a:ext cx="10458450" cy="1077229"/>
          </a:xfrm>
        </p:spPr>
        <p:txBody>
          <a:bodyPr>
            <a:normAutofit fontScale="90000"/>
          </a:bodyPr>
          <a:lstStyle/>
          <a:p>
            <a:pPr algn="just"/>
            <a:r>
              <a:rPr lang="en-ID" dirty="0"/>
              <a:t>Serifs, </a:t>
            </a:r>
            <a:r>
              <a:rPr lang="en-ID" dirty="0" err="1"/>
              <a:t>Huruf</a:t>
            </a:r>
            <a:r>
              <a:rPr lang="en-ID" dirty="0"/>
              <a:t> </a:t>
            </a:r>
            <a:r>
              <a:rPr lang="en-ID" dirty="0" err="1"/>
              <a:t>biasanya</a:t>
            </a:r>
            <a:r>
              <a:rPr lang="en-ID" dirty="0"/>
              <a:t> </a:t>
            </a:r>
            <a:r>
              <a:rPr lang="en-ID" dirty="0" err="1"/>
              <a:t>dibagi</a:t>
            </a:r>
            <a:r>
              <a:rPr lang="en-ID" dirty="0"/>
              <a:t> </a:t>
            </a:r>
            <a:r>
              <a:rPr lang="en-ID" dirty="0" err="1"/>
              <a:t>menjadi</a:t>
            </a:r>
            <a:r>
              <a:rPr lang="en-ID" dirty="0"/>
              <a:t> ‘Serif’ dan ‘Sans Serif’, </a:t>
            </a:r>
            <a:r>
              <a:rPr lang="en-ID" dirty="0" err="1"/>
              <a:t>huruf</a:t>
            </a:r>
            <a:r>
              <a:rPr lang="en-ID" dirty="0"/>
              <a:t> </a:t>
            </a:r>
            <a:r>
              <a:rPr lang="en-ID" dirty="0" err="1"/>
              <a:t>berjenis</a:t>
            </a:r>
            <a:r>
              <a:rPr lang="en-ID" dirty="0"/>
              <a:t> ‘Serif’ </a:t>
            </a:r>
            <a:r>
              <a:rPr lang="en-ID" dirty="0" err="1"/>
              <a:t>dapat</a:t>
            </a:r>
            <a:r>
              <a:rPr lang="en-ID" dirty="0"/>
              <a:t> </a:t>
            </a:r>
            <a:r>
              <a:rPr lang="en-ID" dirty="0" err="1"/>
              <a:t>dibedakan</a:t>
            </a:r>
            <a:r>
              <a:rPr lang="en-ID" dirty="0"/>
              <a:t> </a:t>
            </a:r>
            <a:r>
              <a:rPr lang="en-ID" dirty="0" err="1"/>
              <a:t>dari</a:t>
            </a:r>
            <a:r>
              <a:rPr lang="en-ID" dirty="0"/>
              <a:t> </a:t>
            </a:r>
            <a:r>
              <a:rPr lang="en-ID" dirty="0" err="1"/>
              <a:t>penambahan</a:t>
            </a:r>
            <a:r>
              <a:rPr lang="en-ID" dirty="0"/>
              <a:t> pada </a:t>
            </a:r>
            <a:r>
              <a:rPr lang="en-ID" dirty="0" err="1"/>
              <a:t>ujung</a:t>
            </a:r>
            <a:r>
              <a:rPr lang="en-ID" dirty="0"/>
              <a:t> stroke-</a:t>
            </a:r>
            <a:r>
              <a:rPr lang="en-ID" dirty="0" err="1"/>
              <a:t>nya</a:t>
            </a:r>
            <a:r>
              <a:rPr lang="en-ID" dirty="0"/>
              <a:t> (</a:t>
            </a:r>
            <a:r>
              <a:rPr lang="en-ID" dirty="0" err="1"/>
              <a:t>Anggraini</a:t>
            </a:r>
            <a:r>
              <a:rPr lang="en-ID" dirty="0"/>
              <a:t>, 2014:56).</a:t>
            </a:r>
            <a:br>
              <a:rPr lang="en-ID" dirty="0"/>
            </a:br>
            <a:endParaRPr lang="en-US" dirty="0"/>
          </a:p>
        </p:txBody>
      </p:sp>
      <p:sp>
        <p:nvSpPr>
          <p:cNvPr id="3" name="Rectangle 2">
            <a:extLst>
              <a:ext uri="{FF2B5EF4-FFF2-40B4-BE49-F238E27FC236}">
                <a16:creationId xmlns:a16="http://schemas.microsoft.com/office/drawing/2014/main" id="{FB396560-F1C3-5742-94BC-9E4503B16824}"/>
              </a:ext>
            </a:extLst>
          </p:cNvPr>
          <p:cNvSpPr>
            <a:spLocks noChangeArrowheads="1"/>
          </p:cNvSpPr>
          <p:nvPr/>
        </p:nvSpPr>
        <p:spPr bwMode="auto">
          <a:xfrm>
            <a:off x="2171700" y="2082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193" name="Picture 54">
            <a:hlinkClick r:id="rId2"/>
            <a:extLst>
              <a:ext uri="{FF2B5EF4-FFF2-40B4-BE49-F238E27FC236}">
                <a16:creationId xmlns:a16="http://schemas.microsoft.com/office/drawing/2014/main" id="{AD38452F-5732-CA49-AD66-6B2D507A3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650" y="2540000"/>
            <a:ext cx="4191000" cy="42517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5476540-6C67-054A-B8CC-D3E879214C5E}"/>
              </a:ext>
            </a:extLst>
          </p:cNvPr>
          <p:cNvSpPr>
            <a:spLocks noChangeArrowheads="1"/>
          </p:cNvSpPr>
          <p:nvPr/>
        </p:nvSpPr>
        <p:spPr bwMode="auto">
          <a:xfrm>
            <a:off x="2171700" y="43180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6577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3AEA-9423-184D-9E78-9F5B7ECBBBDF}"/>
              </a:ext>
            </a:extLst>
          </p:cNvPr>
          <p:cNvSpPr>
            <a:spLocks noGrp="1"/>
          </p:cNvSpPr>
          <p:nvPr>
            <p:ph type="title"/>
          </p:nvPr>
        </p:nvSpPr>
        <p:spPr>
          <a:xfrm>
            <a:off x="2592758" y="350856"/>
            <a:ext cx="8684842" cy="1077229"/>
          </a:xfrm>
        </p:spPr>
        <p:txBody>
          <a:bodyPr>
            <a:noAutofit/>
          </a:bodyPr>
          <a:lstStyle/>
          <a:p>
            <a:pPr algn="l"/>
            <a:r>
              <a:rPr lang="en-ID" sz="2900" dirty="0"/>
              <a:t>Stem</a:t>
            </a:r>
            <a:br>
              <a:rPr lang="en-ID" sz="2900" dirty="0"/>
            </a:br>
            <a:r>
              <a:rPr lang="en-ID" sz="2900" dirty="0"/>
              <a:t>Garis </a:t>
            </a:r>
            <a:r>
              <a:rPr lang="en-ID" sz="2900" dirty="0" err="1"/>
              <a:t>tegak</a:t>
            </a:r>
            <a:r>
              <a:rPr lang="en-ID" sz="2900" dirty="0"/>
              <a:t> </a:t>
            </a:r>
            <a:r>
              <a:rPr lang="en-ID" sz="2900" dirty="0" err="1"/>
              <a:t>seperti</a:t>
            </a:r>
            <a:r>
              <a:rPr lang="en-ID" sz="2900" dirty="0"/>
              <a:t> pada </a:t>
            </a:r>
            <a:r>
              <a:rPr lang="en-ID" sz="2900" dirty="0" err="1"/>
              <a:t>huruf</a:t>
            </a:r>
            <a:r>
              <a:rPr lang="en-ID" sz="2900" dirty="0"/>
              <a:t> “B” dan garis diagonal </a:t>
            </a:r>
            <a:r>
              <a:rPr lang="en-ID" sz="2900" dirty="0" err="1"/>
              <a:t>utama</a:t>
            </a:r>
            <a:r>
              <a:rPr lang="en-ID" sz="2900" dirty="0"/>
              <a:t> </a:t>
            </a:r>
            <a:r>
              <a:rPr lang="en-ID" sz="2900" dirty="0" err="1"/>
              <a:t>seperti</a:t>
            </a:r>
            <a:r>
              <a:rPr lang="en-ID" sz="2900" dirty="0"/>
              <a:t> pada </a:t>
            </a:r>
            <a:r>
              <a:rPr lang="en-ID" sz="2900" dirty="0" err="1"/>
              <a:t>huruf</a:t>
            </a:r>
            <a:r>
              <a:rPr lang="en-ID" sz="2900" dirty="0"/>
              <a:t> “V”. Stem juga </a:t>
            </a:r>
            <a:r>
              <a:rPr lang="en-ID" sz="2900" dirty="0" err="1"/>
              <a:t>biasanya</a:t>
            </a:r>
            <a:r>
              <a:rPr lang="en-ID" sz="2900" dirty="0"/>
              <a:t> </a:t>
            </a:r>
            <a:r>
              <a:rPr lang="en-ID" sz="2900" dirty="0" err="1"/>
              <a:t>dikenal</a:t>
            </a:r>
            <a:r>
              <a:rPr lang="en-ID" sz="2900" dirty="0"/>
              <a:t> </a:t>
            </a:r>
            <a:r>
              <a:rPr lang="en-ID" sz="2900" dirty="0" err="1"/>
              <a:t>sebagai</a:t>
            </a:r>
            <a:r>
              <a:rPr lang="en-ID" sz="2900" dirty="0"/>
              <a:t> </a:t>
            </a:r>
            <a:r>
              <a:rPr lang="en-ID" sz="2900" dirty="0" err="1"/>
              <a:t>pembangun</a:t>
            </a:r>
            <a:r>
              <a:rPr lang="en-ID" sz="2900" dirty="0"/>
              <a:t> </a:t>
            </a:r>
            <a:r>
              <a:rPr lang="en-ID" sz="2900" dirty="0" err="1"/>
              <a:t>tubuh</a:t>
            </a:r>
            <a:r>
              <a:rPr lang="en-ID" sz="2900" dirty="0"/>
              <a:t> </a:t>
            </a:r>
            <a:r>
              <a:rPr lang="en-ID" sz="2900" dirty="0" err="1"/>
              <a:t>utama</a:t>
            </a:r>
            <a:r>
              <a:rPr lang="en-ID" sz="2900" dirty="0"/>
              <a:t> pada </a:t>
            </a:r>
            <a:r>
              <a:rPr lang="en-ID" sz="2900" dirty="0" err="1"/>
              <a:t>sebuah</a:t>
            </a:r>
            <a:r>
              <a:rPr lang="en-ID" sz="2900" dirty="0"/>
              <a:t> </a:t>
            </a:r>
            <a:r>
              <a:rPr lang="en-ID" sz="2900" dirty="0" err="1"/>
              <a:t>karakter</a:t>
            </a:r>
            <a:r>
              <a:rPr lang="en-ID" sz="2900" dirty="0"/>
              <a:t> </a:t>
            </a:r>
            <a:r>
              <a:rPr lang="en-ID" sz="2900" dirty="0" err="1"/>
              <a:t>huruf</a:t>
            </a:r>
            <a:r>
              <a:rPr lang="en-ID" sz="2900" dirty="0"/>
              <a:t> (</a:t>
            </a:r>
            <a:r>
              <a:rPr lang="en-ID" sz="2900" dirty="0" err="1"/>
              <a:t>Anggraini</a:t>
            </a:r>
            <a:r>
              <a:rPr lang="en-ID" sz="2900" dirty="0"/>
              <a:t>, 2014:56). </a:t>
            </a:r>
            <a:endParaRPr lang="en-US" sz="2900" dirty="0"/>
          </a:p>
        </p:txBody>
      </p:sp>
      <p:sp>
        <p:nvSpPr>
          <p:cNvPr id="3" name="Rectangle 2">
            <a:extLst>
              <a:ext uri="{FF2B5EF4-FFF2-40B4-BE49-F238E27FC236}">
                <a16:creationId xmlns:a16="http://schemas.microsoft.com/office/drawing/2014/main" id="{50EAED6F-8C83-F140-8CAB-6B24FB1DB30E}"/>
              </a:ext>
            </a:extLst>
          </p:cNvPr>
          <p:cNvSpPr>
            <a:spLocks noChangeArrowheads="1"/>
          </p:cNvSpPr>
          <p:nvPr/>
        </p:nvSpPr>
        <p:spPr bwMode="auto">
          <a:xfrm>
            <a:off x="152400" y="253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17" name="Picture 32" descr="Tipografi-Fungsi, Anatomi, dan Klasifikasi-12">
            <a:extLst>
              <a:ext uri="{FF2B5EF4-FFF2-40B4-BE49-F238E27FC236}">
                <a16:creationId xmlns:a16="http://schemas.microsoft.com/office/drawing/2014/main" id="{5339CAC1-044A-9549-A803-C623873F310C}"/>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17283" t="26392" r="16466" b="21445"/>
          <a:stretch>
            <a:fillRect/>
          </a:stretch>
        </p:blipFill>
        <p:spPr bwMode="auto">
          <a:xfrm>
            <a:off x="1295400" y="2533649"/>
            <a:ext cx="5228766" cy="4114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4"/>
            <a:extLst>
              <a:ext uri="{FF2B5EF4-FFF2-40B4-BE49-F238E27FC236}">
                <a16:creationId xmlns:a16="http://schemas.microsoft.com/office/drawing/2014/main" id="{8D99F981-FF92-2744-9B4D-95CBA0CAEAD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533650"/>
            <a:ext cx="5181600" cy="3700769"/>
          </a:xfrm>
          <a:prstGeom prst="rect">
            <a:avLst/>
          </a:prstGeom>
          <a:noFill/>
          <a:ln>
            <a:noFill/>
          </a:ln>
        </p:spPr>
      </p:pic>
    </p:spTree>
    <p:extLst>
      <p:ext uri="{BB962C8B-B14F-4D97-AF65-F5344CB8AC3E}">
        <p14:creationId xmlns:p14="http://schemas.microsoft.com/office/powerpoint/2010/main" val="1858227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2E342-A2B3-5B4F-8584-627085068FCC}"/>
              </a:ext>
            </a:extLst>
          </p:cNvPr>
          <p:cNvSpPr>
            <a:spLocks noGrp="1"/>
          </p:cNvSpPr>
          <p:nvPr>
            <p:ph type="title"/>
          </p:nvPr>
        </p:nvSpPr>
        <p:spPr>
          <a:xfrm>
            <a:off x="1" y="579456"/>
            <a:ext cx="5452153" cy="1077229"/>
          </a:xfrm>
        </p:spPr>
        <p:txBody>
          <a:bodyPr>
            <a:normAutofit fontScale="90000"/>
          </a:bodyPr>
          <a:lstStyle/>
          <a:p>
            <a:pPr algn="just"/>
            <a:r>
              <a:rPr lang="en-ID" b="1" dirty="0"/>
              <a:t>Bowl,</a:t>
            </a:r>
            <a:r>
              <a:rPr lang="en-ID" dirty="0"/>
              <a:t> </a:t>
            </a:r>
            <a:r>
              <a:rPr lang="en-ID" dirty="0" err="1"/>
              <a:t>merupakan</a:t>
            </a:r>
            <a:r>
              <a:rPr lang="en-ID" dirty="0"/>
              <a:t> </a:t>
            </a:r>
            <a:r>
              <a:rPr lang="en-ID" dirty="0" err="1"/>
              <a:t>kurva</a:t>
            </a:r>
            <a:r>
              <a:rPr lang="en-ID" dirty="0"/>
              <a:t> parabola </a:t>
            </a:r>
            <a:r>
              <a:rPr lang="en-ID" dirty="0" err="1"/>
              <a:t>tertutup</a:t>
            </a:r>
            <a:r>
              <a:rPr lang="en-ID" dirty="0"/>
              <a:t> dan </a:t>
            </a:r>
            <a:r>
              <a:rPr lang="en-ID" dirty="0" err="1"/>
              <a:t>terbuka</a:t>
            </a:r>
            <a:r>
              <a:rPr lang="en-ID" dirty="0"/>
              <a:t> yang </a:t>
            </a:r>
            <a:r>
              <a:rPr lang="en-ID" dirty="0" err="1"/>
              <a:t>menciptakan</a:t>
            </a:r>
            <a:r>
              <a:rPr lang="en-ID" dirty="0"/>
              <a:t> </a:t>
            </a:r>
            <a:r>
              <a:rPr lang="en-ID" dirty="0" err="1"/>
              <a:t>kesan</a:t>
            </a:r>
            <a:r>
              <a:rPr lang="en-ID" dirty="0"/>
              <a:t> </a:t>
            </a:r>
            <a:r>
              <a:rPr lang="en-ID" dirty="0" err="1"/>
              <a:t>ruang</a:t>
            </a:r>
            <a:r>
              <a:rPr lang="en-ID" dirty="0"/>
              <a:t> di </a:t>
            </a:r>
            <a:r>
              <a:rPr lang="en-ID" dirty="0" err="1"/>
              <a:t>dalamnya</a:t>
            </a:r>
            <a:r>
              <a:rPr lang="en-ID" dirty="0"/>
              <a:t> </a:t>
            </a:r>
            <a:endParaRPr lang="en-US" dirty="0"/>
          </a:p>
        </p:txBody>
      </p:sp>
      <p:pic>
        <p:nvPicPr>
          <p:cNvPr id="3" name="Picture 2">
            <a:hlinkClick r:id="rId2"/>
            <a:extLst>
              <a:ext uri="{FF2B5EF4-FFF2-40B4-BE49-F238E27FC236}">
                <a16:creationId xmlns:a16="http://schemas.microsoft.com/office/drawing/2014/main" id="{8C8E2AFD-F892-6A4A-9B5A-5BC00230E46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98896"/>
            <a:ext cx="3791903" cy="4191953"/>
          </a:xfrm>
          <a:prstGeom prst="rect">
            <a:avLst/>
          </a:prstGeom>
          <a:noFill/>
          <a:ln>
            <a:noFill/>
          </a:ln>
        </p:spPr>
      </p:pic>
      <p:sp>
        <p:nvSpPr>
          <p:cNvPr id="4" name="Rectangle 2">
            <a:extLst>
              <a:ext uri="{FF2B5EF4-FFF2-40B4-BE49-F238E27FC236}">
                <a16:creationId xmlns:a16="http://schemas.microsoft.com/office/drawing/2014/main" id="{26CC7BF8-7823-4849-89E8-1398B2F21FC2}"/>
              </a:ext>
            </a:extLst>
          </p:cNvPr>
          <p:cNvSpPr>
            <a:spLocks noChangeArrowheads="1"/>
          </p:cNvSpPr>
          <p:nvPr/>
        </p:nvSpPr>
        <p:spPr bwMode="auto">
          <a:xfrm>
            <a:off x="5655892" y="243744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F98537CE-1E95-7D49-8585-E8F84B3F2576}"/>
              </a:ext>
            </a:extLst>
          </p:cNvPr>
          <p:cNvSpPr/>
          <p:nvPr/>
        </p:nvSpPr>
        <p:spPr>
          <a:xfrm>
            <a:off x="5452154" y="427344"/>
            <a:ext cx="6299738" cy="523220"/>
          </a:xfrm>
          <a:prstGeom prst="rect">
            <a:avLst/>
          </a:prstGeom>
        </p:spPr>
        <p:txBody>
          <a:bodyPr wrap="none">
            <a:spAutoFit/>
          </a:bodyPr>
          <a:lstStyle/>
          <a:p>
            <a:r>
              <a:rPr lang="en-ID" sz="2800" b="1" dirty="0">
                <a:latin typeface="Arial Rounded MT Bold" panose="020F0704030504030204" pitchFamily="34" charset="77"/>
                <a:ea typeface="Times New Roman" panose="02020603050405020304" pitchFamily="18" charset="0"/>
              </a:rPr>
              <a:t>Counter,</a:t>
            </a:r>
            <a:r>
              <a:rPr lang="en-ID" sz="2800" dirty="0">
                <a:latin typeface="Arial Rounded MT Bold" panose="020F0704030504030204" pitchFamily="34" charset="77"/>
                <a:ea typeface="Times New Roman" panose="02020603050405020304" pitchFamily="18" charset="0"/>
              </a:rPr>
              <a:t> </a:t>
            </a:r>
            <a:r>
              <a:rPr lang="en-ID" sz="2800" dirty="0" err="1">
                <a:latin typeface="Arial Rounded MT Bold" panose="020F0704030504030204" pitchFamily="34" charset="77"/>
                <a:ea typeface="Times New Roman" panose="02020603050405020304" pitchFamily="18" charset="0"/>
              </a:rPr>
              <a:t>bagian</a:t>
            </a:r>
            <a:r>
              <a:rPr lang="en-ID" sz="2800" dirty="0">
                <a:latin typeface="Arial Rounded MT Bold" panose="020F0704030504030204" pitchFamily="34" charset="77"/>
                <a:ea typeface="Times New Roman" panose="02020603050405020304" pitchFamily="18" charset="0"/>
              </a:rPr>
              <a:t> </a:t>
            </a:r>
            <a:r>
              <a:rPr lang="en-ID" sz="2800" dirty="0" err="1">
                <a:latin typeface="Arial Rounded MT Bold" panose="020F0704030504030204" pitchFamily="34" charset="77"/>
                <a:ea typeface="Times New Roman" panose="02020603050405020304" pitchFamily="18" charset="0"/>
              </a:rPr>
              <a:t>dalam</a:t>
            </a:r>
            <a:r>
              <a:rPr lang="en-ID" sz="2800" dirty="0">
                <a:latin typeface="Arial Rounded MT Bold" panose="020F0704030504030204" pitchFamily="34" charset="77"/>
                <a:ea typeface="Times New Roman" panose="02020603050405020304" pitchFamily="18" charset="0"/>
              </a:rPr>
              <a:t> </a:t>
            </a:r>
            <a:r>
              <a:rPr lang="en-ID" sz="2800" dirty="0" err="1">
                <a:latin typeface="Arial Rounded MT Bold" panose="020F0704030504030204" pitchFamily="34" charset="77"/>
                <a:ea typeface="Times New Roman" panose="02020603050405020304" pitchFamily="18" charset="0"/>
              </a:rPr>
              <a:t>dari</a:t>
            </a:r>
            <a:r>
              <a:rPr lang="en-ID" sz="2800" dirty="0">
                <a:latin typeface="Arial Rounded MT Bold" panose="020F0704030504030204" pitchFamily="34" charset="77"/>
                <a:ea typeface="Times New Roman" panose="02020603050405020304" pitchFamily="18" charset="0"/>
              </a:rPr>
              <a:t> 'Bowl'. </a:t>
            </a:r>
            <a:r>
              <a:rPr lang="en-ID" sz="2800" dirty="0">
                <a:latin typeface="Arial Rounded MT Bold" panose="020F0704030504030204" pitchFamily="34" charset="77"/>
              </a:rPr>
              <a:t> </a:t>
            </a:r>
            <a:endParaRPr lang="en-US" sz="2800" dirty="0">
              <a:latin typeface="Arial Rounded MT Bold" panose="020F0704030504030204" pitchFamily="34" charset="77"/>
            </a:endParaRPr>
          </a:p>
        </p:txBody>
      </p:sp>
      <p:sp>
        <p:nvSpPr>
          <p:cNvPr id="5" name="Rectangle 4">
            <a:extLst>
              <a:ext uri="{FF2B5EF4-FFF2-40B4-BE49-F238E27FC236}">
                <a16:creationId xmlns:a16="http://schemas.microsoft.com/office/drawing/2014/main" id="{A9A1A524-42C8-194E-9985-8266DC90B33D}"/>
              </a:ext>
            </a:extLst>
          </p:cNvPr>
          <p:cNvSpPr>
            <a:spLocks noChangeArrowheads="1"/>
          </p:cNvSpPr>
          <p:nvPr/>
        </p:nvSpPr>
        <p:spPr bwMode="auto">
          <a:xfrm>
            <a:off x="5574812" y="950564"/>
            <a:ext cx="16476219" cy="63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43" name="Picture 30" descr="Tipografi-Fungsi, Anatomi, dan Klasifikasi-14">
            <a:extLst>
              <a:ext uri="{FF2B5EF4-FFF2-40B4-BE49-F238E27FC236}">
                <a16:creationId xmlns:a16="http://schemas.microsoft.com/office/drawing/2014/main" id="{BE69EA84-5000-3143-80D1-0714EBC9CE5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l="16890" t="22014" r="18440" b="18195"/>
          <a:stretch>
            <a:fillRect/>
          </a:stretch>
        </p:blipFill>
        <p:spPr bwMode="auto">
          <a:xfrm>
            <a:off x="5574813" y="1407763"/>
            <a:ext cx="5329494" cy="494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838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B09F-9336-2545-B89E-1A55FA7C5F6E}"/>
              </a:ext>
            </a:extLst>
          </p:cNvPr>
          <p:cNvSpPr>
            <a:spLocks noGrp="1"/>
          </p:cNvSpPr>
          <p:nvPr>
            <p:ph type="title"/>
          </p:nvPr>
        </p:nvSpPr>
        <p:spPr>
          <a:xfrm>
            <a:off x="6915150" y="808056"/>
            <a:ext cx="4400550" cy="5668944"/>
          </a:xfrm>
        </p:spPr>
        <p:txBody>
          <a:bodyPr>
            <a:normAutofit/>
          </a:bodyPr>
          <a:lstStyle/>
          <a:p>
            <a:pPr algn="just"/>
            <a:r>
              <a:rPr lang="en-ID" b="1" dirty="0"/>
              <a:t>Leg,</a:t>
            </a:r>
            <a:r>
              <a:rPr lang="en-ID" dirty="0"/>
              <a:t> </a:t>
            </a:r>
            <a:r>
              <a:rPr lang="en-ID" dirty="0" err="1"/>
              <a:t>bagian</a:t>
            </a:r>
            <a:r>
              <a:rPr lang="en-ID" dirty="0"/>
              <a:t> </a:t>
            </a:r>
            <a:r>
              <a:rPr lang="en-ID" dirty="0" err="1"/>
              <a:t>bawah</a:t>
            </a:r>
            <a:r>
              <a:rPr lang="en-ID" dirty="0"/>
              <a:t> </a:t>
            </a:r>
            <a:r>
              <a:rPr lang="en-ID" dirty="0" err="1"/>
              <a:t>huruf</a:t>
            </a:r>
            <a:r>
              <a:rPr lang="en-ID" dirty="0"/>
              <a:t> yang </a:t>
            </a:r>
            <a:r>
              <a:rPr lang="en-ID" dirty="0" err="1"/>
              <a:t>memiliki</a:t>
            </a:r>
            <a:r>
              <a:rPr lang="en-ID" dirty="0"/>
              <a:t> </a:t>
            </a:r>
            <a:r>
              <a:rPr lang="en-ID" dirty="0" err="1"/>
              <a:t>kesan</a:t>
            </a:r>
            <a:r>
              <a:rPr lang="en-ID" dirty="0"/>
              <a:t> "</a:t>
            </a:r>
            <a:r>
              <a:rPr lang="en-ID" dirty="0" err="1"/>
              <a:t>menopang</a:t>
            </a:r>
            <a:r>
              <a:rPr lang="en-ID" dirty="0"/>
              <a:t>" </a:t>
            </a:r>
            <a:r>
              <a:rPr lang="en-ID" dirty="0" err="1"/>
              <a:t>huruf</a:t>
            </a:r>
            <a:r>
              <a:rPr lang="en-ID" dirty="0"/>
              <a:t> </a:t>
            </a:r>
            <a:r>
              <a:rPr lang="en-ID" dirty="0" err="1"/>
              <a:t>tersebut</a:t>
            </a:r>
            <a:r>
              <a:rPr lang="en-ID" dirty="0"/>
              <a:t>. </a:t>
            </a:r>
            <a:r>
              <a:rPr lang="en-ID" dirty="0" err="1"/>
              <a:t>Misalkan</a:t>
            </a:r>
            <a:r>
              <a:rPr lang="en-ID" dirty="0"/>
              <a:t> </a:t>
            </a:r>
            <a:r>
              <a:rPr lang="en-ID" dirty="0" err="1"/>
              <a:t>bagian</a:t>
            </a:r>
            <a:r>
              <a:rPr lang="en-ID" dirty="0"/>
              <a:t> </a:t>
            </a:r>
            <a:r>
              <a:rPr lang="en-ID" dirty="0" err="1"/>
              <a:t>bawah</a:t>
            </a:r>
            <a:r>
              <a:rPr lang="en-ID" dirty="0"/>
              <a:t> </a:t>
            </a:r>
            <a:r>
              <a:rPr lang="en-ID" dirty="0" err="1"/>
              <a:t>huruf</a:t>
            </a:r>
            <a:r>
              <a:rPr lang="en-ID" dirty="0"/>
              <a:t> "L" dan garis diagonal </a:t>
            </a:r>
            <a:r>
              <a:rPr lang="en-ID" dirty="0" err="1"/>
              <a:t>bawah</a:t>
            </a:r>
            <a:r>
              <a:rPr lang="en-ID" dirty="0"/>
              <a:t> pada </a:t>
            </a:r>
            <a:r>
              <a:rPr lang="en-ID" dirty="0" err="1"/>
              <a:t>huruf</a:t>
            </a:r>
            <a:r>
              <a:rPr lang="en-ID" dirty="0"/>
              <a:t> "K". </a:t>
            </a:r>
            <a:endParaRPr lang="en-US" dirty="0"/>
          </a:p>
        </p:txBody>
      </p:sp>
      <p:pic>
        <p:nvPicPr>
          <p:cNvPr id="3" name="Picture 2">
            <a:hlinkClick r:id="rId2"/>
            <a:extLst>
              <a:ext uri="{FF2B5EF4-FFF2-40B4-BE49-F238E27FC236}">
                <a16:creationId xmlns:a16="http://schemas.microsoft.com/office/drawing/2014/main" id="{68CCE538-7E80-684E-A503-CDC9B34875A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76300" y="808056"/>
            <a:ext cx="5219700" cy="5345094"/>
          </a:xfrm>
          <a:prstGeom prst="rect">
            <a:avLst/>
          </a:prstGeom>
          <a:noFill/>
          <a:ln>
            <a:noFill/>
          </a:ln>
        </p:spPr>
      </p:pic>
    </p:spTree>
    <p:extLst>
      <p:ext uri="{BB962C8B-B14F-4D97-AF65-F5344CB8AC3E}">
        <p14:creationId xmlns:p14="http://schemas.microsoft.com/office/powerpoint/2010/main" val="3595688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9AFB-02F0-1041-941C-6DE191AE4421}"/>
              </a:ext>
            </a:extLst>
          </p:cNvPr>
          <p:cNvSpPr>
            <a:spLocks noGrp="1"/>
          </p:cNvSpPr>
          <p:nvPr>
            <p:ph type="title"/>
          </p:nvPr>
        </p:nvSpPr>
        <p:spPr/>
        <p:txBody>
          <a:bodyPr>
            <a:normAutofit fontScale="90000"/>
          </a:bodyPr>
          <a:lstStyle/>
          <a:p>
            <a:r>
              <a:rPr lang="en-ID" dirty="0"/>
              <a:t>Shoulder</a:t>
            </a:r>
            <a:br>
              <a:rPr lang="en-ID" dirty="0"/>
            </a:br>
            <a:r>
              <a:rPr lang="en-ID" dirty="0" err="1"/>
              <a:t>Bentuk</a:t>
            </a:r>
            <a:r>
              <a:rPr lang="en-ID" dirty="0"/>
              <a:t> </a:t>
            </a:r>
            <a:r>
              <a:rPr lang="en-ID" dirty="0" err="1"/>
              <a:t>lengkung</a:t>
            </a:r>
            <a:r>
              <a:rPr lang="en-ID" dirty="0"/>
              <a:t> yang </a:t>
            </a:r>
            <a:r>
              <a:rPr lang="en-ID" dirty="0" err="1"/>
              <a:t>biasanya</a:t>
            </a:r>
            <a:r>
              <a:rPr lang="en-ID" dirty="0"/>
              <a:t> </a:t>
            </a:r>
            <a:r>
              <a:rPr lang="en-ID" dirty="0" err="1"/>
              <a:t>merupakan</a:t>
            </a:r>
            <a:r>
              <a:rPr lang="en-ID" dirty="0"/>
              <a:t> </a:t>
            </a:r>
            <a:r>
              <a:rPr lang="en-ID" dirty="0" err="1"/>
              <a:t>pangkat</a:t>
            </a:r>
            <a:r>
              <a:rPr lang="en-ID" dirty="0"/>
              <a:t> leg (</a:t>
            </a:r>
            <a:r>
              <a:rPr lang="en-ID" dirty="0" err="1"/>
              <a:t>Anggraini</a:t>
            </a:r>
            <a:r>
              <a:rPr lang="en-ID" dirty="0"/>
              <a:t>, 2014:56).</a:t>
            </a:r>
            <a:br>
              <a:rPr lang="en-ID" dirty="0"/>
            </a:br>
            <a:endParaRPr lang="en-US" dirty="0"/>
          </a:p>
        </p:txBody>
      </p:sp>
      <p:sp>
        <p:nvSpPr>
          <p:cNvPr id="3" name="Rectangle 2">
            <a:extLst>
              <a:ext uri="{FF2B5EF4-FFF2-40B4-BE49-F238E27FC236}">
                <a16:creationId xmlns:a16="http://schemas.microsoft.com/office/drawing/2014/main" id="{29531FCE-40A1-F045-B449-ADA431290444}"/>
              </a:ext>
            </a:extLst>
          </p:cNvPr>
          <p:cNvSpPr>
            <a:spLocks noChangeArrowheads="1"/>
          </p:cNvSpPr>
          <p:nvPr/>
        </p:nvSpPr>
        <p:spPr bwMode="auto">
          <a:xfrm>
            <a:off x="3771900" y="2209799"/>
            <a:ext cx="158236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265" name="Picture 28" descr="Tipografi-Fungsi, Anatomi, dan Klasifikasi-16">
            <a:extLst>
              <a:ext uri="{FF2B5EF4-FFF2-40B4-BE49-F238E27FC236}">
                <a16:creationId xmlns:a16="http://schemas.microsoft.com/office/drawing/2014/main" id="{24511298-0BB3-DD46-8040-70A4C772280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20766" t="20518" r="19073" b="19307"/>
          <a:stretch>
            <a:fillRect/>
          </a:stretch>
        </p:blipFill>
        <p:spPr bwMode="auto">
          <a:xfrm>
            <a:off x="0" y="2232658"/>
            <a:ext cx="46482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4"/>
            <a:extLst>
              <a:ext uri="{FF2B5EF4-FFF2-40B4-BE49-F238E27FC236}">
                <a16:creationId xmlns:a16="http://schemas.microsoft.com/office/drawing/2014/main" id="{0D62DA5D-3EF7-D141-9978-02831080B32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903268" y="2255518"/>
            <a:ext cx="4974282" cy="4271013"/>
          </a:xfrm>
          <a:prstGeom prst="rect">
            <a:avLst/>
          </a:prstGeom>
          <a:noFill/>
          <a:ln>
            <a:noFill/>
          </a:ln>
        </p:spPr>
      </p:pic>
    </p:spTree>
    <p:extLst>
      <p:ext uri="{BB962C8B-B14F-4D97-AF65-F5344CB8AC3E}">
        <p14:creationId xmlns:p14="http://schemas.microsoft.com/office/powerpoint/2010/main" val="3509391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89AE-C697-4947-9924-696958D0CDA4}"/>
              </a:ext>
            </a:extLst>
          </p:cNvPr>
          <p:cNvSpPr>
            <a:spLocks noGrp="1"/>
          </p:cNvSpPr>
          <p:nvPr>
            <p:ph type="title"/>
          </p:nvPr>
        </p:nvSpPr>
        <p:spPr/>
        <p:txBody>
          <a:bodyPr>
            <a:normAutofit fontScale="90000"/>
          </a:bodyPr>
          <a:lstStyle/>
          <a:p>
            <a:r>
              <a:rPr lang="en-ID" b="1" dirty="0"/>
              <a:t>Crossbar,</a:t>
            </a:r>
            <a:r>
              <a:rPr lang="en-ID" dirty="0"/>
              <a:t> </a:t>
            </a:r>
            <a:r>
              <a:rPr lang="en-ID" dirty="0" err="1"/>
              <a:t>merupakan</a:t>
            </a:r>
            <a:r>
              <a:rPr lang="en-ID" dirty="0"/>
              <a:t> </a:t>
            </a:r>
            <a:r>
              <a:rPr lang="en-ID" dirty="0" err="1"/>
              <a:t>bagian</a:t>
            </a:r>
            <a:r>
              <a:rPr lang="en-ID" dirty="0"/>
              <a:t> </a:t>
            </a:r>
            <a:r>
              <a:rPr lang="en-ID" dirty="0" err="1"/>
              <a:t>huruf</a:t>
            </a:r>
            <a:r>
              <a:rPr lang="en-ID" dirty="0"/>
              <a:t> yang </a:t>
            </a:r>
            <a:r>
              <a:rPr lang="en-ID" dirty="0" err="1"/>
              <a:t>menghubungkan</a:t>
            </a:r>
            <a:r>
              <a:rPr lang="en-ID" dirty="0"/>
              <a:t> </a:t>
            </a:r>
            <a:r>
              <a:rPr lang="en-ID" dirty="0" err="1"/>
              <a:t>antara</a:t>
            </a:r>
            <a:r>
              <a:rPr lang="en-ID" dirty="0"/>
              <a:t> stem </a:t>
            </a:r>
            <a:r>
              <a:rPr lang="en-ID" dirty="0" err="1"/>
              <a:t>utama</a:t>
            </a:r>
            <a:r>
              <a:rPr lang="en-ID" dirty="0"/>
              <a:t> </a:t>
            </a:r>
            <a:r>
              <a:rPr lang="en-ID" dirty="0" err="1"/>
              <a:t>dengan</a:t>
            </a:r>
            <a:r>
              <a:rPr lang="en-ID" dirty="0"/>
              <a:t> stem </a:t>
            </a:r>
            <a:r>
              <a:rPr lang="en-ID" dirty="0" err="1"/>
              <a:t>lainnya</a:t>
            </a:r>
            <a:r>
              <a:rPr lang="en-ID" dirty="0"/>
              <a:t> pada </a:t>
            </a:r>
            <a:r>
              <a:rPr lang="en-ID" dirty="0" err="1"/>
              <a:t>sebuah</a:t>
            </a:r>
            <a:r>
              <a:rPr lang="en-ID" dirty="0"/>
              <a:t> </a:t>
            </a:r>
            <a:r>
              <a:rPr lang="en-ID" dirty="0" err="1"/>
              <a:t>huruf</a:t>
            </a:r>
            <a:r>
              <a:rPr lang="en-ID" dirty="0"/>
              <a:t>. </a:t>
            </a:r>
            <a:r>
              <a:rPr lang="en-ID" dirty="0" err="1"/>
              <a:t>Contoh</a:t>
            </a:r>
            <a:r>
              <a:rPr lang="en-ID" dirty="0"/>
              <a:t> pada </a:t>
            </a:r>
            <a:r>
              <a:rPr lang="en-ID" dirty="0" err="1"/>
              <a:t>huruf</a:t>
            </a:r>
            <a:r>
              <a:rPr lang="en-ID" dirty="0"/>
              <a:t> "H" dan "A". </a:t>
            </a:r>
            <a:endParaRPr lang="en-US" dirty="0"/>
          </a:p>
        </p:txBody>
      </p:sp>
      <p:pic>
        <p:nvPicPr>
          <p:cNvPr id="3" name="Picture 2">
            <a:hlinkClick r:id="rId2"/>
            <a:extLst>
              <a:ext uri="{FF2B5EF4-FFF2-40B4-BE49-F238E27FC236}">
                <a16:creationId xmlns:a16="http://schemas.microsoft.com/office/drawing/2014/main" id="{DA1B3851-7814-EF4E-88BB-63945D8ECA4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1712" y="2462212"/>
            <a:ext cx="3856038" cy="3900488"/>
          </a:xfrm>
          <a:prstGeom prst="rect">
            <a:avLst/>
          </a:prstGeom>
          <a:noFill/>
          <a:ln>
            <a:noFill/>
          </a:ln>
        </p:spPr>
      </p:pic>
      <p:sp>
        <p:nvSpPr>
          <p:cNvPr id="4" name="Rectangle 2">
            <a:extLst>
              <a:ext uri="{FF2B5EF4-FFF2-40B4-BE49-F238E27FC236}">
                <a16:creationId xmlns:a16="http://schemas.microsoft.com/office/drawing/2014/main" id="{A26262C5-A4C9-1C4F-9363-E9F0A9FE255A}"/>
              </a:ext>
            </a:extLst>
          </p:cNvPr>
          <p:cNvSpPr>
            <a:spLocks noChangeArrowheads="1"/>
          </p:cNvSpPr>
          <p:nvPr/>
        </p:nvSpPr>
        <p:spPr bwMode="auto">
          <a:xfrm>
            <a:off x="5522351" y="2766107"/>
            <a:ext cx="142068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2289" name="Picture 27" descr="Tipografi-Fungsi, Anatomi, dan Klasifikasi-17">
            <a:extLst>
              <a:ext uri="{FF2B5EF4-FFF2-40B4-BE49-F238E27FC236}">
                <a16:creationId xmlns:a16="http://schemas.microsoft.com/office/drawing/2014/main" id="{44953C97-01D9-3340-98A5-DDFC85F14E8A}"/>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l="8006" t="20387" r="10178" b="25949"/>
          <a:stretch>
            <a:fillRect/>
          </a:stretch>
        </p:blipFill>
        <p:spPr bwMode="auto">
          <a:xfrm>
            <a:off x="5522351" y="2766107"/>
            <a:ext cx="5667937" cy="371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898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D03F-A9CE-524D-84ED-A9AFEAF31C68}"/>
              </a:ext>
            </a:extLst>
          </p:cNvPr>
          <p:cNvSpPr>
            <a:spLocks noGrp="1"/>
          </p:cNvSpPr>
          <p:nvPr>
            <p:ph type="title"/>
          </p:nvPr>
        </p:nvSpPr>
        <p:spPr/>
        <p:txBody>
          <a:bodyPr>
            <a:normAutofit fontScale="90000"/>
          </a:bodyPr>
          <a:lstStyle/>
          <a:p>
            <a:r>
              <a:rPr lang="en-ID" b="1" dirty="0"/>
              <a:t>Axis,</a:t>
            </a:r>
            <a:r>
              <a:rPr lang="en-ID" dirty="0"/>
              <a:t> </a:t>
            </a:r>
            <a:r>
              <a:rPr lang="en-ID" dirty="0" err="1"/>
              <a:t>merupakan</a:t>
            </a:r>
            <a:r>
              <a:rPr lang="en-ID" dirty="0"/>
              <a:t> garis </a:t>
            </a:r>
            <a:r>
              <a:rPr lang="en-ID" dirty="0" err="1"/>
              <a:t>tak</a:t>
            </a:r>
            <a:r>
              <a:rPr lang="en-ID" dirty="0"/>
              <a:t> </a:t>
            </a:r>
            <a:r>
              <a:rPr lang="en-ID" dirty="0" err="1"/>
              <a:t>nampak</a:t>
            </a:r>
            <a:r>
              <a:rPr lang="en-ID" dirty="0"/>
              <a:t> yang </a:t>
            </a:r>
            <a:r>
              <a:rPr lang="en-ID" dirty="0" err="1"/>
              <a:t>membagi</a:t>
            </a:r>
            <a:r>
              <a:rPr lang="en-ID" dirty="0"/>
              <a:t> </a:t>
            </a:r>
            <a:r>
              <a:rPr lang="en-ID" dirty="0" err="1"/>
              <a:t>sebuah</a:t>
            </a:r>
            <a:r>
              <a:rPr lang="en-ID" dirty="0"/>
              <a:t> </a:t>
            </a:r>
            <a:r>
              <a:rPr lang="en-ID" dirty="0" err="1"/>
              <a:t>huruf</a:t>
            </a:r>
            <a:r>
              <a:rPr lang="en-ID" dirty="0"/>
              <a:t> </a:t>
            </a:r>
            <a:r>
              <a:rPr lang="en-ID" dirty="0" err="1"/>
              <a:t>sehingga</a:t>
            </a:r>
            <a:r>
              <a:rPr lang="en-ID" dirty="0"/>
              <a:t> </a:t>
            </a:r>
            <a:r>
              <a:rPr lang="en-ID" dirty="0" err="1"/>
              <a:t>bagian</a:t>
            </a:r>
            <a:r>
              <a:rPr lang="en-ID" dirty="0"/>
              <a:t> </a:t>
            </a:r>
            <a:r>
              <a:rPr lang="en-ID" dirty="0" err="1"/>
              <a:t>atas</a:t>
            </a:r>
            <a:r>
              <a:rPr lang="en-ID" dirty="0"/>
              <a:t> dan </a:t>
            </a:r>
            <a:r>
              <a:rPr lang="en-ID" dirty="0" err="1"/>
              <a:t>bawah</a:t>
            </a:r>
            <a:r>
              <a:rPr lang="en-ID" dirty="0"/>
              <a:t> </a:t>
            </a:r>
            <a:r>
              <a:rPr lang="en-ID" dirty="0" err="1"/>
              <a:t>akan</a:t>
            </a:r>
            <a:r>
              <a:rPr lang="en-ID" dirty="0"/>
              <a:t> </a:t>
            </a:r>
            <a:r>
              <a:rPr lang="en-ID" dirty="0" err="1"/>
              <a:t>membentuk</a:t>
            </a:r>
            <a:r>
              <a:rPr lang="en-ID" dirty="0"/>
              <a:t> </a:t>
            </a:r>
            <a:r>
              <a:rPr lang="en-ID" dirty="0" err="1"/>
              <a:t>sebuah</a:t>
            </a:r>
            <a:r>
              <a:rPr lang="en-ID" dirty="0"/>
              <a:t> axis. </a:t>
            </a:r>
            <a:r>
              <a:rPr lang="en-ID" dirty="0" err="1"/>
              <a:t>Contoh</a:t>
            </a:r>
            <a:r>
              <a:rPr lang="en-ID" dirty="0"/>
              <a:t> </a:t>
            </a:r>
            <a:r>
              <a:rPr lang="en-ID" dirty="0" err="1"/>
              <a:t>tampak</a:t>
            </a:r>
            <a:r>
              <a:rPr lang="en-ID" dirty="0"/>
              <a:t> pada </a:t>
            </a:r>
            <a:r>
              <a:rPr lang="en-ID" dirty="0" err="1"/>
              <a:t>huruf</a:t>
            </a:r>
            <a:r>
              <a:rPr lang="en-ID" dirty="0"/>
              <a:t> "O". </a:t>
            </a:r>
            <a:endParaRPr lang="en-US" dirty="0"/>
          </a:p>
        </p:txBody>
      </p:sp>
      <p:pic>
        <p:nvPicPr>
          <p:cNvPr id="3" name="Picture 2">
            <a:hlinkClick r:id="rId2"/>
            <a:extLst>
              <a:ext uri="{FF2B5EF4-FFF2-40B4-BE49-F238E27FC236}">
                <a16:creationId xmlns:a16="http://schemas.microsoft.com/office/drawing/2014/main" id="{F2BF2331-24B3-0F41-B431-52ACFF80CE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46467" y="2807652"/>
            <a:ext cx="2996883" cy="4050348"/>
          </a:xfrm>
          <a:prstGeom prst="rect">
            <a:avLst/>
          </a:prstGeom>
          <a:noFill/>
          <a:ln>
            <a:noFill/>
          </a:ln>
        </p:spPr>
      </p:pic>
      <p:sp>
        <p:nvSpPr>
          <p:cNvPr id="4" name="Rectangle 2">
            <a:extLst>
              <a:ext uri="{FF2B5EF4-FFF2-40B4-BE49-F238E27FC236}">
                <a16:creationId xmlns:a16="http://schemas.microsoft.com/office/drawing/2014/main" id="{9BC89771-7B97-164C-84FC-A608F767C42C}"/>
              </a:ext>
            </a:extLst>
          </p:cNvPr>
          <p:cNvSpPr>
            <a:spLocks noChangeArrowheads="1"/>
          </p:cNvSpPr>
          <p:nvPr/>
        </p:nvSpPr>
        <p:spPr bwMode="auto">
          <a:xfrm>
            <a:off x="4781550" y="2666999"/>
            <a:ext cx="78935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3313" name="Picture 26" descr="Tipografi-Fungsi, Anatomi, dan Klasifikasi-18">
            <a:extLst>
              <a:ext uri="{FF2B5EF4-FFF2-40B4-BE49-F238E27FC236}">
                <a16:creationId xmlns:a16="http://schemas.microsoft.com/office/drawing/2014/main" id="{2D086B0F-99F7-E348-A21D-91C46AFDC5A2}"/>
              </a:ext>
            </a:extLst>
          </p:cNvPr>
          <p:cNvPicPr>
            <a:picLocks noChangeAspect="1" noChangeArrowheads="1"/>
          </p:cNvPicPr>
          <p:nvPr/>
        </p:nvPicPr>
        <p:blipFill rotWithShape="1">
          <a:blip r:embed="rId4" r:link="rId5">
            <a:extLst>
              <a:ext uri="{28A0092B-C50C-407E-A947-70E740481C1C}">
                <a14:useLocalDpi xmlns:a14="http://schemas.microsoft.com/office/drawing/2010/main" val="0"/>
              </a:ext>
            </a:extLst>
          </a:blip>
          <a:srcRect l="14858" t="21924" r="13635" b="19281"/>
          <a:stretch>
            <a:fillRect/>
          </a:stretch>
        </p:blipFill>
        <p:spPr bwMode="auto">
          <a:xfrm>
            <a:off x="5118416" y="3063900"/>
            <a:ext cx="4578034" cy="376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395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989A1-E80F-4B43-83AD-6DD87648602C}"/>
              </a:ext>
            </a:extLst>
          </p:cNvPr>
          <p:cNvSpPr>
            <a:spLocks noGrp="1"/>
          </p:cNvSpPr>
          <p:nvPr>
            <p:ph type="title"/>
          </p:nvPr>
        </p:nvSpPr>
        <p:spPr>
          <a:xfrm>
            <a:off x="2611808" y="381000"/>
            <a:ext cx="7958331" cy="1504285"/>
          </a:xfrm>
        </p:spPr>
        <p:txBody>
          <a:bodyPr>
            <a:normAutofit fontScale="90000"/>
          </a:bodyPr>
          <a:lstStyle/>
          <a:p>
            <a:r>
              <a:rPr lang="en-ID" dirty="0"/>
              <a:t>Ear</a:t>
            </a:r>
            <a:br>
              <a:rPr lang="en-ID" dirty="0"/>
            </a:br>
            <a:r>
              <a:rPr lang="en-ID" dirty="0" err="1"/>
              <a:t>Umumnya</a:t>
            </a:r>
            <a:r>
              <a:rPr lang="en-ID" dirty="0"/>
              <a:t> </a:t>
            </a:r>
            <a:r>
              <a:rPr lang="en-ID" dirty="0" err="1"/>
              <a:t>ditemukan</a:t>
            </a:r>
            <a:r>
              <a:rPr lang="en-ID" dirty="0"/>
              <a:t> pada </a:t>
            </a:r>
            <a:r>
              <a:rPr lang="en-ID" dirty="0" err="1"/>
              <a:t>huruf</a:t>
            </a:r>
            <a:r>
              <a:rPr lang="en-ID" dirty="0"/>
              <a:t> “g”, </a:t>
            </a:r>
            <a:r>
              <a:rPr lang="en-ID" dirty="0" err="1"/>
              <a:t>dimana</a:t>
            </a:r>
            <a:r>
              <a:rPr lang="en-ID" dirty="0"/>
              <a:t> </a:t>
            </a:r>
            <a:r>
              <a:rPr lang="en-ID" dirty="0" err="1"/>
              <a:t>biasanya</a:t>
            </a:r>
            <a:r>
              <a:rPr lang="en-ID" dirty="0"/>
              <a:t> </a:t>
            </a:r>
            <a:r>
              <a:rPr lang="en-ID" dirty="0" err="1"/>
              <a:t>terletak</a:t>
            </a:r>
            <a:r>
              <a:rPr lang="en-ID" dirty="0"/>
              <a:t> pada </a:t>
            </a:r>
            <a:r>
              <a:rPr lang="en-ID" dirty="0" err="1"/>
              <a:t>bagian</a:t>
            </a:r>
            <a:r>
              <a:rPr lang="en-ID" dirty="0"/>
              <a:t> </a:t>
            </a:r>
            <a:r>
              <a:rPr lang="en-ID" dirty="0" err="1"/>
              <a:t>atas</a:t>
            </a:r>
            <a:r>
              <a:rPr lang="en-ID" dirty="0"/>
              <a:t> </a:t>
            </a:r>
            <a:r>
              <a:rPr lang="en-ID" dirty="0" err="1"/>
              <a:t>kanan</a:t>
            </a:r>
            <a:r>
              <a:rPr lang="en-ID" dirty="0"/>
              <a:t> </a:t>
            </a:r>
            <a:r>
              <a:rPr lang="en-ID" dirty="0" err="1"/>
              <a:t>dari</a:t>
            </a:r>
            <a:r>
              <a:rPr lang="en-ID" dirty="0"/>
              <a:t> </a:t>
            </a:r>
            <a:r>
              <a:rPr lang="en-ID" dirty="0" err="1"/>
              <a:t>sebuah</a:t>
            </a:r>
            <a:r>
              <a:rPr lang="en-ID" dirty="0"/>
              <a:t> bowl (</a:t>
            </a:r>
            <a:r>
              <a:rPr lang="en-ID" dirty="0" err="1"/>
              <a:t>Anggraini</a:t>
            </a:r>
            <a:r>
              <a:rPr lang="en-ID" dirty="0"/>
              <a:t>, 2014:56).</a:t>
            </a:r>
            <a:br>
              <a:rPr lang="en-ID" dirty="0"/>
            </a:br>
            <a:endParaRPr lang="en-US" dirty="0"/>
          </a:p>
        </p:txBody>
      </p:sp>
      <p:sp>
        <p:nvSpPr>
          <p:cNvPr id="3" name="Rectangle 2">
            <a:extLst>
              <a:ext uri="{FF2B5EF4-FFF2-40B4-BE49-F238E27FC236}">
                <a16:creationId xmlns:a16="http://schemas.microsoft.com/office/drawing/2014/main" id="{5C7C3421-1334-9544-A475-1AA0E2DB505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337" name="Picture 25" descr="Tipografi-Fungsi, Anatomi, dan Klasifikasi-19">
            <a:extLst>
              <a:ext uri="{FF2B5EF4-FFF2-40B4-BE49-F238E27FC236}">
                <a16:creationId xmlns:a16="http://schemas.microsoft.com/office/drawing/2014/main" id="{F191C7E7-A2C9-4147-A2F0-184E551FD839}"/>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17628" t="25000" r="18910" b="18590"/>
          <a:stretch>
            <a:fillRect/>
          </a:stretch>
        </p:blipFill>
        <p:spPr bwMode="auto">
          <a:xfrm>
            <a:off x="1104899" y="2266283"/>
            <a:ext cx="5165679" cy="45917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4"/>
            <a:extLst>
              <a:ext uri="{FF2B5EF4-FFF2-40B4-BE49-F238E27FC236}">
                <a16:creationId xmlns:a16="http://schemas.microsoft.com/office/drawing/2014/main" id="{121F976D-9D94-3D42-8548-25C6D8AE8D5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270578" y="3129279"/>
            <a:ext cx="5165679" cy="3481069"/>
          </a:xfrm>
          <a:prstGeom prst="rect">
            <a:avLst/>
          </a:prstGeom>
          <a:noFill/>
          <a:ln>
            <a:noFill/>
          </a:ln>
        </p:spPr>
      </p:pic>
    </p:spTree>
    <p:extLst>
      <p:ext uri="{BB962C8B-B14F-4D97-AF65-F5344CB8AC3E}">
        <p14:creationId xmlns:p14="http://schemas.microsoft.com/office/powerpoint/2010/main" val="3832309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482D6-1407-B84A-B466-2F1501BCB3A7}"/>
              </a:ext>
            </a:extLst>
          </p:cNvPr>
          <p:cNvSpPr>
            <a:spLocks noGrp="1"/>
          </p:cNvSpPr>
          <p:nvPr>
            <p:ph type="title"/>
          </p:nvPr>
        </p:nvSpPr>
        <p:spPr>
          <a:xfrm>
            <a:off x="6096000" y="1074756"/>
            <a:ext cx="5389880" cy="5345094"/>
          </a:xfrm>
        </p:spPr>
        <p:txBody>
          <a:bodyPr>
            <a:normAutofit/>
          </a:bodyPr>
          <a:lstStyle/>
          <a:p>
            <a:pPr algn="l"/>
            <a:r>
              <a:rPr lang="en-ID" b="1" dirty="0"/>
              <a:t>Tail,</a:t>
            </a:r>
            <a:r>
              <a:rPr lang="en-ID" dirty="0"/>
              <a:t> </a:t>
            </a:r>
            <a:r>
              <a:rPr lang="en-ID" dirty="0" err="1"/>
              <a:t>biasanya</a:t>
            </a:r>
            <a:r>
              <a:rPr lang="en-ID" dirty="0"/>
              <a:t> </a:t>
            </a:r>
            <a:r>
              <a:rPr lang="en-ID" dirty="0" err="1"/>
              <a:t>merupakan</a:t>
            </a:r>
            <a:r>
              <a:rPr lang="en-ID" dirty="0"/>
              <a:t> </a:t>
            </a:r>
            <a:r>
              <a:rPr lang="en-ID" dirty="0" err="1"/>
              <a:t>bagian</a:t>
            </a:r>
            <a:r>
              <a:rPr lang="en-ID" dirty="0"/>
              <a:t> yang </a:t>
            </a:r>
            <a:r>
              <a:rPr lang="en-ID" dirty="0" err="1"/>
              <a:t>berada</a:t>
            </a:r>
            <a:r>
              <a:rPr lang="en-ID" dirty="0"/>
              <a:t> di </a:t>
            </a:r>
            <a:r>
              <a:rPr lang="en-ID" dirty="0" err="1"/>
              <a:t>bawah</a:t>
            </a:r>
            <a:r>
              <a:rPr lang="en-ID" dirty="0"/>
              <a:t> garis </a:t>
            </a:r>
            <a:r>
              <a:rPr lang="en-ID" dirty="0" err="1"/>
              <a:t>decender</a:t>
            </a:r>
            <a:r>
              <a:rPr lang="en-ID" dirty="0"/>
              <a:t>. </a:t>
            </a:r>
            <a:r>
              <a:rPr lang="en-ID" dirty="0" err="1"/>
              <a:t>Secara</a:t>
            </a:r>
            <a:r>
              <a:rPr lang="en-ID" dirty="0"/>
              <a:t> </a:t>
            </a:r>
            <a:r>
              <a:rPr lang="en-ID" dirty="0" err="1"/>
              <a:t>umum</a:t>
            </a:r>
            <a:r>
              <a:rPr lang="en-ID" dirty="0"/>
              <a:t> </a:t>
            </a:r>
            <a:r>
              <a:rPr lang="en-ID" dirty="0" err="1"/>
              <a:t>ditemukan</a:t>
            </a:r>
            <a:r>
              <a:rPr lang="en-ID" dirty="0"/>
              <a:t> pada </a:t>
            </a:r>
            <a:r>
              <a:rPr lang="en-ID" dirty="0" err="1"/>
              <a:t>huruf</a:t>
            </a:r>
            <a:r>
              <a:rPr lang="en-ID" dirty="0"/>
              <a:t> "Q" dan ""g, j, p, q, y", </a:t>
            </a:r>
            <a:r>
              <a:rPr lang="en-ID" dirty="0" err="1"/>
              <a:t>namun</a:t>
            </a:r>
            <a:r>
              <a:rPr lang="en-ID" dirty="0"/>
              <a:t> pada </a:t>
            </a:r>
            <a:r>
              <a:rPr lang="en-ID" dirty="0" err="1"/>
              <a:t>jenis</a:t>
            </a:r>
            <a:r>
              <a:rPr lang="en-ID" dirty="0"/>
              <a:t> </a:t>
            </a:r>
            <a:r>
              <a:rPr lang="en-ID" dirty="0" err="1"/>
              <a:t>huruf</a:t>
            </a:r>
            <a:r>
              <a:rPr lang="en-ID" dirty="0"/>
              <a:t> </a:t>
            </a:r>
            <a:r>
              <a:rPr lang="en-ID" dirty="0" err="1"/>
              <a:t>dekoratif</a:t>
            </a:r>
            <a:r>
              <a:rPr lang="en-ID" dirty="0"/>
              <a:t>, </a:t>
            </a:r>
            <a:r>
              <a:rPr lang="en-ID" dirty="0" err="1"/>
              <a:t>biasanya</a:t>
            </a:r>
            <a:r>
              <a:rPr lang="en-ID" dirty="0"/>
              <a:t> </a:t>
            </a:r>
            <a:r>
              <a:rPr lang="en-ID" dirty="0" err="1"/>
              <a:t>muncul</a:t>
            </a:r>
            <a:r>
              <a:rPr lang="en-ID" dirty="0"/>
              <a:t> juga pada </a:t>
            </a:r>
            <a:r>
              <a:rPr lang="en-ID" dirty="0" err="1"/>
              <a:t>huruf</a:t>
            </a:r>
            <a:r>
              <a:rPr lang="en-ID" dirty="0"/>
              <a:t> "K", "R". </a:t>
            </a:r>
            <a:endParaRPr lang="en-US" dirty="0"/>
          </a:p>
        </p:txBody>
      </p:sp>
      <p:pic>
        <p:nvPicPr>
          <p:cNvPr id="3" name="Picture 2">
            <a:hlinkClick r:id="rId2"/>
            <a:extLst>
              <a:ext uri="{FF2B5EF4-FFF2-40B4-BE49-F238E27FC236}">
                <a16:creationId xmlns:a16="http://schemas.microsoft.com/office/drawing/2014/main" id="{7CFC3BFE-4DCF-274D-9AC0-895828B7846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9100" y="1074756"/>
            <a:ext cx="5389880" cy="4114800"/>
          </a:xfrm>
          <a:prstGeom prst="rect">
            <a:avLst/>
          </a:prstGeom>
          <a:noFill/>
          <a:ln>
            <a:noFill/>
          </a:ln>
        </p:spPr>
      </p:pic>
    </p:spTree>
    <p:extLst>
      <p:ext uri="{BB962C8B-B14F-4D97-AF65-F5344CB8AC3E}">
        <p14:creationId xmlns:p14="http://schemas.microsoft.com/office/powerpoint/2010/main" val="1157336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6F1B3-FB73-294A-8BCF-8FC683B3E267}"/>
              </a:ext>
            </a:extLst>
          </p:cNvPr>
          <p:cNvSpPr>
            <a:spLocks noGrp="1"/>
          </p:cNvSpPr>
          <p:nvPr>
            <p:ph type="title"/>
          </p:nvPr>
        </p:nvSpPr>
        <p:spPr>
          <a:xfrm>
            <a:off x="2611808" y="808055"/>
            <a:ext cx="7958331" cy="5814813"/>
          </a:xfrm>
        </p:spPr>
        <p:txBody>
          <a:bodyPr>
            <a:noAutofit/>
          </a:bodyPr>
          <a:lstStyle/>
          <a:p>
            <a:r>
              <a:rPr lang="en-ID" sz="2800" dirty="0" err="1"/>
              <a:t>Priscilia</a:t>
            </a:r>
            <a:r>
              <a:rPr lang="en-ID" sz="2800" dirty="0"/>
              <a:t> </a:t>
            </a:r>
            <a:r>
              <a:rPr lang="en-ID" sz="2800" dirty="0" err="1"/>
              <a:t>Yunita</a:t>
            </a:r>
            <a:r>
              <a:rPr lang="en-ID" sz="2800" dirty="0"/>
              <a:t> Wijaya </a:t>
            </a:r>
            <a:r>
              <a:rPr lang="en-ID" sz="2800" dirty="0" err="1"/>
              <a:t>menyatakan</a:t>
            </a:r>
            <a:r>
              <a:rPr lang="en-ID" sz="2800" dirty="0"/>
              <a:t> </a:t>
            </a:r>
            <a:r>
              <a:rPr lang="en-ID" sz="2800" dirty="0" err="1"/>
              <a:t>bahwa</a:t>
            </a:r>
            <a:r>
              <a:rPr lang="en-ID" sz="2800" dirty="0"/>
              <a:t>, </a:t>
            </a:r>
            <a:r>
              <a:rPr lang="en-ID" sz="2800" dirty="0" err="1"/>
              <a:t>dalam</a:t>
            </a:r>
            <a:r>
              <a:rPr lang="en-ID" sz="2800" dirty="0"/>
              <a:t> </a:t>
            </a:r>
            <a:r>
              <a:rPr lang="en-ID" sz="2800" dirty="0" err="1"/>
              <a:t>desain</a:t>
            </a:r>
            <a:r>
              <a:rPr lang="en-ID" sz="2800" dirty="0"/>
              <a:t> </a:t>
            </a:r>
            <a:r>
              <a:rPr lang="en-ID" sz="2800" dirty="0" err="1"/>
              <a:t>komunikasi</a:t>
            </a:r>
            <a:r>
              <a:rPr lang="en-ID" sz="2800" dirty="0"/>
              <a:t> visual </a:t>
            </a:r>
            <a:r>
              <a:rPr lang="en-ID" sz="2800" dirty="0" err="1"/>
              <a:t>tipografi</a:t>
            </a:r>
            <a:r>
              <a:rPr lang="en-ID" sz="2800" dirty="0"/>
              <a:t> </a:t>
            </a:r>
            <a:r>
              <a:rPr lang="en-ID" sz="2800" dirty="0" err="1"/>
              <a:t>dikatakan</a:t>
            </a:r>
            <a:r>
              <a:rPr lang="en-ID" sz="2800" dirty="0"/>
              <a:t> </a:t>
            </a:r>
            <a:r>
              <a:rPr lang="en-ID" sz="2800" dirty="0" err="1"/>
              <a:t>sebagai</a:t>
            </a:r>
            <a:r>
              <a:rPr lang="en-ID" sz="2800" dirty="0"/>
              <a:t> ‘visual language’, yang </a:t>
            </a:r>
            <a:r>
              <a:rPr lang="en-ID" sz="2800" dirty="0" err="1"/>
              <a:t>berarti</a:t>
            </a:r>
            <a:r>
              <a:rPr lang="en-ID" sz="2800" dirty="0"/>
              <a:t> </a:t>
            </a:r>
            <a:r>
              <a:rPr lang="en-ID" sz="2800" dirty="0" err="1"/>
              <a:t>bahasa</a:t>
            </a:r>
            <a:r>
              <a:rPr lang="en-ID" sz="2800" dirty="0"/>
              <a:t> yang </a:t>
            </a:r>
            <a:r>
              <a:rPr lang="en-ID" sz="2800" dirty="0" err="1"/>
              <a:t>dapat</a:t>
            </a:r>
            <a:r>
              <a:rPr lang="en-ID" sz="2800" dirty="0"/>
              <a:t> </a:t>
            </a:r>
            <a:r>
              <a:rPr lang="en-ID" sz="2800" dirty="0" err="1"/>
              <a:t>dilihat</a:t>
            </a:r>
            <a:r>
              <a:rPr lang="en-ID" sz="2800" dirty="0"/>
              <a:t>. </a:t>
            </a:r>
            <a:r>
              <a:rPr lang="en-ID" sz="2800" dirty="0" err="1"/>
              <a:t>Tipografi</a:t>
            </a:r>
            <a:r>
              <a:rPr lang="en-ID" sz="2800" dirty="0"/>
              <a:t> </a:t>
            </a:r>
            <a:r>
              <a:rPr lang="en-ID" sz="2800" dirty="0" err="1"/>
              <a:t>adalah</a:t>
            </a:r>
            <a:r>
              <a:rPr lang="en-ID" sz="2800" dirty="0"/>
              <a:t> salah </a:t>
            </a:r>
            <a:r>
              <a:rPr lang="en-ID" sz="2800" dirty="0" err="1"/>
              <a:t>satu</a:t>
            </a:r>
            <a:r>
              <a:rPr lang="en-ID" sz="2800" dirty="0"/>
              <a:t> </a:t>
            </a:r>
            <a:r>
              <a:rPr lang="en-ID" sz="2800" dirty="0" err="1"/>
              <a:t>sarana</a:t>
            </a:r>
            <a:r>
              <a:rPr lang="en-ID" sz="2800" dirty="0"/>
              <a:t> </a:t>
            </a:r>
            <a:r>
              <a:rPr lang="en-ID" sz="2800" dirty="0" err="1"/>
              <a:t>untuk</a:t>
            </a:r>
            <a:r>
              <a:rPr lang="en-ID" sz="2800" dirty="0"/>
              <a:t> </a:t>
            </a:r>
            <a:r>
              <a:rPr lang="en-ID" sz="2800" dirty="0" err="1"/>
              <a:t>menterjemahkan</a:t>
            </a:r>
            <a:r>
              <a:rPr lang="en-ID" sz="2800" dirty="0"/>
              <a:t> kata-kata yang </a:t>
            </a:r>
            <a:r>
              <a:rPr lang="en-ID" sz="2800" dirty="0" err="1"/>
              <a:t>terucap</a:t>
            </a:r>
            <a:r>
              <a:rPr lang="en-ID" sz="2800" dirty="0"/>
              <a:t> </a:t>
            </a:r>
            <a:r>
              <a:rPr lang="en-ID" sz="2800" dirty="0" err="1"/>
              <a:t>ke</a:t>
            </a:r>
            <a:r>
              <a:rPr lang="en-ID" sz="2800" dirty="0"/>
              <a:t> </a:t>
            </a:r>
            <a:r>
              <a:rPr lang="en-ID" sz="2800" dirty="0" err="1"/>
              <a:t>halaman</a:t>
            </a:r>
            <a:r>
              <a:rPr lang="en-ID" sz="2800" dirty="0"/>
              <a:t> yang </a:t>
            </a:r>
            <a:r>
              <a:rPr lang="en-ID" sz="2800" dirty="0" err="1"/>
              <a:t>dapat</a:t>
            </a:r>
            <a:r>
              <a:rPr lang="en-ID" sz="2800" dirty="0"/>
              <a:t> </a:t>
            </a:r>
            <a:r>
              <a:rPr lang="en-ID" sz="2800" dirty="0" err="1"/>
              <a:t>dibaca</a:t>
            </a:r>
            <a:r>
              <a:rPr lang="en-ID" sz="2800" dirty="0"/>
              <a:t>. Peran </a:t>
            </a:r>
            <a:r>
              <a:rPr lang="en-ID" sz="2800" dirty="0" err="1"/>
              <a:t>dari</a:t>
            </a:r>
            <a:r>
              <a:rPr lang="en-ID" sz="2800" dirty="0"/>
              <a:t> pada </a:t>
            </a:r>
            <a:r>
              <a:rPr lang="en-ID" sz="2800" dirty="0" err="1"/>
              <a:t>tipografi</a:t>
            </a:r>
            <a:r>
              <a:rPr lang="en-ID" sz="2800" dirty="0"/>
              <a:t> </a:t>
            </a:r>
            <a:r>
              <a:rPr lang="en-ID" sz="2800" dirty="0" err="1"/>
              <a:t>adalah</a:t>
            </a:r>
            <a:r>
              <a:rPr lang="en-ID" sz="2800" dirty="0"/>
              <a:t> </a:t>
            </a:r>
            <a:r>
              <a:rPr lang="en-ID" sz="2800" dirty="0" err="1"/>
              <a:t>untuk</a:t>
            </a:r>
            <a:r>
              <a:rPr lang="en-ID" sz="2800" dirty="0"/>
              <a:t> </a:t>
            </a:r>
            <a:r>
              <a:rPr lang="en-ID" sz="2800" dirty="0" err="1"/>
              <a:t>mengkomunikasikan</a:t>
            </a:r>
            <a:r>
              <a:rPr lang="en-ID" sz="2800" dirty="0"/>
              <a:t> ide </a:t>
            </a:r>
            <a:r>
              <a:rPr lang="en-ID" sz="2800" dirty="0" err="1"/>
              <a:t>atau</a:t>
            </a:r>
            <a:r>
              <a:rPr lang="en-ID" sz="2800" dirty="0"/>
              <a:t> </a:t>
            </a:r>
            <a:r>
              <a:rPr lang="en-ID" sz="2800" dirty="0" err="1"/>
              <a:t>informasi</a:t>
            </a:r>
            <a:r>
              <a:rPr lang="en-ID" sz="2800" dirty="0"/>
              <a:t> </a:t>
            </a:r>
            <a:r>
              <a:rPr lang="en-ID" sz="2800" dirty="0" err="1"/>
              <a:t>dari</a:t>
            </a:r>
            <a:r>
              <a:rPr lang="en-ID" sz="2800" dirty="0"/>
              <a:t> </a:t>
            </a:r>
            <a:r>
              <a:rPr lang="en-ID" sz="2800" dirty="0" err="1"/>
              <a:t>halaman</a:t>
            </a:r>
            <a:r>
              <a:rPr lang="en-ID" sz="2800" dirty="0"/>
              <a:t> </a:t>
            </a:r>
            <a:r>
              <a:rPr lang="en-ID" sz="2800" dirty="0" err="1"/>
              <a:t>tersebut</a:t>
            </a:r>
            <a:r>
              <a:rPr lang="en-ID" sz="2800" dirty="0"/>
              <a:t> </a:t>
            </a:r>
            <a:r>
              <a:rPr lang="en-ID" sz="2800" dirty="0" err="1"/>
              <a:t>ke</a:t>
            </a:r>
            <a:r>
              <a:rPr lang="en-ID" sz="2800" dirty="0"/>
              <a:t> </a:t>
            </a:r>
            <a:r>
              <a:rPr lang="en-ID" sz="2800" dirty="0" err="1"/>
              <a:t>pengamat</a:t>
            </a:r>
            <a:r>
              <a:rPr lang="en-ID" sz="2800" dirty="0"/>
              <a:t> (1999:47).</a:t>
            </a:r>
            <a:br>
              <a:rPr lang="en-ID" sz="2800" dirty="0"/>
            </a:br>
            <a:r>
              <a:rPr lang="en-ID" sz="2800" dirty="0"/>
              <a:t>Ben </a:t>
            </a:r>
            <a:r>
              <a:rPr lang="en-ID" sz="2800" dirty="0" err="1"/>
              <a:t>Lierman</a:t>
            </a:r>
            <a:r>
              <a:rPr lang="en-ID" sz="2800" dirty="0"/>
              <a:t> pada </a:t>
            </a:r>
            <a:r>
              <a:rPr lang="en-ID" sz="2800" dirty="0" err="1"/>
              <a:t>buku</a:t>
            </a:r>
            <a:r>
              <a:rPr lang="en-ID" sz="2800" dirty="0"/>
              <a:t> Types of Typefaces (1967) yang </a:t>
            </a:r>
            <a:r>
              <a:rPr lang="en-ID" sz="2800" dirty="0" err="1"/>
              <a:t>dikutip</a:t>
            </a:r>
            <a:r>
              <a:rPr lang="en-ID" sz="2800" dirty="0"/>
              <a:t> oleh </a:t>
            </a:r>
            <a:r>
              <a:rPr lang="en-ID" sz="2800" dirty="0" err="1"/>
              <a:t>Anggraini</a:t>
            </a:r>
            <a:r>
              <a:rPr lang="en-ID" sz="2800" dirty="0"/>
              <a:t> S. dan Nathalia (2014:64-65) </a:t>
            </a:r>
            <a:r>
              <a:rPr lang="en-ID" sz="2800" dirty="0" err="1"/>
              <a:t>mengatakan</a:t>
            </a:r>
            <a:r>
              <a:rPr lang="en-ID" sz="2800" dirty="0"/>
              <a:t> </a:t>
            </a:r>
            <a:r>
              <a:rPr lang="en-ID" sz="2800" dirty="0" err="1"/>
              <a:t>bahwa</a:t>
            </a:r>
            <a:r>
              <a:rPr lang="en-ID" sz="2800" dirty="0"/>
              <a:t> </a:t>
            </a:r>
            <a:r>
              <a:rPr lang="en-ID" sz="2800" dirty="0" err="1"/>
              <a:t>ada</a:t>
            </a:r>
            <a:r>
              <a:rPr lang="en-ID" sz="2800" dirty="0"/>
              <a:t> </a:t>
            </a:r>
            <a:r>
              <a:rPr lang="en-ID" sz="2800" dirty="0" err="1"/>
              <a:t>dua</a:t>
            </a:r>
            <a:r>
              <a:rPr lang="en-ID" sz="2800" dirty="0"/>
              <a:t> </a:t>
            </a:r>
            <a:r>
              <a:rPr lang="en-ID" sz="2800" dirty="0" err="1"/>
              <a:t>hal</a:t>
            </a:r>
            <a:r>
              <a:rPr lang="en-ID" sz="2800" dirty="0"/>
              <a:t> yang </a:t>
            </a:r>
            <a:r>
              <a:rPr lang="en-ID" sz="2800" dirty="0" err="1"/>
              <a:t>akan</a:t>
            </a:r>
            <a:r>
              <a:rPr lang="en-ID" sz="2800" dirty="0"/>
              <a:t> </a:t>
            </a:r>
            <a:r>
              <a:rPr lang="en-ID" sz="2800" dirty="0" err="1"/>
              <a:t>menentukan</a:t>
            </a:r>
            <a:r>
              <a:rPr lang="en-ID" sz="2800" dirty="0"/>
              <a:t> </a:t>
            </a:r>
            <a:r>
              <a:rPr lang="en-ID" sz="2800" dirty="0" err="1"/>
              <a:t>kesuksesan</a:t>
            </a:r>
            <a:r>
              <a:rPr lang="en-ID" sz="2800" dirty="0"/>
              <a:t> </a:t>
            </a:r>
            <a:r>
              <a:rPr lang="en-ID" sz="2800" dirty="0" err="1"/>
              <a:t>desain</a:t>
            </a:r>
            <a:r>
              <a:rPr lang="en-ID" sz="2800" dirty="0"/>
              <a:t> yang </a:t>
            </a:r>
            <a:r>
              <a:rPr lang="en-ID" sz="2800" dirty="0" err="1"/>
              <a:t>berkaitan</a:t>
            </a:r>
            <a:r>
              <a:rPr lang="en-ID" sz="2800" dirty="0"/>
              <a:t> </a:t>
            </a:r>
            <a:r>
              <a:rPr lang="en-ID" sz="2800" dirty="0" err="1"/>
              <a:t>dengan</a:t>
            </a:r>
            <a:r>
              <a:rPr lang="en-ID" sz="2800" dirty="0"/>
              <a:t> </a:t>
            </a:r>
            <a:r>
              <a:rPr lang="en-ID" sz="2800" dirty="0" err="1"/>
              <a:t>penggunaan</a:t>
            </a:r>
            <a:r>
              <a:rPr lang="en-ID" sz="2800" dirty="0"/>
              <a:t> </a:t>
            </a:r>
            <a:r>
              <a:rPr lang="en-ID" sz="2800" dirty="0" err="1"/>
              <a:t>tipografi</a:t>
            </a:r>
            <a:r>
              <a:rPr lang="en-ID" sz="2800" dirty="0"/>
              <a:t>,</a:t>
            </a:r>
            <a:endParaRPr lang="en-US" sz="2800" dirty="0"/>
          </a:p>
        </p:txBody>
      </p:sp>
    </p:spTree>
    <p:extLst>
      <p:ext uri="{BB962C8B-B14F-4D97-AF65-F5344CB8AC3E}">
        <p14:creationId xmlns:p14="http://schemas.microsoft.com/office/powerpoint/2010/main" val="1652995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E3328-FA4E-C947-AEAA-B9C2FEDFC872}"/>
              </a:ext>
            </a:extLst>
          </p:cNvPr>
          <p:cNvSpPr>
            <a:spLocks noGrp="1"/>
          </p:cNvSpPr>
          <p:nvPr>
            <p:ph type="title"/>
          </p:nvPr>
        </p:nvSpPr>
        <p:spPr/>
        <p:txBody>
          <a:bodyPr>
            <a:normAutofit fontScale="90000"/>
          </a:bodyPr>
          <a:lstStyle/>
          <a:p>
            <a:r>
              <a:rPr lang="en-ID" b="1" dirty="0"/>
              <a:t>Terminal,</a:t>
            </a:r>
            <a:r>
              <a:rPr lang="en-ID" dirty="0"/>
              <a:t> </a:t>
            </a:r>
            <a:r>
              <a:rPr lang="en-ID" dirty="0" err="1"/>
              <a:t>merupakan</a:t>
            </a:r>
            <a:r>
              <a:rPr lang="en-ID" dirty="0"/>
              <a:t> </a:t>
            </a:r>
            <a:r>
              <a:rPr lang="en-ID" dirty="0" err="1"/>
              <a:t>bagian</a:t>
            </a:r>
            <a:r>
              <a:rPr lang="en-ID" dirty="0"/>
              <a:t> </a:t>
            </a:r>
            <a:r>
              <a:rPr lang="en-ID" dirty="0" err="1"/>
              <a:t>ujung</a:t>
            </a:r>
            <a:r>
              <a:rPr lang="en-ID" dirty="0"/>
              <a:t> (</a:t>
            </a:r>
            <a:r>
              <a:rPr lang="en-ID" dirty="0" err="1"/>
              <a:t>lurus</a:t>
            </a:r>
            <a:r>
              <a:rPr lang="en-ID" dirty="0"/>
              <a:t> </a:t>
            </a:r>
            <a:r>
              <a:rPr lang="en-ID" dirty="0" err="1"/>
              <a:t>atau</a:t>
            </a:r>
            <a:r>
              <a:rPr lang="en-ID" dirty="0"/>
              <a:t> </a:t>
            </a:r>
            <a:r>
              <a:rPr lang="en-ID" dirty="0" err="1"/>
              <a:t>lengkung</a:t>
            </a:r>
            <a:r>
              <a:rPr lang="en-ID" dirty="0"/>
              <a:t>) </a:t>
            </a:r>
            <a:r>
              <a:rPr lang="en-ID" dirty="0" err="1"/>
              <a:t>dari</a:t>
            </a:r>
            <a:r>
              <a:rPr lang="en-ID" dirty="0"/>
              <a:t> </a:t>
            </a:r>
            <a:r>
              <a:rPr lang="en-ID" dirty="0" err="1"/>
              <a:t>setiap</a:t>
            </a:r>
            <a:r>
              <a:rPr lang="en-ID" dirty="0"/>
              <a:t> stroke yang </a:t>
            </a:r>
            <a:r>
              <a:rPr lang="en-ID" dirty="0" err="1"/>
              <a:t>tidak</a:t>
            </a:r>
            <a:r>
              <a:rPr lang="en-ID" dirty="0"/>
              <a:t> </a:t>
            </a:r>
            <a:r>
              <a:rPr lang="en-ID" dirty="0" err="1"/>
              <a:t>mengikutsertakan</a:t>
            </a:r>
            <a:r>
              <a:rPr lang="en-ID" dirty="0"/>
              <a:t> </a:t>
            </a:r>
            <a:r>
              <a:rPr lang="en-ID" dirty="0" err="1"/>
              <a:t>bagian</a:t>
            </a:r>
            <a:r>
              <a:rPr lang="en-ID" dirty="0"/>
              <a:t> serif </a:t>
            </a:r>
            <a:r>
              <a:rPr lang="en-ID" dirty="0" err="1"/>
              <a:t>huruf</a:t>
            </a:r>
            <a:r>
              <a:rPr lang="en-ID" dirty="0"/>
              <a:t> </a:t>
            </a:r>
            <a:r>
              <a:rPr lang="en-ID" dirty="0" err="1"/>
              <a:t>tersebut</a:t>
            </a:r>
            <a:r>
              <a:rPr lang="en-ID" dirty="0"/>
              <a:t>. </a:t>
            </a:r>
            <a:endParaRPr lang="en-US" dirty="0"/>
          </a:p>
        </p:txBody>
      </p:sp>
      <p:pic>
        <p:nvPicPr>
          <p:cNvPr id="3" name="Picture 2">
            <a:hlinkClick r:id="rId2"/>
            <a:extLst>
              <a:ext uri="{FF2B5EF4-FFF2-40B4-BE49-F238E27FC236}">
                <a16:creationId xmlns:a16="http://schemas.microsoft.com/office/drawing/2014/main" id="{6E0D53F8-BAAE-464C-8D0E-5544E930CE8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87285" y="2771140"/>
            <a:ext cx="3003815" cy="3458210"/>
          </a:xfrm>
          <a:prstGeom prst="rect">
            <a:avLst/>
          </a:prstGeom>
          <a:noFill/>
          <a:ln>
            <a:noFill/>
          </a:ln>
        </p:spPr>
      </p:pic>
      <p:sp>
        <p:nvSpPr>
          <p:cNvPr id="4" name="Rectangle 2">
            <a:extLst>
              <a:ext uri="{FF2B5EF4-FFF2-40B4-BE49-F238E27FC236}">
                <a16:creationId xmlns:a16="http://schemas.microsoft.com/office/drawing/2014/main" id="{A18AB093-3F58-144B-986F-44919E0BC9C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361" name="Picture 23" descr="Tipografi-Fungsi, Anatomi, dan Klasifikasi-21">
            <a:extLst>
              <a:ext uri="{FF2B5EF4-FFF2-40B4-BE49-F238E27FC236}">
                <a16:creationId xmlns:a16="http://schemas.microsoft.com/office/drawing/2014/main" id="{6BBE19EB-B84F-9B49-B80E-2C9D43B5970D}"/>
              </a:ext>
            </a:extLst>
          </p:cNvPr>
          <p:cNvPicPr>
            <a:picLocks noChangeAspect="1" noChangeArrowheads="1"/>
          </p:cNvPicPr>
          <p:nvPr/>
        </p:nvPicPr>
        <p:blipFill rotWithShape="1">
          <a:blip r:embed="rId4" r:link="rId5">
            <a:extLst>
              <a:ext uri="{28A0092B-C50C-407E-A947-70E740481C1C}">
                <a14:useLocalDpi xmlns:a14="http://schemas.microsoft.com/office/drawing/2010/main" val="0"/>
              </a:ext>
            </a:extLst>
          </a:blip>
          <a:srcRect l="20192" t="26923" r="19872" b="21657"/>
          <a:stretch>
            <a:fillRect/>
          </a:stretch>
        </p:blipFill>
        <p:spPr bwMode="auto">
          <a:xfrm>
            <a:off x="5810250" y="2771140"/>
            <a:ext cx="3562350" cy="305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50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84893-0143-7B48-B25F-29F547D55A2C}"/>
              </a:ext>
            </a:extLst>
          </p:cNvPr>
          <p:cNvSpPr>
            <a:spLocks noGrp="1"/>
          </p:cNvSpPr>
          <p:nvPr>
            <p:ph type="title"/>
          </p:nvPr>
        </p:nvSpPr>
        <p:spPr>
          <a:xfrm>
            <a:off x="2611808" y="808056"/>
            <a:ext cx="8818192" cy="1077229"/>
          </a:xfrm>
        </p:spPr>
        <p:txBody>
          <a:bodyPr>
            <a:normAutofit fontScale="90000"/>
          </a:bodyPr>
          <a:lstStyle/>
          <a:p>
            <a:r>
              <a:rPr lang="en-ID" b="1" dirty="0"/>
              <a:t>Aperture,</a:t>
            </a:r>
            <a:r>
              <a:rPr lang="en-ID" dirty="0"/>
              <a:t> </a:t>
            </a:r>
            <a:r>
              <a:rPr lang="en-ID" dirty="0" err="1"/>
              <a:t>biasanya</a:t>
            </a:r>
            <a:r>
              <a:rPr lang="en-ID" dirty="0"/>
              <a:t> </a:t>
            </a:r>
            <a:r>
              <a:rPr lang="en-ID" dirty="0" err="1"/>
              <a:t>berupa</a:t>
            </a:r>
            <a:r>
              <a:rPr lang="en-ID" dirty="0"/>
              <a:t> </a:t>
            </a:r>
            <a:r>
              <a:rPr lang="en-ID" dirty="0" err="1"/>
              <a:t>ruang</a:t>
            </a:r>
            <a:r>
              <a:rPr lang="en-ID" dirty="0"/>
              <a:t> </a:t>
            </a:r>
            <a:r>
              <a:rPr lang="en-ID" dirty="0" err="1"/>
              <a:t>negatif</a:t>
            </a:r>
            <a:r>
              <a:rPr lang="en-ID" dirty="0"/>
              <a:t> </a:t>
            </a:r>
            <a:r>
              <a:rPr lang="en-ID" dirty="0" err="1"/>
              <a:t>atau</a:t>
            </a:r>
            <a:r>
              <a:rPr lang="en-ID" dirty="0"/>
              <a:t> </a:t>
            </a:r>
            <a:r>
              <a:rPr lang="en-ID" dirty="0" err="1"/>
              <a:t>jarak</a:t>
            </a:r>
            <a:r>
              <a:rPr lang="en-ID" dirty="0"/>
              <a:t> </a:t>
            </a:r>
            <a:r>
              <a:rPr lang="en-ID" dirty="0" err="1"/>
              <a:t>dari</a:t>
            </a:r>
            <a:r>
              <a:rPr lang="en-ID" dirty="0"/>
              <a:t> </a:t>
            </a:r>
            <a:r>
              <a:rPr lang="en-ID" dirty="0" err="1"/>
              <a:t>sisa</a:t>
            </a:r>
            <a:r>
              <a:rPr lang="en-ID" dirty="0"/>
              <a:t> stroke pada </a:t>
            </a:r>
            <a:r>
              <a:rPr lang="en-ID" dirty="0" err="1"/>
              <a:t>sebuah</a:t>
            </a:r>
            <a:r>
              <a:rPr lang="en-ID" dirty="0"/>
              <a:t> </a:t>
            </a:r>
            <a:r>
              <a:rPr lang="en-ID" dirty="0" err="1"/>
              <a:t>huruf</a:t>
            </a:r>
            <a:r>
              <a:rPr lang="en-ID" dirty="0"/>
              <a:t>. </a:t>
            </a:r>
            <a:r>
              <a:rPr lang="en-ID" dirty="0" err="1"/>
              <a:t>Sebagai</a:t>
            </a:r>
            <a:r>
              <a:rPr lang="en-ID" dirty="0"/>
              <a:t> </a:t>
            </a:r>
            <a:r>
              <a:rPr lang="en-ID" dirty="0" err="1"/>
              <a:t>contoh</a:t>
            </a:r>
            <a:r>
              <a:rPr lang="en-ID" dirty="0"/>
              <a:t> </a:t>
            </a:r>
            <a:r>
              <a:rPr lang="en-ID" dirty="0" err="1"/>
              <a:t>nampak</a:t>
            </a:r>
            <a:r>
              <a:rPr lang="en-ID" dirty="0"/>
              <a:t> pada </a:t>
            </a:r>
            <a:r>
              <a:rPr lang="en-ID" dirty="0" err="1"/>
              <a:t>huruf</a:t>
            </a:r>
            <a:r>
              <a:rPr lang="en-ID" dirty="0"/>
              <a:t> 'n', 'C', 'S'; </a:t>
            </a:r>
            <a:r>
              <a:rPr lang="en-ID" dirty="0" err="1"/>
              <a:t>bagian</a:t>
            </a:r>
            <a:r>
              <a:rPr lang="en-ID" dirty="0"/>
              <a:t> </a:t>
            </a:r>
            <a:r>
              <a:rPr lang="en-ID" dirty="0" err="1"/>
              <a:t>bawah</a:t>
            </a:r>
            <a:r>
              <a:rPr lang="en-ID" dirty="0"/>
              <a:t> </a:t>
            </a:r>
            <a:r>
              <a:rPr lang="en-ID" dirty="0" err="1"/>
              <a:t>dari</a:t>
            </a:r>
            <a:r>
              <a:rPr lang="en-ID" dirty="0"/>
              <a:t> </a:t>
            </a:r>
            <a:r>
              <a:rPr lang="en-ID" dirty="0" err="1"/>
              <a:t>huruf</a:t>
            </a:r>
            <a:r>
              <a:rPr lang="en-ID" dirty="0"/>
              <a:t> 'e' dan </a:t>
            </a:r>
            <a:r>
              <a:rPr lang="en-ID" dirty="0" err="1"/>
              <a:t>bagian</a:t>
            </a:r>
            <a:r>
              <a:rPr lang="en-ID" dirty="0"/>
              <a:t> </a:t>
            </a:r>
            <a:r>
              <a:rPr lang="en-ID" dirty="0" err="1"/>
              <a:t>atas</a:t>
            </a:r>
            <a:r>
              <a:rPr lang="en-ID" dirty="0"/>
              <a:t> </a:t>
            </a:r>
            <a:r>
              <a:rPr lang="en-ID" dirty="0" err="1"/>
              <a:t>dari</a:t>
            </a:r>
            <a:r>
              <a:rPr lang="en-ID" dirty="0"/>
              <a:t> </a:t>
            </a:r>
            <a:r>
              <a:rPr lang="en-ID" dirty="0" err="1"/>
              <a:t>huruf</a:t>
            </a:r>
            <a:r>
              <a:rPr lang="en-ID" dirty="0"/>
              <a:t> 'a'. </a:t>
            </a:r>
            <a:endParaRPr lang="en-US" dirty="0"/>
          </a:p>
        </p:txBody>
      </p:sp>
      <p:sp>
        <p:nvSpPr>
          <p:cNvPr id="3" name="Rectangle 2">
            <a:extLst>
              <a:ext uri="{FF2B5EF4-FFF2-40B4-BE49-F238E27FC236}">
                <a16:creationId xmlns:a16="http://schemas.microsoft.com/office/drawing/2014/main" id="{567792C3-C0B2-BE45-9F14-DA5CE89EBFF6}"/>
              </a:ext>
            </a:extLst>
          </p:cNvPr>
          <p:cNvSpPr>
            <a:spLocks noChangeArrowheads="1"/>
          </p:cNvSpPr>
          <p:nvPr/>
        </p:nvSpPr>
        <p:spPr bwMode="auto">
          <a:xfrm>
            <a:off x="2611808" y="2514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385" name="Picture 63">
            <a:hlinkClick r:id="rId2"/>
            <a:extLst>
              <a:ext uri="{FF2B5EF4-FFF2-40B4-BE49-F238E27FC236}">
                <a16:creationId xmlns:a16="http://schemas.microsoft.com/office/drawing/2014/main" id="{3AF4593F-BCA3-614E-91CD-6121A71CF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912" y="2971067"/>
            <a:ext cx="3026992" cy="38869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1BEB920-E16F-404C-B903-8F2EDDA38034}"/>
              </a:ext>
            </a:extLst>
          </p:cNvPr>
          <p:cNvSpPr>
            <a:spLocks noChangeArrowheads="1"/>
          </p:cNvSpPr>
          <p:nvPr/>
        </p:nvSpPr>
        <p:spPr bwMode="auto">
          <a:xfrm>
            <a:off x="2611808" y="44069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54066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762F-2B15-4F46-A2F6-8CE9DC07DA6C}"/>
              </a:ext>
            </a:extLst>
          </p:cNvPr>
          <p:cNvSpPr>
            <a:spLocks noGrp="1"/>
          </p:cNvSpPr>
          <p:nvPr>
            <p:ph type="title"/>
          </p:nvPr>
        </p:nvSpPr>
        <p:spPr>
          <a:xfrm>
            <a:off x="6229350" y="808056"/>
            <a:ext cx="5010150" cy="1077229"/>
          </a:xfrm>
        </p:spPr>
        <p:txBody>
          <a:bodyPr>
            <a:normAutofit fontScale="90000"/>
          </a:bodyPr>
          <a:lstStyle/>
          <a:p>
            <a:pPr algn="l"/>
            <a:r>
              <a:rPr lang="en-ID" b="1" dirty="0"/>
              <a:t>Link/Neck,</a:t>
            </a:r>
            <a:r>
              <a:rPr lang="en-ID" dirty="0"/>
              <a:t> </a:t>
            </a:r>
            <a:r>
              <a:rPr lang="en-ID" dirty="0" err="1"/>
              <a:t>sebuah</a:t>
            </a:r>
            <a:r>
              <a:rPr lang="en-ID" dirty="0"/>
              <a:t> </a:t>
            </a:r>
            <a:r>
              <a:rPr lang="en-ID" dirty="0" err="1"/>
              <a:t>tarikan</a:t>
            </a:r>
            <a:r>
              <a:rPr lang="en-ID" dirty="0"/>
              <a:t> garis yang </a:t>
            </a:r>
            <a:r>
              <a:rPr lang="en-ID" dirty="0" err="1"/>
              <a:t>biasanya</a:t>
            </a:r>
            <a:r>
              <a:rPr lang="en-ID" dirty="0"/>
              <a:t> </a:t>
            </a:r>
            <a:r>
              <a:rPr lang="en-ID" dirty="0" err="1"/>
              <a:t>melengkung</a:t>
            </a:r>
            <a:r>
              <a:rPr lang="en-ID" dirty="0"/>
              <a:t>, yang </a:t>
            </a:r>
            <a:r>
              <a:rPr lang="en-ID" dirty="0" err="1"/>
              <a:t>berfungsi</a:t>
            </a:r>
            <a:r>
              <a:rPr lang="en-ID" dirty="0"/>
              <a:t> </a:t>
            </a:r>
            <a:r>
              <a:rPr lang="en-ID" dirty="0" err="1"/>
              <a:t>sebagai</a:t>
            </a:r>
            <a:r>
              <a:rPr lang="en-ID" dirty="0"/>
              <a:t> </a:t>
            </a:r>
            <a:r>
              <a:rPr lang="en-ID" dirty="0" err="1"/>
              <a:t>penghubung</a:t>
            </a:r>
            <a:r>
              <a:rPr lang="en-ID" dirty="0"/>
              <a:t> </a:t>
            </a:r>
            <a:r>
              <a:rPr lang="en-ID" dirty="0" err="1"/>
              <a:t>antara</a:t>
            </a:r>
            <a:r>
              <a:rPr lang="en-ID" dirty="0"/>
              <a:t> 'bowl' dan 'loop/lobe' pada </a:t>
            </a:r>
            <a:r>
              <a:rPr lang="en-ID" dirty="0" err="1"/>
              <a:t>bagian</a:t>
            </a:r>
            <a:r>
              <a:rPr lang="en-ID" dirty="0"/>
              <a:t> </a:t>
            </a:r>
            <a:r>
              <a:rPr lang="en-ID" dirty="0" err="1"/>
              <a:t>bertingkat</a:t>
            </a:r>
            <a:r>
              <a:rPr lang="en-ID" dirty="0"/>
              <a:t> </a:t>
            </a:r>
            <a:r>
              <a:rPr lang="en-ID" dirty="0" err="1"/>
              <a:t>dari</a:t>
            </a:r>
            <a:r>
              <a:rPr lang="en-ID" dirty="0"/>
              <a:t> </a:t>
            </a:r>
            <a:r>
              <a:rPr lang="en-ID" dirty="0" err="1"/>
              <a:t>huruf</a:t>
            </a:r>
            <a:r>
              <a:rPr lang="en-ID" dirty="0"/>
              <a:t> 'g'. </a:t>
            </a:r>
            <a:endParaRPr lang="en-US" dirty="0"/>
          </a:p>
        </p:txBody>
      </p:sp>
      <p:pic>
        <p:nvPicPr>
          <p:cNvPr id="3" name="Picture 2">
            <a:hlinkClick r:id="rId2"/>
            <a:extLst>
              <a:ext uri="{FF2B5EF4-FFF2-40B4-BE49-F238E27FC236}">
                <a16:creationId xmlns:a16="http://schemas.microsoft.com/office/drawing/2014/main" id="{D5BBD5C5-85C9-724D-A82F-B49288B4475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49350" y="671512"/>
            <a:ext cx="3822700" cy="5557838"/>
          </a:xfrm>
          <a:prstGeom prst="rect">
            <a:avLst/>
          </a:prstGeom>
          <a:noFill/>
          <a:ln>
            <a:noFill/>
          </a:ln>
        </p:spPr>
      </p:pic>
    </p:spTree>
    <p:extLst>
      <p:ext uri="{BB962C8B-B14F-4D97-AF65-F5344CB8AC3E}">
        <p14:creationId xmlns:p14="http://schemas.microsoft.com/office/powerpoint/2010/main" val="2555184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81413-A53D-7A49-81CC-EF6C0145A2DA}"/>
              </a:ext>
            </a:extLst>
          </p:cNvPr>
          <p:cNvSpPr>
            <a:spLocks noGrp="1"/>
          </p:cNvSpPr>
          <p:nvPr>
            <p:ph type="title"/>
          </p:nvPr>
        </p:nvSpPr>
        <p:spPr>
          <a:xfrm>
            <a:off x="5397889" y="671394"/>
            <a:ext cx="5769539" cy="4964094"/>
          </a:xfrm>
        </p:spPr>
        <p:txBody>
          <a:bodyPr>
            <a:normAutofit/>
          </a:bodyPr>
          <a:lstStyle/>
          <a:p>
            <a:r>
              <a:rPr lang="en-ID" b="1" dirty="0"/>
              <a:t>Loop/Lobe,</a:t>
            </a:r>
            <a:r>
              <a:rPr lang="en-ID" dirty="0"/>
              <a:t> </a:t>
            </a:r>
            <a:r>
              <a:rPr lang="en-ID" dirty="0" err="1"/>
              <a:t>biasanya</a:t>
            </a:r>
            <a:r>
              <a:rPr lang="en-ID" dirty="0"/>
              <a:t> </a:t>
            </a:r>
            <a:r>
              <a:rPr lang="en-ID" dirty="0" err="1"/>
              <a:t>terdapat</a:t>
            </a:r>
            <a:r>
              <a:rPr lang="en-ID" dirty="0"/>
              <a:t> pada </a:t>
            </a:r>
            <a:r>
              <a:rPr lang="en-ID" dirty="0" err="1"/>
              <a:t>bagian</a:t>
            </a:r>
            <a:r>
              <a:rPr lang="en-ID" dirty="0"/>
              <a:t> </a:t>
            </a:r>
            <a:r>
              <a:rPr lang="en-ID" dirty="0" err="1"/>
              <a:t>huruf</a:t>
            </a:r>
            <a:r>
              <a:rPr lang="en-ID" dirty="0"/>
              <a:t> 'g' yang </a:t>
            </a:r>
            <a:r>
              <a:rPr lang="en-ID" dirty="0" err="1"/>
              <a:t>ada</a:t>
            </a:r>
            <a:r>
              <a:rPr lang="en-ID" dirty="0"/>
              <a:t> </a:t>
            </a:r>
            <a:r>
              <a:rPr lang="en-ID" dirty="0" err="1"/>
              <a:t>dibawah</a:t>
            </a:r>
            <a:r>
              <a:rPr lang="en-ID" dirty="0"/>
              <a:t> garis 'baseline' yang </a:t>
            </a:r>
            <a:r>
              <a:rPr lang="en-ID" dirty="0" err="1"/>
              <a:t>terhubung</a:t>
            </a:r>
            <a:r>
              <a:rPr lang="en-ID" dirty="0"/>
              <a:t> </a:t>
            </a:r>
            <a:r>
              <a:rPr lang="en-ID" dirty="0" err="1"/>
              <a:t>kepada</a:t>
            </a:r>
            <a:r>
              <a:rPr lang="en-ID" dirty="0"/>
              <a:t> 'bowl'. </a:t>
            </a:r>
            <a:r>
              <a:rPr lang="en-ID" dirty="0" err="1"/>
              <a:t>Biasanya</a:t>
            </a:r>
            <a:r>
              <a:rPr lang="en-ID" dirty="0"/>
              <a:t> juga </a:t>
            </a:r>
            <a:r>
              <a:rPr lang="en-ID" dirty="0" err="1"/>
              <a:t>terdapat</a:t>
            </a:r>
            <a:r>
              <a:rPr lang="en-ID" dirty="0"/>
              <a:t> pada </a:t>
            </a:r>
            <a:r>
              <a:rPr lang="en-ID" dirty="0" err="1"/>
              <a:t>huruf</a:t>
            </a:r>
            <a:r>
              <a:rPr lang="en-ID" dirty="0"/>
              <a:t> 'p', 'b' dan 'l'. </a:t>
            </a:r>
            <a:endParaRPr lang="en-US" dirty="0"/>
          </a:p>
        </p:txBody>
      </p:sp>
      <p:pic>
        <p:nvPicPr>
          <p:cNvPr id="3" name="Picture 2">
            <a:hlinkClick r:id="rId2"/>
            <a:extLst>
              <a:ext uri="{FF2B5EF4-FFF2-40B4-BE49-F238E27FC236}">
                <a16:creationId xmlns:a16="http://schemas.microsoft.com/office/drawing/2014/main" id="{5587EBD1-759B-A340-9D91-51ACF8B778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19871" y="671394"/>
            <a:ext cx="3878017" cy="5977056"/>
          </a:xfrm>
          <a:prstGeom prst="rect">
            <a:avLst/>
          </a:prstGeom>
          <a:noFill/>
          <a:ln>
            <a:noFill/>
          </a:ln>
        </p:spPr>
      </p:pic>
    </p:spTree>
    <p:extLst>
      <p:ext uri="{BB962C8B-B14F-4D97-AF65-F5344CB8AC3E}">
        <p14:creationId xmlns:p14="http://schemas.microsoft.com/office/powerpoint/2010/main" val="3217141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542D-2F22-E640-B8F1-0580F77E8F6B}"/>
              </a:ext>
            </a:extLst>
          </p:cNvPr>
          <p:cNvSpPr>
            <a:spLocks noGrp="1"/>
          </p:cNvSpPr>
          <p:nvPr>
            <p:ph type="title"/>
          </p:nvPr>
        </p:nvSpPr>
        <p:spPr>
          <a:xfrm>
            <a:off x="1066800" y="552450"/>
            <a:ext cx="10172700" cy="6305550"/>
          </a:xfrm>
        </p:spPr>
        <p:txBody>
          <a:bodyPr>
            <a:noAutofit/>
          </a:bodyPr>
          <a:lstStyle/>
          <a:p>
            <a:pPr algn="l"/>
            <a:r>
              <a:rPr lang="en-ID" sz="2800" dirty="0" err="1">
                <a:latin typeface="Arial Rounded MT Bold" panose="020F0704030504030204" pitchFamily="34" charset="77"/>
              </a:rPr>
              <a:t>KlasifikasiHuruf</a:t>
            </a:r>
            <a:br>
              <a:rPr lang="en-ID" sz="2800" dirty="0">
                <a:latin typeface="Arial Rounded MT Bold" panose="020F0704030504030204" pitchFamily="34" charset="77"/>
              </a:rPr>
            </a:br>
            <a:r>
              <a:rPr lang="en-ID" sz="2800" dirty="0">
                <a:latin typeface="Arial Rounded MT Bold" panose="020F0704030504030204" pitchFamily="34" charset="77"/>
              </a:rPr>
              <a:t>Serif </a:t>
            </a:r>
            <a:r>
              <a:rPr lang="en-ID" sz="2800" dirty="0" err="1">
                <a:latin typeface="Arial Rounded MT Bold" panose="020F0704030504030204" pitchFamily="34" charset="77"/>
              </a:rPr>
              <a:t>merupakan</a:t>
            </a:r>
            <a:r>
              <a:rPr lang="en-ID" sz="2800" dirty="0">
                <a:latin typeface="Arial Rounded MT Bold" panose="020F0704030504030204" pitchFamily="34" charset="77"/>
              </a:rPr>
              <a:t> </a:t>
            </a:r>
            <a:r>
              <a:rPr lang="en-ID" sz="2800" dirty="0" err="1">
                <a:latin typeface="Arial Rounded MT Bold" panose="020F0704030504030204" pitchFamily="34" charset="77"/>
              </a:rPr>
              <a:t>huruf</a:t>
            </a:r>
            <a:r>
              <a:rPr lang="en-ID" sz="2800" dirty="0">
                <a:latin typeface="Arial Rounded MT Bold" panose="020F0704030504030204" pitchFamily="34" charset="77"/>
              </a:rPr>
              <a:t> yang </a:t>
            </a:r>
            <a:r>
              <a:rPr lang="en-ID" sz="2800" dirty="0" err="1">
                <a:latin typeface="Arial Rounded MT Bold" panose="020F0704030504030204" pitchFamily="34" charset="77"/>
              </a:rPr>
              <a:t>muncul</a:t>
            </a:r>
            <a:r>
              <a:rPr lang="en-ID" sz="2800" dirty="0">
                <a:latin typeface="Arial Rounded MT Bold" panose="020F0704030504030204" pitchFamily="34" charset="77"/>
              </a:rPr>
              <a:t> </a:t>
            </a:r>
            <a:r>
              <a:rPr lang="en-ID" sz="2800" dirty="0" err="1">
                <a:latin typeface="Arial Rounded MT Bold" panose="020F0704030504030204" pitchFamily="34" charset="77"/>
              </a:rPr>
              <a:t>sejak</a:t>
            </a:r>
            <a:r>
              <a:rPr lang="en-ID" sz="2800" dirty="0">
                <a:latin typeface="Arial Rounded MT Bold" panose="020F0704030504030204" pitchFamily="34" charset="77"/>
              </a:rPr>
              <a:t> </a:t>
            </a:r>
            <a:r>
              <a:rPr lang="en-ID" sz="2800" dirty="0" err="1">
                <a:latin typeface="Arial Rounded MT Bold" panose="020F0704030504030204" pitchFamily="34" charset="77"/>
              </a:rPr>
              <a:t>awal</a:t>
            </a:r>
            <a:r>
              <a:rPr lang="en-ID" sz="2800" dirty="0">
                <a:latin typeface="Arial Rounded MT Bold" panose="020F0704030504030204" pitchFamily="34" charset="77"/>
              </a:rPr>
              <a:t> </a:t>
            </a:r>
            <a:r>
              <a:rPr lang="en-ID" sz="2800" dirty="0" err="1">
                <a:latin typeface="Arial Rounded MT Bold" panose="020F0704030504030204" pitchFamily="34" charset="77"/>
              </a:rPr>
              <a:t>perkembangan</a:t>
            </a:r>
            <a:r>
              <a:rPr lang="en-ID" sz="2800" dirty="0">
                <a:latin typeface="Arial Rounded MT Bold" panose="020F0704030504030204" pitchFamily="34" charset="77"/>
              </a:rPr>
              <a:t> </a:t>
            </a:r>
            <a:r>
              <a:rPr lang="en-ID" sz="2800" dirty="0" err="1">
                <a:latin typeface="Arial Rounded MT Bold" panose="020F0704030504030204" pitchFamily="34" charset="77"/>
              </a:rPr>
              <a:t>desain</a:t>
            </a:r>
            <a:r>
              <a:rPr lang="en-ID" sz="2800" dirty="0">
                <a:latin typeface="Arial Rounded MT Bold" panose="020F0704030504030204" pitchFamily="34" charset="77"/>
              </a:rPr>
              <a:t> </a:t>
            </a:r>
            <a:r>
              <a:rPr lang="en-ID" sz="2800" dirty="0" err="1">
                <a:latin typeface="Arial Rounded MT Bold" panose="020F0704030504030204" pitchFamily="34" charset="77"/>
              </a:rPr>
              <a:t>huruf</a:t>
            </a:r>
            <a:r>
              <a:rPr lang="en-ID" sz="2800" dirty="0">
                <a:latin typeface="Arial Rounded MT Bold" panose="020F0704030504030204" pitchFamily="34" charset="77"/>
              </a:rPr>
              <a:t> </a:t>
            </a:r>
            <a:r>
              <a:rPr lang="en-ID" sz="2800" dirty="0" err="1">
                <a:latin typeface="Arial Rounded MT Bold" panose="020F0704030504030204" pitchFamily="34" charset="77"/>
              </a:rPr>
              <a:t>atau</a:t>
            </a:r>
            <a:r>
              <a:rPr lang="en-ID" sz="2800" dirty="0">
                <a:latin typeface="Arial Rounded MT Bold" panose="020F0704030504030204" pitchFamily="34" charset="77"/>
              </a:rPr>
              <a:t> </a:t>
            </a:r>
            <a:r>
              <a:rPr lang="en-ID" sz="2800" dirty="0" err="1">
                <a:latin typeface="Arial Rounded MT Bold" panose="020F0704030504030204" pitchFamily="34" charset="77"/>
              </a:rPr>
              <a:t>tipografi</a:t>
            </a:r>
            <a:r>
              <a:rPr lang="en-ID" sz="2800" dirty="0">
                <a:latin typeface="Arial Rounded MT Bold" panose="020F0704030504030204" pitchFamily="34" charset="77"/>
              </a:rPr>
              <a:t> dan </a:t>
            </a:r>
            <a:r>
              <a:rPr lang="en-ID" sz="2800" dirty="0" err="1">
                <a:latin typeface="Arial Rounded MT Bold" panose="020F0704030504030204" pitchFamily="34" charset="77"/>
              </a:rPr>
              <a:t>masih</a:t>
            </a:r>
            <a:r>
              <a:rPr lang="en-ID" sz="2800" dirty="0">
                <a:latin typeface="Arial Rounded MT Bold" panose="020F0704030504030204" pitchFamily="34" charset="77"/>
              </a:rPr>
              <a:t> </a:t>
            </a:r>
            <a:r>
              <a:rPr lang="en-ID" sz="2800" dirty="0" err="1">
                <a:latin typeface="Arial Rounded MT Bold" panose="020F0704030504030204" pitchFamily="34" charset="77"/>
              </a:rPr>
              <a:t>memiliki</a:t>
            </a:r>
            <a:r>
              <a:rPr lang="en-ID" sz="2800" dirty="0">
                <a:latin typeface="Arial Rounded MT Bold" panose="020F0704030504030204" pitchFamily="34" charset="77"/>
              </a:rPr>
              <a:t> </a:t>
            </a:r>
            <a:r>
              <a:rPr lang="en-ID" sz="2800" dirty="0" err="1">
                <a:latin typeface="Arial Rounded MT Bold" panose="020F0704030504030204" pitchFamily="34" charset="77"/>
              </a:rPr>
              <a:t>daya</a:t>
            </a:r>
            <a:r>
              <a:rPr lang="en-ID" sz="2800" dirty="0">
                <a:latin typeface="Arial Rounded MT Bold" panose="020F0704030504030204" pitchFamily="34" charset="77"/>
              </a:rPr>
              <a:t> </a:t>
            </a:r>
            <a:r>
              <a:rPr lang="en-ID" sz="2800" dirty="0" err="1">
                <a:latin typeface="Arial Rounded MT Bold" panose="020F0704030504030204" pitchFamily="34" charset="77"/>
              </a:rPr>
              <a:t>tarik</a:t>
            </a:r>
            <a:r>
              <a:rPr lang="en-ID" sz="2800" dirty="0">
                <a:latin typeface="Arial Rounded MT Bold" panose="020F0704030504030204" pitchFamily="34" charset="77"/>
              </a:rPr>
              <a:t> yang </a:t>
            </a:r>
            <a:r>
              <a:rPr lang="en-ID" sz="2800" dirty="0" err="1">
                <a:latin typeface="Arial Rounded MT Bold" panose="020F0704030504030204" pitchFamily="34" charset="77"/>
              </a:rPr>
              <a:t>besar</a:t>
            </a:r>
            <a:r>
              <a:rPr lang="en-ID" sz="2800" dirty="0">
                <a:latin typeface="Arial Rounded MT Bold" panose="020F0704030504030204" pitchFamily="34" charset="77"/>
              </a:rPr>
              <a:t> </a:t>
            </a:r>
            <a:r>
              <a:rPr lang="en-ID" sz="2800" dirty="0" err="1">
                <a:latin typeface="Arial Rounded MT Bold" panose="020F0704030504030204" pitchFamily="34" charset="77"/>
              </a:rPr>
              <a:t>hingga</a:t>
            </a:r>
            <a:r>
              <a:rPr lang="en-ID" sz="2800" dirty="0">
                <a:latin typeface="Arial Rounded MT Bold" panose="020F0704030504030204" pitchFamily="34" charset="77"/>
              </a:rPr>
              <a:t> era digital. </a:t>
            </a:r>
            <a:r>
              <a:rPr lang="en-ID" sz="2800" dirty="0" err="1">
                <a:latin typeface="Arial Rounded MT Bold" panose="020F0704030504030204" pitchFamily="34" charset="77"/>
              </a:rPr>
              <a:t>Bentuk</a:t>
            </a:r>
            <a:r>
              <a:rPr lang="en-ID" sz="2800" dirty="0">
                <a:latin typeface="Arial Rounded MT Bold" panose="020F0704030504030204" pitchFamily="34" charset="77"/>
              </a:rPr>
              <a:t> </a:t>
            </a:r>
            <a:r>
              <a:rPr lang="en-ID" sz="2800" dirty="0" err="1">
                <a:latin typeface="Arial Rounded MT Bold" panose="020F0704030504030204" pitchFamily="34" charset="77"/>
              </a:rPr>
              <a:t>huruf</a:t>
            </a:r>
            <a:r>
              <a:rPr lang="en-ID" sz="2800" dirty="0">
                <a:latin typeface="Arial Rounded MT Bold" panose="020F0704030504030204" pitchFamily="34" charset="77"/>
              </a:rPr>
              <a:t> serif </a:t>
            </a:r>
            <a:r>
              <a:rPr lang="en-ID" sz="2800" dirty="0" err="1">
                <a:latin typeface="Arial Rounded MT Bold" panose="020F0704030504030204" pitchFamily="34" charset="77"/>
              </a:rPr>
              <a:t>mempunyai</a:t>
            </a:r>
            <a:r>
              <a:rPr lang="en-ID" sz="2800" dirty="0">
                <a:latin typeface="Arial Rounded MT Bold" panose="020F0704030504030204" pitchFamily="34" charset="77"/>
              </a:rPr>
              <a:t> </a:t>
            </a:r>
            <a:r>
              <a:rPr lang="en-ID" sz="2800" dirty="0" err="1">
                <a:latin typeface="Arial Rounded MT Bold" panose="020F0704030504030204" pitchFamily="34" charset="77"/>
              </a:rPr>
              <a:t>ciri</a:t>
            </a:r>
            <a:r>
              <a:rPr lang="en-ID" sz="2800" dirty="0">
                <a:latin typeface="Arial Rounded MT Bold" panose="020F0704030504030204" pitchFamily="34" charset="77"/>
              </a:rPr>
              <a:t> </a:t>
            </a:r>
            <a:r>
              <a:rPr lang="en-ID" sz="2800" dirty="0" err="1">
                <a:latin typeface="Arial Rounded MT Bold" panose="020F0704030504030204" pitchFamily="34" charset="77"/>
              </a:rPr>
              <a:t>yaitu</a:t>
            </a:r>
            <a:r>
              <a:rPr lang="en-ID" sz="2800" dirty="0">
                <a:latin typeface="Arial Rounded MT Bold" panose="020F0704030504030204" pitchFamily="34" charset="77"/>
              </a:rPr>
              <a:t> </a:t>
            </a:r>
            <a:r>
              <a:rPr lang="en-ID" sz="2800" dirty="0" err="1">
                <a:latin typeface="Arial Rounded MT Bold" panose="020F0704030504030204" pitchFamily="34" charset="77"/>
              </a:rPr>
              <a:t>memiliki</a:t>
            </a:r>
            <a:r>
              <a:rPr lang="en-ID" sz="2800" dirty="0">
                <a:latin typeface="Arial Rounded MT Bold" panose="020F0704030504030204" pitchFamily="34" charset="77"/>
              </a:rPr>
              <a:t> kaki/</a:t>
            </a:r>
            <a:r>
              <a:rPr lang="en-ID" sz="2800" dirty="0" err="1">
                <a:latin typeface="Arial Rounded MT Bold" panose="020F0704030504030204" pitchFamily="34" charset="77"/>
              </a:rPr>
              <a:t>sirip</a:t>
            </a:r>
            <a:r>
              <a:rPr lang="en-ID" sz="2800" dirty="0">
                <a:latin typeface="Arial Rounded MT Bold" panose="020F0704030504030204" pitchFamily="34" charset="77"/>
              </a:rPr>
              <a:t> (serif) yang </a:t>
            </a:r>
            <a:r>
              <a:rPr lang="en-ID" sz="2800" dirty="0" err="1">
                <a:latin typeface="Arial Rounded MT Bold" panose="020F0704030504030204" pitchFamily="34" charset="77"/>
              </a:rPr>
              <a:t>berbentuk</a:t>
            </a:r>
            <a:r>
              <a:rPr lang="en-ID" sz="2800" dirty="0">
                <a:latin typeface="Arial Rounded MT Bold" panose="020F0704030504030204" pitchFamily="34" charset="77"/>
              </a:rPr>
              <a:t> </a:t>
            </a:r>
            <a:r>
              <a:rPr lang="en-ID" sz="2800" dirty="0" err="1">
                <a:latin typeface="Arial Rounded MT Bold" panose="020F0704030504030204" pitchFamily="34" charset="77"/>
              </a:rPr>
              <a:t>lancip</a:t>
            </a:r>
            <a:r>
              <a:rPr lang="en-ID" sz="2800" dirty="0">
                <a:latin typeface="Arial Rounded MT Bold" panose="020F0704030504030204" pitchFamily="34" charset="77"/>
              </a:rPr>
              <a:t> pada </a:t>
            </a:r>
            <a:r>
              <a:rPr lang="en-ID" sz="2800" dirty="0" err="1">
                <a:latin typeface="Arial Rounded MT Bold" panose="020F0704030504030204" pitchFamily="34" charset="77"/>
              </a:rPr>
              <a:t>bagian</a:t>
            </a:r>
            <a:r>
              <a:rPr lang="en-ID" sz="2800" dirty="0">
                <a:latin typeface="Arial Rounded MT Bold" panose="020F0704030504030204" pitchFamily="34" charset="77"/>
              </a:rPr>
              <a:t> </a:t>
            </a:r>
            <a:r>
              <a:rPr lang="en-ID" sz="2800" dirty="0" err="1">
                <a:latin typeface="Arial Rounded MT Bold" panose="020F0704030504030204" pitchFamily="34" charset="77"/>
              </a:rPr>
              <a:t>ujung</a:t>
            </a:r>
            <a:r>
              <a:rPr lang="en-ID" sz="2800" dirty="0">
                <a:latin typeface="Arial Rounded MT Bold" panose="020F0704030504030204" pitchFamily="34" charset="77"/>
              </a:rPr>
              <a:t> </a:t>
            </a:r>
            <a:r>
              <a:rPr lang="en-ID" sz="2800" dirty="0" err="1">
                <a:latin typeface="Arial Rounded MT Bold" panose="020F0704030504030204" pitchFamily="34" charset="77"/>
              </a:rPr>
              <a:t>huruf</a:t>
            </a:r>
            <a:r>
              <a:rPr lang="en-ID" sz="2800" dirty="0">
                <a:latin typeface="Arial Rounded MT Bold" panose="020F0704030504030204" pitchFamily="34" charset="77"/>
              </a:rPr>
              <a:t>. Jika </a:t>
            </a:r>
            <a:r>
              <a:rPr lang="en-ID" sz="2800" dirty="0" err="1">
                <a:latin typeface="Arial Rounded MT Bold" panose="020F0704030504030204" pitchFamily="34" charset="77"/>
              </a:rPr>
              <a:t>diamati</a:t>
            </a:r>
            <a:r>
              <a:rPr lang="en-ID" sz="2800" dirty="0">
                <a:latin typeface="Arial Rounded MT Bold" panose="020F0704030504030204" pitchFamily="34" charset="77"/>
              </a:rPr>
              <a:t> </a:t>
            </a:r>
            <a:r>
              <a:rPr lang="en-ID" sz="2800" dirty="0" err="1">
                <a:latin typeface="Arial Rounded MT Bold" panose="020F0704030504030204" pitchFamily="34" charset="77"/>
              </a:rPr>
              <a:t>lagi</a:t>
            </a:r>
            <a:r>
              <a:rPr lang="en-ID" sz="2800" dirty="0">
                <a:latin typeface="Arial Rounded MT Bold" panose="020F0704030504030204" pitchFamily="34" charset="77"/>
              </a:rPr>
              <a:t>, </a:t>
            </a:r>
            <a:r>
              <a:rPr lang="en-ID" sz="2800" dirty="0" err="1">
                <a:latin typeface="Arial Rounded MT Bold" panose="020F0704030504030204" pitchFamily="34" charset="77"/>
              </a:rPr>
              <a:t>huruf</a:t>
            </a:r>
            <a:r>
              <a:rPr lang="en-ID" sz="2800" dirty="0">
                <a:latin typeface="Arial Rounded MT Bold" panose="020F0704030504030204" pitchFamily="34" charset="77"/>
              </a:rPr>
              <a:t> serif juga </a:t>
            </a:r>
            <a:r>
              <a:rPr lang="en-ID" sz="2800" dirty="0" err="1">
                <a:latin typeface="Arial Rounded MT Bold" panose="020F0704030504030204" pitchFamily="34" charset="77"/>
              </a:rPr>
              <a:t>memiliki</a:t>
            </a:r>
            <a:r>
              <a:rPr lang="en-ID" sz="2800" dirty="0">
                <a:latin typeface="Arial Rounded MT Bold" panose="020F0704030504030204" pitchFamily="34" charset="77"/>
              </a:rPr>
              <a:t> </a:t>
            </a:r>
            <a:r>
              <a:rPr lang="en-ID" sz="2800" dirty="0" err="1">
                <a:latin typeface="Arial Rounded MT Bold" panose="020F0704030504030204" pitchFamily="34" charset="77"/>
              </a:rPr>
              <a:t>ketebalan</a:t>
            </a:r>
            <a:r>
              <a:rPr lang="en-ID" sz="2800" dirty="0">
                <a:latin typeface="Arial Rounded MT Bold" panose="020F0704030504030204" pitchFamily="34" charset="77"/>
              </a:rPr>
              <a:t> dan </a:t>
            </a:r>
            <a:r>
              <a:rPr lang="en-ID" sz="2800" dirty="0" err="1">
                <a:latin typeface="Arial Rounded MT Bold" panose="020F0704030504030204" pitchFamily="34" charset="77"/>
              </a:rPr>
              <a:t>ketipisan</a:t>
            </a:r>
            <a:r>
              <a:rPr lang="en-ID" sz="2800" dirty="0">
                <a:latin typeface="Arial Rounded MT Bold" panose="020F0704030504030204" pitchFamily="34" charset="77"/>
              </a:rPr>
              <a:t> yang </a:t>
            </a:r>
            <a:r>
              <a:rPr lang="en-ID" sz="2800" dirty="0" err="1">
                <a:latin typeface="Arial Rounded MT Bold" panose="020F0704030504030204" pitchFamily="34" charset="77"/>
              </a:rPr>
              <a:t>kontras</a:t>
            </a:r>
            <a:r>
              <a:rPr lang="en-ID" sz="2800" dirty="0">
                <a:latin typeface="Arial Rounded MT Bold" panose="020F0704030504030204" pitchFamily="34" charset="77"/>
              </a:rPr>
              <a:t> pada garis-garis </a:t>
            </a:r>
            <a:r>
              <a:rPr lang="en-ID" sz="2800" dirty="0" err="1">
                <a:latin typeface="Arial Rounded MT Bold" panose="020F0704030504030204" pitchFamily="34" charset="77"/>
              </a:rPr>
              <a:t>hurufnya</a:t>
            </a:r>
            <a:r>
              <a:rPr lang="en-ID" sz="2800" dirty="0">
                <a:latin typeface="Arial Rounded MT Bold" panose="020F0704030504030204" pitchFamily="34" charset="77"/>
              </a:rPr>
              <a:t> yang </a:t>
            </a:r>
            <a:r>
              <a:rPr lang="en-ID" sz="2800" dirty="0" err="1">
                <a:latin typeface="Arial Rounded MT Bold" panose="020F0704030504030204" pitchFamily="34" charset="77"/>
              </a:rPr>
              <a:t>membuat</a:t>
            </a:r>
            <a:r>
              <a:rPr lang="en-ID" sz="2800" dirty="0">
                <a:latin typeface="Arial Rounded MT Bold" panose="020F0704030504030204" pitchFamily="34" charset="77"/>
              </a:rPr>
              <a:t> </a:t>
            </a:r>
            <a:r>
              <a:rPr lang="en-ID" sz="2800" dirty="0" err="1">
                <a:latin typeface="Arial Rounded MT Bold" panose="020F0704030504030204" pitchFamily="34" charset="77"/>
              </a:rPr>
              <a:t>huruf</a:t>
            </a:r>
            <a:r>
              <a:rPr lang="en-ID" sz="2800" dirty="0">
                <a:latin typeface="Arial Rounded MT Bold" panose="020F0704030504030204" pitchFamily="34" charset="77"/>
              </a:rPr>
              <a:t> serif </a:t>
            </a:r>
            <a:r>
              <a:rPr lang="en-ID" sz="2800" dirty="0" err="1">
                <a:latin typeface="Arial Rounded MT Bold" panose="020F0704030504030204" pitchFamily="34" charset="77"/>
              </a:rPr>
              <a:t>menjadi</a:t>
            </a:r>
            <a:r>
              <a:rPr lang="en-ID" sz="2800" dirty="0">
                <a:latin typeface="Arial Rounded MT Bold" panose="020F0704030504030204" pitchFamily="34" charset="77"/>
              </a:rPr>
              <a:t> </a:t>
            </a:r>
            <a:r>
              <a:rPr lang="en-ID" sz="2800" dirty="0" err="1">
                <a:latin typeface="Arial Rounded MT Bold" panose="020F0704030504030204" pitchFamily="34" charset="77"/>
              </a:rPr>
              <a:t>lebih</a:t>
            </a:r>
            <a:r>
              <a:rPr lang="en-ID" sz="2800" dirty="0">
                <a:latin typeface="Arial Rounded MT Bold" panose="020F0704030504030204" pitchFamily="34" charset="77"/>
              </a:rPr>
              <a:t> </a:t>
            </a:r>
            <a:r>
              <a:rPr lang="en-ID" sz="2800" dirty="0" err="1">
                <a:latin typeface="Arial Rounded MT Bold" panose="020F0704030504030204" pitchFamily="34" charset="77"/>
              </a:rPr>
              <a:t>mudah</a:t>
            </a:r>
            <a:r>
              <a:rPr lang="en-ID" sz="2800" dirty="0">
                <a:latin typeface="Arial Rounded MT Bold" panose="020F0704030504030204" pitchFamily="34" charset="77"/>
              </a:rPr>
              <a:t> </a:t>
            </a:r>
            <a:r>
              <a:rPr lang="en-ID" sz="2800" dirty="0" err="1">
                <a:latin typeface="Arial Rounded MT Bold" panose="020F0704030504030204" pitchFamily="34" charset="77"/>
              </a:rPr>
              <a:t>dibaca</a:t>
            </a:r>
            <a:r>
              <a:rPr lang="en-ID" sz="2800" dirty="0">
                <a:latin typeface="Arial Rounded MT Bold" panose="020F0704030504030204" pitchFamily="34" charset="77"/>
              </a:rPr>
              <a:t> (readability).</a:t>
            </a:r>
            <a:br>
              <a:rPr lang="en-ID" sz="2800" dirty="0">
                <a:latin typeface="Arial Rounded MT Bold" panose="020F0704030504030204" pitchFamily="34" charset="77"/>
              </a:rPr>
            </a:br>
            <a:r>
              <a:rPr lang="en-ID" sz="2800" dirty="0" err="1">
                <a:latin typeface="Arial Rounded MT Bold" panose="020F0704030504030204" pitchFamily="34" charset="77"/>
              </a:rPr>
              <a:t>Huruf</a:t>
            </a:r>
            <a:r>
              <a:rPr lang="en-ID" sz="2800" dirty="0">
                <a:latin typeface="Arial Rounded MT Bold" panose="020F0704030504030204" pitchFamily="34" charset="77"/>
              </a:rPr>
              <a:t> serif </a:t>
            </a:r>
            <a:r>
              <a:rPr lang="en-ID" sz="2800" dirty="0" err="1">
                <a:latin typeface="Arial Rounded MT Bold" panose="020F0704030504030204" pitchFamily="34" charset="77"/>
              </a:rPr>
              <a:t>dibagi</a:t>
            </a:r>
            <a:r>
              <a:rPr lang="en-ID" sz="2800" dirty="0">
                <a:latin typeface="Arial Rounded MT Bold" panose="020F0704030504030204" pitchFamily="34" charset="77"/>
              </a:rPr>
              <a:t> </a:t>
            </a:r>
            <a:r>
              <a:rPr lang="en-ID" sz="2800" dirty="0" err="1">
                <a:latin typeface="Arial Rounded MT Bold" panose="020F0704030504030204" pitchFamily="34" charset="77"/>
              </a:rPr>
              <a:t>menjadi</a:t>
            </a:r>
            <a:r>
              <a:rPr lang="en-ID" sz="2800" dirty="0">
                <a:latin typeface="Arial Rounded MT Bold" panose="020F0704030504030204" pitchFamily="34" charset="77"/>
              </a:rPr>
              <a:t> </a:t>
            </a:r>
            <a:r>
              <a:rPr lang="en-ID" sz="2800" dirty="0" err="1">
                <a:latin typeface="Arial Rounded MT Bold" panose="020F0704030504030204" pitchFamily="34" charset="77"/>
              </a:rPr>
              <a:t>empat</a:t>
            </a:r>
            <a:r>
              <a:rPr lang="en-ID" sz="2800" dirty="0">
                <a:latin typeface="Arial Rounded MT Bold" panose="020F0704030504030204" pitchFamily="34" charset="77"/>
              </a:rPr>
              <a:t> </a:t>
            </a:r>
            <a:r>
              <a:rPr lang="en-ID" sz="2800" dirty="0" err="1">
                <a:latin typeface="Arial Rounded MT Bold" panose="020F0704030504030204" pitchFamily="34" charset="77"/>
              </a:rPr>
              <a:t>jenis</a:t>
            </a:r>
            <a:r>
              <a:rPr lang="en-ID" sz="2800" dirty="0">
                <a:latin typeface="Arial Rounded MT Bold" panose="020F0704030504030204" pitchFamily="34" charset="77"/>
              </a:rPr>
              <a:t>, </a:t>
            </a:r>
            <a:r>
              <a:rPr lang="en-ID" sz="2800" dirty="0" err="1">
                <a:latin typeface="Arial Rounded MT Bold" panose="020F0704030504030204" pitchFamily="34" charset="77"/>
              </a:rPr>
              <a:t>yaitu</a:t>
            </a:r>
            <a:r>
              <a:rPr lang="en-ID" sz="2800" dirty="0">
                <a:latin typeface="Arial Rounded MT Bold" panose="020F0704030504030204" pitchFamily="34" charset="77"/>
              </a:rPr>
              <a:t>:</a:t>
            </a:r>
            <a:br>
              <a:rPr lang="en-ID" sz="2800" dirty="0">
                <a:latin typeface="Arial Rounded MT Bold" panose="020F0704030504030204" pitchFamily="34" charset="77"/>
              </a:rPr>
            </a:br>
            <a:r>
              <a:rPr lang="en-ID" sz="2800" dirty="0">
                <a:latin typeface="Arial Rounded MT Bold" panose="020F0704030504030204" pitchFamily="34" charset="77"/>
              </a:rPr>
              <a:t>Old Style</a:t>
            </a:r>
            <a:br>
              <a:rPr lang="en-ID" sz="2800" dirty="0">
                <a:latin typeface="Arial Rounded MT Bold" panose="020F0704030504030204" pitchFamily="34" charset="77"/>
              </a:rPr>
            </a:br>
            <a:r>
              <a:rPr lang="en-ID" sz="2800" dirty="0">
                <a:latin typeface="Arial Rounded MT Bold" panose="020F0704030504030204" pitchFamily="34" charset="77"/>
              </a:rPr>
              <a:t>Transitional</a:t>
            </a:r>
            <a:br>
              <a:rPr lang="en-ID" sz="2800" dirty="0">
                <a:latin typeface="Arial Rounded MT Bold" panose="020F0704030504030204" pitchFamily="34" charset="77"/>
              </a:rPr>
            </a:br>
            <a:r>
              <a:rPr lang="en-ID" sz="2800" dirty="0">
                <a:latin typeface="Arial Rounded MT Bold" panose="020F0704030504030204" pitchFamily="34" charset="77"/>
              </a:rPr>
              <a:t>Modern</a:t>
            </a:r>
            <a:br>
              <a:rPr lang="en-ID" sz="2800" dirty="0">
                <a:latin typeface="Arial Rounded MT Bold" panose="020F0704030504030204" pitchFamily="34" charset="77"/>
              </a:rPr>
            </a:br>
            <a:r>
              <a:rPr lang="en-ID" sz="2800" dirty="0">
                <a:latin typeface="Arial Rounded MT Bold" panose="020F0704030504030204" pitchFamily="34" charset="77"/>
              </a:rPr>
              <a:t>Egyptian (Slab Serif)</a:t>
            </a:r>
            <a:br>
              <a:rPr lang="en-ID" sz="2800" dirty="0">
                <a:latin typeface="Arial Rounded MT Bold" panose="020F0704030504030204" pitchFamily="34" charset="77"/>
              </a:rPr>
            </a:br>
            <a:r>
              <a:rPr lang="en-ID" sz="2800" dirty="0">
                <a:latin typeface="Arial Rounded MT Bold" panose="020F0704030504030204" pitchFamily="34" charset="77"/>
              </a:rPr>
              <a:t>Sans Serif</a:t>
            </a:r>
            <a:br>
              <a:rPr lang="en-ID" sz="2800" dirty="0">
                <a:latin typeface="Arial Rounded MT Bold" panose="020F0704030504030204" pitchFamily="34" charset="77"/>
              </a:rPr>
            </a:br>
            <a:br>
              <a:rPr lang="en-ID" sz="2800" dirty="0">
                <a:latin typeface="Arial Rounded MT Bold" panose="020F0704030504030204" pitchFamily="34" charset="77"/>
              </a:rPr>
            </a:br>
            <a:endParaRPr lang="en-US" sz="2800" dirty="0">
              <a:latin typeface="Arial Rounded MT Bold" panose="020F0704030504030204" pitchFamily="34" charset="77"/>
            </a:endParaRPr>
          </a:p>
        </p:txBody>
      </p:sp>
    </p:spTree>
    <p:extLst>
      <p:ext uri="{BB962C8B-B14F-4D97-AF65-F5344CB8AC3E}">
        <p14:creationId xmlns:p14="http://schemas.microsoft.com/office/powerpoint/2010/main" val="403521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84F767C-491C-084B-956B-A0D926AE02F3}"/>
              </a:ext>
            </a:extLst>
          </p:cNvPr>
          <p:cNvSpPr>
            <a:spLocks noChangeArrowheads="1"/>
          </p:cNvSpPr>
          <p:nvPr/>
        </p:nvSpPr>
        <p:spPr bwMode="auto">
          <a:xfrm>
            <a:off x="1638300" y="1181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409" name="Picture 18" descr="Tipografi-Fungsi, Anatomi, dan Klasifikasi-26">
            <a:extLst>
              <a:ext uri="{FF2B5EF4-FFF2-40B4-BE49-F238E27FC236}">
                <a16:creationId xmlns:a16="http://schemas.microsoft.com/office/drawing/2014/main" id="{A6610D04-9CB8-3048-B814-7BCC0D60E87A}"/>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21154" t="29281" r="25000" b="21404"/>
          <a:stretch>
            <a:fillRect/>
          </a:stretch>
        </p:blipFill>
        <p:spPr bwMode="auto">
          <a:xfrm>
            <a:off x="2628900" y="1447800"/>
            <a:ext cx="69342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14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7249F6-92C1-B445-A605-05B75FEEBFF7}"/>
              </a:ext>
            </a:extLst>
          </p:cNvPr>
          <p:cNvSpPr/>
          <p:nvPr/>
        </p:nvSpPr>
        <p:spPr>
          <a:xfrm>
            <a:off x="1162050" y="350078"/>
            <a:ext cx="9867900" cy="5574988"/>
          </a:xfrm>
          <a:prstGeom prst="rect">
            <a:avLst/>
          </a:prstGeom>
        </p:spPr>
        <p:txBody>
          <a:bodyPr wrap="square">
            <a:spAutoFit/>
          </a:bodyPr>
          <a:lstStyle/>
          <a:p>
            <a:pPr algn="just">
              <a:lnSpc>
                <a:spcPct val="115000"/>
              </a:lnSpc>
            </a:pP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Berbeda</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dengan</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huruf</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serif,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huruf</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ini</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tidak</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memiliki</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sirip</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/serif pada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ujung</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hurufnya</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dan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memiliki</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ketebalan</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huruf</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yang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hampir</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sama</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Huruf</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sans serif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memiliki</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sifat</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kesederhanaan</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modern, dan futuristic.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Huruf</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sans serif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lebih</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banyak</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ditemukan</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di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layar</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monitor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atau</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digital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karena</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huruf</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sans serif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memiliki</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bentuk</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yang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sederhana</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sehingga</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memudahkan</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pengguna</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komputer</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untuk</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membacanya</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a:t>
            </a:r>
          </a:p>
          <a:p>
            <a:pPr algn="just">
              <a:lnSpc>
                <a:spcPct val="115000"/>
              </a:lnSpc>
            </a:pP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Huruf</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sans serif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dibagi</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menjadi</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empat</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karakteristik</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400" dirty="0" err="1">
                <a:latin typeface="Arial Rounded MT Bold" panose="020F0704030504030204" pitchFamily="34" charset="77"/>
                <a:ea typeface="Calibri" panose="020F0502020204030204" pitchFamily="34" charset="0"/>
                <a:cs typeface="Times New Roman" panose="02020603050405020304" pitchFamily="18" charset="0"/>
              </a:rPr>
              <a:t>yaitu</a:t>
            </a:r>
            <a:r>
              <a:rPr lang="en-ID" sz="2400" dirty="0">
                <a:latin typeface="Arial Rounded MT Bold" panose="020F0704030504030204" pitchFamily="34" charset="77"/>
                <a:ea typeface="Calibri" panose="020F0502020204030204" pitchFamily="34" charset="0"/>
                <a:cs typeface="Times New Roman" panose="02020603050405020304" pitchFamily="18" charset="0"/>
              </a:rPr>
              <a:t>:</a:t>
            </a:r>
          </a:p>
          <a:p>
            <a:pPr algn="just">
              <a:lnSpc>
                <a:spcPct val="115000"/>
              </a:lnSpc>
            </a:pPr>
            <a:r>
              <a:rPr lang="en-ID" sz="2400" dirty="0">
                <a:latin typeface="Arial Rounded MT Bold" panose="020F0704030504030204" pitchFamily="34" charset="77"/>
                <a:ea typeface="Calibri" panose="020F0502020204030204" pitchFamily="34" charset="0"/>
                <a:cs typeface="Times New Roman" panose="02020603050405020304" pitchFamily="18" charset="0"/>
              </a:rPr>
              <a:t>Grotesque Sans Serif</a:t>
            </a:r>
          </a:p>
          <a:p>
            <a:pPr algn="just">
              <a:lnSpc>
                <a:spcPct val="115000"/>
              </a:lnSpc>
            </a:pPr>
            <a:r>
              <a:rPr lang="en-ID" sz="2400" dirty="0">
                <a:latin typeface="Arial Rounded MT Bold" panose="020F0704030504030204" pitchFamily="34" charset="77"/>
                <a:ea typeface="Calibri" panose="020F0502020204030204" pitchFamily="34" charset="0"/>
                <a:cs typeface="Times New Roman" panose="02020603050405020304" pitchFamily="18" charset="0"/>
              </a:rPr>
              <a:t>Neo Grotesque Sans Serif</a:t>
            </a:r>
          </a:p>
          <a:p>
            <a:pPr algn="just">
              <a:lnSpc>
                <a:spcPct val="115000"/>
              </a:lnSpc>
            </a:pPr>
            <a:r>
              <a:rPr lang="en-ID" sz="2400" dirty="0">
                <a:latin typeface="Arial Rounded MT Bold" panose="020F0704030504030204" pitchFamily="34" charset="77"/>
                <a:ea typeface="Calibri" panose="020F0502020204030204" pitchFamily="34" charset="0"/>
                <a:cs typeface="Times New Roman" panose="02020603050405020304" pitchFamily="18" charset="0"/>
              </a:rPr>
              <a:t>Humanist Sans Serif</a:t>
            </a:r>
          </a:p>
          <a:p>
            <a:pPr algn="just">
              <a:lnSpc>
                <a:spcPct val="115000"/>
              </a:lnSpc>
            </a:pPr>
            <a:r>
              <a:rPr lang="en-ID" sz="2400" dirty="0">
                <a:latin typeface="Arial Rounded MT Bold" panose="020F0704030504030204" pitchFamily="34" charset="77"/>
                <a:ea typeface="Calibri" panose="020F0502020204030204" pitchFamily="34" charset="0"/>
                <a:cs typeface="Times New Roman" panose="02020603050405020304" pitchFamily="18" charset="0"/>
              </a:rPr>
              <a:t>Geometric Sans Serif</a:t>
            </a:r>
          </a:p>
          <a:p>
            <a:pPr algn="just">
              <a:lnSpc>
                <a:spcPct val="115000"/>
              </a:lnSpc>
            </a:pPr>
            <a:r>
              <a:rPr lang="en-ID" sz="2400" dirty="0">
                <a:latin typeface="Arial Rounded MT Bold" panose="020F0704030504030204" pitchFamily="34" charset="77"/>
                <a:ea typeface="Calibri" panose="020F0502020204030204" pitchFamily="34" charset="0"/>
                <a:cs typeface="Times New Roman" panose="02020603050405020304" pitchFamily="18" charset="0"/>
              </a:rPr>
              <a:t>Script</a:t>
            </a:r>
          </a:p>
        </p:txBody>
      </p:sp>
    </p:spTree>
    <p:extLst>
      <p:ext uri="{BB962C8B-B14F-4D97-AF65-F5344CB8AC3E}">
        <p14:creationId xmlns:p14="http://schemas.microsoft.com/office/powerpoint/2010/main" val="1888620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D0CF7C9-3B4A-3A41-B674-BF7634792BBD}"/>
              </a:ext>
            </a:extLst>
          </p:cNvPr>
          <p:cNvSpPr>
            <a:spLocks noChangeArrowheads="1"/>
          </p:cNvSpPr>
          <p:nvPr/>
        </p:nvSpPr>
        <p:spPr bwMode="auto">
          <a:xfrm>
            <a:off x="1847850" y="876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457" name="Picture 17" descr="Tipografi-Fungsi, Anatomi, dan Klasifikasi-27">
            <a:extLst>
              <a:ext uri="{FF2B5EF4-FFF2-40B4-BE49-F238E27FC236}">
                <a16:creationId xmlns:a16="http://schemas.microsoft.com/office/drawing/2014/main" id="{5AD15BED-D751-4D41-9AAF-4FA399845402}"/>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27564" t="23631" r="24359" b="20376"/>
          <a:stretch>
            <a:fillRect/>
          </a:stretch>
        </p:blipFill>
        <p:spPr bwMode="auto">
          <a:xfrm>
            <a:off x="2400300" y="1150504"/>
            <a:ext cx="6648450" cy="483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313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D2F62-90FB-C944-837F-BD30E3514929}"/>
              </a:ext>
            </a:extLst>
          </p:cNvPr>
          <p:cNvSpPr/>
          <p:nvPr/>
        </p:nvSpPr>
        <p:spPr>
          <a:xfrm>
            <a:off x="1143000" y="937548"/>
            <a:ext cx="9239250" cy="4982903"/>
          </a:xfrm>
          <a:prstGeom prst="rect">
            <a:avLst/>
          </a:prstGeom>
        </p:spPr>
        <p:txBody>
          <a:bodyPr wrap="square">
            <a:spAutoFit/>
          </a:bodyPr>
          <a:lstStyle/>
          <a:p>
            <a:pPr algn="just">
              <a:lnSpc>
                <a:spcPct val="115000"/>
              </a:lnSpc>
            </a:pPr>
            <a:r>
              <a:rPr lang="en-ID" sz="2800" dirty="0">
                <a:latin typeface="Calibri" panose="020F0502020204030204" pitchFamily="34" charset="0"/>
                <a:ea typeface="Calibri" panose="020F0502020204030204" pitchFamily="34" charset="0"/>
                <a:cs typeface="Times New Roman" panose="02020603050405020304" pitchFamily="18" charset="0"/>
              </a:rPr>
              <a:t>Script </a:t>
            </a:r>
            <a:r>
              <a:rPr lang="en-ID" sz="2800" dirty="0" err="1">
                <a:latin typeface="Calibri" panose="020F0502020204030204" pitchFamily="34" charset="0"/>
                <a:ea typeface="Calibri" panose="020F0502020204030204" pitchFamily="34" charset="0"/>
                <a:cs typeface="Times New Roman" panose="02020603050405020304" pitchFamily="18" charset="0"/>
              </a:rPr>
              <a:t>merupakan</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huruf</a:t>
            </a:r>
            <a:r>
              <a:rPr lang="en-ID" sz="2800" dirty="0">
                <a:latin typeface="Calibri" panose="020F0502020204030204" pitchFamily="34" charset="0"/>
                <a:ea typeface="Calibri" panose="020F0502020204030204" pitchFamily="34" charset="0"/>
                <a:cs typeface="Times New Roman" panose="02020603050405020304" pitchFamily="18" charset="0"/>
              </a:rPr>
              <a:t> yang </a:t>
            </a:r>
            <a:r>
              <a:rPr lang="en-ID" sz="2800" dirty="0" err="1">
                <a:latin typeface="Calibri" panose="020F0502020204030204" pitchFamily="34" charset="0"/>
                <a:ea typeface="Calibri" panose="020F0502020204030204" pitchFamily="34" charset="0"/>
                <a:cs typeface="Times New Roman" panose="02020603050405020304" pitchFamily="18" charset="0"/>
              </a:rPr>
              <a:t>biasa</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dihasilkan</a:t>
            </a:r>
            <a:r>
              <a:rPr lang="en-ID" sz="2800" dirty="0">
                <a:latin typeface="Calibri" panose="020F0502020204030204" pitchFamily="34" charset="0"/>
                <a:ea typeface="Calibri" panose="020F0502020204030204" pitchFamily="34" charset="0"/>
                <a:cs typeface="Times New Roman" panose="02020603050405020304" pitchFamily="18" charset="0"/>
              </a:rPr>
              <a:t> oleh tulisan </a:t>
            </a:r>
            <a:r>
              <a:rPr lang="en-ID" sz="2800" dirty="0" err="1">
                <a:latin typeface="Calibri" panose="020F0502020204030204" pitchFamily="34" charset="0"/>
                <a:ea typeface="Calibri" panose="020F0502020204030204" pitchFamily="34" charset="0"/>
                <a:cs typeface="Times New Roman" panose="02020603050405020304" pitchFamily="18" charset="0"/>
              </a:rPr>
              <a:t>tangan</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Huruf</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ini</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memiliki</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karakteristik</a:t>
            </a:r>
            <a:r>
              <a:rPr lang="en-ID" sz="2800" dirty="0">
                <a:latin typeface="Calibri" panose="020F0502020204030204" pitchFamily="34" charset="0"/>
                <a:ea typeface="Calibri" panose="020F0502020204030204" pitchFamily="34" charset="0"/>
                <a:cs typeface="Times New Roman" panose="02020603050405020304" pitchFamily="18" charset="0"/>
              </a:rPr>
              <a:t> miring </a:t>
            </a:r>
            <a:r>
              <a:rPr lang="en-ID" sz="2800" dirty="0" err="1">
                <a:latin typeface="Calibri" panose="020F0502020204030204" pitchFamily="34" charset="0"/>
                <a:ea typeface="Calibri" panose="020F0502020204030204" pitchFamily="34" charset="0"/>
                <a:cs typeface="Times New Roman" panose="02020603050405020304" pitchFamily="18" charset="0"/>
              </a:rPr>
              <a:t>ke</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kanan</a:t>
            </a:r>
            <a:r>
              <a:rPr lang="en-ID" sz="2800" dirty="0">
                <a:latin typeface="Calibri" panose="020F0502020204030204" pitchFamily="34" charset="0"/>
                <a:ea typeface="Calibri" panose="020F0502020204030204" pitchFamily="34" charset="0"/>
                <a:cs typeface="Times New Roman" panose="02020603050405020304" pitchFamily="18" charset="0"/>
              </a:rPr>
              <a:t> dan </a:t>
            </a:r>
            <a:r>
              <a:rPr lang="en-ID" sz="2800" dirty="0" err="1">
                <a:latin typeface="Calibri" panose="020F0502020204030204" pitchFamily="34" charset="0"/>
                <a:ea typeface="Calibri" panose="020F0502020204030204" pitchFamily="34" charset="0"/>
                <a:cs typeface="Times New Roman" panose="02020603050405020304" pitchFamily="18" charset="0"/>
              </a:rPr>
              <a:t>jarak</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antara</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huruf</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satu</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dengan</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huruf</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lainnya</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saling</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berkaitan</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sehingga</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memiliki</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kesan</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kesinambungan</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Huruf</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ini</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biasanya</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dikerjakan</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menggunakan</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pena</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kuas</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atau</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pensil</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tajam</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dengan</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posisi</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kertas</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atau</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posisi</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menulis</a:t>
            </a:r>
            <a:r>
              <a:rPr lang="en-ID" sz="2800" dirty="0">
                <a:latin typeface="Calibri" panose="020F0502020204030204" pitchFamily="34" charset="0"/>
                <a:ea typeface="Calibri" panose="020F0502020204030204" pitchFamily="34" charset="0"/>
                <a:cs typeface="Times New Roman" panose="02020603050405020304" pitchFamily="18" charset="0"/>
              </a:rPr>
              <a:t> miring </a:t>
            </a:r>
            <a:r>
              <a:rPr lang="en-ID" sz="2800" dirty="0" err="1">
                <a:latin typeface="Calibri" panose="020F0502020204030204" pitchFamily="34" charset="0"/>
                <a:ea typeface="Calibri" panose="020F0502020204030204" pitchFamily="34" charset="0"/>
                <a:cs typeface="Times New Roman" panose="02020603050405020304" pitchFamily="18" charset="0"/>
              </a:rPr>
              <a:t>ke</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kanan</a:t>
            </a:r>
            <a:r>
              <a:rPr lang="en-ID" sz="28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pPr>
            <a:r>
              <a:rPr lang="en-ID" sz="2800" dirty="0">
                <a:latin typeface="Calibri" panose="020F0502020204030204" pitchFamily="34" charset="0"/>
                <a:ea typeface="Calibri" panose="020F0502020204030204" pitchFamily="34" charset="0"/>
                <a:cs typeface="Times New Roman" panose="02020603050405020304" pitchFamily="18" charset="0"/>
              </a:rPr>
              <a:t>Script </a:t>
            </a:r>
            <a:r>
              <a:rPr lang="en-ID" sz="2800" dirty="0" err="1">
                <a:latin typeface="Calibri" panose="020F0502020204030204" pitchFamily="34" charset="0"/>
                <a:ea typeface="Calibri" panose="020F0502020204030204" pitchFamily="34" charset="0"/>
                <a:cs typeface="Times New Roman" panose="02020603050405020304" pitchFamily="18" charset="0"/>
              </a:rPr>
              <a:t>dibagi</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menjadi</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dua</a:t>
            </a:r>
            <a:r>
              <a:rPr lang="en-ID" sz="2800" dirty="0">
                <a:latin typeface="Calibri" panose="020F0502020204030204" pitchFamily="34" charset="0"/>
                <a:ea typeface="Calibri" panose="020F0502020204030204" pitchFamily="34" charset="0"/>
                <a:cs typeface="Times New Roman" panose="02020603050405020304" pitchFamily="18" charset="0"/>
              </a:rPr>
              <a:t>, </a:t>
            </a:r>
            <a:r>
              <a:rPr lang="en-ID" sz="2800" dirty="0" err="1">
                <a:latin typeface="Calibri" panose="020F0502020204030204" pitchFamily="34" charset="0"/>
                <a:ea typeface="Calibri" panose="020F0502020204030204" pitchFamily="34" charset="0"/>
                <a:cs typeface="Times New Roman" panose="02020603050405020304" pitchFamily="18" charset="0"/>
              </a:rPr>
              <a:t>yaitu</a:t>
            </a:r>
            <a:r>
              <a:rPr lang="en-ID" sz="28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pPr>
            <a:r>
              <a:rPr lang="en-ID" sz="2800" dirty="0">
                <a:latin typeface="Calibri" panose="020F0502020204030204" pitchFamily="34" charset="0"/>
                <a:ea typeface="Calibri" panose="020F0502020204030204" pitchFamily="34" charset="0"/>
                <a:cs typeface="Times New Roman" panose="02020603050405020304" pitchFamily="18" charset="0"/>
              </a:rPr>
              <a:t>Formal Script</a:t>
            </a:r>
          </a:p>
          <a:p>
            <a:pPr algn="just">
              <a:lnSpc>
                <a:spcPct val="115000"/>
              </a:lnSpc>
            </a:pPr>
            <a:r>
              <a:rPr lang="en-ID" sz="2800" dirty="0">
                <a:latin typeface="Calibri" panose="020F0502020204030204" pitchFamily="34" charset="0"/>
                <a:ea typeface="Calibri" panose="020F0502020204030204" pitchFamily="34" charset="0"/>
                <a:cs typeface="Times New Roman" panose="02020603050405020304" pitchFamily="18" charset="0"/>
              </a:rPr>
              <a:t>Casual Script</a:t>
            </a:r>
          </a:p>
          <a:p>
            <a:r>
              <a:rPr lang="en-ID" sz="2800" dirty="0">
                <a:latin typeface="Calibri" panose="020F0502020204030204" pitchFamily="34" charset="0"/>
                <a:ea typeface="Calibri" panose="020F0502020204030204" pitchFamily="34" charset="0"/>
                <a:cs typeface="Times New Roman" panose="02020603050405020304" pitchFamily="18" charset="0"/>
              </a:rPr>
              <a:t>Decorative</a:t>
            </a:r>
            <a:r>
              <a:rPr lang="en-ID" sz="2800" dirty="0"/>
              <a:t> </a:t>
            </a:r>
            <a:endParaRPr lang="en-US" sz="2800" dirty="0"/>
          </a:p>
        </p:txBody>
      </p:sp>
    </p:spTree>
    <p:extLst>
      <p:ext uri="{BB962C8B-B14F-4D97-AF65-F5344CB8AC3E}">
        <p14:creationId xmlns:p14="http://schemas.microsoft.com/office/powerpoint/2010/main" val="2369095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7E986DC-4568-4843-A6CD-207BE57754C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81" name="Picture 16" descr="Tipografi-Fungsi, Anatomi, dan Klasifikasi-28">
            <a:extLst>
              <a:ext uri="{FF2B5EF4-FFF2-40B4-BE49-F238E27FC236}">
                <a16:creationId xmlns:a16="http://schemas.microsoft.com/office/drawing/2014/main" id="{59C55498-8FDE-C843-B48A-D6412684CA9E}"/>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22436" t="29281" r="17307" b="25514"/>
          <a:stretch>
            <a:fillRect/>
          </a:stretch>
        </p:blipFill>
        <p:spPr bwMode="auto">
          <a:xfrm>
            <a:off x="1828799" y="1647825"/>
            <a:ext cx="7610473" cy="3562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516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2D00-2CB0-CF42-8AD6-433C95D37205}"/>
              </a:ext>
            </a:extLst>
          </p:cNvPr>
          <p:cNvSpPr>
            <a:spLocks noGrp="1"/>
          </p:cNvSpPr>
          <p:nvPr>
            <p:ph type="title"/>
          </p:nvPr>
        </p:nvSpPr>
        <p:spPr/>
        <p:txBody>
          <a:bodyPr/>
          <a:lstStyle/>
          <a:p>
            <a:pPr algn="l"/>
            <a:r>
              <a:rPr lang="en-ID" dirty="0"/>
              <a:t>Legibility</a:t>
            </a:r>
            <a:br>
              <a:rPr lang="en-ID" dirty="0"/>
            </a:br>
            <a:endParaRPr lang="en-US" dirty="0"/>
          </a:p>
        </p:txBody>
      </p:sp>
      <p:sp>
        <p:nvSpPr>
          <p:cNvPr id="3" name="Rectangle 2">
            <a:extLst>
              <a:ext uri="{FF2B5EF4-FFF2-40B4-BE49-F238E27FC236}">
                <a16:creationId xmlns:a16="http://schemas.microsoft.com/office/drawing/2014/main" id="{2E5BBF04-D321-254C-BC90-B69DBBEC45A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42" descr="Tipografi-Fungsi, Anatomi, dan Klasifikasi-02">
            <a:extLst>
              <a:ext uri="{FF2B5EF4-FFF2-40B4-BE49-F238E27FC236}">
                <a16:creationId xmlns:a16="http://schemas.microsoft.com/office/drawing/2014/main" id="{47F7BF97-8EAB-094E-BEC1-181C93C347B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22893" t="21239" r="16428" b="17850"/>
          <a:stretch>
            <a:fillRect/>
          </a:stretch>
        </p:blipFill>
        <p:spPr bwMode="auto">
          <a:xfrm>
            <a:off x="6882610" y="0"/>
            <a:ext cx="5309390" cy="33277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1">
            <a:extLst>
              <a:ext uri="{FF2B5EF4-FFF2-40B4-BE49-F238E27FC236}">
                <a16:creationId xmlns:a16="http://schemas.microsoft.com/office/drawing/2014/main" id="{05CEF2EB-E43F-5D4A-8F13-8A1940E47FF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l="16138" t="22842" r="19304" b="16435"/>
          <a:stretch>
            <a:fillRect/>
          </a:stretch>
        </p:blipFill>
        <p:spPr bwMode="auto">
          <a:xfrm>
            <a:off x="1000787" y="3211347"/>
            <a:ext cx="6010548" cy="352273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61E71933-9130-E948-BEA0-C0E2F2F907D5}"/>
              </a:ext>
            </a:extLst>
          </p:cNvPr>
          <p:cNvSpPr txBox="1">
            <a:spLocks/>
          </p:cNvSpPr>
          <p:nvPr/>
        </p:nvSpPr>
        <p:spPr>
          <a:xfrm>
            <a:off x="7486650" y="3597156"/>
            <a:ext cx="4705350" cy="1077229"/>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l"/>
            <a:r>
              <a:rPr lang="en-ID"/>
              <a:t>Readability</a:t>
            </a:r>
            <a:endParaRPr lang="en-US" dirty="0"/>
          </a:p>
        </p:txBody>
      </p:sp>
    </p:spTree>
    <p:extLst>
      <p:ext uri="{BB962C8B-B14F-4D97-AF65-F5344CB8AC3E}">
        <p14:creationId xmlns:p14="http://schemas.microsoft.com/office/powerpoint/2010/main" val="1673115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737763-D9CB-0D45-97D4-2C7A2AE7E7D3}"/>
              </a:ext>
            </a:extLst>
          </p:cNvPr>
          <p:cNvSpPr/>
          <p:nvPr/>
        </p:nvSpPr>
        <p:spPr>
          <a:xfrm>
            <a:off x="1276350" y="796676"/>
            <a:ext cx="9829800" cy="5002203"/>
          </a:xfrm>
          <a:prstGeom prst="rect">
            <a:avLst/>
          </a:prstGeom>
        </p:spPr>
        <p:txBody>
          <a:bodyPr wrap="square">
            <a:spAutoFit/>
          </a:bodyPr>
          <a:lstStyle/>
          <a:p>
            <a:pPr algn="just">
              <a:lnSpc>
                <a:spcPct val="115000"/>
              </a:lnSpc>
            </a:pP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Huruf</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decorative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merupakan</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huruf</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yang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dihasilkan</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oleh ide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atau</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perkembangan</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dari</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berbagai</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desain</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huruf</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sebelumnya</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Huruf</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ini</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memiliki</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kesan</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ekspresif</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yang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dimana</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huruf</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tidak</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lagi</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memperhatikan</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anatomi</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huruf</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legibility, dan readability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sehingga</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penggunaan</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huruf</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ini</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lebih</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sesuai</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digunakan</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untuk</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judul</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atau</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heading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karena</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apabila</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digunakan</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ke</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dalam</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body text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maka</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dikhawatirkan</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membuat</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pembaca</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kesulitan</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untuk</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memproses</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sebuah</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huruf</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yang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ada</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pelbagai</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 </a:t>
            </a:r>
            <a:r>
              <a:rPr lang="en-ID" sz="2800" dirty="0" err="1">
                <a:latin typeface="Arial Rounded MT Bold" panose="020F0704030504030204" pitchFamily="34" charset="77"/>
                <a:ea typeface="Calibri" panose="020F0502020204030204" pitchFamily="34" charset="0"/>
                <a:cs typeface="Times New Roman" panose="02020603050405020304" pitchFamily="18" charset="0"/>
              </a:rPr>
              <a:t>kalimat</a:t>
            </a:r>
            <a:r>
              <a:rPr lang="en-ID" sz="2800" dirty="0">
                <a:latin typeface="Arial Rounded MT Bold" panose="020F0704030504030204" pitchFamily="34" charset="77"/>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357687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E310EE-4EF2-F448-BAC9-279ECF762118}"/>
              </a:ext>
            </a:extLst>
          </p:cNvPr>
          <p:cNvSpPr/>
          <p:nvPr/>
        </p:nvSpPr>
        <p:spPr>
          <a:xfrm>
            <a:off x="1200150" y="1480903"/>
            <a:ext cx="9791700" cy="4739439"/>
          </a:xfrm>
          <a:prstGeom prst="rect">
            <a:avLst/>
          </a:prstGeom>
        </p:spPr>
        <p:txBody>
          <a:bodyPr wrap="square">
            <a:spAutoFit/>
          </a:bodyPr>
          <a:lstStyle/>
          <a:p>
            <a:pPr algn="just">
              <a:lnSpc>
                <a:spcPct val="115000"/>
              </a:lnSpc>
            </a:pPr>
            <a:r>
              <a:rPr lang="en-ID" sz="2400" dirty="0" err="1">
                <a:latin typeface="Calibri" panose="020F0502020204030204" pitchFamily="34" charset="0"/>
                <a:ea typeface="Calibri" panose="020F0502020204030204" pitchFamily="34" charset="0"/>
                <a:cs typeface="Times New Roman" panose="02020603050405020304" pitchFamily="18" charset="0"/>
              </a:rPr>
              <a:t>Sumber</a:t>
            </a:r>
            <a:r>
              <a:rPr lang="en-ID" sz="24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pPr>
            <a:r>
              <a:rPr lang="en-ID" sz="2400" dirty="0" err="1">
                <a:latin typeface="Calibri" panose="020F0502020204030204" pitchFamily="34" charset="0"/>
                <a:ea typeface="Calibri" panose="020F0502020204030204" pitchFamily="34" charset="0"/>
                <a:cs typeface="Times New Roman" panose="02020603050405020304" pitchFamily="18" charset="0"/>
              </a:rPr>
              <a:t>Sihombing</a:t>
            </a:r>
            <a:r>
              <a:rPr lang="en-ID" sz="2400" dirty="0">
                <a:latin typeface="Calibri" panose="020F0502020204030204" pitchFamily="34" charset="0"/>
                <a:ea typeface="Calibri" panose="020F0502020204030204" pitchFamily="34" charset="0"/>
                <a:cs typeface="Times New Roman" panose="02020603050405020304" pitchFamily="18" charset="0"/>
              </a:rPr>
              <a:t>, Danton. 2001. </a:t>
            </a:r>
            <a:r>
              <a:rPr lang="en-ID" sz="2400" dirty="0" err="1">
                <a:latin typeface="Calibri" panose="020F0502020204030204" pitchFamily="34" charset="0"/>
                <a:ea typeface="Calibri" panose="020F0502020204030204" pitchFamily="34" charset="0"/>
                <a:cs typeface="Times New Roman" panose="02020603050405020304" pitchFamily="18" charset="0"/>
              </a:rPr>
              <a:t>Cetakan</a:t>
            </a:r>
            <a:r>
              <a:rPr lang="en-ID" sz="2400" dirty="0">
                <a:latin typeface="Calibri" panose="020F0502020204030204" pitchFamily="34" charset="0"/>
                <a:ea typeface="Calibri" panose="020F0502020204030204" pitchFamily="34" charset="0"/>
                <a:cs typeface="Times New Roman" panose="02020603050405020304" pitchFamily="18" charset="0"/>
              </a:rPr>
              <a:t> </a:t>
            </a:r>
            <a:r>
              <a:rPr lang="en-ID" sz="2400" dirty="0" err="1">
                <a:latin typeface="Calibri" panose="020F0502020204030204" pitchFamily="34" charset="0"/>
                <a:ea typeface="Calibri" panose="020F0502020204030204" pitchFamily="34" charset="0"/>
                <a:cs typeface="Times New Roman" panose="02020603050405020304" pitchFamily="18" charset="0"/>
              </a:rPr>
              <a:t>Kedua</a:t>
            </a:r>
            <a:r>
              <a:rPr lang="en-ID" sz="2400" dirty="0">
                <a:latin typeface="Calibri" panose="020F0502020204030204" pitchFamily="34" charset="0"/>
                <a:ea typeface="Calibri" panose="020F0502020204030204" pitchFamily="34" charset="0"/>
                <a:cs typeface="Times New Roman" panose="02020603050405020304" pitchFamily="18" charset="0"/>
              </a:rPr>
              <a:t>. </a:t>
            </a:r>
            <a:r>
              <a:rPr lang="en-ID" sz="2400" dirty="0" err="1">
                <a:latin typeface="Calibri" panose="020F0502020204030204" pitchFamily="34" charset="0"/>
                <a:ea typeface="Calibri" panose="020F0502020204030204" pitchFamily="34" charset="0"/>
                <a:cs typeface="Times New Roman" panose="02020603050405020304" pitchFamily="18" charset="0"/>
              </a:rPr>
              <a:t>Tipografi</a:t>
            </a:r>
            <a:r>
              <a:rPr lang="en-ID" sz="2400" dirty="0">
                <a:latin typeface="Calibri" panose="020F0502020204030204" pitchFamily="34" charset="0"/>
                <a:ea typeface="Calibri" panose="020F0502020204030204" pitchFamily="34" charset="0"/>
                <a:cs typeface="Times New Roman" panose="02020603050405020304" pitchFamily="18" charset="0"/>
              </a:rPr>
              <a:t> </a:t>
            </a:r>
            <a:r>
              <a:rPr lang="en-ID" sz="2400" dirty="0" err="1">
                <a:latin typeface="Calibri" panose="020F0502020204030204" pitchFamily="34" charset="0"/>
                <a:ea typeface="Calibri" panose="020F0502020204030204" pitchFamily="34" charset="0"/>
                <a:cs typeface="Times New Roman" panose="02020603050405020304" pitchFamily="18" charset="0"/>
              </a:rPr>
              <a:t>dalam</a:t>
            </a:r>
            <a:r>
              <a:rPr lang="en-ID" sz="2400" dirty="0">
                <a:latin typeface="Calibri" panose="020F0502020204030204" pitchFamily="34" charset="0"/>
                <a:ea typeface="Calibri" panose="020F0502020204030204" pitchFamily="34" charset="0"/>
                <a:cs typeface="Times New Roman" panose="02020603050405020304" pitchFamily="18" charset="0"/>
              </a:rPr>
              <a:t> Desain </a:t>
            </a:r>
            <a:r>
              <a:rPr lang="en-ID" sz="2400" dirty="0" err="1">
                <a:latin typeface="Calibri" panose="020F0502020204030204" pitchFamily="34" charset="0"/>
                <a:ea typeface="Calibri" panose="020F0502020204030204" pitchFamily="34" charset="0"/>
                <a:cs typeface="Times New Roman" panose="02020603050405020304" pitchFamily="18" charset="0"/>
              </a:rPr>
              <a:t>Grafis</a:t>
            </a:r>
            <a:r>
              <a:rPr lang="en-ID" sz="2400" dirty="0">
                <a:latin typeface="Calibri" panose="020F0502020204030204" pitchFamily="34" charset="0"/>
                <a:ea typeface="Calibri" panose="020F0502020204030204" pitchFamily="34" charset="0"/>
                <a:cs typeface="Times New Roman" panose="02020603050405020304" pitchFamily="18" charset="0"/>
              </a:rPr>
              <a:t>. Jakarta: PT. Gramedia Pustaka Utama.</a:t>
            </a:r>
          </a:p>
          <a:p>
            <a:pPr algn="just">
              <a:lnSpc>
                <a:spcPct val="115000"/>
              </a:lnSpc>
            </a:pPr>
            <a:r>
              <a:rPr lang="en-ID" sz="2400" dirty="0" err="1">
                <a:latin typeface="Calibri" panose="020F0502020204030204" pitchFamily="34" charset="0"/>
                <a:ea typeface="Calibri" panose="020F0502020204030204" pitchFamily="34" charset="0"/>
                <a:cs typeface="Times New Roman" panose="02020603050405020304" pitchFamily="18" charset="0"/>
              </a:rPr>
              <a:t>Anggraini</a:t>
            </a:r>
            <a:r>
              <a:rPr lang="en-ID" sz="2400" dirty="0">
                <a:latin typeface="Calibri" panose="020F0502020204030204" pitchFamily="34" charset="0"/>
                <a:ea typeface="Calibri" panose="020F0502020204030204" pitchFamily="34" charset="0"/>
                <a:cs typeface="Times New Roman" panose="02020603050405020304" pitchFamily="18" charset="0"/>
              </a:rPr>
              <a:t> S., Lia, dan Kirana Nathalia. 2014. </a:t>
            </a:r>
            <a:r>
              <a:rPr lang="en-ID" sz="2400" dirty="0" err="1">
                <a:latin typeface="Calibri" panose="020F0502020204030204" pitchFamily="34" charset="0"/>
                <a:ea typeface="Calibri" panose="020F0502020204030204" pitchFamily="34" charset="0"/>
                <a:cs typeface="Times New Roman" panose="02020603050405020304" pitchFamily="18" charset="0"/>
              </a:rPr>
              <a:t>Cetakan</a:t>
            </a:r>
            <a:r>
              <a:rPr lang="en-ID" sz="2400" dirty="0">
                <a:latin typeface="Calibri" panose="020F0502020204030204" pitchFamily="34" charset="0"/>
                <a:ea typeface="Calibri" panose="020F0502020204030204" pitchFamily="34" charset="0"/>
                <a:cs typeface="Times New Roman" panose="02020603050405020304" pitchFamily="18" charset="0"/>
              </a:rPr>
              <a:t> </a:t>
            </a:r>
            <a:r>
              <a:rPr lang="en-ID" sz="2400" dirty="0" err="1">
                <a:latin typeface="Calibri" panose="020F0502020204030204" pitchFamily="34" charset="0"/>
                <a:ea typeface="Calibri" panose="020F0502020204030204" pitchFamily="34" charset="0"/>
                <a:cs typeface="Times New Roman" panose="02020603050405020304" pitchFamily="18" charset="0"/>
              </a:rPr>
              <a:t>kelima</a:t>
            </a:r>
            <a:r>
              <a:rPr lang="en-ID" sz="2400" dirty="0">
                <a:latin typeface="Calibri" panose="020F0502020204030204" pitchFamily="34" charset="0"/>
                <a:ea typeface="Calibri" panose="020F0502020204030204" pitchFamily="34" charset="0"/>
                <a:cs typeface="Times New Roman" panose="02020603050405020304" pitchFamily="18" charset="0"/>
              </a:rPr>
              <a:t>. Desain </a:t>
            </a:r>
            <a:r>
              <a:rPr lang="en-ID" sz="2400" dirty="0" err="1">
                <a:latin typeface="Calibri" panose="020F0502020204030204" pitchFamily="34" charset="0"/>
                <a:ea typeface="Calibri" panose="020F0502020204030204" pitchFamily="34" charset="0"/>
                <a:cs typeface="Times New Roman" panose="02020603050405020304" pitchFamily="18" charset="0"/>
              </a:rPr>
              <a:t>Komunikasi</a:t>
            </a:r>
            <a:r>
              <a:rPr lang="en-ID" sz="2400" dirty="0">
                <a:latin typeface="Calibri" panose="020F0502020204030204" pitchFamily="34" charset="0"/>
                <a:ea typeface="Calibri" panose="020F0502020204030204" pitchFamily="34" charset="0"/>
                <a:cs typeface="Times New Roman" panose="02020603050405020304" pitchFamily="18" charset="0"/>
              </a:rPr>
              <a:t> Visual; Dasar-</a:t>
            </a:r>
            <a:r>
              <a:rPr lang="en-ID" sz="2400" dirty="0" err="1">
                <a:latin typeface="Calibri" panose="020F0502020204030204" pitchFamily="34" charset="0"/>
                <a:ea typeface="Calibri" panose="020F0502020204030204" pitchFamily="34" charset="0"/>
                <a:cs typeface="Times New Roman" panose="02020603050405020304" pitchFamily="18" charset="0"/>
              </a:rPr>
              <a:t>dasar</a:t>
            </a:r>
            <a:r>
              <a:rPr lang="en-ID" sz="2400" dirty="0">
                <a:latin typeface="Calibri" panose="020F0502020204030204" pitchFamily="34" charset="0"/>
                <a:ea typeface="Calibri" panose="020F0502020204030204" pitchFamily="34" charset="0"/>
                <a:cs typeface="Times New Roman" panose="02020603050405020304" pitchFamily="18" charset="0"/>
              </a:rPr>
              <a:t> Panduan </a:t>
            </a:r>
            <a:r>
              <a:rPr lang="en-ID" sz="2400" dirty="0" err="1">
                <a:latin typeface="Calibri" panose="020F0502020204030204" pitchFamily="34" charset="0"/>
                <a:ea typeface="Calibri" panose="020F0502020204030204" pitchFamily="34" charset="0"/>
                <a:cs typeface="Times New Roman" panose="02020603050405020304" pitchFamily="18" charset="0"/>
              </a:rPr>
              <a:t>untuk</a:t>
            </a:r>
            <a:r>
              <a:rPr lang="en-ID" sz="2400" dirty="0">
                <a:latin typeface="Calibri" panose="020F0502020204030204" pitchFamily="34" charset="0"/>
                <a:ea typeface="Calibri" panose="020F0502020204030204" pitchFamily="34" charset="0"/>
                <a:cs typeface="Times New Roman" panose="02020603050405020304" pitchFamily="18" charset="0"/>
              </a:rPr>
              <a:t> </a:t>
            </a:r>
            <a:r>
              <a:rPr lang="en-ID" sz="2400" dirty="0" err="1">
                <a:latin typeface="Calibri" panose="020F0502020204030204" pitchFamily="34" charset="0"/>
                <a:ea typeface="Calibri" panose="020F0502020204030204" pitchFamily="34" charset="0"/>
                <a:cs typeface="Times New Roman" panose="02020603050405020304" pitchFamily="18" charset="0"/>
              </a:rPr>
              <a:t>Pemula</a:t>
            </a:r>
            <a:r>
              <a:rPr lang="en-ID" sz="2400" dirty="0">
                <a:latin typeface="Calibri" panose="020F0502020204030204" pitchFamily="34" charset="0"/>
                <a:ea typeface="Calibri" panose="020F0502020204030204" pitchFamily="34" charset="0"/>
                <a:cs typeface="Times New Roman" panose="02020603050405020304" pitchFamily="18" charset="0"/>
              </a:rPr>
              <a:t>. Bandung: </a:t>
            </a:r>
            <a:r>
              <a:rPr lang="en-ID" sz="2400" dirty="0" err="1">
                <a:latin typeface="Calibri" panose="020F0502020204030204" pitchFamily="34" charset="0"/>
                <a:ea typeface="Calibri" panose="020F0502020204030204" pitchFamily="34" charset="0"/>
                <a:cs typeface="Times New Roman" panose="02020603050405020304" pitchFamily="18" charset="0"/>
              </a:rPr>
              <a:t>Penerbit</a:t>
            </a:r>
            <a:r>
              <a:rPr lang="en-ID" sz="2400" dirty="0">
                <a:latin typeface="Calibri" panose="020F0502020204030204" pitchFamily="34" charset="0"/>
                <a:ea typeface="Calibri" panose="020F0502020204030204" pitchFamily="34" charset="0"/>
                <a:cs typeface="Times New Roman" panose="02020603050405020304" pitchFamily="18" charset="0"/>
              </a:rPr>
              <a:t> </a:t>
            </a:r>
            <a:r>
              <a:rPr lang="en-ID" sz="2400" dirty="0" err="1">
                <a:latin typeface="Calibri" panose="020F0502020204030204" pitchFamily="34" charset="0"/>
                <a:ea typeface="Calibri" panose="020F0502020204030204" pitchFamily="34" charset="0"/>
                <a:cs typeface="Times New Roman" panose="02020603050405020304" pitchFamily="18" charset="0"/>
              </a:rPr>
              <a:t>Nuansa</a:t>
            </a:r>
            <a:r>
              <a:rPr lang="en-ID" sz="24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pPr>
            <a:r>
              <a:rPr lang="en-ID" sz="2400" dirty="0" err="1">
                <a:latin typeface="Calibri" panose="020F0502020204030204" pitchFamily="34" charset="0"/>
                <a:ea typeface="Calibri" panose="020F0502020204030204" pitchFamily="34" charset="0"/>
                <a:cs typeface="Times New Roman" panose="02020603050405020304" pitchFamily="18" charset="0"/>
              </a:rPr>
              <a:t>Sudiana</a:t>
            </a:r>
            <a:r>
              <a:rPr lang="en-ID" sz="2400" dirty="0">
                <a:latin typeface="Calibri" panose="020F0502020204030204" pitchFamily="34" charset="0"/>
                <a:ea typeface="Calibri" panose="020F0502020204030204" pitchFamily="34" charset="0"/>
                <a:cs typeface="Times New Roman" panose="02020603050405020304" pitchFamily="18" charset="0"/>
              </a:rPr>
              <a:t>, </a:t>
            </a:r>
            <a:r>
              <a:rPr lang="en-ID" sz="2400" dirty="0" err="1">
                <a:latin typeface="Calibri" panose="020F0502020204030204" pitchFamily="34" charset="0"/>
                <a:ea typeface="Calibri" panose="020F0502020204030204" pitchFamily="34" charset="0"/>
                <a:cs typeface="Times New Roman" panose="02020603050405020304" pitchFamily="18" charset="0"/>
              </a:rPr>
              <a:t>Dendi</a:t>
            </a:r>
            <a:r>
              <a:rPr lang="en-ID" sz="2400" dirty="0">
                <a:latin typeface="Calibri" panose="020F0502020204030204" pitchFamily="34" charset="0"/>
                <a:ea typeface="Calibri" panose="020F0502020204030204" pitchFamily="34" charset="0"/>
                <a:cs typeface="Times New Roman" panose="02020603050405020304" pitchFamily="18" charset="0"/>
              </a:rPr>
              <a:t>. 2001. “</a:t>
            </a:r>
            <a:r>
              <a:rPr lang="en-ID" sz="2400" dirty="0" err="1">
                <a:latin typeface="Calibri" panose="020F0502020204030204" pitchFamily="34" charset="0"/>
                <a:ea typeface="Calibri" panose="020F0502020204030204" pitchFamily="34" charset="0"/>
                <a:cs typeface="Times New Roman" panose="02020603050405020304" pitchFamily="18" charset="0"/>
              </a:rPr>
              <a:t>Tipografi</a:t>
            </a:r>
            <a:r>
              <a:rPr lang="en-ID" sz="2400" dirty="0">
                <a:latin typeface="Calibri" panose="020F0502020204030204" pitchFamily="34" charset="0"/>
                <a:ea typeface="Calibri" panose="020F0502020204030204" pitchFamily="34" charset="0"/>
                <a:cs typeface="Times New Roman" panose="02020603050405020304" pitchFamily="18" charset="0"/>
              </a:rPr>
              <a:t>: </a:t>
            </a:r>
            <a:r>
              <a:rPr lang="en-ID" sz="2400" dirty="0" err="1">
                <a:latin typeface="Calibri" panose="020F0502020204030204" pitchFamily="34" charset="0"/>
                <a:ea typeface="Calibri" panose="020F0502020204030204" pitchFamily="34" charset="0"/>
                <a:cs typeface="Times New Roman" panose="02020603050405020304" pitchFamily="18" charset="0"/>
              </a:rPr>
              <a:t>Sebuah</a:t>
            </a:r>
            <a:r>
              <a:rPr lang="en-ID" sz="2400" dirty="0">
                <a:latin typeface="Calibri" panose="020F0502020204030204" pitchFamily="34" charset="0"/>
                <a:ea typeface="Calibri" panose="020F0502020204030204" pitchFamily="34" charset="0"/>
                <a:cs typeface="Times New Roman" panose="02020603050405020304" pitchFamily="18" charset="0"/>
              </a:rPr>
              <a:t> </a:t>
            </a:r>
            <a:r>
              <a:rPr lang="en-ID" sz="2400" dirty="0" err="1">
                <a:latin typeface="Calibri" panose="020F0502020204030204" pitchFamily="34" charset="0"/>
                <a:ea typeface="Calibri" panose="020F0502020204030204" pitchFamily="34" charset="0"/>
                <a:cs typeface="Times New Roman" panose="02020603050405020304" pitchFamily="18" charset="0"/>
              </a:rPr>
              <a:t>Pengantar</a:t>
            </a:r>
            <a:r>
              <a:rPr lang="en-ID" sz="2400" dirty="0">
                <a:latin typeface="Calibri" panose="020F0502020204030204" pitchFamily="34" charset="0"/>
                <a:ea typeface="Calibri" panose="020F0502020204030204" pitchFamily="34" charset="0"/>
                <a:cs typeface="Times New Roman" panose="02020603050405020304" pitchFamily="18" charset="0"/>
              </a:rPr>
              <a:t>”. Mediator: </a:t>
            </a:r>
            <a:r>
              <a:rPr lang="en-ID" sz="2400" dirty="0" err="1">
                <a:latin typeface="Calibri" panose="020F0502020204030204" pitchFamily="34" charset="0"/>
                <a:ea typeface="Calibri" panose="020F0502020204030204" pitchFamily="34" charset="0"/>
                <a:cs typeface="Times New Roman" panose="02020603050405020304" pitchFamily="18" charset="0"/>
              </a:rPr>
              <a:t>Jurnal</a:t>
            </a:r>
            <a:r>
              <a:rPr lang="en-ID" sz="2400" dirty="0">
                <a:latin typeface="Calibri" panose="020F0502020204030204" pitchFamily="34" charset="0"/>
                <a:ea typeface="Calibri" panose="020F0502020204030204" pitchFamily="34" charset="0"/>
                <a:cs typeface="Times New Roman" panose="02020603050405020304" pitchFamily="18" charset="0"/>
              </a:rPr>
              <a:t> </a:t>
            </a:r>
            <a:r>
              <a:rPr lang="en-ID" sz="2400" dirty="0" err="1">
                <a:latin typeface="Calibri" panose="020F0502020204030204" pitchFamily="34" charset="0"/>
                <a:ea typeface="Calibri" panose="020F0502020204030204" pitchFamily="34" charset="0"/>
                <a:cs typeface="Times New Roman" panose="02020603050405020304" pitchFamily="18" charset="0"/>
              </a:rPr>
              <a:t>Komunikasi</a:t>
            </a:r>
            <a:r>
              <a:rPr lang="en-ID" sz="2400" dirty="0">
                <a:latin typeface="Calibri" panose="020F0502020204030204" pitchFamily="34" charset="0"/>
                <a:ea typeface="Calibri" panose="020F0502020204030204" pitchFamily="34" charset="0"/>
                <a:cs typeface="Times New Roman" panose="02020603050405020304" pitchFamily="18" charset="0"/>
              </a:rPr>
              <a:t> Volume 2 </a:t>
            </a:r>
            <a:r>
              <a:rPr lang="en-ID" sz="2400" dirty="0" err="1">
                <a:latin typeface="Calibri" panose="020F0502020204030204" pitchFamily="34" charset="0"/>
                <a:ea typeface="Calibri" panose="020F0502020204030204" pitchFamily="34" charset="0"/>
                <a:cs typeface="Times New Roman" panose="02020603050405020304" pitchFamily="18" charset="0"/>
              </a:rPr>
              <a:t>Nomor</a:t>
            </a:r>
            <a:r>
              <a:rPr lang="en-ID" sz="2400" dirty="0">
                <a:latin typeface="Calibri" panose="020F0502020204030204" pitchFamily="34" charset="0"/>
                <a:ea typeface="Calibri" panose="020F0502020204030204" pitchFamily="34" charset="0"/>
                <a:cs typeface="Times New Roman" panose="02020603050405020304" pitchFamily="18" charset="0"/>
              </a:rPr>
              <a:t> 2 </a:t>
            </a:r>
            <a:r>
              <a:rPr lang="en-ID" sz="2400" dirty="0" err="1">
                <a:latin typeface="Calibri" panose="020F0502020204030204" pitchFamily="34" charset="0"/>
                <a:ea typeface="Calibri" panose="020F0502020204030204" pitchFamily="34" charset="0"/>
                <a:cs typeface="Times New Roman" panose="02020603050405020304" pitchFamily="18" charset="0"/>
              </a:rPr>
              <a:t>Tahun</a:t>
            </a:r>
            <a:r>
              <a:rPr lang="en-ID" sz="2400" dirty="0">
                <a:latin typeface="Calibri" panose="020F0502020204030204" pitchFamily="34" charset="0"/>
                <a:ea typeface="Calibri" panose="020F0502020204030204" pitchFamily="34" charset="0"/>
                <a:cs typeface="Times New Roman" panose="02020603050405020304" pitchFamily="18" charset="0"/>
              </a:rPr>
              <a:t> 2001. Universitas Islam Bandung. Bandung.</a:t>
            </a:r>
          </a:p>
          <a:p>
            <a:pPr algn="just">
              <a:lnSpc>
                <a:spcPct val="115000"/>
              </a:lnSpc>
            </a:pPr>
            <a:r>
              <a:rPr lang="en-ID" sz="2400" dirty="0">
                <a:latin typeface="Calibri" panose="020F0502020204030204" pitchFamily="34" charset="0"/>
                <a:ea typeface="Calibri" panose="020F0502020204030204" pitchFamily="34" charset="0"/>
                <a:cs typeface="Times New Roman" panose="02020603050405020304" pitchFamily="18" charset="0"/>
              </a:rPr>
              <a:t>Wijaya, </a:t>
            </a:r>
            <a:r>
              <a:rPr lang="en-ID" sz="2400" dirty="0" err="1">
                <a:latin typeface="Calibri" panose="020F0502020204030204" pitchFamily="34" charset="0"/>
                <a:ea typeface="Calibri" panose="020F0502020204030204" pitchFamily="34" charset="0"/>
                <a:cs typeface="Times New Roman" panose="02020603050405020304" pitchFamily="18" charset="0"/>
              </a:rPr>
              <a:t>Priscilia</a:t>
            </a:r>
            <a:r>
              <a:rPr lang="en-ID" sz="2400" dirty="0">
                <a:latin typeface="Calibri" panose="020F0502020204030204" pitchFamily="34" charset="0"/>
                <a:ea typeface="Calibri" panose="020F0502020204030204" pitchFamily="34" charset="0"/>
                <a:cs typeface="Times New Roman" panose="02020603050405020304" pitchFamily="18" charset="0"/>
              </a:rPr>
              <a:t> </a:t>
            </a:r>
            <a:r>
              <a:rPr lang="en-ID" sz="2400" dirty="0" err="1">
                <a:latin typeface="Calibri" panose="020F0502020204030204" pitchFamily="34" charset="0"/>
                <a:ea typeface="Calibri" panose="020F0502020204030204" pitchFamily="34" charset="0"/>
                <a:cs typeface="Times New Roman" panose="02020603050405020304" pitchFamily="18" charset="0"/>
              </a:rPr>
              <a:t>Yunita</a:t>
            </a:r>
            <a:r>
              <a:rPr lang="en-ID" sz="2400" dirty="0">
                <a:latin typeface="Calibri" panose="020F0502020204030204" pitchFamily="34" charset="0"/>
                <a:ea typeface="Calibri" panose="020F0502020204030204" pitchFamily="34" charset="0"/>
                <a:cs typeface="Times New Roman" panose="02020603050405020304" pitchFamily="18" charset="0"/>
              </a:rPr>
              <a:t>. 1999. “</a:t>
            </a:r>
            <a:r>
              <a:rPr lang="en-ID" sz="2400" dirty="0" err="1">
                <a:latin typeface="Calibri" panose="020F0502020204030204" pitchFamily="34" charset="0"/>
                <a:ea typeface="Calibri" panose="020F0502020204030204" pitchFamily="34" charset="0"/>
                <a:cs typeface="Times New Roman" panose="02020603050405020304" pitchFamily="18" charset="0"/>
              </a:rPr>
              <a:t>Tipografi</a:t>
            </a:r>
            <a:r>
              <a:rPr lang="en-ID" sz="2400" dirty="0">
                <a:latin typeface="Calibri" panose="020F0502020204030204" pitchFamily="34" charset="0"/>
                <a:ea typeface="Calibri" panose="020F0502020204030204" pitchFamily="34" charset="0"/>
                <a:cs typeface="Times New Roman" panose="02020603050405020304" pitchFamily="18" charset="0"/>
              </a:rPr>
              <a:t> </a:t>
            </a:r>
            <a:r>
              <a:rPr lang="en-ID" sz="2400" dirty="0" err="1">
                <a:latin typeface="Calibri" panose="020F0502020204030204" pitchFamily="34" charset="0"/>
                <a:ea typeface="Calibri" panose="020F0502020204030204" pitchFamily="34" charset="0"/>
                <a:cs typeface="Times New Roman" panose="02020603050405020304" pitchFamily="18" charset="0"/>
              </a:rPr>
              <a:t>dalam</a:t>
            </a:r>
            <a:r>
              <a:rPr lang="en-ID" sz="2400" dirty="0">
                <a:latin typeface="Calibri" panose="020F0502020204030204" pitchFamily="34" charset="0"/>
                <a:ea typeface="Calibri" panose="020F0502020204030204" pitchFamily="34" charset="0"/>
                <a:cs typeface="Times New Roman" panose="02020603050405020304" pitchFamily="18" charset="0"/>
              </a:rPr>
              <a:t> Desain </a:t>
            </a:r>
            <a:r>
              <a:rPr lang="en-ID" sz="2400" dirty="0" err="1">
                <a:latin typeface="Calibri" panose="020F0502020204030204" pitchFamily="34" charset="0"/>
                <a:ea typeface="Calibri" panose="020F0502020204030204" pitchFamily="34" charset="0"/>
                <a:cs typeface="Times New Roman" panose="02020603050405020304" pitchFamily="18" charset="0"/>
              </a:rPr>
              <a:t>Komunikasi</a:t>
            </a:r>
            <a:r>
              <a:rPr lang="en-ID" sz="2400" dirty="0">
                <a:latin typeface="Calibri" panose="020F0502020204030204" pitchFamily="34" charset="0"/>
                <a:ea typeface="Calibri" panose="020F0502020204030204" pitchFamily="34" charset="0"/>
                <a:cs typeface="Times New Roman" panose="02020603050405020304" pitchFamily="18" charset="0"/>
              </a:rPr>
              <a:t> Visual”. </a:t>
            </a:r>
            <a:r>
              <a:rPr lang="en-ID" sz="2400" dirty="0" err="1">
                <a:latin typeface="Calibri" panose="020F0502020204030204" pitchFamily="34" charset="0"/>
                <a:ea typeface="Calibri" panose="020F0502020204030204" pitchFamily="34" charset="0"/>
                <a:cs typeface="Times New Roman" panose="02020603050405020304" pitchFamily="18" charset="0"/>
              </a:rPr>
              <a:t>Nirmana</a:t>
            </a:r>
            <a:r>
              <a:rPr lang="en-ID" sz="2400" dirty="0">
                <a:latin typeface="Calibri" panose="020F0502020204030204" pitchFamily="34" charset="0"/>
                <a:ea typeface="Calibri" panose="020F0502020204030204" pitchFamily="34" charset="0"/>
                <a:cs typeface="Times New Roman" panose="02020603050405020304" pitchFamily="18" charset="0"/>
              </a:rPr>
              <a:t> Volume 1 </a:t>
            </a:r>
            <a:r>
              <a:rPr lang="en-ID" sz="2400" dirty="0" err="1">
                <a:latin typeface="Calibri" panose="020F0502020204030204" pitchFamily="34" charset="0"/>
                <a:ea typeface="Calibri" panose="020F0502020204030204" pitchFamily="34" charset="0"/>
                <a:cs typeface="Times New Roman" panose="02020603050405020304" pitchFamily="18" charset="0"/>
              </a:rPr>
              <a:t>Nomor</a:t>
            </a:r>
            <a:r>
              <a:rPr lang="en-ID" sz="2400" dirty="0">
                <a:latin typeface="Calibri" panose="020F0502020204030204" pitchFamily="34" charset="0"/>
                <a:ea typeface="Calibri" panose="020F0502020204030204" pitchFamily="34" charset="0"/>
                <a:cs typeface="Times New Roman" panose="02020603050405020304" pitchFamily="18" charset="0"/>
              </a:rPr>
              <a:t> 1 </a:t>
            </a:r>
            <a:r>
              <a:rPr lang="en-ID" sz="2400" dirty="0" err="1">
                <a:latin typeface="Calibri" panose="020F0502020204030204" pitchFamily="34" charset="0"/>
                <a:ea typeface="Calibri" panose="020F0502020204030204" pitchFamily="34" charset="0"/>
                <a:cs typeface="Times New Roman" panose="02020603050405020304" pitchFamily="18" charset="0"/>
              </a:rPr>
              <a:t>Januari</a:t>
            </a:r>
            <a:r>
              <a:rPr lang="en-ID" sz="2400" dirty="0">
                <a:latin typeface="Calibri" panose="020F0502020204030204" pitchFamily="34" charset="0"/>
                <a:ea typeface="Calibri" panose="020F0502020204030204" pitchFamily="34" charset="0"/>
                <a:cs typeface="Times New Roman" panose="02020603050405020304" pitchFamily="18" charset="0"/>
              </a:rPr>
              <a:t> 1999. Universitas Kristen Petra. Surabaya.</a:t>
            </a:r>
          </a:p>
        </p:txBody>
      </p:sp>
    </p:spTree>
    <p:extLst>
      <p:ext uri="{BB962C8B-B14F-4D97-AF65-F5344CB8AC3E}">
        <p14:creationId xmlns:p14="http://schemas.microsoft.com/office/powerpoint/2010/main" val="3796746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9861E-CF07-8643-92CF-5DD73B56F66A}"/>
              </a:ext>
            </a:extLst>
          </p:cNvPr>
          <p:cNvSpPr>
            <a:spLocks noGrp="1"/>
          </p:cNvSpPr>
          <p:nvPr>
            <p:ph type="title"/>
          </p:nvPr>
        </p:nvSpPr>
        <p:spPr>
          <a:xfrm>
            <a:off x="1504950" y="3865882"/>
            <a:ext cx="9875892" cy="2992118"/>
          </a:xfrm>
        </p:spPr>
        <p:txBody>
          <a:bodyPr>
            <a:normAutofit fontScale="90000"/>
          </a:bodyPr>
          <a:lstStyle/>
          <a:p>
            <a:pPr algn="just"/>
            <a:r>
              <a:rPr lang="en-ID" sz="2700" dirty="0" err="1">
                <a:latin typeface="Arial Rounded MT Bold" panose="020F0704030504030204" pitchFamily="34" charset="77"/>
              </a:rPr>
              <a:t>Menurut</a:t>
            </a:r>
            <a:r>
              <a:rPr lang="en-ID" sz="2700" dirty="0">
                <a:latin typeface="Arial Rounded MT Bold" panose="020F0704030504030204" pitchFamily="34" charset="77"/>
              </a:rPr>
              <a:t> Danton </a:t>
            </a:r>
            <a:r>
              <a:rPr lang="en-ID" sz="2700" dirty="0" err="1">
                <a:latin typeface="Arial Rounded MT Bold" panose="020F0704030504030204" pitchFamily="34" charset="77"/>
              </a:rPr>
              <a:t>Sihombing</a:t>
            </a:r>
            <a:r>
              <a:rPr lang="en-ID" sz="2700" dirty="0">
                <a:latin typeface="Arial Rounded MT Bold" panose="020F0704030504030204" pitchFamily="34" charset="77"/>
              </a:rPr>
              <a:t>, </a:t>
            </a:r>
            <a:r>
              <a:rPr lang="en-ID" sz="2700" dirty="0" err="1">
                <a:latin typeface="Arial Rounded MT Bold" panose="020F0704030504030204" pitchFamily="34" charset="77"/>
              </a:rPr>
              <a:t>seperti</a:t>
            </a:r>
            <a:r>
              <a:rPr lang="en-ID" sz="2700" dirty="0">
                <a:latin typeface="Arial Rounded MT Bold" panose="020F0704030504030204" pitchFamily="34" charset="77"/>
              </a:rPr>
              <a:t> </a:t>
            </a:r>
            <a:r>
              <a:rPr lang="en-ID" sz="2700" dirty="0" err="1">
                <a:latin typeface="Arial Rounded MT Bold" panose="020F0704030504030204" pitchFamily="34" charset="77"/>
              </a:rPr>
              <a:t>halnya</a:t>
            </a:r>
            <a:r>
              <a:rPr lang="en-ID" sz="2700" dirty="0">
                <a:latin typeface="Arial Rounded MT Bold" panose="020F0704030504030204" pitchFamily="34" charset="77"/>
              </a:rPr>
              <a:t> </a:t>
            </a:r>
            <a:r>
              <a:rPr lang="en-ID" sz="2700" dirty="0" err="1">
                <a:latin typeface="Arial Rounded MT Bold" panose="020F0704030504030204" pitchFamily="34" charset="77"/>
              </a:rPr>
              <a:t>tubuh</a:t>
            </a:r>
            <a:r>
              <a:rPr lang="en-ID" sz="2700" dirty="0">
                <a:latin typeface="Arial Rounded MT Bold" panose="020F0704030504030204" pitchFamily="34" charset="77"/>
              </a:rPr>
              <a:t> </a:t>
            </a:r>
            <a:r>
              <a:rPr lang="en-ID" sz="2700" dirty="0" err="1">
                <a:latin typeface="Arial Rounded MT Bold" panose="020F0704030504030204" pitchFamily="34" charset="77"/>
              </a:rPr>
              <a:t>manusia</a:t>
            </a:r>
            <a:r>
              <a:rPr lang="en-ID" sz="2700" dirty="0">
                <a:latin typeface="Arial Rounded MT Bold" panose="020F0704030504030204" pitchFamily="34" charset="77"/>
              </a:rPr>
              <a:t>, </a:t>
            </a:r>
            <a:r>
              <a:rPr lang="en-ID" sz="2700" dirty="0" err="1">
                <a:latin typeface="Arial Rounded MT Bold" panose="020F0704030504030204" pitchFamily="34" charset="77"/>
              </a:rPr>
              <a:t>huruf</a:t>
            </a:r>
            <a:r>
              <a:rPr lang="en-ID" sz="2700" dirty="0">
                <a:latin typeface="Arial Rounded MT Bold" panose="020F0704030504030204" pitchFamily="34" charset="77"/>
              </a:rPr>
              <a:t> </a:t>
            </a:r>
            <a:r>
              <a:rPr lang="en-ID" sz="2700" dirty="0" err="1">
                <a:latin typeface="Arial Rounded MT Bold" panose="020F0704030504030204" pitchFamily="34" charset="77"/>
              </a:rPr>
              <a:t>memiliki</a:t>
            </a:r>
            <a:r>
              <a:rPr lang="en-ID" sz="2700" dirty="0">
                <a:latin typeface="Arial Rounded MT Bold" panose="020F0704030504030204" pitchFamily="34" charset="77"/>
              </a:rPr>
              <a:t> </a:t>
            </a:r>
            <a:r>
              <a:rPr lang="en-ID" sz="2700" dirty="0" err="1">
                <a:latin typeface="Arial Rounded MT Bold" panose="020F0704030504030204" pitchFamily="34" charset="77"/>
              </a:rPr>
              <a:t>berbagai</a:t>
            </a:r>
            <a:r>
              <a:rPr lang="en-ID" sz="2700" dirty="0">
                <a:latin typeface="Arial Rounded MT Bold" panose="020F0704030504030204" pitchFamily="34" charset="77"/>
              </a:rPr>
              <a:t> organ yang </a:t>
            </a:r>
            <a:r>
              <a:rPr lang="en-ID" sz="2700" dirty="0" err="1">
                <a:latin typeface="Arial Rounded MT Bold" panose="020F0704030504030204" pitchFamily="34" charset="77"/>
              </a:rPr>
              <a:t>berbeda</a:t>
            </a:r>
            <a:r>
              <a:rPr lang="en-ID" sz="2700" dirty="0">
                <a:latin typeface="Arial Rounded MT Bold" panose="020F0704030504030204" pitchFamily="34" charset="77"/>
              </a:rPr>
              <a:t>. </a:t>
            </a:r>
            <a:r>
              <a:rPr lang="en-ID" sz="2700" dirty="0" err="1">
                <a:latin typeface="Arial Rounded MT Bold" panose="020F0704030504030204" pitchFamily="34" charset="77"/>
              </a:rPr>
              <a:t>Gabungan</a:t>
            </a:r>
            <a:r>
              <a:rPr lang="en-ID" sz="2700" dirty="0">
                <a:latin typeface="Arial Rounded MT Bold" panose="020F0704030504030204" pitchFamily="34" charset="77"/>
              </a:rPr>
              <a:t> </a:t>
            </a:r>
            <a:r>
              <a:rPr lang="en-ID" sz="2700" dirty="0" err="1">
                <a:latin typeface="Arial Rounded MT Bold" panose="020F0704030504030204" pitchFamily="34" charset="77"/>
              </a:rPr>
              <a:t>seluruh</a:t>
            </a:r>
            <a:r>
              <a:rPr lang="en-ID" sz="2700" dirty="0">
                <a:latin typeface="Arial Rounded MT Bold" panose="020F0704030504030204" pitchFamily="34" charset="77"/>
              </a:rPr>
              <a:t> </a:t>
            </a:r>
            <a:r>
              <a:rPr lang="en-ID" sz="2700" dirty="0" err="1">
                <a:latin typeface="Arial Rounded MT Bold" panose="020F0704030504030204" pitchFamily="34" charset="77"/>
              </a:rPr>
              <a:t>komponen</a:t>
            </a:r>
            <a:r>
              <a:rPr lang="en-ID" sz="2700" dirty="0">
                <a:latin typeface="Arial Rounded MT Bold" panose="020F0704030504030204" pitchFamily="34" charset="77"/>
              </a:rPr>
              <a:t> </a:t>
            </a:r>
            <a:r>
              <a:rPr lang="en-ID" sz="2700" dirty="0" err="1">
                <a:latin typeface="Arial Rounded MT Bold" panose="020F0704030504030204" pitchFamily="34" charset="77"/>
              </a:rPr>
              <a:t>dari</a:t>
            </a:r>
            <a:r>
              <a:rPr lang="en-ID" sz="2700" dirty="0">
                <a:latin typeface="Arial Rounded MT Bold" panose="020F0704030504030204" pitchFamily="34" charset="77"/>
              </a:rPr>
              <a:t> </a:t>
            </a:r>
            <a:r>
              <a:rPr lang="en-ID" sz="2700" dirty="0" err="1">
                <a:latin typeface="Arial Rounded MT Bold" panose="020F0704030504030204" pitchFamily="34" charset="77"/>
              </a:rPr>
              <a:t>suatu</a:t>
            </a:r>
            <a:r>
              <a:rPr lang="en-ID" sz="2700" dirty="0">
                <a:latin typeface="Arial Rounded MT Bold" panose="020F0704030504030204" pitchFamily="34" charset="77"/>
              </a:rPr>
              <a:t> </a:t>
            </a:r>
            <a:r>
              <a:rPr lang="en-ID" sz="2700" dirty="0" err="1">
                <a:latin typeface="Arial Rounded MT Bold" panose="020F0704030504030204" pitchFamily="34" charset="77"/>
              </a:rPr>
              <a:t>huruf</a:t>
            </a:r>
            <a:r>
              <a:rPr lang="en-ID" sz="2700" dirty="0">
                <a:latin typeface="Arial Rounded MT Bold" panose="020F0704030504030204" pitchFamily="34" charset="77"/>
              </a:rPr>
              <a:t> </a:t>
            </a:r>
            <a:r>
              <a:rPr lang="en-ID" sz="2700" dirty="0" err="1">
                <a:latin typeface="Arial Rounded MT Bold" panose="020F0704030504030204" pitchFamily="34" charset="77"/>
              </a:rPr>
              <a:t>merupakan</a:t>
            </a:r>
            <a:r>
              <a:rPr lang="en-ID" sz="2700" dirty="0">
                <a:latin typeface="Arial Rounded MT Bold" panose="020F0704030504030204" pitchFamily="34" charset="77"/>
              </a:rPr>
              <a:t> </a:t>
            </a:r>
            <a:r>
              <a:rPr lang="en-ID" sz="2700" dirty="0" err="1">
                <a:latin typeface="Arial Rounded MT Bold" panose="020F0704030504030204" pitchFamily="34" charset="77"/>
              </a:rPr>
              <a:t>identifikasi</a:t>
            </a:r>
            <a:r>
              <a:rPr lang="en-ID" sz="2700" dirty="0">
                <a:latin typeface="Arial Rounded MT Bold" panose="020F0704030504030204" pitchFamily="34" charset="77"/>
              </a:rPr>
              <a:t> visual yang </a:t>
            </a:r>
            <a:r>
              <a:rPr lang="en-ID" sz="2700" dirty="0" err="1">
                <a:latin typeface="Arial Rounded MT Bold" panose="020F0704030504030204" pitchFamily="34" charset="77"/>
              </a:rPr>
              <a:t>dapat</a:t>
            </a:r>
            <a:r>
              <a:rPr lang="en-ID" sz="2700" dirty="0">
                <a:latin typeface="Arial Rounded MT Bold" panose="020F0704030504030204" pitchFamily="34" charset="77"/>
              </a:rPr>
              <a:t> </a:t>
            </a:r>
            <a:r>
              <a:rPr lang="en-ID" sz="2700" dirty="0" err="1">
                <a:latin typeface="Arial Rounded MT Bold" panose="020F0704030504030204" pitchFamily="34" charset="77"/>
              </a:rPr>
              <a:t>membedakan</a:t>
            </a:r>
            <a:r>
              <a:rPr lang="en-ID" sz="2700" dirty="0">
                <a:latin typeface="Arial Rounded MT Bold" panose="020F0704030504030204" pitchFamily="34" charset="77"/>
              </a:rPr>
              <a:t> </a:t>
            </a:r>
            <a:r>
              <a:rPr lang="en-ID" sz="2700" dirty="0" err="1">
                <a:latin typeface="Arial Rounded MT Bold" panose="020F0704030504030204" pitchFamily="34" charset="77"/>
              </a:rPr>
              <a:t>antara</a:t>
            </a:r>
            <a:r>
              <a:rPr lang="en-ID" sz="2700" dirty="0">
                <a:latin typeface="Arial Rounded MT Bold" panose="020F0704030504030204" pitchFamily="34" charset="77"/>
              </a:rPr>
              <a:t> </a:t>
            </a:r>
            <a:r>
              <a:rPr lang="en-ID" sz="2700" dirty="0" err="1">
                <a:latin typeface="Arial Rounded MT Bold" panose="020F0704030504030204" pitchFamily="34" charset="77"/>
              </a:rPr>
              <a:t>huruf</a:t>
            </a:r>
            <a:r>
              <a:rPr lang="en-ID" sz="2700" dirty="0">
                <a:latin typeface="Arial Rounded MT Bold" panose="020F0704030504030204" pitchFamily="34" charset="77"/>
              </a:rPr>
              <a:t> yang </a:t>
            </a:r>
            <a:r>
              <a:rPr lang="en-ID" sz="2700" dirty="0" err="1">
                <a:latin typeface="Arial Rounded MT Bold" panose="020F0704030504030204" pitchFamily="34" charset="77"/>
              </a:rPr>
              <a:t>satu</a:t>
            </a:r>
            <a:r>
              <a:rPr lang="en-ID" sz="2700" dirty="0">
                <a:latin typeface="Arial Rounded MT Bold" panose="020F0704030504030204" pitchFamily="34" charset="77"/>
              </a:rPr>
              <a:t> </a:t>
            </a:r>
            <a:r>
              <a:rPr lang="en-ID" sz="2700" dirty="0" err="1">
                <a:latin typeface="Arial Rounded MT Bold" panose="020F0704030504030204" pitchFamily="34" charset="77"/>
              </a:rPr>
              <a:t>dengan</a:t>
            </a:r>
            <a:r>
              <a:rPr lang="en-ID" sz="2700" dirty="0">
                <a:latin typeface="Arial Rounded MT Bold" panose="020F0704030504030204" pitchFamily="34" charset="77"/>
              </a:rPr>
              <a:t> yang lain (2001:12-13).</a:t>
            </a:r>
            <a:br>
              <a:rPr lang="en-ID" sz="2700" dirty="0">
                <a:latin typeface="Arial Rounded MT Bold" panose="020F0704030504030204" pitchFamily="34" charset="77"/>
              </a:rPr>
            </a:br>
            <a:r>
              <a:rPr lang="en-ID" sz="2700" dirty="0">
                <a:latin typeface="Arial Rounded MT Bold" panose="020F0704030504030204" pitchFamily="34" charset="77"/>
              </a:rPr>
              <a:t>Baseline</a:t>
            </a:r>
            <a:br>
              <a:rPr lang="en-ID" sz="2700" dirty="0">
                <a:latin typeface="Arial Rounded MT Bold" panose="020F0704030504030204" pitchFamily="34" charset="77"/>
              </a:rPr>
            </a:br>
            <a:r>
              <a:rPr lang="en-ID" sz="2700" dirty="0" err="1">
                <a:latin typeface="Arial Rounded MT Bold" panose="020F0704030504030204" pitchFamily="34" charset="77"/>
              </a:rPr>
              <a:t>Sebuah</a:t>
            </a:r>
            <a:r>
              <a:rPr lang="en-ID" sz="2700" dirty="0">
                <a:latin typeface="Arial Rounded MT Bold" panose="020F0704030504030204" pitchFamily="34" charset="77"/>
              </a:rPr>
              <a:t> garis maya </a:t>
            </a:r>
            <a:r>
              <a:rPr lang="en-ID" sz="2700" dirty="0" err="1">
                <a:latin typeface="Arial Rounded MT Bold" panose="020F0704030504030204" pitchFamily="34" charset="77"/>
              </a:rPr>
              <a:t>lurus</a:t>
            </a:r>
            <a:r>
              <a:rPr lang="en-ID" sz="2700" dirty="0">
                <a:latin typeface="Arial Rounded MT Bold" panose="020F0704030504030204" pitchFamily="34" charset="77"/>
              </a:rPr>
              <a:t> horizontal yang </a:t>
            </a:r>
            <a:r>
              <a:rPr lang="en-ID" sz="2700" dirty="0" err="1">
                <a:latin typeface="Arial Rounded MT Bold" panose="020F0704030504030204" pitchFamily="34" charset="77"/>
              </a:rPr>
              <a:t>menjadi</a:t>
            </a:r>
            <a:r>
              <a:rPr lang="en-ID" sz="2700" dirty="0">
                <a:latin typeface="Arial Rounded MT Bold" panose="020F0704030504030204" pitchFamily="34" charset="77"/>
              </a:rPr>
              <a:t> </a:t>
            </a:r>
            <a:r>
              <a:rPr lang="en-ID" sz="2700" dirty="0" err="1">
                <a:latin typeface="Arial Rounded MT Bold" panose="020F0704030504030204" pitchFamily="34" charset="77"/>
              </a:rPr>
              <a:t>batas</a:t>
            </a:r>
            <a:r>
              <a:rPr lang="en-ID" sz="2700" dirty="0">
                <a:latin typeface="Arial Rounded MT Bold" panose="020F0704030504030204" pitchFamily="34" charset="77"/>
              </a:rPr>
              <a:t> </a:t>
            </a:r>
            <a:r>
              <a:rPr lang="en-ID" sz="2700" dirty="0" err="1">
                <a:latin typeface="Arial Rounded MT Bold" panose="020F0704030504030204" pitchFamily="34" charset="77"/>
              </a:rPr>
              <a:t>dari</a:t>
            </a:r>
            <a:r>
              <a:rPr lang="en-ID" sz="2700" dirty="0">
                <a:latin typeface="Arial Rounded MT Bold" panose="020F0704030504030204" pitchFamily="34" charset="77"/>
              </a:rPr>
              <a:t> </a:t>
            </a:r>
            <a:r>
              <a:rPr lang="en-ID" sz="2700" dirty="0" err="1">
                <a:latin typeface="Arial Rounded MT Bold" panose="020F0704030504030204" pitchFamily="34" charset="77"/>
              </a:rPr>
              <a:t>bagian</a:t>
            </a:r>
            <a:r>
              <a:rPr lang="en-ID" sz="2700" dirty="0">
                <a:latin typeface="Arial Rounded MT Bold" panose="020F0704030504030204" pitchFamily="34" charset="77"/>
              </a:rPr>
              <a:t> </a:t>
            </a:r>
            <a:r>
              <a:rPr lang="en-ID" sz="2700" dirty="0" err="1">
                <a:latin typeface="Arial Rounded MT Bold" panose="020F0704030504030204" pitchFamily="34" charset="77"/>
              </a:rPr>
              <a:t>teratas</a:t>
            </a:r>
            <a:r>
              <a:rPr lang="en-ID" sz="2700" dirty="0">
                <a:latin typeface="Arial Rounded MT Bold" panose="020F0704030504030204" pitchFamily="34" charset="77"/>
              </a:rPr>
              <a:t> </a:t>
            </a:r>
            <a:r>
              <a:rPr lang="en-ID" sz="2700" dirty="0" err="1">
                <a:latin typeface="Arial Rounded MT Bold" panose="020F0704030504030204" pitchFamily="34" charset="77"/>
              </a:rPr>
              <a:t>dari</a:t>
            </a:r>
            <a:r>
              <a:rPr lang="en-ID" sz="2700" dirty="0">
                <a:latin typeface="Arial Rounded MT Bold" panose="020F0704030504030204" pitchFamily="34" charset="77"/>
              </a:rPr>
              <a:t> </a:t>
            </a:r>
            <a:r>
              <a:rPr lang="en-ID" sz="2700" dirty="0" err="1">
                <a:latin typeface="Arial Rounded MT Bold" panose="020F0704030504030204" pitchFamily="34" charset="77"/>
              </a:rPr>
              <a:t>setiap</a:t>
            </a:r>
            <a:r>
              <a:rPr lang="en-ID" sz="2700" dirty="0">
                <a:latin typeface="Arial Rounded MT Bold" panose="020F0704030504030204" pitchFamily="34" charset="77"/>
              </a:rPr>
              <a:t> </a:t>
            </a:r>
            <a:r>
              <a:rPr lang="en-ID" sz="2700" dirty="0" err="1">
                <a:latin typeface="Arial Rounded MT Bold" panose="020F0704030504030204" pitchFamily="34" charset="77"/>
              </a:rPr>
              <a:t>huruf</a:t>
            </a:r>
            <a:r>
              <a:rPr lang="en-ID" sz="2700" dirty="0">
                <a:latin typeface="Arial Rounded MT Bold" panose="020F0704030504030204" pitchFamily="34" charset="77"/>
              </a:rPr>
              <a:t> </a:t>
            </a:r>
            <a:r>
              <a:rPr lang="en-ID" sz="2700" dirty="0" err="1">
                <a:latin typeface="Arial Rounded MT Bold" panose="020F0704030504030204" pitchFamily="34" charset="77"/>
              </a:rPr>
              <a:t>besar</a:t>
            </a:r>
            <a:r>
              <a:rPr lang="en-ID" sz="2700" dirty="0">
                <a:latin typeface="Arial Rounded MT Bold" panose="020F0704030504030204" pitchFamily="34" charset="77"/>
              </a:rPr>
              <a:t> (</a:t>
            </a:r>
            <a:r>
              <a:rPr lang="en-ID" sz="2700" dirty="0" err="1">
                <a:latin typeface="Arial Rounded MT Bold" panose="020F0704030504030204" pitchFamily="34" charset="77"/>
              </a:rPr>
              <a:t>Sihombing</a:t>
            </a:r>
            <a:r>
              <a:rPr lang="en-ID" sz="2700" dirty="0">
                <a:latin typeface="Arial Rounded MT Bold" panose="020F0704030504030204" pitchFamily="34" charset="77"/>
              </a:rPr>
              <a:t>, 2001:13).</a:t>
            </a:r>
            <a:br>
              <a:rPr lang="en-ID" sz="2400" dirty="0"/>
            </a:br>
            <a:endParaRPr lang="en-US" sz="2400" dirty="0"/>
          </a:p>
        </p:txBody>
      </p:sp>
      <p:sp>
        <p:nvSpPr>
          <p:cNvPr id="3" name="Rectangle 2">
            <a:extLst>
              <a:ext uri="{FF2B5EF4-FFF2-40B4-BE49-F238E27FC236}">
                <a16:creationId xmlns:a16="http://schemas.microsoft.com/office/drawing/2014/main" id="{2DADF3F2-BB5D-F64C-A6C1-DDB78F3167F0}"/>
              </a:ext>
            </a:extLst>
          </p:cNvPr>
          <p:cNvSpPr>
            <a:spLocks noChangeArrowheads="1"/>
          </p:cNvSpPr>
          <p:nvPr/>
        </p:nvSpPr>
        <p:spPr bwMode="auto">
          <a:xfrm>
            <a:off x="3304903" y="2305049"/>
            <a:ext cx="184367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AE184840-DD4B-F04C-A9AB-912BFFF311E2}"/>
              </a:ext>
            </a:extLst>
          </p:cNvPr>
          <p:cNvSpPr>
            <a:spLocks noChangeArrowheads="1"/>
          </p:cNvSpPr>
          <p:nvPr/>
        </p:nvSpPr>
        <p:spPr bwMode="auto">
          <a:xfrm>
            <a:off x="3440057" y="3931653"/>
            <a:ext cx="134033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6">
            <a:extLst>
              <a:ext uri="{FF2B5EF4-FFF2-40B4-BE49-F238E27FC236}">
                <a16:creationId xmlns:a16="http://schemas.microsoft.com/office/drawing/2014/main" id="{32805831-E4BD-CD42-924C-B0D1DE4D5037}"/>
              </a:ext>
            </a:extLst>
          </p:cNvPr>
          <p:cNvSpPr>
            <a:spLocks noChangeArrowheads="1"/>
          </p:cNvSpPr>
          <p:nvPr/>
        </p:nvSpPr>
        <p:spPr bwMode="auto">
          <a:xfrm>
            <a:off x="420581" y="445767"/>
            <a:ext cx="156698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53" name="Picture 74">
            <a:extLst>
              <a:ext uri="{FF2B5EF4-FFF2-40B4-BE49-F238E27FC236}">
                <a16:creationId xmlns:a16="http://schemas.microsoft.com/office/drawing/2014/main" id="{39FD62CE-9923-764E-922E-1FEF522B118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20581" y="445767"/>
            <a:ext cx="11350838" cy="2983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858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9CD7-0BEB-664A-ABEC-227FAE91DC32}"/>
              </a:ext>
            </a:extLst>
          </p:cNvPr>
          <p:cNvSpPr>
            <a:spLocks noGrp="1"/>
          </p:cNvSpPr>
          <p:nvPr>
            <p:ph type="title"/>
          </p:nvPr>
        </p:nvSpPr>
        <p:spPr>
          <a:xfrm>
            <a:off x="1297358" y="179406"/>
            <a:ext cx="9980242" cy="1858944"/>
          </a:xfrm>
        </p:spPr>
        <p:txBody>
          <a:bodyPr>
            <a:normAutofit fontScale="90000"/>
          </a:bodyPr>
          <a:lstStyle/>
          <a:p>
            <a:r>
              <a:rPr lang="en-ID" b="1" dirty="0"/>
              <a:t>Baseline,</a:t>
            </a:r>
            <a:r>
              <a:rPr lang="en-ID" dirty="0"/>
              <a:t> </a:t>
            </a:r>
            <a:r>
              <a:rPr lang="en-ID" dirty="0" err="1"/>
              <a:t>merupakan</a:t>
            </a:r>
            <a:r>
              <a:rPr lang="en-ID" dirty="0"/>
              <a:t> garis </a:t>
            </a:r>
            <a:r>
              <a:rPr lang="en-ID" dirty="0" err="1"/>
              <a:t>tak</a:t>
            </a:r>
            <a:r>
              <a:rPr lang="en-ID" dirty="0"/>
              <a:t> </a:t>
            </a:r>
            <a:r>
              <a:rPr lang="en-ID" dirty="0" err="1"/>
              <a:t>nampak</a:t>
            </a:r>
            <a:r>
              <a:rPr lang="en-ID" dirty="0"/>
              <a:t> </a:t>
            </a:r>
            <a:r>
              <a:rPr lang="en-ID" dirty="0" err="1"/>
              <a:t>dimana</a:t>
            </a:r>
            <a:r>
              <a:rPr lang="en-ID" dirty="0"/>
              <a:t> </a:t>
            </a:r>
            <a:r>
              <a:rPr lang="en-ID" dirty="0" err="1"/>
              <a:t>karakter</a:t>
            </a:r>
            <a:r>
              <a:rPr lang="en-ID" dirty="0"/>
              <a:t> </a:t>
            </a:r>
            <a:r>
              <a:rPr lang="en-ID" dirty="0" err="1"/>
              <a:t>huruf</a:t>
            </a:r>
            <a:r>
              <a:rPr lang="en-ID" dirty="0"/>
              <a:t> "duduk". </a:t>
            </a:r>
            <a:r>
              <a:rPr lang="en-ID" dirty="0" err="1"/>
              <a:t>Namun</a:t>
            </a:r>
            <a:r>
              <a:rPr lang="en-ID" dirty="0"/>
              <a:t> </a:t>
            </a:r>
            <a:r>
              <a:rPr lang="en-ID" dirty="0" err="1"/>
              <a:t>biasanya</a:t>
            </a:r>
            <a:r>
              <a:rPr lang="en-ID" dirty="0"/>
              <a:t> </a:t>
            </a:r>
            <a:r>
              <a:rPr lang="en-ID" dirty="0" err="1"/>
              <a:t>huruf</a:t>
            </a:r>
            <a:r>
              <a:rPr lang="en-ID" dirty="0"/>
              <a:t> </a:t>
            </a:r>
            <a:r>
              <a:rPr lang="en-ID" dirty="0" err="1"/>
              <a:t>bulat</a:t>
            </a:r>
            <a:r>
              <a:rPr lang="en-ID" dirty="0"/>
              <a:t> </a:t>
            </a:r>
            <a:r>
              <a:rPr lang="en-ID" dirty="0" err="1"/>
              <a:t>seperti</a:t>
            </a:r>
            <a:r>
              <a:rPr lang="en-ID" dirty="0"/>
              <a:t> "e" </a:t>
            </a:r>
            <a:r>
              <a:rPr lang="en-ID" dirty="0" err="1"/>
              <a:t>akan</a:t>
            </a:r>
            <a:r>
              <a:rPr lang="en-ID" dirty="0"/>
              <a:t> </a:t>
            </a:r>
            <a:r>
              <a:rPr lang="en-ID" dirty="0" err="1"/>
              <a:t>ditaruh</a:t>
            </a:r>
            <a:r>
              <a:rPr lang="en-ID" dirty="0"/>
              <a:t> </a:t>
            </a:r>
            <a:r>
              <a:rPr lang="en-ID" dirty="0" err="1"/>
              <a:t>sedikit</a:t>
            </a:r>
            <a:r>
              <a:rPr lang="en-ID" dirty="0"/>
              <a:t> </a:t>
            </a:r>
            <a:r>
              <a:rPr lang="en-ID" dirty="0" err="1"/>
              <a:t>lebih</a:t>
            </a:r>
            <a:r>
              <a:rPr lang="en-ID" dirty="0"/>
              <a:t> </a:t>
            </a:r>
            <a:r>
              <a:rPr lang="en-ID" dirty="0" err="1"/>
              <a:t>bawah</a:t>
            </a:r>
            <a:r>
              <a:rPr lang="en-ID" dirty="0"/>
              <a:t> </a:t>
            </a:r>
            <a:r>
              <a:rPr lang="en-ID" dirty="0" err="1"/>
              <a:t>melewati</a:t>
            </a:r>
            <a:r>
              <a:rPr lang="en-ID" dirty="0"/>
              <a:t> baseline.</a:t>
            </a:r>
            <a:br>
              <a:rPr lang="en-ID" dirty="0"/>
            </a:br>
            <a:endParaRPr lang="en-US" dirty="0"/>
          </a:p>
        </p:txBody>
      </p:sp>
      <p:pic>
        <p:nvPicPr>
          <p:cNvPr id="5" name="Picture 4">
            <a:hlinkClick r:id="rId2"/>
            <a:extLst>
              <a:ext uri="{FF2B5EF4-FFF2-40B4-BE49-F238E27FC236}">
                <a16:creationId xmlns:a16="http://schemas.microsoft.com/office/drawing/2014/main" id="{B4493052-3403-5F4F-BAA5-B0A75E482F9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97358" y="2552700"/>
            <a:ext cx="3160342" cy="3200400"/>
          </a:xfrm>
          <a:prstGeom prst="rect">
            <a:avLst/>
          </a:prstGeom>
          <a:noFill/>
          <a:ln>
            <a:noFill/>
          </a:ln>
        </p:spPr>
      </p:pic>
      <p:sp>
        <p:nvSpPr>
          <p:cNvPr id="4" name="Rectangle 4">
            <a:extLst>
              <a:ext uri="{FF2B5EF4-FFF2-40B4-BE49-F238E27FC236}">
                <a16:creationId xmlns:a16="http://schemas.microsoft.com/office/drawing/2014/main" id="{BE96718C-5C0A-4749-8558-AA5E846F1AA3}"/>
              </a:ext>
            </a:extLst>
          </p:cNvPr>
          <p:cNvSpPr>
            <a:spLocks noChangeArrowheads="1"/>
          </p:cNvSpPr>
          <p:nvPr/>
        </p:nvSpPr>
        <p:spPr bwMode="auto">
          <a:xfrm>
            <a:off x="5124450" y="2038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5" name="Picture 39" descr="Tipografi-Fungsi, Anatomi, dan Klasifikasi-05">
            <a:extLst>
              <a:ext uri="{FF2B5EF4-FFF2-40B4-BE49-F238E27FC236}">
                <a16:creationId xmlns:a16="http://schemas.microsoft.com/office/drawing/2014/main" id="{BCDF59F5-27BA-1E42-86C7-E454E4CAE08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l="11258" t="9383" r="6693" b="31200"/>
          <a:stretch>
            <a:fillRect/>
          </a:stretch>
        </p:blipFill>
        <p:spPr bwMode="auto">
          <a:xfrm>
            <a:off x="6287479" y="2381250"/>
            <a:ext cx="4876800" cy="353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015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3F344-27C0-2E4B-9C48-47D2A31E5563}"/>
              </a:ext>
            </a:extLst>
          </p:cNvPr>
          <p:cNvSpPr>
            <a:spLocks noGrp="1"/>
          </p:cNvSpPr>
          <p:nvPr>
            <p:ph type="title"/>
          </p:nvPr>
        </p:nvSpPr>
        <p:spPr>
          <a:xfrm>
            <a:off x="2611808" y="808056"/>
            <a:ext cx="8608642" cy="1077229"/>
          </a:xfrm>
        </p:spPr>
        <p:txBody>
          <a:bodyPr>
            <a:noAutofit/>
          </a:bodyPr>
          <a:lstStyle/>
          <a:p>
            <a:pPr algn="just"/>
            <a:r>
              <a:rPr lang="en-ID" sz="2800" dirty="0" err="1"/>
              <a:t>Meanline</a:t>
            </a:r>
            <a:r>
              <a:rPr lang="en-ID" sz="2800" dirty="0"/>
              <a:t> </a:t>
            </a:r>
            <a:r>
              <a:rPr lang="en-ID" sz="2800" dirty="0" err="1"/>
              <a:t>Sebuah</a:t>
            </a:r>
            <a:r>
              <a:rPr lang="en-ID" sz="2800" dirty="0"/>
              <a:t> garis maya </a:t>
            </a:r>
            <a:r>
              <a:rPr lang="en-ID" sz="2800" dirty="0" err="1"/>
              <a:t>lurus</a:t>
            </a:r>
            <a:r>
              <a:rPr lang="en-ID" sz="2800" dirty="0"/>
              <a:t> horizontal yang </a:t>
            </a:r>
            <a:r>
              <a:rPr lang="en-ID" sz="2800" dirty="0" err="1"/>
              <a:t>menjadi</a:t>
            </a:r>
            <a:r>
              <a:rPr lang="en-ID" sz="2800" dirty="0"/>
              <a:t> </a:t>
            </a:r>
            <a:r>
              <a:rPr lang="en-ID" sz="2800" dirty="0" err="1"/>
              <a:t>batas</a:t>
            </a:r>
            <a:r>
              <a:rPr lang="en-ID" sz="2800" dirty="0"/>
              <a:t> </a:t>
            </a:r>
            <a:r>
              <a:rPr lang="en-ID" sz="2800" dirty="0" err="1"/>
              <a:t>dari</a:t>
            </a:r>
            <a:r>
              <a:rPr lang="en-ID" sz="2800" dirty="0"/>
              <a:t> </a:t>
            </a:r>
            <a:r>
              <a:rPr lang="en-ID" sz="2800" dirty="0" err="1"/>
              <a:t>bagian</a:t>
            </a:r>
            <a:r>
              <a:rPr lang="en-ID" sz="2800" dirty="0"/>
              <a:t> </a:t>
            </a:r>
            <a:r>
              <a:rPr lang="en-ID" sz="2800" dirty="0" err="1"/>
              <a:t>teratas</a:t>
            </a:r>
            <a:r>
              <a:rPr lang="en-ID" sz="2800" dirty="0"/>
              <a:t> </a:t>
            </a:r>
            <a:r>
              <a:rPr lang="en-ID" sz="2800" dirty="0" err="1"/>
              <a:t>dari</a:t>
            </a:r>
            <a:r>
              <a:rPr lang="en-ID" sz="2800" dirty="0"/>
              <a:t> badan </a:t>
            </a:r>
            <a:r>
              <a:rPr lang="en-ID" sz="2800" dirty="0" err="1"/>
              <a:t>setiap</a:t>
            </a:r>
            <a:r>
              <a:rPr lang="en-ID" sz="2800" dirty="0"/>
              <a:t> </a:t>
            </a:r>
            <a:r>
              <a:rPr lang="en-ID" sz="2800" dirty="0" err="1"/>
              <a:t>huruf</a:t>
            </a:r>
            <a:r>
              <a:rPr lang="en-ID" sz="2800" dirty="0"/>
              <a:t> </a:t>
            </a:r>
            <a:r>
              <a:rPr lang="en-ID" sz="2800" dirty="0" err="1"/>
              <a:t>kecil</a:t>
            </a:r>
            <a:r>
              <a:rPr lang="en-ID" sz="2800" dirty="0"/>
              <a:t> (</a:t>
            </a:r>
            <a:r>
              <a:rPr lang="en-ID" sz="2800" dirty="0" err="1"/>
              <a:t>Sihombing</a:t>
            </a:r>
            <a:r>
              <a:rPr lang="en-ID" sz="2800" dirty="0"/>
              <a:t>, 2001:13). </a:t>
            </a:r>
            <a:r>
              <a:rPr lang="en-ID" sz="2800" dirty="0" err="1"/>
              <a:t>seperti</a:t>
            </a:r>
            <a:r>
              <a:rPr lang="en-ID" sz="2800" dirty="0"/>
              <a:t> "e", "g" dan "y" </a:t>
            </a:r>
            <a:r>
              <a:rPr lang="en-ID" sz="2800" dirty="0" err="1"/>
              <a:t>serta</a:t>
            </a:r>
            <a:r>
              <a:rPr lang="en-ID" sz="2800" dirty="0"/>
              <a:t> pada </a:t>
            </a:r>
            <a:r>
              <a:rPr lang="en-ID" sz="2800" dirty="0" err="1"/>
              <a:t>titik</a:t>
            </a:r>
            <a:r>
              <a:rPr lang="en-ID" sz="2800" dirty="0"/>
              <a:t> </a:t>
            </a:r>
            <a:r>
              <a:rPr lang="en-ID" sz="2800" dirty="0" err="1"/>
              <a:t>lengkung</a:t>
            </a:r>
            <a:r>
              <a:rPr lang="en-ID" sz="2800" dirty="0"/>
              <a:t> </a:t>
            </a:r>
            <a:r>
              <a:rPr lang="en-ID" sz="2800" dirty="0" err="1"/>
              <a:t>seperti</a:t>
            </a:r>
            <a:r>
              <a:rPr lang="en-ID" sz="2800" dirty="0"/>
              <a:t> pada </a:t>
            </a:r>
            <a:r>
              <a:rPr lang="en-ID" sz="2800" dirty="0" err="1"/>
              <a:t>huruf</a:t>
            </a:r>
            <a:r>
              <a:rPr lang="en-ID" sz="2800" dirty="0"/>
              <a:t> "h". </a:t>
            </a:r>
            <a:endParaRPr lang="en-US" sz="2800" dirty="0"/>
          </a:p>
        </p:txBody>
      </p:sp>
      <p:sp>
        <p:nvSpPr>
          <p:cNvPr id="3" name="Rectangle 2">
            <a:extLst>
              <a:ext uri="{FF2B5EF4-FFF2-40B4-BE49-F238E27FC236}">
                <a16:creationId xmlns:a16="http://schemas.microsoft.com/office/drawing/2014/main" id="{F8B81A74-908D-DF43-B2A2-C243B3D89313}"/>
              </a:ext>
            </a:extLst>
          </p:cNvPr>
          <p:cNvSpPr>
            <a:spLocks noChangeArrowheads="1"/>
          </p:cNvSpPr>
          <p:nvPr/>
        </p:nvSpPr>
        <p:spPr bwMode="auto">
          <a:xfrm>
            <a:off x="1231900" y="2476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38" descr="Tipografi-Fungsi, Anatomi, dan Klasifikasi-06">
            <a:extLst>
              <a:ext uri="{FF2B5EF4-FFF2-40B4-BE49-F238E27FC236}">
                <a16:creationId xmlns:a16="http://schemas.microsoft.com/office/drawing/2014/main" id="{53FD6937-F7FA-344B-95C7-3376B78C6F6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2511" t="22517" r="5429" b="24200"/>
          <a:stretch>
            <a:fillRect/>
          </a:stretch>
        </p:blipFill>
        <p:spPr bwMode="auto">
          <a:xfrm>
            <a:off x="1231900" y="2476500"/>
            <a:ext cx="4864100" cy="31623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0A74B545-B537-3743-9A73-8356607B0F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8029" y="2578099"/>
            <a:ext cx="3398484" cy="347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9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59662-52E7-3C4F-BE28-AC4838D881BD}"/>
              </a:ext>
            </a:extLst>
          </p:cNvPr>
          <p:cNvSpPr>
            <a:spLocks noGrp="1"/>
          </p:cNvSpPr>
          <p:nvPr>
            <p:ph type="title"/>
          </p:nvPr>
        </p:nvSpPr>
        <p:spPr>
          <a:xfrm>
            <a:off x="5429250" y="179405"/>
            <a:ext cx="5753100" cy="6526191"/>
          </a:xfrm>
        </p:spPr>
        <p:txBody>
          <a:bodyPr>
            <a:normAutofit/>
          </a:bodyPr>
          <a:lstStyle/>
          <a:p>
            <a:pPr algn="l"/>
            <a:r>
              <a:rPr lang="en-ID" dirty="0"/>
              <a:t>Jarak </a:t>
            </a:r>
            <a:r>
              <a:rPr lang="en-ID" dirty="0" err="1"/>
              <a:t>ketinggian</a:t>
            </a:r>
            <a:r>
              <a:rPr lang="en-ID" dirty="0"/>
              <a:t> </a:t>
            </a:r>
            <a:r>
              <a:rPr lang="en-ID" dirty="0" err="1"/>
              <a:t>dari</a:t>
            </a:r>
            <a:r>
              <a:rPr lang="en-ID" dirty="0"/>
              <a:t> baseline </a:t>
            </a:r>
            <a:r>
              <a:rPr lang="en-ID" dirty="0" err="1"/>
              <a:t>sampai</a:t>
            </a:r>
            <a:r>
              <a:rPr lang="en-ID" dirty="0"/>
              <a:t> </a:t>
            </a:r>
            <a:r>
              <a:rPr lang="en-ID" dirty="0" err="1"/>
              <a:t>ke</a:t>
            </a:r>
            <a:r>
              <a:rPr lang="en-ID" dirty="0"/>
              <a:t> </a:t>
            </a:r>
            <a:r>
              <a:rPr lang="en-ID" dirty="0" err="1"/>
              <a:t>meanline</a:t>
            </a:r>
            <a:r>
              <a:rPr lang="en-ID" dirty="0"/>
              <a:t>. X-Height </a:t>
            </a:r>
            <a:r>
              <a:rPr lang="en-ID" dirty="0" err="1"/>
              <a:t>merupakan</a:t>
            </a:r>
            <a:r>
              <a:rPr lang="en-ID" dirty="0"/>
              <a:t> </a:t>
            </a:r>
            <a:r>
              <a:rPr lang="en-ID" dirty="0" err="1"/>
              <a:t>tinggi</a:t>
            </a:r>
            <a:r>
              <a:rPr lang="en-ID" dirty="0"/>
              <a:t> </a:t>
            </a:r>
            <a:r>
              <a:rPr lang="en-ID" dirty="0" err="1"/>
              <a:t>dari</a:t>
            </a:r>
            <a:r>
              <a:rPr lang="en-ID" dirty="0"/>
              <a:t> badan </a:t>
            </a:r>
            <a:r>
              <a:rPr lang="en-ID" dirty="0" err="1"/>
              <a:t>huruf</a:t>
            </a:r>
            <a:r>
              <a:rPr lang="en-ID" dirty="0"/>
              <a:t> </a:t>
            </a:r>
            <a:r>
              <a:rPr lang="en-ID" dirty="0" err="1"/>
              <a:t>kecil</a:t>
            </a:r>
            <a:r>
              <a:rPr lang="en-ID" dirty="0"/>
              <a:t>. Cara yang </a:t>
            </a:r>
            <a:r>
              <a:rPr lang="en-ID" dirty="0" err="1"/>
              <a:t>termudah</a:t>
            </a:r>
            <a:r>
              <a:rPr lang="en-ID" dirty="0"/>
              <a:t> </a:t>
            </a:r>
            <a:r>
              <a:rPr lang="en-ID" dirty="0" err="1"/>
              <a:t>mengukur</a:t>
            </a:r>
            <a:r>
              <a:rPr lang="en-ID" dirty="0"/>
              <a:t> </a:t>
            </a:r>
            <a:r>
              <a:rPr lang="en-ID" dirty="0" err="1"/>
              <a:t>ketinggian</a:t>
            </a:r>
            <a:r>
              <a:rPr lang="en-ID" dirty="0"/>
              <a:t> badan </a:t>
            </a:r>
            <a:r>
              <a:rPr lang="en-ID" dirty="0" err="1"/>
              <a:t>huruf</a:t>
            </a:r>
            <a:r>
              <a:rPr lang="en-ID" dirty="0"/>
              <a:t> </a:t>
            </a:r>
            <a:r>
              <a:rPr lang="en-ID" dirty="0" err="1"/>
              <a:t>kecil</a:t>
            </a:r>
            <a:r>
              <a:rPr lang="en-ID" dirty="0"/>
              <a:t> </a:t>
            </a:r>
            <a:r>
              <a:rPr lang="en-ID" dirty="0" err="1"/>
              <a:t>adalah</a:t>
            </a:r>
            <a:r>
              <a:rPr lang="en-ID" dirty="0"/>
              <a:t> </a:t>
            </a:r>
            <a:r>
              <a:rPr lang="en-ID" dirty="0" err="1"/>
              <a:t>dengan</a:t>
            </a:r>
            <a:r>
              <a:rPr lang="en-ID" dirty="0"/>
              <a:t> </a:t>
            </a:r>
            <a:r>
              <a:rPr lang="en-ID" dirty="0" err="1"/>
              <a:t>menggunakan</a:t>
            </a:r>
            <a:r>
              <a:rPr lang="en-ID" dirty="0"/>
              <a:t> </a:t>
            </a:r>
            <a:r>
              <a:rPr lang="en-ID" dirty="0" err="1"/>
              <a:t>huru</a:t>
            </a:r>
            <a:r>
              <a:rPr lang="en-ID" dirty="0"/>
              <a:t> ‘x’ (</a:t>
            </a:r>
            <a:r>
              <a:rPr lang="en-ID" dirty="0" err="1"/>
              <a:t>Sihombing</a:t>
            </a:r>
            <a:r>
              <a:rPr lang="en-ID" dirty="0"/>
              <a:t>, 2001:13).</a:t>
            </a:r>
            <a:br>
              <a:rPr lang="en-ID" dirty="0"/>
            </a:br>
            <a:endParaRPr lang="en-US" dirty="0"/>
          </a:p>
        </p:txBody>
      </p:sp>
      <p:sp>
        <p:nvSpPr>
          <p:cNvPr id="3" name="Rectangle 2">
            <a:extLst>
              <a:ext uri="{FF2B5EF4-FFF2-40B4-BE49-F238E27FC236}">
                <a16:creationId xmlns:a16="http://schemas.microsoft.com/office/drawing/2014/main" id="{973B3F02-E69F-4A4E-B080-028CDD1D0C03}"/>
              </a:ext>
            </a:extLst>
          </p:cNvPr>
          <p:cNvSpPr>
            <a:spLocks noChangeArrowheads="1"/>
          </p:cNvSpPr>
          <p:nvPr/>
        </p:nvSpPr>
        <p:spPr bwMode="auto">
          <a:xfrm>
            <a:off x="1295400" y="2686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967C6BEA-F697-F748-AE74-9296D5192395}"/>
              </a:ext>
            </a:extLst>
          </p:cNvPr>
          <p:cNvSpPr>
            <a:spLocks noChangeArrowheads="1"/>
          </p:cNvSpPr>
          <p:nvPr/>
        </p:nvSpPr>
        <p:spPr bwMode="auto">
          <a:xfrm>
            <a:off x="7543800" y="2419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3" name="Picture 58">
            <a:hlinkClick r:id="rId2"/>
            <a:extLst>
              <a:ext uri="{FF2B5EF4-FFF2-40B4-BE49-F238E27FC236}">
                <a16:creationId xmlns:a16="http://schemas.microsoft.com/office/drawing/2014/main" id="{CD24C9DD-3775-9047-B635-7DC1C38068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00874"/>
            <a:ext cx="4812802" cy="48474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5326737F-7617-004D-BDE9-BAB9F5E61B0A}"/>
              </a:ext>
            </a:extLst>
          </p:cNvPr>
          <p:cNvSpPr>
            <a:spLocks noChangeArrowheads="1"/>
          </p:cNvSpPr>
          <p:nvPr/>
        </p:nvSpPr>
        <p:spPr bwMode="auto">
          <a:xfrm>
            <a:off x="7543800" y="46545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30559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A8C06-EB33-CA40-84C5-BC8D3CDC0A64}"/>
              </a:ext>
            </a:extLst>
          </p:cNvPr>
          <p:cNvSpPr>
            <a:spLocks noGrp="1"/>
          </p:cNvSpPr>
          <p:nvPr>
            <p:ph type="title"/>
          </p:nvPr>
        </p:nvSpPr>
        <p:spPr>
          <a:xfrm>
            <a:off x="6534150" y="693756"/>
            <a:ext cx="4667250" cy="4906944"/>
          </a:xfrm>
        </p:spPr>
        <p:txBody>
          <a:bodyPr>
            <a:normAutofit/>
          </a:bodyPr>
          <a:lstStyle/>
          <a:p>
            <a:pPr algn="l"/>
            <a:r>
              <a:rPr lang="en-ID" b="1" dirty="0"/>
              <a:t>Cap height,</a:t>
            </a:r>
            <a:r>
              <a:rPr lang="en-ID" dirty="0"/>
              <a:t> </a:t>
            </a:r>
            <a:r>
              <a:rPr lang="en-ID" dirty="0" err="1"/>
              <a:t>adalah</a:t>
            </a:r>
            <a:r>
              <a:rPr lang="en-ID" dirty="0"/>
              <a:t> </a:t>
            </a:r>
            <a:r>
              <a:rPr lang="en-ID" dirty="0" err="1"/>
              <a:t>jarak</a:t>
            </a:r>
            <a:r>
              <a:rPr lang="en-ID" dirty="0"/>
              <a:t> </a:t>
            </a:r>
            <a:r>
              <a:rPr lang="en-ID" dirty="0" err="1"/>
              <a:t>dari</a:t>
            </a:r>
            <a:r>
              <a:rPr lang="en-ID" dirty="0"/>
              <a:t> 'baseline' </a:t>
            </a:r>
            <a:r>
              <a:rPr lang="en-ID" dirty="0" err="1"/>
              <a:t>hingga</a:t>
            </a:r>
            <a:r>
              <a:rPr lang="en-ID" dirty="0"/>
              <a:t> </a:t>
            </a:r>
            <a:r>
              <a:rPr lang="en-ID" dirty="0" err="1"/>
              <a:t>titik</a:t>
            </a:r>
            <a:r>
              <a:rPr lang="en-ID" dirty="0"/>
              <a:t> </a:t>
            </a:r>
            <a:r>
              <a:rPr lang="en-ID" dirty="0" err="1"/>
              <a:t>puncak</a:t>
            </a:r>
            <a:r>
              <a:rPr lang="en-ID" dirty="0"/>
              <a:t> </a:t>
            </a:r>
            <a:r>
              <a:rPr lang="en-ID" dirty="0" err="1"/>
              <a:t>huruf</a:t>
            </a:r>
            <a:r>
              <a:rPr lang="en-ID" dirty="0"/>
              <a:t> </a:t>
            </a:r>
            <a:r>
              <a:rPr lang="en-ID" dirty="0" err="1"/>
              <a:t>besar</a:t>
            </a:r>
            <a:r>
              <a:rPr lang="en-ID" dirty="0"/>
              <a:t> (</a:t>
            </a:r>
            <a:r>
              <a:rPr lang="en-ID" dirty="0" err="1"/>
              <a:t>kapital</a:t>
            </a:r>
            <a:r>
              <a:rPr lang="en-ID" dirty="0"/>
              <a:t>) </a:t>
            </a:r>
            <a:r>
              <a:rPr lang="en-ID" dirty="0" err="1"/>
              <a:t>seperti</a:t>
            </a:r>
            <a:r>
              <a:rPr lang="en-ID" dirty="0"/>
              <a:t> "H" </a:t>
            </a:r>
            <a:endParaRPr lang="en-US" dirty="0"/>
          </a:p>
        </p:txBody>
      </p:sp>
      <p:pic>
        <p:nvPicPr>
          <p:cNvPr id="3" name="Picture 2">
            <a:hlinkClick r:id="rId2"/>
            <a:extLst>
              <a:ext uri="{FF2B5EF4-FFF2-40B4-BE49-F238E27FC236}">
                <a16:creationId xmlns:a16="http://schemas.microsoft.com/office/drawing/2014/main" id="{FA4B4CF6-C737-9F4D-8ECD-CECB3D9E57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51054" y="765819"/>
            <a:ext cx="4444946" cy="4762818"/>
          </a:xfrm>
          <a:prstGeom prst="rect">
            <a:avLst/>
          </a:prstGeom>
          <a:noFill/>
          <a:ln>
            <a:noFill/>
          </a:ln>
        </p:spPr>
      </p:pic>
    </p:spTree>
    <p:extLst>
      <p:ext uri="{BB962C8B-B14F-4D97-AF65-F5344CB8AC3E}">
        <p14:creationId xmlns:p14="http://schemas.microsoft.com/office/powerpoint/2010/main" val="2294385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6075-2827-2044-A218-D8F839A9DCF0}"/>
              </a:ext>
            </a:extLst>
          </p:cNvPr>
          <p:cNvSpPr>
            <a:spLocks noGrp="1"/>
          </p:cNvSpPr>
          <p:nvPr>
            <p:ph type="title"/>
          </p:nvPr>
        </p:nvSpPr>
        <p:spPr>
          <a:xfrm>
            <a:off x="2611808" y="808056"/>
            <a:ext cx="8532442" cy="1611294"/>
          </a:xfrm>
        </p:spPr>
        <p:txBody>
          <a:bodyPr>
            <a:noAutofit/>
          </a:bodyPr>
          <a:lstStyle/>
          <a:p>
            <a:pPr algn="just"/>
            <a:r>
              <a:rPr lang="en-ID" sz="2800" dirty="0"/>
              <a:t>Ascender</a:t>
            </a:r>
            <a:r>
              <a:rPr lang="en-ID" sz="2800" b="1" dirty="0"/>
              <a:t>,</a:t>
            </a:r>
            <a:r>
              <a:rPr lang="en-ID" sz="2800" dirty="0"/>
              <a:t> </a:t>
            </a:r>
            <a:r>
              <a:rPr lang="en-ID" sz="2800" dirty="0" err="1"/>
              <a:t>bagian</a:t>
            </a:r>
            <a:r>
              <a:rPr lang="en-ID" sz="2800" dirty="0"/>
              <a:t> </a:t>
            </a:r>
            <a:r>
              <a:rPr lang="en-ID" sz="2800" dirty="0" err="1"/>
              <a:t>dari</a:t>
            </a:r>
            <a:r>
              <a:rPr lang="en-ID" sz="2800" dirty="0"/>
              <a:t> </a:t>
            </a:r>
            <a:r>
              <a:rPr lang="en-ID" sz="2800" dirty="0" err="1"/>
              <a:t>karakter</a:t>
            </a:r>
            <a:r>
              <a:rPr lang="en-ID" sz="2800" dirty="0"/>
              <a:t> </a:t>
            </a:r>
            <a:r>
              <a:rPr lang="en-ID" sz="2800" dirty="0" err="1"/>
              <a:t>huruf</a:t>
            </a:r>
            <a:r>
              <a:rPr lang="en-ID" sz="2800" dirty="0"/>
              <a:t> yang </a:t>
            </a:r>
            <a:r>
              <a:rPr lang="en-ID" sz="2800" dirty="0" err="1"/>
              <a:t>melewati</a:t>
            </a:r>
            <a:r>
              <a:rPr lang="en-ID" sz="2800" dirty="0"/>
              <a:t> garis '</a:t>
            </a:r>
            <a:r>
              <a:rPr lang="en-ID" sz="2800" dirty="0" err="1"/>
              <a:t>meanline</a:t>
            </a:r>
            <a:r>
              <a:rPr lang="en-ID" sz="2800" dirty="0"/>
              <a:t>'. </a:t>
            </a:r>
            <a:r>
              <a:rPr lang="en-ID" sz="2800" dirty="0" err="1"/>
              <a:t>Atau</a:t>
            </a:r>
            <a:r>
              <a:rPr lang="en-ID" sz="2800" dirty="0"/>
              <a:t> </a:t>
            </a:r>
            <a:r>
              <a:rPr lang="en-ID" sz="2800" dirty="0" err="1"/>
              <a:t>dengan</a:t>
            </a:r>
            <a:r>
              <a:rPr lang="en-ID" sz="2800" dirty="0"/>
              <a:t> kata lain, </a:t>
            </a:r>
            <a:r>
              <a:rPr lang="en-ID" sz="2800" dirty="0" err="1"/>
              <a:t>merupakan</a:t>
            </a:r>
            <a:r>
              <a:rPr lang="en-ID" sz="2800" dirty="0"/>
              <a:t> </a:t>
            </a:r>
            <a:r>
              <a:rPr lang="en-ID" sz="2800" dirty="0" err="1"/>
              <a:t>bagian</a:t>
            </a:r>
            <a:r>
              <a:rPr lang="en-ID" sz="2800" dirty="0"/>
              <a:t> </a:t>
            </a:r>
            <a:r>
              <a:rPr lang="en-ID" sz="2800" dirty="0" err="1"/>
              <a:t>karakter</a:t>
            </a:r>
            <a:r>
              <a:rPr lang="en-ID" sz="2800" dirty="0"/>
              <a:t> </a:t>
            </a:r>
            <a:r>
              <a:rPr lang="en-ID" sz="2800" dirty="0" err="1"/>
              <a:t>huruf</a:t>
            </a:r>
            <a:r>
              <a:rPr lang="en-ID" sz="2800" dirty="0"/>
              <a:t> yang </a:t>
            </a:r>
            <a:r>
              <a:rPr lang="en-ID" sz="2800" dirty="0" err="1"/>
              <a:t>bagiannya</a:t>
            </a:r>
            <a:r>
              <a:rPr lang="en-ID" sz="2800" dirty="0"/>
              <a:t> </a:t>
            </a:r>
            <a:r>
              <a:rPr lang="en-ID" sz="2800" dirty="0" err="1"/>
              <a:t>lebih</a:t>
            </a:r>
            <a:r>
              <a:rPr lang="en-ID" sz="2800" dirty="0"/>
              <a:t> </a:t>
            </a:r>
            <a:r>
              <a:rPr lang="en-ID" sz="2800" dirty="0" err="1"/>
              <a:t>tinggi</a:t>
            </a:r>
            <a:r>
              <a:rPr lang="en-ID" sz="2800" dirty="0"/>
              <a:t> </a:t>
            </a:r>
            <a:r>
              <a:rPr lang="en-ID" sz="2800" dirty="0" err="1"/>
              <a:t>melewati</a:t>
            </a:r>
            <a:r>
              <a:rPr lang="en-ID" sz="2800" dirty="0"/>
              <a:t> garis </a:t>
            </a:r>
            <a:r>
              <a:rPr lang="en-ID" sz="2800" dirty="0" err="1"/>
              <a:t>atas</a:t>
            </a:r>
            <a:r>
              <a:rPr lang="en-ID" sz="2800" dirty="0"/>
              <a:t> x-height. </a:t>
            </a:r>
            <a:endParaRPr lang="en-US" sz="2800" dirty="0"/>
          </a:p>
        </p:txBody>
      </p:sp>
      <p:pic>
        <p:nvPicPr>
          <p:cNvPr id="3" name="Picture 2">
            <a:hlinkClick r:id="rId2"/>
            <a:extLst>
              <a:ext uri="{FF2B5EF4-FFF2-40B4-BE49-F238E27FC236}">
                <a16:creationId xmlns:a16="http://schemas.microsoft.com/office/drawing/2014/main" id="{EB82F640-28F3-FE4D-BEA2-F96C53BF6BA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19922" y="2941002"/>
            <a:ext cx="3471228" cy="3108942"/>
          </a:xfrm>
          <a:prstGeom prst="rect">
            <a:avLst/>
          </a:prstGeom>
          <a:noFill/>
          <a:ln>
            <a:noFill/>
          </a:ln>
        </p:spPr>
      </p:pic>
      <p:sp>
        <p:nvSpPr>
          <p:cNvPr id="4" name="Rectangle 2">
            <a:extLst>
              <a:ext uri="{FF2B5EF4-FFF2-40B4-BE49-F238E27FC236}">
                <a16:creationId xmlns:a16="http://schemas.microsoft.com/office/drawing/2014/main" id="{43F243AF-A367-9B40-8BFF-308EC71BFDA5}"/>
              </a:ext>
            </a:extLst>
          </p:cNvPr>
          <p:cNvSpPr>
            <a:spLocks noChangeArrowheads="1"/>
          </p:cNvSpPr>
          <p:nvPr/>
        </p:nvSpPr>
        <p:spPr bwMode="auto">
          <a:xfrm>
            <a:off x="6800852" y="2941002"/>
            <a:ext cx="135534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145" name="Picture 35" descr="Tipografi-Fungsi, Anatomi, dan Klasifikasi-09">
            <a:extLst>
              <a:ext uri="{FF2B5EF4-FFF2-40B4-BE49-F238E27FC236}">
                <a16:creationId xmlns:a16="http://schemas.microsoft.com/office/drawing/2014/main" id="{8563E241-1308-FF4A-9A80-5350B7CC64B7}"/>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l="21141" t="21394" r="18060" b="21701"/>
          <a:stretch>
            <a:fillRect/>
          </a:stretch>
        </p:blipFill>
        <p:spPr bwMode="auto">
          <a:xfrm>
            <a:off x="6800852" y="2941002"/>
            <a:ext cx="4023678" cy="3755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3624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TotalTime>154</TotalTime>
  <Words>1152</Words>
  <Application>Microsoft Macintosh PowerPoint</Application>
  <PresentationFormat>Widescreen</PresentationFormat>
  <Paragraphs>45</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Rounded MT Bold</vt:lpstr>
      <vt:lpstr>Calibri</vt:lpstr>
      <vt:lpstr>MS Shell Dlg 2</vt:lpstr>
      <vt:lpstr>Wingdings</vt:lpstr>
      <vt:lpstr>Wingdings 3</vt:lpstr>
      <vt:lpstr>Madison</vt:lpstr>
      <vt:lpstr>Anatomi Huruf</vt:lpstr>
      <vt:lpstr>Priscilia Yunita Wijaya menyatakan bahwa, dalam desain komunikasi visual tipografi dikatakan sebagai ‘visual language’, yang berarti bahasa yang dapat dilihat. Tipografi adalah salah satu sarana untuk menterjemahkan kata-kata yang terucap ke halaman yang dapat dibaca. Peran dari pada tipografi adalah untuk mengkomunikasikan ide atau informasi dari halaman tersebut ke pengamat (1999:47). Ben Lierman pada buku Types of Typefaces (1967) yang dikutip oleh Anggraini S. dan Nathalia (2014:64-65) mengatakan bahwa ada dua hal yang akan menentukan kesuksesan desain yang berkaitan dengan penggunaan tipografi,</vt:lpstr>
      <vt:lpstr>Legibility </vt:lpstr>
      <vt:lpstr>Menurut Danton Sihombing, seperti halnya tubuh manusia, huruf memiliki berbagai organ yang berbeda. Gabungan seluruh komponen dari suatu huruf merupakan identifikasi visual yang dapat membedakan antara huruf yang satu dengan yang lain (2001:12-13). Baseline Sebuah garis maya lurus horizontal yang menjadi batas dari bagian teratas dari setiap huruf besar (Sihombing, 2001:13). </vt:lpstr>
      <vt:lpstr>Baseline, merupakan garis tak nampak dimana karakter huruf "duduk". Namun biasanya huruf bulat seperti "e" akan ditaruh sedikit lebih bawah melewati baseline. </vt:lpstr>
      <vt:lpstr>Meanline Sebuah garis maya lurus horizontal yang menjadi batas dari bagian teratas dari badan setiap huruf kecil (Sihombing, 2001:13). seperti "e", "g" dan "y" serta pada titik lengkung seperti pada huruf "h". </vt:lpstr>
      <vt:lpstr>Jarak ketinggian dari baseline sampai ke meanline. X-Height merupakan tinggi dari badan huruf kecil. Cara yang termudah mengukur ketinggian badan huruf kecil adalah dengan menggunakan huru ‘x’ (Sihombing, 2001:13). </vt:lpstr>
      <vt:lpstr>Cap height, adalah jarak dari 'baseline' hingga titik puncak huruf besar (kapital) seperti "H" </vt:lpstr>
      <vt:lpstr>Ascender, bagian dari karakter huruf yang melewati garis 'meanline'. Atau dengan kata lain, merupakan bagian karakter huruf yang bagiannya lebih tinggi melewati garis atas x-height. </vt:lpstr>
      <vt:lpstr>Descender, kebalikan dari ascender. Merupakan bagian huruf yang berada di bawah garis 'baseline' </vt:lpstr>
      <vt:lpstr>Serifs, Huruf biasanya dibagi menjadi ‘Serif’ dan ‘Sans Serif’, huruf berjenis ‘Serif’ dapat dibedakan dari penambahan pada ujung stroke-nya (Anggraini, 2014:56). </vt:lpstr>
      <vt:lpstr>Stem Garis tegak seperti pada huruf “B” dan garis diagonal utama seperti pada huruf “V”. Stem juga biasanya dikenal sebagai pembangun tubuh utama pada sebuah karakter huruf (Anggraini, 2014:56). </vt:lpstr>
      <vt:lpstr>Bowl, merupakan kurva parabola tertutup dan terbuka yang menciptakan kesan ruang di dalamnya </vt:lpstr>
      <vt:lpstr>Leg, bagian bawah huruf yang memiliki kesan "menopang" huruf tersebut. Misalkan bagian bawah huruf "L" dan garis diagonal bawah pada huruf "K". </vt:lpstr>
      <vt:lpstr>Shoulder Bentuk lengkung yang biasanya merupakan pangkat leg (Anggraini, 2014:56). </vt:lpstr>
      <vt:lpstr>Crossbar, merupakan bagian huruf yang menghubungkan antara stem utama dengan stem lainnya pada sebuah huruf. Contoh pada huruf "H" dan "A". </vt:lpstr>
      <vt:lpstr>Axis, merupakan garis tak nampak yang membagi sebuah huruf sehingga bagian atas dan bawah akan membentuk sebuah axis. Contoh tampak pada huruf "O". </vt:lpstr>
      <vt:lpstr>Ear Umumnya ditemukan pada huruf “g”, dimana biasanya terletak pada bagian atas kanan dari sebuah bowl (Anggraini, 2014:56). </vt:lpstr>
      <vt:lpstr>Tail, biasanya merupakan bagian yang berada di bawah garis decender. Secara umum ditemukan pada huruf "Q" dan ""g, j, p, q, y", namun pada jenis huruf dekoratif, biasanya muncul juga pada huruf "K", "R". </vt:lpstr>
      <vt:lpstr>Terminal, merupakan bagian ujung (lurus atau lengkung) dari setiap stroke yang tidak mengikutsertakan bagian serif huruf tersebut. </vt:lpstr>
      <vt:lpstr>Aperture, biasanya berupa ruang negatif atau jarak dari sisa stroke pada sebuah huruf. Sebagai contoh nampak pada huruf 'n', 'C', 'S'; bagian bawah dari huruf 'e' dan bagian atas dari huruf 'a'. </vt:lpstr>
      <vt:lpstr>Link/Neck, sebuah tarikan garis yang biasanya melengkung, yang berfungsi sebagai penghubung antara 'bowl' dan 'loop/lobe' pada bagian bertingkat dari huruf 'g'. </vt:lpstr>
      <vt:lpstr>Loop/Lobe, biasanya terdapat pada bagian huruf 'g' yang ada dibawah garis 'baseline' yang terhubung kepada 'bowl'. Biasanya juga terdapat pada huruf 'p', 'b' dan 'l'. </vt:lpstr>
      <vt:lpstr>KlasifikasiHuruf Serif merupakan huruf yang muncul sejak awal perkembangan desain huruf atau tipografi dan masih memiliki daya tarik yang besar hingga era digital. Bentuk huruf serif mempunyai ciri yaitu memiliki kaki/sirip (serif) yang berbentuk lancip pada bagian ujung huruf. Jika diamati lagi, huruf serif juga memiliki ketebalan dan ketipisan yang kontras pada garis-garis hurufnya yang membuat huruf serif menjadi lebih mudah dibaca (readability). Huruf serif dibagi menjadi empat jenis, yaitu: Old Style Transitional Modern Egyptian (Slab Serif) Sans Serif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 Huruf</dc:title>
  <dc:creator>Microsoft Office User</dc:creator>
  <cp:lastModifiedBy>Microsoft Office User</cp:lastModifiedBy>
  <cp:revision>3</cp:revision>
  <dcterms:created xsi:type="dcterms:W3CDTF">2021-10-13T01:54:35Z</dcterms:created>
  <dcterms:modified xsi:type="dcterms:W3CDTF">2021-10-13T04:29:25Z</dcterms:modified>
</cp:coreProperties>
</file>