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comments/comment1.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handoutMasterIdLst>
    <p:handoutMasterId r:id="rId14"/>
  </p:handoutMasterIdLst>
  <p:sldIdLst>
    <p:sldId id="256" r:id="rId2"/>
    <p:sldId id="299" r:id="rId3"/>
    <p:sldId id="301" r:id="rId4"/>
    <p:sldId id="302" r:id="rId5"/>
    <p:sldId id="303" r:id="rId6"/>
    <p:sldId id="304" r:id="rId7"/>
    <p:sldId id="305" r:id="rId8"/>
    <p:sldId id="306" r:id="rId9"/>
    <p:sldId id="307" r:id="rId10"/>
    <p:sldId id="308" r:id="rId11"/>
    <p:sldId id="300" r:id="rId12"/>
  </p:sldIdLst>
  <p:sldSz cx="9144000" cy="6858000" type="screen4x3"/>
  <p:notesSz cx="7045325" cy="9345613"/>
  <p:custDataLst>
    <p:tags r:id="rId15"/>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8AFEA81A-16FF-4D0C-9FC1-68224B4C1CFA}">
          <p14:sldIdLst>
            <p14:sldId id="256"/>
            <p14:sldId id="299"/>
          </p14:sldIdLst>
        </p14:section>
        <p14:section name="Untitled Section" id="{66B51E67-B7EA-4CE0-81C8-88A2146276CA}">
          <p14:sldIdLst>
            <p14:sldId id="301"/>
            <p14:sldId id="302"/>
            <p14:sldId id="303"/>
            <p14:sldId id="304"/>
            <p14:sldId id="305"/>
            <p14:sldId id="306"/>
            <p14:sldId id="307"/>
            <p14:sldId id="308"/>
            <p14:sldId id="300"/>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43" userDrawn="1">
          <p15:clr>
            <a:srgbClr val="A4A3A4"/>
          </p15:clr>
        </p15:guide>
        <p15:guide id="2" pos="221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y" initials="R" lastIdx="4" clrIdx="0">
    <p:extLst>
      <p:ext uri="{19B8F6BF-5375-455C-9EA6-DF929625EA0E}">
        <p15:presenceInfo xmlns:p15="http://schemas.microsoft.com/office/powerpoint/2012/main" userId="Ray" providerId="None"/>
      </p:ext>
    </p:extLst>
  </p:cmAuthor>
  <p:cmAuthor id="2" name="user" initials="u" lastIdx="1" clrIdx="1">
    <p:extLst>
      <p:ext uri="{19B8F6BF-5375-455C-9EA6-DF929625EA0E}">
        <p15:presenceInfo xmlns:p15="http://schemas.microsoft.com/office/powerpoint/2012/main"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172" autoAdjust="0"/>
    <p:restoredTop sz="94580" autoAdjust="0"/>
  </p:normalViewPr>
  <p:slideViewPr>
    <p:cSldViewPr>
      <p:cViewPr varScale="1">
        <p:scale>
          <a:sx n="72" d="100"/>
          <a:sy n="72" d="100"/>
        </p:scale>
        <p:origin x="1302" y="7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1" d="100"/>
          <a:sy n="51" d="100"/>
        </p:scale>
        <p:origin x="-2946" y="-96"/>
      </p:cViewPr>
      <p:guideLst>
        <p:guide orient="horz" pos="2943"/>
        <p:guide pos="221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comments/comment1.xml><?xml version="1.0" encoding="utf-8"?>
<p:cmLst xmlns:a="http://schemas.openxmlformats.org/drawingml/2006/main" xmlns:r="http://schemas.openxmlformats.org/officeDocument/2006/relationships" xmlns:p="http://schemas.openxmlformats.org/presentationml/2006/main">
  <p:cm authorId="2" dt="2021-04-30T14:37:44.232" idx="1">
    <p:pos x="10" y="10"/>
    <p:text/>
    <p:extLst>
      <p:ext uri="{C676402C-5697-4E1C-873F-D02D1690AC5C}">
        <p15:threadingInfo xmlns:p15="http://schemas.microsoft.com/office/powerpoint/2012/main" timeZoneBias="-420"/>
      </p:ext>
    </p:extLs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sz="quarter"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Footer Placeholder 3"/>
          <p:cNvSpPr>
            <a:spLocks noGrp="1"/>
          </p:cNvSpPr>
          <p:nvPr>
            <p:ph type="ftr" sz="quarter" idx="2"/>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5" name="Slide Number Placeholder 4"/>
          <p:cNvSpPr>
            <a:spLocks noGrp="1"/>
          </p:cNvSpPr>
          <p:nvPr>
            <p:ph type="sldNum" sz="quarter" idx="3"/>
          </p:nvPr>
        </p:nvSpPr>
        <p:spPr>
          <a:xfrm>
            <a:off x="3990721" y="8876711"/>
            <a:ext cx="3052974" cy="467281"/>
          </a:xfrm>
          <a:prstGeom prst="rect">
            <a:avLst/>
          </a:prstGeom>
        </p:spPr>
        <p:txBody>
          <a:bodyPr vert="horz" lIns="92556" tIns="46278" rIns="92556" bIns="46278" rtlCol="0" anchor="b"/>
          <a:lstStyle>
            <a:lvl1pPr algn="r">
              <a:defRPr sz="1200"/>
            </a:lvl1pPr>
          </a:lstStyle>
          <a:p>
            <a:fld id="{8BA5DDAD-591B-4217-B96A-323B84A14E26}" type="slidenum">
              <a:rPr lang="en-US" smtClean="0"/>
              <a:pPr/>
              <a:t>‹#›</a:t>
            </a:fld>
            <a:endParaRPr lang="en-US"/>
          </a:p>
        </p:txBody>
      </p:sp>
    </p:spTree>
    <p:extLst>
      <p:ext uri="{BB962C8B-B14F-4D97-AF65-F5344CB8AC3E}">
        <p14:creationId xmlns:p14="http://schemas.microsoft.com/office/powerpoint/2010/main" val="3107362579"/>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Slide Image Placeholder 3"/>
          <p:cNvSpPr>
            <a:spLocks noGrp="1" noRot="1" noChangeAspect="1"/>
          </p:cNvSpPr>
          <p:nvPr>
            <p:ph type="sldImg" idx="2"/>
          </p:nvPr>
        </p:nvSpPr>
        <p:spPr>
          <a:xfrm>
            <a:off x="1187450" y="701675"/>
            <a:ext cx="4670425" cy="3503613"/>
          </a:xfrm>
          <a:prstGeom prst="rect">
            <a:avLst/>
          </a:prstGeom>
          <a:noFill/>
          <a:ln w="12700">
            <a:solidFill>
              <a:prstClr val="black"/>
            </a:solidFill>
          </a:ln>
        </p:spPr>
        <p:txBody>
          <a:bodyPr vert="horz" lIns="92556" tIns="46278" rIns="92556" bIns="46278" rtlCol="0" anchor="ctr"/>
          <a:lstStyle/>
          <a:p>
            <a:endParaRPr lang="en-US"/>
          </a:p>
        </p:txBody>
      </p:sp>
      <p:sp>
        <p:nvSpPr>
          <p:cNvPr id="5" name="Notes Placeholder 4"/>
          <p:cNvSpPr>
            <a:spLocks noGrp="1"/>
          </p:cNvSpPr>
          <p:nvPr>
            <p:ph type="body" sz="quarter" idx="3"/>
          </p:nvPr>
        </p:nvSpPr>
        <p:spPr>
          <a:xfrm>
            <a:off x="704533" y="4439167"/>
            <a:ext cx="5636260" cy="4205526"/>
          </a:xfrm>
          <a:prstGeom prst="rect">
            <a:avLst/>
          </a:prstGeom>
        </p:spPr>
        <p:txBody>
          <a:bodyPr vert="horz" lIns="92556" tIns="46278" rIns="92556" bIns="4627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7" name="Slide Number Placeholder 6"/>
          <p:cNvSpPr>
            <a:spLocks noGrp="1"/>
          </p:cNvSpPr>
          <p:nvPr>
            <p:ph type="sldNum" sz="quarter" idx="5"/>
          </p:nvPr>
        </p:nvSpPr>
        <p:spPr>
          <a:xfrm>
            <a:off x="3990721" y="8876711"/>
            <a:ext cx="3052974" cy="467281"/>
          </a:xfrm>
          <a:prstGeom prst="rect">
            <a:avLst/>
          </a:prstGeom>
        </p:spPr>
        <p:txBody>
          <a:bodyPr vert="horz" lIns="92556" tIns="46278" rIns="92556" bIns="46278" rtlCol="0" anchor="b"/>
          <a:lstStyle>
            <a:lvl1pPr algn="r">
              <a:defRPr sz="1200"/>
            </a:lvl1pPr>
          </a:lstStyle>
          <a:p>
            <a:fld id="{C1A58231-9198-4C99-9FBD-A70F6638DE2B}" type="slidenum">
              <a:rPr lang="en-US" smtClean="0"/>
              <a:pPr/>
              <a:t>‹#›</a:t>
            </a:fld>
            <a:endParaRPr lang="en-US"/>
          </a:p>
        </p:txBody>
      </p:sp>
    </p:spTree>
    <p:extLst>
      <p:ext uri="{BB962C8B-B14F-4D97-AF65-F5344CB8AC3E}">
        <p14:creationId xmlns:p14="http://schemas.microsoft.com/office/powerpoint/2010/main" val="120456335"/>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5" name="Date Placeholder 4"/>
          <p:cNvSpPr>
            <a:spLocks noGrp="1"/>
          </p:cNvSpPr>
          <p:nvPr>
            <p:ph type="dt" idx="10"/>
          </p:nvPr>
        </p:nvSpPr>
        <p:spPr/>
        <p:txBody>
          <a:bodyPr/>
          <a:lstStyle/>
          <a:p>
            <a:endParaRPr lang="en-US"/>
          </a:p>
        </p:txBody>
      </p:sp>
    </p:spTree>
    <p:extLst>
      <p:ext uri="{BB962C8B-B14F-4D97-AF65-F5344CB8AC3E}">
        <p14:creationId xmlns:p14="http://schemas.microsoft.com/office/powerpoint/2010/main" val="22511951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a:extLst>
              <a:ext uri="{FF2B5EF4-FFF2-40B4-BE49-F238E27FC236}">
                <a16:creationId xmlns:a16="http://schemas.microsoft.com/office/drawing/2014/main" id="{7E5F97AF-CD45-40DE-9BCE-3C60148170F1}"/>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6" name="Rectangle 1">
            <a:extLst>
              <a:ext uri="{FF2B5EF4-FFF2-40B4-BE49-F238E27FC236}">
                <a16:creationId xmlns:a16="http://schemas.microsoft.com/office/drawing/2014/main" id="{4BD782C2-0B6B-41B6-B032-B4AAE7AFA99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hf sldNum="0" hdr="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8" name="Rectangle 1">
            <a:extLst>
              <a:ext uri="{FF2B5EF4-FFF2-40B4-BE49-F238E27FC236}">
                <a16:creationId xmlns:a16="http://schemas.microsoft.com/office/drawing/2014/main" id="{1605E9BE-0D9A-4E76-8D6C-56DE4E94803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3" r:id="rId2"/>
    <p:sldLayoutId id="2147483650" r:id="rId3"/>
    <p:sldLayoutId id="2147483652" r:id="rId4"/>
  </p:sldLayoutIdLst>
  <p:transition spd="slow">
    <p:fade thruBlk="1"/>
  </p:transition>
  <p:hf sldNum="0" hdr="0"/>
  <p:txStyles>
    <p:title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comments" Target="../comments/comment1.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6" name="Rectangle 5"/>
          <p:cNvSpPr/>
          <p:nvPr>
            <p:custDataLst>
              <p:tags r:id="rId1"/>
            </p:custDataLst>
          </p:nvPr>
        </p:nvSpPr>
        <p:spPr>
          <a:xfrm>
            <a:off x="0" y="2571744"/>
            <a:ext cx="9144000" cy="1261884"/>
          </a:xfrm>
          <a:prstGeom prst="rect">
            <a:avLst/>
          </a:prstGeom>
          <a:noFill/>
        </p:spPr>
        <p:txBody>
          <a:bodyPr wrap="square" lIns="91440" tIns="45720" rIns="91440" bIns="45720">
            <a:spAutoFit/>
          </a:bodyPr>
          <a:lstStyle/>
          <a:p>
            <a:pPr algn="ctr"/>
            <a:r>
              <a:rPr lang="id-ID"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J</a:t>
            </a:r>
            <a:r>
              <a:rPr lang="en-US"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ENIS JENIS PAJAK DI INDONESIA</a:t>
            </a:r>
            <a:endParaRPr lang="id-ID"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a:p>
            <a:pPr algn="ctr"/>
            <a:r>
              <a:rPr lang="id-ID"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PERTEMUAN KE </a:t>
            </a:r>
            <a:r>
              <a:rPr lang="en-US"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3</a:t>
            </a:r>
            <a:endParaRPr lang="en-US" sz="3600"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p:txBody>
      </p:sp>
      <p:pic>
        <p:nvPicPr>
          <p:cNvPr id="5" name="Picture 4" descr="D:\!!!DATA RETNO_QAC\ARSIP Internal Memo\LOGO IM.png"/>
          <p:cNvPicPr/>
          <p:nvPr/>
        </p:nvPicPr>
        <p:blipFill>
          <a:blip r:embed="rId5">
            <a:extLst>
              <a:ext uri="{28A0092B-C50C-407E-A947-70E740481C1C}">
                <a14:useLocalDpi xmlns:a14="http://schemas.microsoft.com/office/drawing/2010/main" val="0"/>
              </a:ext>
            </a:extLst>
          </a:blip>
          <a:srcRect l="4669" t="15303" r="72530" b="16026"/>
          <a:stretch>
            <a:fillRect/>
          </a:stretch>
        </p:blipFill>
        <p:spPr bwMode="auto">
          <a:xfrm>
            <a:off x="7812360" y="60608"/>
            <a:ext cx="1276350" cy="1280160"/>
          </a:xfrm>
          <a:prstGeom prst="rect">
            <a:avLst/>
          </a:prstGeom>
          <a:noFill/>
          <a:ln>
            <a:noFill/>
          </a:ln>
        </p:spPr>
      </p:pic>
    </p:spTree>
  </p:cSld>
  <p:clrMapOvr>
    <a:masterClrMapping/>
  </p:clrMapOvr>
  <p:transition spd="slow">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EC879DB-28E3-C9CD-DD71-7C8FF40FE09D}"/>
              </a:ext>
            </a:extLst>
          </p:cNvPr>
          <p:cNvSpPr>
            <a:spLocks noGrp="1"/>
          </p:cNvSpPr>
          <p:nvPr>
            <p:ph idx="1"/>
          </p:nvPr>
        </p:nvSpPr>
        <p:spPr>
          <a:xfrm>
            <a:off x="457200" y="908720"/>
            <a:ext cx="8229600" cy="5217443"/>
          </a:xfrm>
        </p:spPr>
        <p:txBody>
          <a:bodyPr>
            <a:normAutofit fontScale="25000" lnSpcReduction="20000"/>
          </a:bodyPr>
          <a:lstStyle/>
          <a:p>
            <a:pPr marL="0" indent="0">
              <a:lnSpc>
                <a:spcPct val="107000"/>
              </a:lnSpc>
              <a:spcAft>
                <a:spcPts val="800"/>
              </a:spcAft>
              <a:buNone/>
            </a:pPr>
            <a:r>
              <a:rPr lang="id-ID" sz="8000" b="1" kern="0" dirty="0">
                <a:effectLst/>
                <a:latin typeface="Arial" panose="020B0604020202020204" pitchFamily="34" charset="0"/>
                <a:ea typeface="Times New Roman" panose="02020603050405020304" pitchFamily="18" charset="0"/>
                <a:cs typeface="Arial" panose="020B0604020202020204" pitchFamily="34" charset="0"/>
              </a:rPr>
              <a:t>Jenis Pajak Cukai</a:t>
            </a:r>
            <a:endParaRPr lang="en-ID" sz="8000" kern="100" dirty="0">
              <a:effectLst/>
              <a:latin typeface="Arial" panose="020B0604020202020204" pitchFamily="34" charset="0"/>
              <a:ea typeface="Calibri" panose="020F0502020204030204" pitchFamily="34" charset="0"/>
              <a:cs typeface="Arial" panose="020B0604020202020204" pitchFamily="34" charset="0"/>
            </a:endParaRPr>
          </a:p>
          <a:p>
            <a:pPr marL="457200" indent="-457200">
              <a:lnSpc>
                <a:spcPct val="107000"/>
              </a:lnSpc>
              <a:spcAft>
                <a:spcPts val="800"/>
              </a:spcAft>
              <a:buFont typeface="+mj-lt"/>
              <a:buAutoNum type="arabicPeriod"/>
            </a:pPr>
            <a:r>
              <a:rPr lang="id-ID" sz="8000" b="1" kern="0" dirty="0">
                <a:effectLst/>
                <a:latin typeface="Arial" panose="020B0604020202020204" pitchFamily="34" charset="0"/>
                <a:ea typeface="Times New Roman" panose="02020603050405020304" pitchFamily="18" charset="0"/>
                <a:cs typeface="Arial" panose="020B0604020202020204" pitchFamily="34" charset="0"/>
              </a:rPr>
              <a:t>Cukai Barang Kena Cukai (BK</a:t>
            </a:r>
            <a:r>
              <a:rPr lang="en-US" sz="8000" b="1" kern="0" dirty="0">
                <a:latin typeface="Arial" panose="020B0604020202020204" pitchFamily="34" charset="0"/>
                <a:ea typeface="Times New Roman" panose="02020603050405020304" pitchFamily="18" charset="0"/>
                <a:cs typeface="Arial" panose="020B0604020202020204" pitchFamily="34" charset="0"/>
              </a:rPr>
              <a:t>C)</a:t>
            </a:r>
          </a:p>
          <a:p>
            <a:pPr marL="0" indent="0">
              <a:lnSpc>
                <a:spcPct val="107000"/>
              </a:lnSpc>
              <a:spcAft>
                <a:spcPts val="800"/>
              </a:spcAft>
              <a:buNone/>
            </a:pPr>
            <a:r>
              <a:rPr lang="en-US" sz="8000" b="1" kern="0" dirty="0" err="1">
                <a:latin typeface="Arial" panose="020B0604020202020204" pitchFamily="34" charset="0"/>
                <a:ea typeface="Times New Roman" panose="02020603050405020304" pitchFamily="18" charset="0"/>
                <a:cs typeface="Arial" panose="020B0604020202020204" pitchFamily="34" charset="0"/>
              </a:rPr>
              <a:t>Rokok</a:t>
            </a:r>
            <a:r>
              <a:rPr lang="en-US" sz="8000" b="1" kern="0" dirty="0">
                <a:latin typeface="Arial" panose="020B0604020202020204" pitchFamily="34" charset="0"/>
                <a:ea typeface="Times New Roman" panose="02020603050405020304" pitchFamily="18" charset="0"/>
                <a:cs typeface="Arial" panose="020B0604020202020204" pitchFamily="34" charset="0"/>
              </a:rPr>
              <a:t> dan </a:t>
            </a:r>
            <a:r>
              <a:rPr lang="en-US" sz="8000" b="1" kern="0" dirty="0" err="1">
                <a:latin typeface="Arial" panose="020B0604020202020204" pitchFamily="34" charset="0"/>
                <a:ea typeface="Times New Roman" panose="02020603050405020304" pitchFamily="18" charset="0"/>
                <a:cs typeface="Arial" panose="020B0604020202020204" pitchFamily="34" charset="0"/>
              </a:rPr>
              <a:t>produk</a:t>
            </a:r>
            <a:r>
              <a:rPr lang="en-US" sz="8000" b="1" kern="0" dirty="0">
                <a:latin typeface="Arial" panose="020B0604020202020204" pitchFamily="34" charset="0"/>
                <a:ea typeface="Times New Roman" panose="02020603050405020304" pitchFamily="18" charset="0"/>
                <a:cs typeface="Arial" panose="020B0604020202020204" pitchFamily="34" charset="0"/>
              </a:rPr>
              <a:t> </a:t>
            </a:r>
            <a:r>
              <a:rPr lang="en-US" sz="8000" b="1" kern="0" dirty="0" err="1">
                <a:latin typeface="Arial" panose="020B0604020202020204" pitchFamily="34" charset="0"/>
                <a:ea typeface="Times New Roman" panose="02020603050405020304" pitchFamily="18" charset="0"/>
                <a:cs typeface="Arial" panose="020B0604020202020204" pitchFamily="34" charset="0"/>
              </a:rPr>
              <a:t>produk</a:t>
            </a:r>
            <a:r>
              <a:rPr lang="en-US" sz="8000" b="1" kern="0" dirty="0">
                <a:latin typeface="Arial" panose="020B0604020202020204" pitchFamily="34" charset="0"/>
                <a:ea typeface="Times New Roman" panose="02020603050405020304" pitchFamily="18" charset="0"/>
                <a:cs typeface="Arial" panose="020B0604020202020204" pitchFamily="34" charset="0"/>
              </a:rPr>
              <a:t> yang </a:t>
            </a:r>
            <a:r>
              <a:rPr lang="en-US" sz="8000" b="1" kern="0" dirty="0" err="1">
                <a:latin typeface="Arial" panose="020B0604020202020204" pitchFamily="34" charset="0"/>
                <a:ea typeface="Times New Roman" panose="02020603050405020304" pitchFamily="18" charset="0"/>
                <a:cs typeface="Arial" panose="020B0604020202020204" pitchFamily="34" charset="0"/>
              </a:rPr>
              <a:t>mengandung</a:t>
            </a:r>
            <a:r>
              <a:rPr lang="en-US" sz="8000" b="1" kern="0" dirty="0">
                <a:latin typeface="Arial" panose="020B0604020202020204" pitchFamily="34" charset="0"/>
                <a:ea typeface="Times New Roman" panose="02020603050405020304" pitchFamily="18" charset="0"/>
                <a:cs typeface="Arial" panose="020B0604020202020204" pitchFamily="34" charset="0"/>
              </a:rPr>
              <a:t> </a:t>
            </a:r>
            <a:r>
              <a:rPr lang="en-US" sz="8000" b="1" kern="0" dirty="0" err="1">
                <a:latin typeface="Arial" panose="020B0604020202020204" pitchFamily="34" charset="0"/>
                <a:ea typeface="Times New Roman" panose="02020603050405020304" pitchFamily="18" charset="0"/>
                <a:cs typeface="Arial" panose="020B0604020202020204" pitchFamily="34" charset="0"/>
              </a:rPr>
              <a:t>bahan</a:t>
            </a:r>
            <a:r>
              <a:rPr lang="en-US" sz="8000" b="1" kern="0" dirty="0">
                <a:latin typeface="Arial" panose="020B0604020202020204" pitchFamily="34" charset="0"/>
                <a:ea typeface="Times New Roman" panose="02020603050405020304" pitchFamily="18" charset="0"/>
                <a:cs typeface="Arial" panose="020B0604020202020204" pitchFamily="34" charset="0"/>
              </a:rPr>
              <a:t> </a:t>
            </a:r>
            <a:r>
              <a:rPr lang="en-US" sz="8000" b="1" kern="0" dirty="0" err="1">
                <a:latin typeface="Arial" panose="020B0604020202020204" pitchFamily="34" charset="0"/>
                <a:ea typeface="Times New Roman" panose="02020603050405020304" pitchFamily="18" charset="0"/>
                <a:cs typeface="Arial" panose="020B0604020202020204" pitchFamily="34" charset="0"/>
              </a:rPr>
              <a:t>berbahaya</a:t>
            </a:r>
            <a:endParaRPr lang="en-US" sz="8000" b="1" kern="0" dirty="0">
              <a:latin typeface="Arial" panose="020B0604020202020204" pitchFamily="34" charset="0"/>
              <a:ea typeface="Times New Roman" panose="02020603050405020304" pitchFamily="18" charset="0"/>
              <a:cs typeface="Arial" panose="020B0604020202020204" pitchFamily="34" charset="0"/>
            </a:endParaRPr>
          </a:p>
          <a:p>
            <a:pPr marL="0" indent="0">
              <a:lnSpc>
                <a:spcPct val="107000"/>
              </a:lnSpc>
              <a:spcAft>
                <a:spcPts val="800"/>
              </a:spcAft>
              <a:buNone/>
            </a:pPr>
            <a:endParaRPr lang="en-US" sz="8000" b="1" kern="0" dirty="0">
              <a:effectLst/>
              <a:latin typeface="Arial" panose="020B0604020202020204" pitchFamily="34" charset="0"/>
              <a:ea typeface="Times New Roman" panose="02020603050405020304" pitchFamily="18" charset="0"/>
              <a:cs typeface="Arial" panose="020B0604020202020204" pitchFamily="34" charset="0"/>
            </a:endParaRPr>
          </a:p>
          <a:p>
            <a:pPr marL="0" indent="0">
              <a:lnSpc>
                <a:spcPct val="107000"/>
              </a:lnSpc>
              <a:spcAft>
                <a:spcPts val="800"/>
              </a:spcAft>
              <a:buNone/>
            </a:pPr>
            <a:r>
              <a:rPr lang="en-US" sz="8000" b="1" kern="0" dirty="0">
                <a:effectLst/>
                <a:latin typeface="Arial" panose="020B0604020202020204" pitchFamily="34" charset="0"/>
                <a:ea typeface="Times New Roman" panose="02020603050405020304" pitchFamily="18" charset="0"/>
                <a:cs typeface="Arial" panose="020B0604020202020204" pitchFamily="34" charset="0"/>
              </a:rPr>
              <a:t>2.</a:t>
            </a:r>
            <a:r>
              <a:rPr lang="id-ID" sz="8000" b="1" kern="0" dirty="0">
                <a:effectLst/>
                <a:latin typeface="Arial" panose="020B0604020202020204" pitchFamily="34" charset="0"/>
                <a:ea typeface="Times New Roman" panose="02020603050405020304" pitchFamily="18" charset="0"/>
                <a:cs typeface="Arial" panose="020B0604020202020204" pitchFamily="34" charset="0"/>
              </a:rPr>
              <a:t> Cukai Kendaraan Bermotor</a:t>
            </a:r>
            <a:endParaRPr lang="en-ID" sz="8000" kern="100" dirty="0">
              <a:effectLst/>
              <a:latin typeface="Arial" panose="020B0604020202020204" pitchFamily="34" charset="0"/>
              <a:ea typeface="Calibri" panose="020F0502020204030204" pitchFamily="34" charset="0"/>
              <a:cs typeface="Arial" panose="020B0604020202020204" pitchFamily="34" charset="0"/>
            </a:endParaRPr>
          </a:p>
          <a:p>
            <a:pPr marL="0" indent="0">
              <a:lnSpc>
                <a:spcPct val="107000"/>
              </a:lnSpc>
              <a:spcAft>
                <a:spcPts val="800"/>
              </a:spcAft>
              <a:buNone/>
            </a:pPr>
            <a:r>
              <a:rPr lang="id-ID" sz="8000" kern="0" dirty="0">
                <a:effectLst/>
                <a:latin typeface="Arial" panose="020B0604020202020204" pitchFamily="34" charset="0"/>
                <a:ea typeface="Times New Roman" panose="02020603050405020304" pitchFamily="18" charset="0"/>
                <a:cs typeface="Arial" panose="020B0604020202020204" pitchFamily="34" charset="0"/>
              </a:rPr>
              <a:t> 	 Cukai yang dikenakan pada kendaraan bermotor yang berpotensi mencemari lingkungan atau menyebabkan kemacetan. Jenis ini sering kali terkait dengan kebijakan pengendalian lalu lintas dan perlindungan lingkunga</a:t>
            </a:r>
            <a:r>
              <a:rPr lang="en-US" sz="8000" kern="0" dirty="0">
                <a:effectLst/>
                <a:latin typeface="Arial" panose="020B0604020202020204" pitchFamily="34" charset="0"/>
                <a:ea typeface="Times New Roman" panose="02020603050405020304" pitchFamily="18" charset="0"/>
                <a:cs typeface="Arial" panose="020B0604020202020204" pitchFamily="34" charset="0"/>
              </a:rPr>
              <a:t>n.</a:t>
            </a:r>
            <a:endParaRPr lang="en-ID" sz="8000" kern="100" dirty="0">
              <a:effectLst/>
              <a:latin typeface="Arial" panose="020B0604020202020204" pitchFamily="34" charset="0"/>
              <a:ea typeface="Calibri" panose="020F0502020204030204" pitchFamily="34" charset="0"/>
              <a:cs typeface="Arial" panose="020B0604020202020204" pitchFamily="34" charset="0"/>
            </a:endParaRPr>
          </a:p>
          <a:p>
            <a:pPr marL="0" indent="0">
              <a:lnSpc>
                <a:spcPct val="107000"/>
              </a:lnSpc>
              <a:spcAft>
                <a:spcPts val="800"/>
              </a:spcAft>
              <a:buNone/>
            </a:pPr>
            <a:endParaRPr lang="en-US" sz="8000" kern="0" dirty="0">
              <a:latin typeface="Arial" panose="020B0604020202020204" pitchFamily="34" charset="0"/>
              <a:ea typeface="Times New Roman" panose="02020603050405020304" pitchFamily="18" charset="0"/>
              <a:cs typeface="Arial" panose="020B0604020202020204" pitchFamily="34" charset="0"/>
            </a:endParaRPr>
          </a:p>
          <a:p>
            <a:pPr marL="0" indent="0">
              <a:lnSpc>
                <a:spcPct val="107000"/>
              </a:lnSpc>
              <a:spcAft>
                <a:spcPts val="800"/>
              </a:spcAft>
              <a:buNone/>
            </a:pPr>
            <a:r>
              <a:rPr lang="en-US" sz="8000" b="1" kern="0" dirty="0">
                <a:latin typeface="Arial" panose="020B0604020202020204" pitchFamily="34" charset="0"/>
                <a:ea typeface="Times New Roman" panose="02020603050405020304" pitchFamily="18" charset="0"/>
                <a:cs typeface="Arial" panose="020B0604020202020204" pitchFamily="34" charset="0"/>
              </a:rPr>
              <a:t>3</a:t>
            </a:r>
            <a:r>
              <a:rPr lang="en-US" sz="8000" kern="0" dirty="0">
                <a:effectLst/>
                <a:latin typeface="Arial" panose="020B0604020202020204" pitchFamily="34" charset="0"/>
                <a:ea typeface="Times New Roman" panose="02020603050405020304" pitchFamily="18" charset="0"/>
                <a:cs typeface="Arial" panose="020B0604020202020204" pitchFamily="34" charset="0"/>
              </a:rPr>
              <a:t>.</a:t>
            </a:r>
            <a:r>
              <a:rPr lang="id-ID" sz="8000" b="1" kern="0" dirty="0">
                <a:effectLst/>
                <a:latin typeface="Arial" panose="020B0604020202020204" pitchFamily="34" charset="0"/>
                <a:ea typeface="Times New Roman" panose="02020603050405020304" pitchFamily="18" charset="0"/>
                <a:cs typeface="Arial" panose="020B0604020202020204" pitchFamily="34" charset="0"/>
              </a:rPr>
              <a:t>Cukai Energi  </a:t>
            </a:r>
            <a:endParaRPr lang="en-ID" sz="8000" kern="100" dirty="0">
              <a:effectLst/>
              <a:latin typeface="Arial" panose="020B0604020202020204" pitchFamily="34" charset="0"/>
              <a:ea typeface="Calibri" panose="020F0502020204030204" pitchFamily="34" charset="0"/>
              <a:cs typeface="Arial" panose="020B0604020202020204" pitchFamily="34" charset="0"/>
            </a:endParaRPr>
          </a:p>
          <a:p>
            <a:pPr indent="0">
              <a:lnSpc>
                <a:spcPct val="107000"/>
              </a:lnSpc>
              <a:spcAft>
                <a:spcPts val="800"/>
              </a:spcAft>
              <a:buNone/>
            </a:pPr>
            <a:r>
              <a:rPr lang="id-ID" sz="8000" kern="0" dirty="0">
                <a:effectLst/>
                <a:latin typeface="Arial" panose="020B0604020202020204" pitchFamily="34" charset="0"/>
                <a:ea typeface="Times New Roman" panose="02020603050405020304" pitchFamily="18" charset="0"/>
                <a:cs typeface="Arial" panose="020B0604020202020204" pitchFamily="34" charset="0"/>
              </a:rPr>
              <a:t>Cukai yang dikenakan pada penggunaan energi, seperti bahan bakar minyak (BBM), untuk mendorong penggunaan energi yang lebih ramah lingkungan.</a:t>
            </a:r>
            <a:endParaRPr lang="en-ID" sz="8000" kern="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id-ID" sz="8000" kern="0" dirty="0">
                <a:effectLst/>
                <a:latin typeface="Arial" panose="020B0604020202020204" pitchFamily="34" charset="0"/>
                <a:ea typeface="Times New Roman" panose="02020603050405020304" pitchFamily="18" charset="0"/>
                <a:cs typeface="Arial" panose="020B0604020202020204" pitchFamily="34" charset="0"/>
              </a:rPr>
              <a:t> </a:t>
            </a:r>
            <a:endParaRPr lang="en-ID" sz="8000" kern="100" dirty="0">
              <a:effectLst/>
              <a:latin typeface="Arial" panose="020B0604020202020204" pitchFamily="34" charset="0"/>
              <a:ea typeface="Calibri" panose="020F0502020204030204" pitchFamily="34" charset="0"/>
              <a:cs typeface="Arial" panose="020B0604020202020204" pitchFamily="34" charset="0"/>
            </a:endParaRPr>
          </a:p>
          <a:p>
            <a:pPr marL="0" indent="0">
              <a:lnSpc>
                <a:spcPct val="107000"/>
              </a:lnSpc>
              <a:spcAft>
                <a:spcPts val="800"/>
              </a:spcAft>
              <a:buNone/>
            </a:pPr>
            <a:r>
              <a:rPr lang="id-ID" sz="8000" kern="0" dirty="0">
                <a:effectLst/>
                <a:latin typeface="Arial" panose="020B0604020202020204" pitchFamily="34" charset="0"/>
                <a:ea typeface="Times New Roman" panose="02020603050405020304" pitchFamily="18" charset="0"/>
                <a:cs typeface="Arial" panose="020B0604020202020204" pitchFamily="34" charset="0"/>
              </a:rPr>
              <a:t> </a:t>
            </a:r>
            <a:endParaRPr lang="en-ID" sz="8000" kern="100" dirty="0">
              <a:effectLst/>
              <a:latin typeface="Arial" panose="020B0604020202020204" pitchFamily="34" charset="0"/>
              <a:ea typeface="Calibri" panose="020F0502020204030204" pitchFamily="34" charset="0"/>
              <a:cs typeface="Arial" panose="020B0604020202020204" pitchFamily="34" charset="0"/>
            </a:endParaRPr>
          </a:p>
          <a:p>
            <a:pPr marL="0" indent="0">
              <a:lnSpc>
                <a:spcPct val="107000"/>
              </a:lnSpc>
              <a:spcAft>
                <a:spcPts val="800"/>
              </a:spcAft>
              <a:buNone/>
            </a:pPr>
            <a:endParaRPr lang="en-US" sz="2400" b="1" kern="0" dirty="0">
              <a:effectLst/>
              <a:latin typeface="Arial" panose="020B0604020202020204" pitchFamily="34" charset="0"/>
              <a:ea typeface="Times New Roman" panose="02020603050405020304" pitchFamily="18" charset="0"/>
              <a:cs typeface="Arial" panose="020B0604020202020204" pitchFamily="34" charset="0"/>
            </a:endParaRPr>
          </a:p>
          <a:p>
            <a:pPr marL="0" indent="0">
              <a:lnSpc>
                <a:spcPct val="107000"/>
              </a:lnSpc>
              <a:spcAft>
                <a:spcPts val="800"/>
              </a:spcAft>
              <a:buNone/>
            </a:pPr>
            <a:endParaRPr lang="en-ID"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id-ID" sz="1800" kern="0" dirty="0">
                <a:effectLst/>
                <a:latin typeface="Times New Roman" panose="02020603050405020304" pitchFamily="18" charset="0"/>
                <a:ea typeface="Times New Roman" panose="02020603050405020304" pitchFamily="18" charset="0"/>
                <a:cs typeface="Times New Roman" panose="02020603050405020304" pitchFamily="18" charset="0"/>
              </a:rPr>
              <a:t>   - Minuman beralkohol</a:t>
            </a:r>
            <a:endParaRPr lang="en-ID"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id-ID" sz="1800" kern="0" dirty="0">
                <a:effectLst/>
                <a:latin typeface="Times New Roman" panose="02020603050405020304" pitchFamily="18" charset="0"/>
                <a:ea typeface="Times New Roman" panose="02020603050405020304" pitchFamily="18" charset="0"/>
                <a:cs typeface="Times New Roman" panose="02020603050405020304" pitchFamily="18" charset="0"/>
              </a:rPr>
              <a:t>   - Minuman berpemanis dengan pemanis buatan</a:t>
            </a:r>
            <a:endParaRPr lang="en-ID"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457200" indent="-457200">
              <a:lnSpc>
                <a:spcPct val="107000"/>
              </a:lnSpc>
              <a:spcAft>
                <a:spcPts val="800"/>
              </a:spcAft>
              <a:buAutoNum type="arabicPeriod"/>
            </a:pPr>
            <a:endParaRPr lang="en-US" sz="2400" b="1" kern="0" dirty="0">
              <a:effectLst/>
              <a:latin typeface="Arial" panose="020B0604020202020204" pitchFamily="34" charset="0"/>
              <a:ea typeface="Times New Roman" panose="02020603050405020304" pitchFamily="18" charset="0"/>
              <a:cs typeface="Arial" panose="020B0604020202020204" pitchFamily="34" charset="0"/>
            </a:endParaRPr>
          </a:p>
          <a:p>
            <a:pPr marL="0" indent="0">
              <a:lnSpc>
                <a:spcPct val="107000"/>
              </a:lnSpc>
              <a:spcAft>
                <a:spcPts val="800"/>
              </a:spcAft>
              <a:buNone/>
            </a:pPr>
            <a:r>
              <a:rPr lang="id-ID" sz="2400" b="1" kern="0" dirty="0">
                <a:effectLst/>
                <a:latin typeface="Arial" panose="020B0604020202020204" pitchFamily="34" charset="0"/>
                <a:ea typeface="Times New Roman" panose="02020603050405020304" pitchFamily="18" charset="0"/>
                <a:cs typeface="Arial" panose="020B0604020202020204" pitchFamily="34" charset="0"/>
              </a:rPr>
              <a:t> </a:t>
            </a:r>
            <a:endParaRPr lang="en-US" sz="2400" b="1" kern="0" dirty="0">
              <a:effectLst/>
              <a:latin typeface="Arial" panose="020B0604020202020204" pitchFamily="34" charset="0"/>
              <a:ea typeface="Times New Roman" panose="02020603050405020304" pitchFamily="18" charset="0"/>
              <a:cs typeface="Arial" panose="020B0604020202020204" pitchFamily="34" charset="0"/>
            </a:endParaRPr>
          </a:p>
          <a:p>
            <a:pPr marL="0" indent="0">
              <a:lnSpc>
                <a:spcPct val="107000"/>
              </a:lnSpc>
              <a:spcAft>
                <a:spcPts val="800"/>
              </a:spcAft>
              <a:buNone/>
            </a:pPr>
            <a:r>
              <a:rPr lang="id-ID" sz="2400" b="1" kern="0" dirty="0">
                <a:effectLst/>
                <a:latin typeface="Arial" panose="020B0604020202020204" pitchFamily="34" charset="0"/>
                <a:ea typeface="Times New Roman" panose="02020603050405020304" pitchFamily="18" charset="0"/>
                <a:cs typeface="Arial" panose="020B0604020202020204" pitchFamily="34" charset="0"/>
              </a:rPr>
              <a:t> </a:t>
            </a:r>
            <a:endParaRPr lang="en-ID" sz="2400" kern="100" dirty="0">
              <a:effectLst/>
              <a:latin typeface="Arial" panose="020B0604020202020204" pitchFamily="34" charset="0"/>
              <a:ea typeface="Calibri" panose="020F0502020204030204" pitchFamily="34" charset="0"/>
              <a:cs typeface="Arial" panose="020B0604020202020204" pitchFamily="34" charset="0"/>
            </a:endParaRPr>
          </a:p>
          <a:p>
            <a:pPr marL="457200" indent="-457200">
              <a:buAutoNum type="arabicPlain" startAt="2"/>
            </a:pPr>
            <a:r>
              <a:rPr lang="en-ID" sz="2400" dirty="0" err="1">
                <a:latin typeface="Arial" panose="020B0604020202020204" pitchFamily="34" charset="0"/>
                <a:cs typeface="Arial" panose="020B0604020202020204" pitchFamily="34" charset="0"/>
              </a:rPr>
              <a:t>Cukai</a:t>
            </a:r>
            <a:r>
              <a:rPr lang="en-ID" sz="2400" dirty="0">
                <a:latin typeface="Arial" panose="020B0604020202020204" pitchFamily="34" charset="0"/>
                <a:cs typeface="Arial" panose="020B0604020202020204" pitchFamily="34" charset="0"/>
              </a:rPr>
              <a:t> </a:t>
            </a:r>
            <a:r>
              <a:rPr lang="en-ID" sz="2400" dirty="0" err="1">
                <a:latin typeface="Arial" panose="020B0604020202020204" pitchFamily="34" charset="0"/>
                <a:cs typeface="Arial" panose="020B0604020202020204" pitchFamily="34" charset="0"/>
              </a:rPr>
              <a:t>Kendaraan</a:t>
            </a:r>
            <a:r>
              <a:rPr lang="en-ID" sz="2400" dirty="0">
                <a:latin typeface="Arial" panose="020B0604020202020204" pitchFamily="34" charset="0"/>
                <a:cs typeface="Arial" panose="020B0604020202020204" pitchFamily="34" charset="0"/>
              </a:rPr>
              <a:t> </a:t>
            </a:r>
            <a:r>
              <a:rPr lang="en-ID" sz="2400" dirty="0" err="1">
                <a:latin typeface="Arial" panose="020B0604020202020204" pitchFamily="34" charset="0"/>
                <a:cs typeface="Arial" panose="020B0604020202020204" pitchFamily="34" charset="0"/>
              </a:rPr>
              <a:t>Bermotor</a:t>
            </a:r>
            <a:endParaRPr lang="en-ID" sz="2400" dirty="0">
              <a:latin typeface="Arial" panose="020B0604020202020204" pitchFamily="34" charset="0"/>
              <a:cs typeface="Arial" panose="020B0604020202020204" pitchFamily="34" charset="0"/>
            </a:endParaRPr>
          </a:p>
          <a:p>
            <a:pPr marL="0" indent="0">
              <a:buNone/>
            </a:pPr>
            <a:endParaRPr lang="en-ID" sz="2400" dirty="0">
              <a:latin typeface="Arial" panose="020B0604020202020204" pitchFamily="34" charset="0"/>
              <a:cs typeface="Arial" panose="020B0604020202020204" pitchFamily="34" charset="0"/>
            </a:endParaRPr>
          </a:p>
          <a:p>
            <a:pPr marL="0" indent="0">
              <a:buNone/>
            </a:pPr>
            <a:r>
              <a:rPr lang="en-ID" sz="2400" dirty="0">
                <a:latin typeface="Arial" panose="020B0604020202020204" pitchFamily="34" charset="0"/>
                <a:cs typeface="Arial" panose="020B0604020202020204" pitchFamily="34" charset="0"/>
              </a:rPr>
              <a:t>3        </a:t>
            </a:r>
          </a:p>
        </p:txBody>
      </p:sp>
    </p:spTree>
    <p:extLst>
      <p:ext uri="{BB962C8B-B14F-4D97-AF65-F5344CB8AC3E}">
        <p14:creationId xmlns:p14="http://schemas.microsoft.com/office/powerpoint/2010/main" val="1854267931"/>
      </p:ext>
    </p:extLst>
  </p:cSld>
  <p:clrMapOvr>
    <a:masterClrMapping/>
  </p:clrMapOvr>
  <p:transition spd="slow">
    <p:fade thruBlk="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4000" b="1"/>
              <a:t>	</a:t>
            </a:r>
          </a:p>
          <a:p>
            <a:endParaRPr lang="en-US" sz="4000" b="1"/>
          </a:p>
          <a:p>
            <a:endParaRPr lang="id-ID" sz="2400" b="1">
              <a:sym typeface="Wingdings" panose="05000000000000000000" pitchFamily="2" charset="2"/>
            </a:endParaRPr>
          </a:p>
          <a:p>
            <a:r>
              <a:rPr lang="id-ID" sz="4000" b="1">
                <a:sym typeface="Wingdings" panose="05000000000000000000" pitchFamily="2" charset="2"/>
              </a:rPr>
              <a:t> </a:t>
            </a:r>
            <a:r>
              <a:rPr lang="en-US" sz="4000" b="1"/>
              <a:t>END</a:t>
            </a:r>
            <a:r>
              <a:rPr lang="id-ID" sz="4000" b="1"/>
              <a:t> </a:t>
            </a:r>
            <a:r>
              <a:rPr lang="id-ID" sz="4000" b="1">
                <a:sym typeface="Wingdings" panose="05000000000000000000" pitchFamily="2" charset="2"/>
              </a:rPr>
              <a:t></a:t>
            </a:r>
            <a:endParaRPr lang="en-US" sz="4000" b="1" dirty="0"/>
          </a:p>
        </p:txBody>
      </p:sp>
    </p:spTree>
    <p:extLst>
      <p:ext uri="{BB962C8B-B14F-4D97-AF65-F5344CB8AC3E}">
        <p14:creationId xmlns:p14="http://schemas.microsoft.com/office/powerpoint/2010/main" val="383296963"/>
      </p:ext>
    </p:extLst>
  </p:cSld>
  <p:clrMapOvr>
    <a:masterClrMapping/>
  </p:clrMapOvr>
  <p:transition spd="slow">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PAJAK PUSAT</a:t>
            </a:r>
            <a:endPar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611560" y="1916832"/>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n-US" dirty="0" err="1">
                <a:solidFill>
                  <a:schemeClr val="tx1"/>
                </a:solidFill>
                <a:latin typeface="Cambria" panose="02040503050406030204" pitchFamily="18" charset="0"/>
                <a:cs typeface="Arial" panose="020B0604020202020204" pitchFamily="34" charset="0"/>
              </a:rPr>
              <a:t>Pajak</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pusat</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merupakan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pajak</a:t>
            </a:r>
            <a:r>
              <a:rPr lang="en-US" dirty="0">
                <a:solidFill>
                  <a:schemeClr val="tx1"/>
                </a:solidFill>
                <a:latin typeface="Cambria" panose="02040503050406030204" pitchFamily="18" charset="0"/>
                <a:cs typeface="Arial" panose="020B0604020202020204" pitchFamily="34" charset="0"/>
              </a:rPr>
              <a:t> yang di </a:t>
            </a:r>
            <a:r>
              <a:rPr lang="en-US" dirty="0" err="1">
                <a:solidFill>
                  <a:schemeClr val="tx1"/>
                </a:solidFill>
                <a:latin typeface="Cambria" panose="02040503050406030204" pitchFamily="18" charset="0"/>
                <a:cs typeface="Arial" panose="020B0604020202020204" pitchFamily="34" charset="0"/>
              </a:rPr>
              <a:t>pungut</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pemerintah</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pusat</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dimana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pemungutan</a:t>
            </a:r>
            <a:r>
              <a:rPr lang="en-US" dirty="0">
                <a:solidFill>
                  <a:schemeClr val="tx1"/>
                </a:solidFill>
                <a:latin typeface="Cambria" panose="02040503050406030204" pitchFamily="18" charset="0"/>
                <a:cs typeface="Arial" panose="020B0604020202020204" pitchFamily="34" charset="0"/>
              </a:rPr>
              <a:t> yang </a:t>
            </a:r>
            <a:r>
              <a:rPr lang="en-US" dirty="0" err="1">
                <a:solidFill>
                  <a:schemeClr val="tx1"/>
                </a:solidFill>
                <a:latin typeface="Cambria" panose="02040503050406030204" pitchFamily="18" charset="0"/>
                <a:cs typeface="Arial" panose="020B0604020202020204" pitchFamily="34" charset="0"/>
              </a:rPr>
              <a:t>wajib</a:t>
            </a:r>
            <a:r>
              <a:rPr lang="en-US" dirty="0">
                <a:solidFill>
                  <a:schemeClr val="tx1"/>
                </a:solidFill>
                <a:latin typeface="Cambria" panose="02040503050406030204" pitchFamily="18" charset="0"/>
                <a:cs typeface="Arial" panose="020B0604020202020204" pitchFamily="34" charset="0"/>
              </a:rPr>
              <a:t> di </a:t>
            </a:r>
            <a:r>
              <a:rPr lang="en-US" dirty="0" err="1">
                <a:solidFill>
                  <a:schemeClr val="tx1"/>
                </a:solidFill>
                <a:latin typeface="Cambria" panose="02040503050406030204" pitchFamily="18" charset="0"/>
                <a:cs typeface="Arial" panose="020B0604020202020204" pitchFamily="34" charset="0"/>
              </a:rPr>
              <a:t>bayarkan</a:t>
            </a:r>
            <a:r>
              <a:rPr lang="en-US" dirty="0">
                <a:solidFill>
                  <a:schemeClr val="tx1"/>
                </a:solidFill>
                <a:latin typeface="Cambria" panose="02040503050406030204" pitchFamily="18" charset="0"/>
                <a:cs typeface="Arial" panose="020B0604020202020204" pitchFamily="34" charset="0"/>
              </a:rPr>
              <a:t> oleh </a:t>
            </a:r>
            <a:r>
              <a:rPr lang="en-US" dirty="0" err="1">
                <a:solidFill>
                  <a:schemeClr val="tx1"/>
                </a:solidFill>
                <a:latin typeface="Cambria" panose="02040503050406030204" pitchFamily="18" charset="0"/>
                <a:cs typeface="Arial" panose="020B0604020202020204" pitchFamily="34" charset="0"/>
              </a:rPr>
              <a:t>wajib</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pajak</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baik</a:t>
            </a:r>
            <a:r>
              <a:rPr lang="en-US" dirty="0">
                <a:solidFill>
                  <a:schemeClr val="tx1"/>
                </a:solidFill>
                <a:latin typeface="Cambria" panose="02040503050406030204" pitchFamily="18" charset="0"/>
                <a:cs typeface="Arial" panose="020B0604020202020204" pitchFamily="34" charset="0"/>
              </a:rPr>
              <a:t> orang </a:t>
            </a:r>
            <a:r>
              <a:rPr lang="en-US" dirty="0" err="1">
                <a:solidFill>
                  <a:schemeClr val="tx1"/>
                </a:solidFill>
                <a:latin typeface="Cambria" panose="02040503050406030204" pitchFamily="18" charset="0"/>
                <a:cs typeface="Arial" panose="020B0604020202020204" pitchFamily="34" charset="0"/>
              </a:rPr>
              <a:t>pribadi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maupun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Jendral</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Perpajakan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Kementrian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Keuangan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yaitu</a:t>
            </a:r>
            <a:r>
              <a:rPr lang="en-US" dirty="0">
                <a:solidFill>
                  <a:schemeClr val="tx1"/>
                </a:solidFill>
                <a:latin typeface="Cambria" panose="02040503050406030204" pitchFamily="18" charset="0"/>
                <a:cs typeface="Arial" panose="020B0604020202020204" pitchFamily="34" charset="0"/>
              </a:rPr>
              <a:t> KP2KP </a:t>
            </a:r>
            <a:r>
              <a:rPr lang="en-US" dirty="0" err="1">
                <a:solidFill>
                  <a:schemeClr val="tx1"/>
                </a:solidFill>
                <a:latin typeface="Cambria" panose="02040503050406030204" pitchFamily="18" charset="0"/>
                <a:cs typeface="Arial" panose="020B0604020202020204" pitchFamily="34" charset="0"/>
              </a:rPr>
              <a:t>merupakan</a:t>
            </a:r>
            <a:r>
              <a:rPr lang="en-US" dirty="0">
                <a:solidFill>
                  <a:schemeClr val="tx1"/>
                </a:solidFill>
                <a:latin typeface="Cambria" panose="02040503050406030204" pitchFamily="18" charset="0"/>
                <a:cs typeface="Arial" panose="020B0604020202020204" pitchFamily="34" charset="0"/>
              </a:rPr>
              <a:t> badan yang </a:t>
            </a:r>
            <a:r>
              <a:rPr lang="en-US" dirty="0" err="1">
                <a:solidFill>
                  <a:schemeClr val="tx1"/>
                </a:solidFill>
                <a:latin typeface="Cambria" panose="02040503050406030204" pitchFamily="18" charset="0"/>
                <a:cs typeface="Arial" panose="020B0604020202020204" pitchFamily="34" charset="0"/>
              </a:rPr>
              <a:t>menaungi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pajak</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pusat</a:t>
            </a:r>
            <a:r>
              <a:rPr lang="en-US" dirty="0">
                <a:solidFill>
                  <a:schemeClr val="tx1"/>
                </a:solidFill>
                <a:latin typeface="Cambria" panose="02040503050406030204" pitchFamily="18" charset="0"/>
                <a:cs typeface="Arial" panose="020B0604020202020204" pitchFamily="34" charset="0"/>
              </a:rPr>
              <a:t> </a:t>
            </a:r>
            <a:endParaRPr lang="id-ID"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2691362876"/>
      </p:ext>
    </p:extLst>
  </p:cSld>
  <p:clrMapOvr>
    <a:masterClrMapping/>
  </p:clrMapOvr>
  <p:transition spd="slow">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en-US" dirty="0"/>
              <a:t>PAJAK PENGHASILAN(PPH)</a:t>
            </a:r>
            <a:endParaRPr lang="id-ID" dirty="0"/>
          </a:p>
        </p:txBody>
      </p:sp>
      <p:sp>
        <p:nvSpPr>
          <p:cNvPr id="4" name="Content Placeholder 2"/>
          <p:cNvSpPr txBox="1">
            <a:spLocks/>
          </p:cNvSpPr>
          <p:nvPr/>
        </p:nvSpPr>
        <p:spPr>
          <a:xfrm>
            <a:off x="611560" y="1844824"/>
            <a:ext cx="8229600" cy="398904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342900" indent="-342900" algn="l">
              <a:buFont typeface="Arial" pitchFamily="34" charset="0"/>
              <a:buChar char="•"/>
            </a:pPr>
            <a:r>
              <a:rPr lang="en-US" sz="2400" dirty="0" err="1">
                <a:solidFill>
                  <a:schemeClr val="tx1"/>
                </a:solidFill>
                <a:latin typeface="Arial" panose="020B0604020202020204" pitchFamily="34" charset="0"/>
                <a:cs typeface="Arial" panose="020B0604020202020204" pitchFamily="34" charset="0"/>
              </a:rPr>
              <a:t>Pajak</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penghasilan</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adalah</a:t>
            </a:r>
            <a:r>
              <a:rPr lang="en-US" sz="2400" dirty="0">
                <a:solidFill>
                  <a:schemeClr val="tx1"/>
                </a:solidFill>
                <a:latin typeface="Arial" panose="020B0604020202020204" pitchFamily="34" charset="0"/>
                <a:cs typeface="Arial" panose="020B0604020202020204" pitchFamily="34" charset="0"/>
              </a:rPr>
              <a:t> salah </a:t>
            </a:r>
            <a:r>
              <a:rPr lang="en-US" sz="2400" dirty="0" err="1">
                <a:solidFill>
                  <a:schemeClr val="tx1"/>
                </a:solidFill>
                <a:latin typeface="Arial" panose="020B0604020202020204" pitchFamily="34" charset="0"/>
                <a:cs typeface="Arial" panose="020B0604020202020204" pitchFamily="34" charset="0"/>
              </a:rPr>
              <a:t>satu</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pajak</a:t>
            </a:r>
            <a:r>
              <a:rPr lang="en-US" sz="2400" dirty="0">
                <a:solidFill>
                  <a:schemeClr val="tx1"/>
                </a:solidFill>
                <a:latin typeface="Arial" panose="020B0604020202020204" pitchFamily="34" charset="0"/>
                <a:cs typeface="Arial" panose="020B0604020202020204" pitchFamily="34" charset="0"/>
              </a:rPr>
              <a:t> yang </a:t>
            </a:r>
            <a:r>
              <a:rPr lang="en-US" sz="2400" dirty="0" err="1">
                <a:solidFill>
                  <a:schemeClr val="tx1"/>
                </a:solidFill>
                <a:latin typeface="Arial" panose="020B0604020202020204" pitchFamily="34" charset="0"/>
                <a:cs typeface="Arial" panose="020B0604020202020204" pitchFamily="34" charset="0"/>
              </a:rPr>
              <a:t>penting</a:t>
            </a:r>
            <a:r>
              <a:rPr lang="en-US" sz="2400" dirty="0">
                <a:solidFill>
                  <a:schemeClr val="tx1"/>
                </a:solidFill>
                <a:latin typeface="Arial" panose="020B0604020202020204" pitchFamily="34" charset="0"/>
                <a:cs typeface="Arial" panose="020B0604020202020204" pitchFamily="34" charset="0"/>
              </a:rPr>
              <a:t> dan </a:t>
            </a:r>
            <a:r>
              <a:rPr lang="en-US" sz="2400" dirty="0" err="1">
                <a:solidFill>
                  <a:schemeClr val="tx1"/>
                </a:solidFill>
                <a:latin typeface="Arial" panose="020B0604020202020204" pitchFamily="34" charset="0"/>
                <a:cs typeface="Arial" panose="020B0604020202020204" pitchFamily="34" charset="0"/>
              </a:rPr>
              <a:t>umum</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dikenakan</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kepada</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setiap</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wajib</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pajak</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baik</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individu</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maupun</a:t>
            </a:r>
            <a:r>
              <a:rPr lang="en-US" sz="2400" dirty="0">
                <a:solidFill>
                  <a:schemeClr val="tx1"/>
                </a:solidFill>
                <a:latin typeface="Arial" panose="020B0604020202020204" pitchFamily="34" charset="0"/>
                <a:cs typeface="Arial" panose="020B0604020202020204" pitchFamily="34" charset="0"/>
              </a:rPr>
              <a:t> badan </a:t>
            </a:r>
            <a:r>
              <a:rPr lang="en-US" sz="2400" dirty="0" err="1">
                <a:solidFill>
                  <a:schemeClr val="tx1"/>
                </a:solidFill>
                <a:latin typeface="Arial" panose="020B0604020202020204" pitchFamily="34" charset="0"/>
                <a:cs typeface="Arial" panose="020B0604020202020204" pitchFamily="34" charset="0"/>
              </a:rPr>
              <a:t>usaha</a:t>
            </a:r>
            <a:r>
              <a:rPr lang="en-US" sz="2400" dirty="0">
                <a:solidFill>
                  <a:schemeClr val="tx1"/>
                </a:solidFill>
                <a:latin typeface="Arial" panose="020B0604020202020204" pitchFamily="34" charset="0"/>
                <a:cs typeface="Arial" panose="020B0604020202020204" pitchFamily="34" charset="0"/>
              </a:rPr>
              <a:t> di Indonesia</a:t>
            </a:r>
          </a:p>
          <a:p>
            <a:pPr marL="342900" indent="-342900" algn="l">
              <a:buFont typeface="Arial" pitchFamily="34" charset="0"/>
              <a:buChar char="•"/>
            </a:pPr>
            <a:r>
              <a:rPr lang="en-US" sz="2400" dirty="0" err="1">
                <a:solidFill>
                  <a:schemeClr val="tx1"/>
                </a:solidFill>
                <a:latin typeface="Arial" panose="020B0604020202020204" pitchFamily="34" charset="0"/>
                <a:cs typeface="Arial" panose="020B0604020202020204" pitchFamily="34" charset="0"/>
              </a:rPr>
              <a:t>Beberapa</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jenis</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pajak</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penghasilan</a:t>
            </a:r>
            <a:r>
              <a:rPr lang="en-US" sz="2400" dirty="0">
                <a:solidFill>
                  <a:schemeClr val="tx1"/>
                </a:solidFill>
                <a:latin typeface="Arial" panose="020B0604020202020204" pitchFamily="34" charset="0"/>
                <a:cs typeface="Arial" panose="020B0604020202020204" pitchFamily="34" charset="0"/>
              </a:rPr>
              <a:t>(PPH)</a:t>
            </a:r>
          </a:p>
          <a:p>
            <a:pPr algn="l"/>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pajak</a:t>
            </a:r>
            <a:r>
              <a:rPr lang="en-US" sz="2400" dirty="0">
                <a:solidFill>
                  <a:schemeClr val="tx1"/>
                </a:solidFill>
                <a:latin typeface="Arial" panose="020B0604020202020204" pitchFamily="34" charset="0"/>
                <a:cs typeface="Arial" panose="020B0604020202020204" pitchFamily="34" charset="0"/>
              </a:rPr>
              <a:t> PPH </a:t>
            </a:r>
            <a:r>
              <a:rPr lang="en-US" sz="2400" dirty="0" err="1">
                <a:solidFill>
                  <a:schemeClr val="tx1"/>
                </a:solidFill>
                <a:latin typeface="Arial" panose="020B0604020202020204" pitchFamily="34" charset="0"/>
                <a:cs typeface="Arial" panose="020B0604020202020204" pitchFamily="34" charset="0"/>
              </a:rPr>
              <a:t>menurut</a:t>
            </a:r>
            <a:r>
              <a:rPr lang="en-US" sz="2400" dirty="0">
                <a:solidFill>
                  <a:schemeClr val="tx1"/>
                </a:solidFill>
                <a:latin typeface="Arial" panose="020B0604020202020204" pitchFamily="34" charset="0"/>
                <a:cs typeface="Arial" panose="020B0604020202020204" pitchFamily="34" charset="0"/>
              </a:rPr>
              <a:t> pasal21</a:t>
            </a:r>
          </a:p>
          <a:p>
            <a:pPr algn="l"/>
            <a:r>
              <a:rPr lang="en-US" sz="2400" dirty="0">
                <a:solidFill>
                  <a:schemeClr val="tx1"/>
                </a:solidFill>
                <a:latin typeface="Arial" panose="020B0604020202020204" pitchFamily="34" charset="0"/>
                <a:cs typeface="Arial" panose="020B0604020202020204" pitchFamily="34" charset="0"/>
              </a:rPr>
              <a:t>     </a:t>
            </a:r>
            <a:r>
              <a:rPr lang="id-ID" sz="2400" kern="0" spc="10" dirty="0">
                <a:solidFill>
                  <a:srgbClr val="232933"/>
                </a:solidFill>
                <a:effectLst/>
                <a:latin typeface="Arial" panose="020B0604020202020204" pitchFamily="34" charset="0"/>
                <a:ea typeface="Times New Roman" panose="02020603050405020304" pitchFamily="18" charset="0"/>
                <a:cs typeface="Arial" panose="020B0604020202020204" pitchFamily="34" charset="0"/>
              </a:rPr>
              <a:t>pajak atas penghasilan berupa gaji, upah, honorarium, </a:t>
            </a:r>
            <a:r>
              <a:rPr lang="en-US" sz="2400" kern="0" spc="10" dirty="0">
                <a:solidFill>
                  <a:srgbClr val="232933"/>
                </a:solidFill>
                <a:effectLst/>
                <a:latin typeface="Arial" panose="020B0604020202020204" pitchFamily="34" charset="0"/>
                <a:ea typeface="Times New Roman" panose="02020603050405020304" pitchFamily="18" charset="0"/>
                <a:cs typeface="Arial" panose="020B0604020202020204" pitchFamily="34" charset="0"/>
              </a:rPr>
              <a:t>   </a:t>
            </a:r>
            <a:r>
              <a:rPr lang="id-ID" sz="2400" kern="0" spc="10" dirty="0">
                <a:solidFill>
                  <a:srgbClr val="232933"/>
                </a:solidFill>
                <a:effectLst/>
                <a:latin typeface="Arial" panose="020B0604020202020204" pitchFamily="34" charset="0"/>
                <a:ea typeface="Times New Roman" panose="02020603050405020304" pitchFamily="18" charset="0"/>
                <a:cs typeface="Arial" panose="020B0604020202020204" pitchFamily="34" charset="0"/>
              </a:rPr>
              <a:t>tunjangan dan pembayaran lain dengan nama dan dalam bentuk apa pun sehubungan dengan pekerjaan atau jabatan, jasa dan kegiatan yang dilakukan oleh orang pribadi subjek pajak dalam negeri.</a:t>
            </a:r>
            <a:endParaRPr lang="en-ID" sz="2400" kern="100" dirty="0">
              <a:effectLst/>
              <a:latin typeface="Arial" panose="020B0604020202020204" pitchFamily="34" charset="0"/>
              <a:ea typeface="Calibri" panose="020F0502020204030204" pitchFamily="34" charset="0"/>
              <a:cs typeface="Arial" panose="020B0604020202020204" pitchFamily="34" charset="0"/>
            </a:endParaRPr>
          </a:p>
          <a:p>
            <a:pPr algn="l"/>
            <a:endParaRPr lang="id-ID" sz="2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87567083"/>
      </p:ext>
    </p:extLst>
  </p:cSld>
  <p:clrMapOvr>
    <a:masterClrMapping/>
  </p:clrMapOvr>
  <p:transition spd="slow">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BBA39F5-C4AE-F315-D250-4157D01479ED}"/>
              </a:ext>
            </a:extLst>
          </p:cNvPr>
          <p:cNvSpPr>
            <a:spLocks noGrp="1"/>
          </p:cNvSpPr>
          <p:nvPr>
            <p:ph idx="1"/>
          </p:nvPr>
        </p:nvSpPr>
        <p:spPr>
          <a:xfrm>
            <a:off x="457200" y="908720"/>
            <a:ext cx="8147248" cy="5217443"/>
          </a:xfrm>
        </p:spPr>
        <p:txBody>
          <a:bodyPr/>
          <a:lstStyle/>
          <a:p>
            <a:pPr marL="0" indent="0">
              <a:buNone/>
            </a:pPr>
            <a:r>
              <a:rPr lang="en-US" dirty="0"/>
              <a:t> </a:t>
            </a:r>
            <a:r>
              <a:rPr lang="en-US" dirty="0" err="1"/>
              <a:t>Pajak</a:t>
            </a:r>
            <a:r>
              <a:rPr lang="en-US" dirty="0"/>
              <a:t> </a:t>
            </a:r>
            <a:r>
              <a:rPr lang="en-US" dirty="0" err="1"/>
              <a:t>penghasilan</a:t>
            </a:r>
            <a:r>
              <a:rPr lang="en-US" dirty="0"/>
              <a:t> </a:t>
            </a:r>
            <a:r>
              <a:rPr lang="en-US" dirty="0" err="1"/>
              <a:t>jenis</a:t>
            </a:r>
            <a:r>
              <a:rPr lang="en-US" dirty="0"/>
              <a:t> </a:t>
            </a:r>
            <a:r>
              <a:rPr lang="en-US" dirty="0" err="1"/>
              <a:t>PPh</a:t>
            </a:r>
            <a:r>
              <a:rPr lang="en-US" dirty="0"/>
              <a:t> </a:t>
            </a:r>
            <a:r>
              <a:rPr lang="en-US" dirty="0" err="1"/>
              <a:t>pasal</a:t>
            </a:r>
            <a:r>
              <a:rPr lang="en-US" dirty="0"/>
              <a:t> 22</a:t>
            </a:r>
          </a:p>
          <a:p>
            <a:pPr indent="0">
              <a:lnSpc>
                <a:spcPct val="107000"/>
              </a:lnSpc>
              <a:spcAft>
                <a:spcPts val="1800"/>
              </a:spcAft>
              <a:buNone/>
            </a:pPr>
            <a:r>
              <a:rPr lang="en-ID" sz="2400" kern="100" dirty="0" err="1">
                <a:latin typeface="Arial" panose="020B0604020202020204" pitchFamily="34" charset="0"/>
                <a:ea typeface="Calibri" panose="020F0502020204030204" pitchFamily="34" charset="0"/>
                <a:cs typeface="Arial" panose="020B0604020202020204" pitchFamily="34" charset="0"/>
              </a:rPr>
              <a:t>Definisi</a:t>
            </a:r>
            <a:r>
              <a:rPr lang="en-ID" sz="2400" kern="100" dirty="0">
                <a:latin typeface="Arial" panose="020B0604020202020204" pitchFamily="34" charset="0"/>
                <a:ea typeface="Calibri" panose="020F0502020204030204" pitchFamily="34" charset="0"/>
                <a:cs typeface="Arial" panose="020B0604020202020204" pitchFamily="34" charset="0"/>
              </a:rPr>
              <a:t> </a:t>
            </a:r>
            <a:r>
              <a:rPr lang="en-ID" sz="2400" kern="100" dirty="0" err="1">
                <a:latin typeface="Arial" panose="020B0604020202020204" pitchFamily="34" charset="0"/>
                <a:ea typeface="Calibri" panose="020F0502020204030204" pitchFamily="34" charset="0"/>
                <a:cs typeface="Arial" panose="020B0604020202020204" pitchFamily="34" charset="0"/>
              </a:rPr>
              <a:t>pph</a:t>
            </a:r>
            <a:r>
              <a:rPr lang="en-ID" sz="2400" kern="100" dirty="0">
                <a:latin typeface="Arial" panose="020B0604020202020204" pitchFamily="34" charset="0"/>
                <a:ea typeface="Calibri" panose="020F0502020204030204" pitchFamily="34" charset="0"/>
                <a:cs typeface="Arial" panose="020B0604020202020204" pitchFamily="34" charset="0"/>
              </a:rPr>
              <a:t> </a:t>
            </a:r>
            <a:r>
              <a:rPr lang="en-ID" sz="2400" kern="100" dirty="0" err="1">
                <a:latin typeface="Arial" panose="020B0604020202020204" pitchFamily="34" charset="0"/>
                <a:ea typeface="Calibri" panose="020F0502020204030204" pitchFamily="34" charset="0"/>
                <a:cs typeface="Arial" panose="020B0604020202020204" pitchFamily="34" charset="0"/>
              </a:rPr>
              <a:t>pasal</a:t>
            </a:r>
            <a:r>
              <a:rPr lang="en-ID" sz="2400" kern="100" dirty="0">
                <a:latin typeface="Arial" panose="020B0604020202020204" pitchFamily="34" charset="0"/>
                <a:ea typeface="Calibri" panose="020F0502020204030204" pitchFamily="34" charset="0"/>
                <a:cs typeface="Arial" panose="020B0604020202020204" pitchFamily="34" charset="0"/>
              </a:rPr>
              <a:t> 22 </a:t>
            </a:r>
            <a:r>
              <a:rPr lang="en-ID" sz="2400" kern="100" dirty="0" err="1">
                <a:latin typeface="Arial" panose="020B0604020202020204" pitchFamily="34" charset="0"/>
                <a:ea typeface="Calibri" panose="020F0502020204030204" pitchFamily="34" charset="0"/>
                <a:cs typeface="Arial" panose="020B0604020202020204" pitchFamily="34" charset="0"/>
              </a:rPr>
              <a:t>pajak</a:t>
            </a:r>
            <a:r>
              <a:rPr lang="en-ID" sz="2400" kern="100" dirty="0">
                <a:latin typeface="Arial" panose="020B0604020202020204" pitchFamily="34" charset="0"/>
                <a:ea typeface="Calibri" panose="020F0502020204030204" pitchFamily="34" charset="0"/>
                <a:cs typeface="Arial" panose="020B0604020202020204" pitchFamily="34" charset="0"/>
              </a:rPr>
              <a:t> </a:t>
            </a:r>
            <a:r>
              <a:rPr lang="en-ID" sz="2400" kern="100" dirty="0" err="1">
                <a:latin typeface="Arial" panose="020B0604020202020204" pitchFamily="34" charset="0"/>
                <a:ea typeface="Calibri" panose="020F0502020204030204" pitchFamily="34" charset="0"/>
                <a:cs typeface="Arial" panose="020B0604020202020204" pitchFamily="34" charset="0"/>
              </a:rPr>
              <a:t>penghasilan</a:t>
            </a:r>
            <a:r>
              <a:rPr lang="en-ID" sz="2400" kern="100" dirty="0">
                <a:latin typeface="Arial" panose="020B0604020202020204" pitchFamily="34" charset="0"/>
                <a:ea typeface="Calibri" panose="020F0502020204030204" pitchFamily="34" charset="0"/>
                <a:cs typeface="Arial" panose="020B0604020202020204" pitchFamily="34" charset="0"/>
              </a:rPr>
              <a:t> yang </a:t>
            </a:r>
            <a:r>
              <a:rPr lang="en-ID" sz="2400" kern="100" dirty="0" err="1">
                <a:latin typeface="Arial" panose="020B0604020202020204" pitchFamily="34" charset="0"/>
                <a:ea typeface="Calibri" panose="020F0502020204030204" pitchFamily="34" charset="0"/>
                <a:cs typeface="Arial" panose="020B0604020202020204" pitchFamily="34" charset="0"/>
              </a:rPr>
              <a:t>dikenakan</a:t>
            </a:r>
            <a:r>
              <a:rPr lang="en-ID" sz="2400" kern="100" dirty="0">
                <a:latin typeface="Arial" panose="020B0604020202020204" pitchFamily="34" charset="0"/>
                <a:ea typeface="Calibri" panose="020F0502020204030204" pitchFamily="34" charset="0"/>
                <a:cs typeface="Arial" panose="020B0604020202020204" pitchFamily="34" charset="0"/>
              </a:rPr>
              <a:t> </a:t>
            </a:r>
            <a:r>
              <a:rPr lang="en-ID" sz="2400" kern="100" dirty="0" err="1">
                <a:latin typeface="Arial" panose="020B0604020202020204" pitchFamily="34" charset="0"/>
                <a:ea typeface="Calibri" panose="020F0502020204030204" pitchFamily="34" charset="0"/>
                <a:cs typeface="Arial" panose="020B0604020202020204" pitchFamily="34" charset="0"/>
              </a:rPr>
              <a:t>kepada</a:t>
            </a:r>
            <a:r>
              <a:rPr lang="en-ID" sz="2400" kern="100" dirty="0">
                <a:latin typeface="Arial" panose="020B0604020202020204" pitchFamily="34" charset="0"/>
                <a:ea typeface="Calibri" panose="020F0502020204030204" pitchFamily="34" charset="0"/>
                <a:cs typeface="Arial" panose="020B0604020202020204" pitchFamily="34" charset="0"/>
              </a:rPr>
              <a:t> badan </a:t>
            </a:r>
            <a:r>
              <a:rPr lang="en-ID" sz="2400" kern="100" dirty="0" err="1">
                <a:latin typeface="Arial" panose="020B0604020202020204" pitchFamily="34" charset="0"/>
                <a:ea typeface="Calibri" panose="020F0502020204030204" pitchFamily="34" charset="0"/>
                <a:cs typeface="Arial" panose="020B0604020202020204" pitchFamily="34" charset="0"/>
              </a:rPr>
              <a:t>badan</a:t>
            </a:r>
            <a:r>
              <a:rPr lang="en-ID" sz="2400" kern="100" dirty="0">
                <a:latin typeface="Arial" panose="020B0604020202020204" pitchFamily="34" charset="0"/>
                <a:ea typeface="Calibri" panose="020F0502020204030204" pitchFamily="34" charset="0"/>
                <a:cs typeface="Arial" panose="020B0604020202020204" pitchFamily="34" charset="0"/>
              </a:rPr>
              <a:t> </a:t>
            </a:r>
            <a:r>
              <a:rPr lang="en-ID" sz="2400" kern="100" dirty="0" err="1">
                <a:latin typeface="Arial" panose="020B0604020202020204" pitchFamily="34" charset="0"/>
                <a:ea typeface="Calibri" panose="020F0502020204030204" pitchFamily="34" charset="0"/>
                <a:cs typeface="Arial" panose="020B0604020202020204" pitchFamily="34" charset="0"/>
              </a:rPr>
              <a:t>usaha</a:t>
            </a:r>
            <a:r>
              <a:rPr lang="en-ID" sz="2400" kern="100" dirty="0">
                <a:latin typeface="Arial" panose="020B0604020202020204" pitchFamily="34" charset="0"/>
                <a:ea typeface="Calibri" panose="020F0502020204030204" pitchFamily="34" charset="0"/>
                <a:cs typeface="Arial" panose="020B0604020202020204" pitchFamily="34" charset="0"/>
              </a:rPr>
              <a:t> </a:t>
            </a:r>
            <a:r>
              <a:rPr lang="en-ID" sz="2400" kern="100" dirty="0" err="1">
                <a:latin typeface="Arial" panose="020B0604020202020204" pitchFamily="34" charset="0"/>
                <a:ea typeface="Calibri" panose="020F0502020204030204" pitchFamily="34" charset="0"/>
                <a:cs typeface="Arial" panose="020B0604020202020204" pitchFamily="34" charset="0"/>
              </a:rPr>
              <a:t>tertentu</a:t>
            </a:r>
            <a:r>
              <a:rPr lang="en-ID" sz="2400" kern="100" dirty="0">
                <a:latin typeface="Arial" panose="020B0604020202020204" pitchFamily="34" charset="0"/>
                <a:ea typeface="Calibri" panose="020F0502020204030204" pitchFamily="34" charset="0"/>
                <a:cs typeface="Arial" panose="020B0604020202020204" pitchFamily="34" charset="0"/>
              </a:rPr>
              <a:t> </a:t>
            </a:r>
            <a:r>
              <a:rPr lang="en-ID" sz="2400" kern="100" dirty="0" err="1">
                <a:latin typeface="Arial" panose="020B0604020202020204" pitchFamily="34" charset="0"/>
                <a:ea typeface="Calibri" panose="020F0502020204030204" pitchFamily="34" charset="0"/>
                <a:cs typeface="Arial" panose="020B0604020202020204" pitchFamily="34" charset="0"/>
              </a:rPr>
              <a:t>baik</a:t>
            </a:r>
            <a:r>
              <a:rPr lang="en-ID" sz="2400" kern="100" dirty="0">
                <a:latin typeface="Arial" panose="020B0604020202020204" pitchFamily="34" charset="0"/>
                <a:ea typeface="Calibri" panose="020F0502020204030204" pitchFamily="34" charset="0"/>
                <a:cs typeface="Arial" panose="020B0604020202020204" pitchFamily="34" charset="0"/>
              </a:rPr>
              <a:t> </a:t>
            </a:r>
            <a:r>
              <a:rPr lang="en-ID" sz="2400" kern="100" dirty="0" err="1">
                <a:latin typeface="Arial" panose="020B0604020202020204" pitchFamily="34" charset="0"/>
                <a:ea typeface="Calibri" panose="020F0502020204030204" pitchFamily="34" charset="0"/>
                <a:cs typeface="Arial" panose="020B0604020202020204" pitchFamily="34" charset="0"/>
              </a:rPr>
              <a:t>pemerintah</a:t>
            </a:r>
            <a:r>
              <a:rPr lang="en-ID" sz="2400" kern="100" dirty="0">
                <a:latin typeface="Arial" panose="020B0604020202020204" pitchFamily="34" charset="0"/>
                <a:ea typeface="Calibri" panose="020F0502020204030204" pitchFamily="34" charset="0"/>
                <a:cs typeface="Arial" panose="020B0604020202020204" pitchFamily="34" charset="0"/>
              </a:rPr>
              <a:t> </a:t>
            </a:r>
            <a:r>
              <a:rPr lang="en-ID" sz="2400" kern="100" dirty="0" err="1">
                <a:latin typeface="Arial" panose="020B0604020202020204" pitchFamily="34" charset="0"/>
                <a:ea typeface="Calibri" panose="020F0502020204030204" pitchFamily="34" charset="0"/>
                <a:cs typeface="Arial" panose="020B0604020202020204" pitchFamily="34" charset="0"/>
              </a:rPr>
              <a:t>maupun</a:t>
            </a:r>
            <a:r>
              <a:rPr lang="en-ID" sz="2400" kern="100" dirty="0">
                <a:latin typeface="Arial" panose="020B0604020202020204" pitchFamily="34" charset="0"/>
                <a:ea typeface="Calibri" panose="020F0502020204030204" pitchFamily="34" charset="0"/>
                <a:cs typeface="Arial" panose="020B0604020202020204" pitchFamily="34" charset="0"/>
              </a:rPr>
              <a:t> </a:t>
            </a:r>
            <a:r>
              <a:rPr lang="en-ID" sz="2400" kern="100" dirty="0" err="1">
                <a:latin typeface="Arial" panose="020B0604020202020204" pitchFamily="34" charset="0"/>
                <a:ea typeface="Calibri" panose="020F0502020204030204" pitchFamily="34" charset="0"/>
                <a:cs typeface="Arial" panose="020B0604020202020204" pitchFamily="34" charset="0"/>
              </a:rPr>
              <a:t>suwasta</a:t>
            </a:r>
            <a:r>
              <a:rPr lang="en-ID" sz="2400" kern="100" dirty="0">
                <a:latin typeface="Arial" panose="020B0604020202020204" pitchFamily="34" charset="0"/>
                <a:ea typeface="Calibri" panose="020F0502020204030204" pitchFamily="34" charset="0"/>
                <a:cs typeface="Arial" panose="020B0604020202020204" pitchFamily="34" charset="0"/>
              </a:rPr>
              <a:t> yang </a:t>
            </a:r>
            <a:r>
              <a:rPr lang="en-ID" sz="2400" kern="100" dirty="0" err="1">
                <a:latin typeface="Arial" panose="020B0604020202020204" pitchFamily="34" charset="0"/>
                <a:ea typeface="Calibri" panose="020F0502020204030204" pitchFamily="34" charset="0"/>
                <a:cs typeface="Arial" panose="020B0604020202020204" pitchFamily="34" charset="0"/>
              </a:rPr>
              <a:t>melakukan</a:t>
            </a:r>
            <a:r>
              <a:rPr lang="en-ID" sz="2400" kern="100" dirty="0">
                <a:latin typeface="Arial" panose="020B0604020202020204" pitchFamily="34" charset="0"/>
                <a:ea typeface="Calibri" panose="020F0502020204030204" pitchFamily="34" charset="0"/>
                <a:cs typeface="Arial" panose="020B0604020202020204" pitchFamily="34" charset="0"/>
              </a:rPr>
              <a:t> </a:t>
            </a:r>
            <a:r>
              <a:rPr lang="en-ID" sz="2400" kern="100" dirty="0" err="1">
                <a:latin typeface="Arial" panose="020B0604020202020204" pitchFamily="34" charset="0"/>
                <a:ea typeface="Calibri" panose="020F0502020204030204" pitchFamily="34" charset="0"/>
                <a:cs typeface="Arial" panose="020B0604020202020204" pitchFamily="34" charset="0"/>
              </a:rPr>
              <a:t>kegiatan</a:t>
            </a:r>
            <a:r>
              <a:rPr lang="en-ID" sz="2400" kern="100" dirty="0">
                <a:latin typeface="Arial" panose="020B0604020202020204" pitchFamily="34" charset="0"/>
                <a:ea typeface="Calibri" panose="020F0502020204030204" pitchFamily="34" charset="0"/>
                <a:cs typeface="Arial" panose="020B0604020202020204" pitchFamily="34" charset="0"/>
              </a:rPr>
              <a:t> </a:t>
            </a:r>
            <a:r>
              <a:rPr lang="en-ID" sz="2400" kern="100" dirty="0" err="1">
                <a:latin typeface="Arial" panose="020B0604020202020204" pitchFamily="34" charset="0"/>
                <a:ea typeface="Calibri" panose="020F0502020204030204" pitchFamily="34" charset="0"/>
                <a:cs typeface="Arial" panose="020B0604020202020204" pitchFamily="34" charset="0"/>
              </a:rPr>
              <a:t>perdagangan</a:t>
            </a:r>
            <a:r>
              <a:rPr lang="en-ID" sz="2400" kern="100" dirty="0">
                <a:latin typeface="Arial" panose="020B0604020202020204" pitchFamily="34" charset="0"/>
                <a:ea typeface="Calibri" panose="020F0502020204030204" pitchFamily="34" charset="0"/>
                <a:cs typeface="Arial" panose="020B0604020202020204" pitchFamily="34" charset="0"/>
              </a:rPr>
              <a:t> </a:t>
            </a:r>
            <a:r>
              <a:rPr lang="en-ID" sz="2400" kern="100" dirty="0" err="1">
                <a:latin typeface="Arial" panose="020B0604020202020204" pitchFamily="34" charset="0"/>
                <a:ea typeface="Calibri" panose="020F0502020204030204" pitchFamily="34" charset="0"/>
                <a:cs typeface="Arial" panose="020B0604020202020204" pitchFamily="34" charset="0"/>
              </a:rPr>
              <a:t>ekspor,impor</a:t>
            </a:r>
            <a:r>
              <a:rPr lang="en-ID" sz="2400" kern="100" dirty="0">
                <a:latin typeface="Arial" panose="020B0604020202020204" pitchFamily="34" charset="0"/>
                <a:ea typeface="Calibri" panose="020F0502020204030204" pitchFamily="34" charset="0"/>
                <a:cs typeface="Arial" panose="020B0604020202020204" pitchFamily="34" charset="0"/>
              </a:rPr>
              <a:t> re-</a:t>
            </a:r>
            <a:r>
              <a:rPr lang="en-ID" sz="2400" kern="100" dirty="0" err="1">
                <a:latin typeface="Arial" panose="020B0604020202020204" pitchFamily="34" charset="0"/>
                <a:ea typeface="Calibri" panose="020F0502020204030204" pitchFamily="34" charset="0"/>
                <a:cs typeface="Arial" panose="020B0604020202020204" pitchFamily="34" charset="0"/>
              </a:rPr>
              <a:t>impor</a:t>
            </a:r>
            <a:endParaRPr lang="en-ID" sz="2400" kern="100" dirty="0">
              <a:latin typeface="Arial" panose="020B0604020202020204" pitchFamily="34" charset="0"/>
              <a:ea typeface="Calibri" panose="020F0502020204030204" pitchFamily="34" charset="0"/>
              <a:cs typeface="Arial" panose="020B0604020202020204" pitchFamily="34" charset="0"/>
            </a:endParaRPr>
          </a:p>
          <a:p>
            <a:pPr indent="0">
              <a:lnSpc>
                <a:spcPct val="107000"/>
              </a:lnSpc>
              <a:spcAft>
                <a:spcPts val="1800"/>
              </a:spcAft>
              <a:buNone/>
            </a:pPr>
            <a:r>
              <a:rPr lang="en-ID" sz="2400" kern="100" dirty="0" err="1">
                <a:latin typeface="Arial" panose="020B0604020202020204" pitchFamily="34" charset="0"/>
                <a:ea typeface="Calibri" panose="020F0502020204030204" pitchFamily="34" charset="0"/>
                <a:cs typeface="Arial" panose="020B0604020202020204" pitchFamily="34" charset="0"/>
              </a:rPr>
              <a:t>Pajak</a:t>
            </a:r>
            <a:r>
              <a:rPr lang="en-ID" sz="2400" kern="100" dirty="0">
                <a:latin typeface="Arial" panose="020B0604020202020204" pitchFamily="34" charset="0"/>
                <a:ea typeface="Calibri" panose="020F0502020204030204" pitchFamily="34" charset="0"/>
                <a:cs typeface="Arial" panose="020B0604020202020204" pitchFamily="34" charset="0"/>
              </a:rPr>
              <a:t> </a:t>
            </a:r>
            <a:r>
              <a:rPr lang="en-ID" sz="2400" kern="100" dirty="0" err="1">
                <a:latin typeface="Arial" panose="020B0604020202020204" pitchFamily="34" charset="0"/>
                <a:ea typeface="Calibri" panose="020F0502020204030204" pitchFamily="34" charset="0"/>
                <a:cs typeface="Arial" panose="020B0604020202020204" pitchFamily="34" charset="0"/>
              </a:rPr>
              <a:t>penghasilan</a:t>
            </a:r>
            <a:r>
              <a:rPr lang="en-ID" sz="2400" kern="100" dirty="0">
                <a:latin typeface="Arial" panose="020B0604020202020204" pitchFamily="34" charset="0"/>
                <a:ea typeface="Calibri" panose="020F0502020204030204" pitchFamily="34" charset="0"/>
                <a:cs typeface="Arial" panose="020B0604020202020204" pitchFamily="34" charset="0"/>
              </a:rPr>
              <a:t> </a:t>
            </a:r>
            <a:r>
              <a:rPr lang="en-ID" sz="2400" kern="100" dirty="0" err="1">
                <a:latin typeface="Arial" panose="020B0604020202020204" pitchFamily="34" charset="0"/>
                <a:ea typeface="Calibri" panose="020F0502020204030204" pitchFamily="34" charset="0"/>
                <a:cs typeface="Arial" panose="020B0604020202020204" pitchFamily="34" charset="0"/>
              </a:rPr>
              <a:t>pasal</a:t>
            </a:r>
            <a:r>
              <a:rPr lang="en-ID" sz="2400" kern="100" dirty="0">
                <a:latin typeface="Arial" panose="020B0604020202020204" pitchFamily="34" charset="0"/>
                <a:ea typeface="Calibri" panose="020F0502020204030204" pitchFamily="34" charset="0"/>
                <a:cs typeface="Arial" panose="020B0604020202020204" pitchFamily="34" charset="0"/>
              </a:rPr>
              <a:t> 23</a:t>
            </a:r>
          </a:p>
          <a:p>
            <a:pPr indent="0">
              <a:lnSpc>
                <a:spcPct val="107000"/>
              </a:lnSpc>
              <a:spcAft>
                <a:spcPts val="1800"/>
              </a:spcAft>
              <a:buNone/>
            </a:pPr>
            <a:r>
              <a:rPr lang="en-ID" sz="2400" kern="100" dirty="0" err="1">
                <a:latin typeface="Arial" panose="020B0604020202020204" pitchFamily="34" charset="0"/>
                <a:ea typeface="Calibri" panose="020F0502020204030204" pitchFamily="34" charset="0"/>
                <a:cs typeface="Arial" panose="020B0604020202020204" pitchFamily="34" charset="0"/>
              </a:rPr>
              <a:t>Definisi</a:t>
            </a:r>
            <a:r>
              <a:rPr lang="en-ID" sz="2400" kern="100" dirty="0">
                <a:latin typeface="Arial" panose="020B0604020202020204" pitchFamily="34" charset="0"/>
                <a:ea typeface="Calibri" panose="020F0502020204030204" pitchFamily="34" charset="0"/>
                <a:cs typeface="Arial" panose="020B0604020202020204" pitchFamily="34" charset="0"/>
              </a:rPr>
              <a:t> </a:t>
            </a:r>
            <a:r>
              <a:rPr lang="en-ID" sz="2400" kern="100" dirty="0" err="1">
                <a:latin typeface="Arial" panose="020B0604020202020204" pitchFamily="34" charset="0"/>
                <a:ea typeface="Calibri" panose="020F0502020204030204" pitchFamily="34" charset="0"/>
                <a:cs typeface="Arial" panose="020B0604020202020204" pitchFamily="34" charset="0"/>
              </a:rPr>
              <a:t>pph</a:t>
            </a:r>
            <a:r>
              <a:rPr lang="en-ID" sz="2400" kern="100" dirty="0">
                <a:latin typeface="Arial" panose="020B0604020202020204" pitchFamily="34" charset="0"/>
                <a:ea typeface="Calibri" panose="020F0502020204030204" pitchFamily="34" charset="0"/>
                <a:cs typeface="Arial" panose="020B0604020202020204" pitchFamily="34" charset="0"/>
              </a:rPr>
              <a:t> </a:t>
            </a:r>
            <a:r>
              <a:rPr lang="en-ID" sz="2400" kern="100" dirty="0" err="1">
                <a:latin typeface="Arial" panose="020B0604020202020204" pitchFamily="34" charset="0"/>
                <a:ea typeface="Calibri" panose="020F0502020204030204" pitchFamily="34" charset="0"/>
                <a:cs typeface="Arial" panose="020B0604020202020204" pitchFamily="34" charset="0"/>
              </a:rPr>
              <a:t>pasal</a:t>
            </a:r>
            <a:r>
              <a:rPr lang="en-ID" sz="2400" kern="100" dirty="0">
                <a:latin typeface="Arial" panose="020B0604020202020204" pitchFamily="34" charset="0"/>
                <a:ea typeface="Calibri" panose="020F0502020204030204" pitchFamily="34" charset="0"/>
                <a:cs typeface="Arial" panose="020B0604020202020204" pitchFamily="34" charset="0"/>
              </a:rPr>
              <a:t> 23 </a:t>
            </a:r>
            <a:r>
              <a:rPr lang="en-ID" sz="2400" kern="100" dirty="0" err="1">
                <a:latin typeface="Arial" panose="020B0604020202020204" pitchFamily="34" charset="0"/>
                <a:ea typeface="Calibri" panose="020F0502020204030204" pitchFamily="34" charset="0"/>
                <a:cs typeface="Arial" panose="020B0604020202020204" pitchFamily="34" charset="0"/>
              </a:rPr>
              <a:t>merupakan</a:t>
            </a:r>
            <a:r>
              <a:rPr lang="en-ID" sz="2400" kern="100" dirty="0">
                <a:latin typeface="Arial" panose="020B0604020202020204" pitchFamily="34" charset="0"/>
                <a:ea typeface="Calibri" panose="020F0502020204030204" pitchFamily="34" charset="0"/>
                <a:cs typeface="Arial" panose="020B0604020202020204" pitchFamily="34" charset="0"/>
              </a:rPr>
              <a:t> </a:t>
            </a:r>
            <a:r>
              <a:rPr lang="en-ID" sz="2400" kern="100" dirty="0" err="1">
                <a:latin typeface="Arial" panose="020B0604020202020204" pitchFamily="34" charset="0"/>
                <a:ea typeface="Calibri" panose="020F0502020204030204" pitchFamily="34" charset="0"/>
                <a:cs typeface="Arial" panose="020B0604020202020204" pitchFamily="34" charset="0"/>
              </a:rPr>
              <a:t>pajak</a:t>
            </a:r>
            <a:r>
              <a:rPr lang="en-ID" sz="2400" kern="100" dirty="0">
                <a:latin typeface="Arial" panose="020B0604020202020204" pitchFamily="34" charset="0"/>
                <a:ea typeface="Calibri" panose="020F0502020204030204" pitchFamily="34" charset="0"/>
                <a:cs typeface="Arial" panose="020B0604020202020204" pitchFamily="34" charset="0"/>
              </a:rPr>
              <a:t> </a:t>
            </a:r>
            <a:r>
              <a:rPr lang="en-ID" sz="2400" kern="100" dirty="0" err="1">
                <a:latin typeface="Arial" panose="020B0604020202020204" pitchFamily="34" charset="0"/>
                <a:ea typeface="Calibri" panose="020F0502020204030204" pitchFamily="34" charset="0"/>
                <a:cs typeface="Arial" panose="020B0604020202020204" pitchFamily="34" charset="0"/>
              </a:rPr>
              <a:t>penghasilan</a:t>
            </a:r>
            <a:r>
              <a:rPr lang="en-ID" sz="2400" kern="100" dirty="0">
                <a:latin typeface="Arial" panose="020B0604020202020204" pitchFamily="34" charset="0"/>
                <a:ea typeface="Calibri" panose="020F0502020204030204" pitchFamily="34" charset="0"/>
                <a:cs typeface="Arial" panose="020B0604020202020204" pitchFamily="34" charset="0"/>
              </a:rPr>
              <a:t> yang </a:t>
            </a:r>
            <a:r>
              <a:rPr lang="en-ID" sz="2400" kern="100" dirty="0" err="1">
                <a:latin typeface="Arial" panose="020B0604020202020204" pitchFamily="34" charset="0"/>
                <a:ea typeface="Calibri" panose="020F0502020204030204" pitchFamily="34" charset="0"/>
                <a:cs typeface="Arial" panose="020B0604020202020204" pitchFamily="34" charset="0"/>
              </a:rPr>
              <a:t>dikenakan</a:t>
            </a:r>
            <a:r>
              <a:rPr lang="en-ID" sz="2400" kern="100" dirty="0">
                <a:latin typeface="Arial" panose="020B0604020202020204" pitchFamily="34" charset="0"/>
                <a:ea typeface="Calibri" panose="020F0502020204030204" pitchFamily="34" charset="0"/>
                <a:cs typeface="Arial" panose="020B0604020202020204" pitchFamily="34" charset="0"/>
              </a:rPr>
              <a:t> </a:t>
            </a:r>
            <a:r>
              <a:rPr lang="en-ID" sz="2400" kern="100" dirty="0" err="1">
                <a:latin typeface="Arial" panose="020B0604020202020204" pitchFamily="34" charset="0"/>
                <a:ea typeface="Calibri" panose="020F0502020204030204" pitchFamily="34" charset="0"/>
                <a:cs typeface="Arial" panose="020B0604020202020204" pitchFamily="34" charset="0"/>
              </a:rPr>
              <a:t>atas</a:t>
            </a:r>
            <a:r>
              <a:rPr lang="en-ID" sz="2400" kern="100" dirty="0">
                <a:latin typeface="Arial" panose="020B0604020202020204" pitchFamily="34" charset="0"/>
                <a:ea typeface="Calibri" panose="020F0502020204030204" pitchFamily="34" charset="0"/>
                <a:cs typeface="Arial" panose="020B0604020202020204" pitchFamily="34" charset="0"/>
              </a:rPr>
              <a:t> </a:t>
            </a:r>
            <a:r>
              <a:rPr lang="en-ID" sz="2400" kern="100" dirty="0" err="1">
                <a:latin typeface="Arial" panose="020B0604020202020204" pitchFamily="34" charset="0"/>
                <a:ea typeface="Calibri" panose="020F0502020204030204" pitchFamily="34" charset="0"/>
                <a:cs typeface="Arial" panose="020B0604020202020204" pitchFamily="34" charset="0"/>
              </a:rPr>
              <a:t>modal,penyerahan</a:t>
            </a:r>
            <a:r>
              <a:rPr lang="en-ID" sz="2400" kern="100" dirty="0">
                <a:latin typeface="Arial" panose="020B0604020202020204" pitchFamily="34" charset="0"/>
                <a:ea typeface="Calibri" panose="020F0502020204030204" pitchFamily="34" charset="0"/>
                <a:cs typeface="Arial" panose="020B0604020202020204" pitchFamily="34" charset="0"/>
              </a:rPr>
              <a:t> </a:t>
            </a:r>
            <a:r>
              <a:rPr lang="en-ID" sz="2400" kern="100" dirty="0" err="1">
                <a:latin typeface="Arial" panose="020B0604020202020204" pitchFamily="34" charset="0"/>
                <a:ea typeface="Calibri" panose="020F0502020204030204" pitchFamily="34" charset="0"/>
                <a:cs typeface="Arial" panose="020B0604020202020204" pitchFamily="34" charset="0"/>
              </a:rPr>
              <a:t>jasa</a:t>
            </a:r>
            <a:r>
              <a:rPr lang="en-ID" sz="2400" kern="100" dirty="0">
                <a:latin typeface="Arial" panose="020B0604020202020204" pitchFamily="34" charset="0"/>
                <a:ea typeface="Calibri" panose="020F0502020204030204" pitchFamily="34" charset="0"/>
                <a:cs typeface="Arial" panose="020B0604020202020204" pitchFamily="34" charset="0"/>
              </a:rPr>
              <a:t> </a:t>
            </a:r>
            <a:r>
              <a:rPr lang="en-ID" sz="2400" kern="100" dirty="0" err="1">
                <a:latin typeface="Arial" panose="020B0604020202020204" pitchFamily="34" charset="0"/>
                <a:ea typeface="Calibri" panose="020F0502020204030204" pitchFamily="34" charset="0"/>
                <a:cs typeface="Arial" panose="020B0604020202020204" pitchFamily="34" charset="0"/>
              </a:rPr>
              <a:t>atau</a:t>
            </a:r>
            <a:r>
              <a:rPr lang="en-ID" sz="2400" kern="100" dirty="0">
                <a:latin typeface="Arial" panose="020B0604020202020204" pitchFamily="34" charset="0"/>
                <a:ea typeface="Calibri" panose="020F0502020204030204" pitchFamily="34" charset="0"/>
                <a:cs typeface="Arial" panose="020B0604020202020204" pitchFamily="34" charset="0"/>
              </a:rPr>
              <a:t> </a:t>
            </a:r>
            <a:r>
              <a:rPr lang="en-ID" sz="2400" kern="100" dirty="0" err="1">
                <a:latin typeface="Arial" panose="020B0604020202020204" pitchFamily="34" charset="0"/>
                <a:ea typeface="Calibri" panose="020F0502020204030204" pitchFamily="34" charset="0"/>
                <a:cs typeface="Arial" panose="020B0604020202020204" pitchFamily="34" charset="0"/>
              </a:rPr>
              <a:t>hadiah</a:t>
            </a:r>
            <a:r>
              <a:rPr lang="en-ID" sz="2400" kern="100" dirty="0">
                <a:latin typeface="Arial" panose="020B0604020202020204" pitchFamily="34" charset="0"/>
                <a:ea typeface="Calibri" panose="020F0502020204030204" pitchFamily="34" charset="0"/>
                <a:cs typeface="Arial" panose="020B0604020202020204" pitchFamily="34" charset="0"/>
              </a:rPr>
              <a:t> dan </a:t>
            </a:r>
            <a:r>
              <a:rPr lang="en-ID" sz="2400" kern="100" dirty="0" err="1">
                <a:latin typeface="Arial" panose="020B0604020202020204" pitchFamily="34" charset="0"/>
                <a:ea typeface="Calibri" panose="020F0502020204030204" pitchFamily="34" charset="0"/>
                <a:cs typeface="Arial" panose="020B0604020202020204" pitchFamily="34" charset="0"/>
              </a:rPr>
              <a:t>penghargaan</a:t>
            </a:r>
            <a:r>
              <a:rPr lang="en-ID" sz="2400" kern="100" dirty="0">
                <a:latin typeface="Arial" panose="020B0604020202020204" pitchFamily="34" charset="0"/>
                <a:ea typeface="Calibri" panose="020F0502020204030204" pitchFamily="34" charset="0"/>
                <a:cs typeface="Arial" panose="020B0604020202020204" pitchFamily="34" charset="0"/>
              </a:rPr>
              <a:t> </a:t>
            </a:r>
          </a:p>
          <a:p>
            <a:pPr indent="0">
              <a:lnSpc>
                <a:spcPct val="107000"/>
              </a:lnSpc>
              <a:spcAft>
                <a:spcPts val="1800"/>
              </a:spcAft>
              <a:buNone/>
            </a:pPr>
            <a:endParaRPr lang="en-ID" sz="2400" kern="100" dirty="0">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30380142"/>
      </p:ext>
    </p:extLst>
  </p:cSld>
  <p:clrMapOvr>
    <a:masterClrMapping/>
  </p:clrMapOvr>
  <p:transition spd="slow">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5FCFD64-5CDD-0E92-5B41-7342D6356C4F}"/>
              </a:ext>
            </a:extLst>
          </p:cNvPr>
          <p:cNvSpPr>
            <a:spLocks noGrp="1"/>
          </p:cNvSpPr>
          <p:nvPr>
            <p:ph idx="1"/>
          </p:nvPr>
        </p:nvSpPr>
        <p:spPr/>
        <p:txBody>
          <a:bodyPr/>
          <a:lstStyle/>
          <a:p>
            <a:r>
              <a:rPr lang="en-US" dirty="0"/>
              <a:t>PPN</a:t>
            </a:r>
          </a:p>
          <a:p>
            <a:pPr marL="0" indent="0">
              <a:buNone/>
            </a:pPr>
            <a:r>
              <a:rPr lang="id-ID" sz="24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Dalam perpajakan Indonesia, Pajak Pertambahan Nilai atau PPN adalah pajak yang dikenakan atas setiap transaksi jual beli barang atau jasa kena pajak. Pajak ini dikenakan dari produsen hingga ke konsumen akhir. Secara teknis, PPN adalah pajak yang dibayar oleh konsumen akhir saat membeli barang atau jasa. Meski dibebankan pada konsumen akhir, tugas memungut, menyetor, dan melaporkan PPN adalah kewajiban para penjual yang ditetapkan sebagai Pengusaha Kena Pajak (PKP).</a:t>
            </a:r>
            <a:endParaRPr lang="en-ID" sz="2400" dirty="0">
              <a:effectLst/>
              <a:latin typeface="Arial" panose="020B0604020202020204" pitchFamily="34" charset="0"/>
              <a:ea typeface="Times New Roman" panose="02020603050405020304" pitchFamily="18" charset="0"/>
              <a:cs typeface="Arial" panose="020B0604020202020204" pitchFamily="34" charset="0"/>
            </a:endParaRPr>
          </a:p>
          <a:p>
            <a:pPr marL="0" indent="0">
              <a:buNone/>
            </a:pPr>
            <a:endParaRPr lang="en-ID" dirty="0"/>
          </a:p>
        </p:txBody>
      </p:sp>
    </p:spTree>
    <p:extLst>
      <p:ext uri="{BB962C8B-B14F-4D97-AF65-F5344CB8AC3E}">
        <p14:creationId xmlns:p14="http://schemas.microsoft.com/office/powerpoint/2010/main" val="3060935091"/>
      </p:ext>
    </p:extLst>
  </p:cSld>
  <p:clrMapOvr>
    <a:masterClrMapping/>
  </p:clrMapOvr>
  <p:transition spd="slow">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B556047-B8A1-55BE-7B5F-59F391D0D71F}"/>
              </a:ext>
            </a:extLst>
          </p:cNvPr>
          <p:cNvSpPr>
            <a:spLocks noGrp="1"/>
          </p:cNvSpPr>
          <p:nvPr>
            <p:ph idx="1"/>
          </p:nvPr>
        </p:nvSpPr>
        <p:spPr>
          <a:xfrm>
            <a:off x="457200" y="836712"/>
            <a:ext cx="8229600" cy="5289451"/>
          </a:xfrm>
        </p:spPr>
        <p:txBody>
          <a:bodyPr/>
          <a:lstStyle/>
          <a:p>
            <a:r>
              <a:rPr lang="en-US" dirty="0" err="1"/>
              <a:t>Fungsi</a:t>
            </a:r>
            <a:r>
              <a:rPr lang="en-US" dirty="0"/>
              <a:t> PPN </a:t>
            </a:r>
          </a:p>
          <a:p>
            <a:pPr marL="514350" indent="-514350">
              <a:buFont typeface="+mj-lt"/>
              <a:buAutoNum type="arabicPeriod"/>
            </a:pPr>
            <a:r>
              <a:rPr lang="en-US" dirty="0" err="1"/>
              <a:t>Fungsi</a:t>
            </a:r>
            <a:r>
              <a:rPr lang="en-US" dirty="0"/>
              <a:t> </a:t>
            </a:r>
            <a:r>
              <a:rPr lang="en-US" dirty="0" err="1"/>
              <a:t>Fiskal</a:t>
            </a:r>
            <a:r>
              <a:rPr lang="en-US" dirty="0"/>
              <a:t> </a:t>
            </a:r>
            <a:r>
              <a:rPr lang="en-US" dirty="0" err="1"/>
              <a:t>sebagai</a:t>
            </a:r>
            <a:r>
              <a:rPr lang="en-US" dirty="0"/>
              <a:t> </a:t>
            </a:r>
            <a:r>
              <a:rPr lang="en-US" dirty="0" err="1"/>
              <a:t>sumber</a:t>
            </a:r>
            <a:r>
              <a:rPr lang="en-US" dirty="0"/>
              <a:t> </a:t>
            </a:r>
            <a:r>
              <a:rPr lang="en-US" dirty="0" err="1"/>
              <a:t>penerimaan</a:t>
            </a:r>
            <a:r>
              <a:rPr lang="en-US" dirty="0"/>
              <a:t> negara yang </a:t>
            </a:r>
            <a:r>
              <a:rPr lang="en-US" dirty="0" err="1"/>
              <a:t>memiliki</a:t>
            </a:r>
            <a:r>
              <a:rPr lang="en-US" dirty="0"/>
              <a:t> </a:t>
            </a:r>
            <a:r>
              <a:rPr lang="en-US" dirty="0" err="1"/>
              <a:t>peran</a:t>
            </a:r>
            <a:r>
              <a:rPr lang="en-US" dirty="0"/>
              <a:t> </a:t>
            </a:r>
            <a:r>
              <a:rPr lang="en-US" dirty="0" err="1"/>
              <a:t>signifiksn</a:t>
            </a:r>
            <a:endParaRPr lang="en-US" dirty="0"/>
          </a:p>
          <a:p>
            <a:pPr marL="514350" indent="-514350">
              <a:buFont typeface="+mj-lt"/>
              <a:buAutoNum type="arabicPeriod"/>
            </a:pPr>
            <a:r>
              <a:rPr lang="en-US" dirty="0" err="1"/>
              <a:t>Fungsi</a:t>
            </a:r>
            <a:r>
              <a:rPr lang="en-US" dirty="0"/>
              <a:t> </a:t>
            </a:r>
            <a:r>
              <a:rPr lang="en-US" dirty="0" err="1"/>
              <a:t>regulasi</a:t>
            </a:r>
            <a:r>
              <a:rPr lang="en-US" dirty="0"/>
              <a:t> PPN </a:t>
            </a:r>
            <a:r>
              <a:rPr lang="en-US" dirty="0" err="1"/>
              <a:t>adalah</a:t>
            </a:r>
            <a:r>
              <a:rPr lang="en-US" dirty="0"/>
              <a:t> </a:t>
            </a:r>
            <a:r>
              <a:rPr lang="en-US" dirty="0" err="1"/>
              <a:t>jenis</a:t>
            </a:r>
            <a:r>
              <a:rPr lang="en-US" dirty="0"/>
              <a:t> </a:t>
            </a:r>
            <a:r>
              <a:rPr lang="en-US" dirty="0" err="1"/>
              <a:t>pajak</a:t>
            </a:r>
            <a:r>
              <a:rPr lang="en-US" dirty="0"/>
              <a:t> yang </a:t>
            </a:r>
            <a:r>
              <a:rPr lang="en-US" dirty="0" err="1"/>
              <a:t>dapat</a:t>
            </a:r>
            <a:r>
              <a:rPr lang="en-US" dirty="0"/>
              <a:t> </a:t>
            </a:r>
            <a:r>
              <a:rPr lang="en-US" dirty="0" err="1">
                <a:latin typeface="Arial" panose="020B0604020202020204" pitchFamily="34" charset="0"/>
                <a:cs typeface="Arial" panose="020B0604020202020204" pitchFamily="34" charset="0"/>
              </a:rPr>
              <a:t>digunakan</a:t>
            </a:r>
            <a:r>
              <a:rPr lang="en-US" dirty="0"/>
              <a:t> </a:t>
            </a:r>
            <a:r>
              <a:rPr lang="en-US" dirty="0" err="1"/>
              <a:t>untuk</a:t>
            </a:r>
            <a:r>
              <a:rPr lang="en-US" dirty="0"/>
              <a:t> </a:t>
            </a:r>
            <a:r>
              <a:rPr lang="en-US" dirty="0" err="1"/>
              <a:t>mengatur</a:t>
            </a:r>
            <a:r>
              <a:rPr lang="en-US" dirty="0"/>
              <a:t> dan </a:t>
            </a:r>
            <a:r>
              <a:rPr lang="en-US" dirty="0" err="1"/>
              <a:t>mengendalikan</a:t>
            </a:r>
            <a:r>
              <a:rPr lang="en-US" dirty="0"/>
              <a:t> </a:t>
            </a:r>
            <a:r>
              <a:rPr lang="en-US" dirty="0" err="1"/>
              <a:t>konsumen</a:t>
            </a:r>
            <a:r>
              <a:rPr lang="en-US" dirty="0"/>
              <a:t> Masyarakat</a:t>
            </a:r>
          </a:p>
          <a:p>
            <a:pPr marL="514350" indent="-514350">
              <a:buFont typeface="+mj-lt"/>
              <a:buAutoNum type="arabicPeriod"/>
            </a:pPr>
            <a:r>
              <a:rPr lang="en-US" dirty="0" err="1"/>
              <a:t>Fungsi</a:t>
            </a:r>
            <a:r>
              <a:rPr lang="en-US" dirty="0"/>
              <a:t> </a:t>
            </a:r>
            <a:r>
              <a:rPr lang="en-US" dirty="0" err="1"/>
              <a:t>stabilitas</a:t>
            </a:r>
            <a:r>
              <a:rPr lang="en-US" dirty="0"/>
              <a:t> </a:t>
            </a:r>
            <a:r>
              <a:rPr lang="en-US" dirty="0" err="1"/>
              <a:t>jenis</a:t>
            </a:r>
            <a:r>
              <a:rPr lang="en-US" dirty="0"/>
              <a:t> </a:t>
            </a:r>
            <a:r>
              <a:rPr lang="en-US" dirty="0" err="1"/>
              <a:t>pajak</a:t>
            </a:r>
            <a:r>
              <a:rPr lang="en-US" dirty="0"/>
              <a:t> yang </a:t>
            </a:r>
            <a:r>
              <a:rPr lang="en-US" dirty="0" err="1"/>
              <a:t>digunakan</a:t>
            </a:r>
            <a:r>
              <a:rPr lang="en-US" dirty="0"/>
              <a:t> </a:t>
            </a:r>
            <a:r>
              <a:rPr lang="en-US" dirty="0" err="1"/>
              <a:t>pemerintah</a:t>
            </a:r>
            <a:r>
              <a:rPr lang="en-US" dirty="0"/>
              <a:t> </a:t>
            </a:r>
            <a:r>
              <a:rPr lang="en-US" dirty="0" err="1"/>
              <a:t>untuk</a:t>
            </a:r>
            <a:r>
              <a:rPr lang="en-US" dirty="0"/>
              <a:t> </a:t>
            </a:r>
            <a:r>
              <a:rPr lang="en-US" dirty="0" err="1"/>
              <a:t>berbagai</a:t>
            </a:r>
            <a:r>
              <a:rPr lang="en-US" dirty="0"/>
              <a:t> </a:t>
            </a:r>
            <a:r>
              <a:rPr lang="en-US" dirty="0" err="1"/>
              <a:t>kebijakan</a:t>
            </a:r>
            <a:r>
              <a:rPr lang="en-US" dirty="0"/>
              <a:t> </a:t>
            </a:r>
            <a:r>
              <a:rPr lang="en-US" dirty="0" err="1"/>
              <a:t>stabilitas</a:t>
            </a:r>
            <a:r>
              <a:rPr lang="en-US" dirty="0"/>
              <a:t> </a:t>
            </a:r>
            <a:r>
              <a:rPr lang="en-US" dirty="0" err="1"/>
              <a:t>harga</a:t>
            </a:r>
            <a:endParaRPr lang="en-US" dirty="0"/>
          </a:p>
          <a:p>
            <a:pPr marL="514350" indent="-514350">
              <a:buFont typeface="+mj-lt"/>
              <a:buAutoNum type="arabicPeriod"/>
            </a:pPr>
            <a:r>
              <a:rPr lang="en-US" dirty="0" err="1"/>
              <a:t>Menghitung</a:t>
            </a:r>
            <a:r>
              <a:rPr lang="en-US" dirty="0"/>
              <a:t> </a:t>
            </a:r>
            <a:r>
              <a:rPr lang="en-US" dirty="0" err="1"/>
              <a:t>kekurangan</a:t>
            </a:r>
            <a:r>
              <a:rPr lang="en-US" dirty="0"/>
              <a:t> </a:t>
            </a:r>
            <a:r>
              <a:rPr lang="en-US" dirty="0" err="1"/>
              <a:t>atau</a:t>
            </a:r>
            <a:r>
              <a:rPr lang="en-US" dirty="0"/>
              <a:t> </a:t>
            </a:r>
            <a:r>
              <a:rPr lang="en-US" dirty="0" err="1"/>
              <a:t>kelebihan</a:t>
            </a:r>
            <a:r>
              <a:rPr lang="en-US" dirty="0"/>
              <a:t> </a:t>
            </a:r>
            <a:r>
              <a:rPr lang="en-US" dirty="0" err="1"/>
              <a:t>pajak</a:t>
            </a:r>
            <a:r>
              <a:rPr lang="en-US" dirty="0"/>
              <a:t> </a:t>
            </a:r>
            <a:r>
              <a:rPr lang="en-US" dirty="0" err="1"/>
              <a:t>sebagai</a:t>
            </a:r>
            <a:r>
              <a:rPr lang="en-US" dirty="0"/>
              <a:t> </a:t>
            </a:r>
            <a:r>
              <a:rPr lang="en-US" dirty="0" err="1"/>
              <a:t>alat</a:t>
            </a:r>
            <a:r>
              <a:rPr lang="en-US" dirty="0"/>
              <a:t> </a:t>
            </a:r>
            <a:r>
              <a:rPr lang="en-US" dirty="0" err="1"/>
              <a:t>menghitung</a:t>
            </a:r>
            <a:r>
              <a:rPr lang="en-US" dirty="0"/>
              <a:t> </a:t>
            </a:r>
            <a:r>
              <a:rPr lang="en-US" dirty="0" err="1"/>
              <a:t>kekurangan</a:t>
            </a:r>
            <a:r>
              <a:rPr lang="en-US" dirty="0"/>
              <a:t> dan </a:t>
            </a:r>
            <a:r>
              <a:rPr lang="en-US" dirty="0" err="1"/>
              <a:t>kelebihn</a:t>
            </a:r>
            <a:r>
              <a:rPr lang="en-US" dirty="0"/>
              <a:t> </a:t>
            </a:r>
            <a:r>
              <a:rPr lang="en-US" dirty="0" err="1"/>
              <a:t>pajak</a:t>
            </a:r>
            <a:r>
              <a:rPr lang="en-US" dirty="0"/>
              <a:t> yang </a:t>
            </a:r>
            <a:r>
              <a:rPr lang="en-US" dirty="0" err="1"/>
              <a:t>dibayarkan</a:t>
            </a:r>
            <a:endParaRPr lang="en-US" dirty="0"/>
          </a:p>
          <a:p>
            <a:pPr marL="514350" indent="-514350">
              <a:buFont typeface="+mj-lt"/>
              <a:buAutoNum type="arabicPeriod"/>
            </a:pPr>
            <a:endParaRPr lang="en-ID" dirty="0"/>
          </a:p>
        </p:txBody>
      </p:sp>
    </p:spTree>
    <p:extLst>
      <p:ext uri="{BB962C8B-B14F-4D97-AF65-F5344CB8AC3E}">
        <p14:creationId xmlns:p14="http://schemas.microsoft.com/office/powerpoint/2010/main" val="3571974184"/>
      </p:ext>
    </p:extLst>
  </p:cSld>
  <p:clrMapOvr>
    <a:masterClrMapping/>
  </p:clrMapOvr>
  <p:transition spd="slow">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06CDB71-6F71-20F7-00F6-C208CED7982C}"/>
              </a:ext>
            </a:extLst>
          </p:cNvPr>
          <p:cNvSpPr>
            <a:spLocks noGrp="1"/>
          </p:cNvSpPr>
          <p:nvPr>
            <p:ph idx="1"/>
          </p:nvPr>
        </p:nvSpPr>
        <p:spPr>
          <a:xfrm>
            <a:off x="467544" y="1556792"/>
            <a:ext cx="8219256" cy="4569371"/>
          </a:xfrm>
        </p:spPr>
        <p:txBody>
          <a:bodyPr/>
          <a:lstStyle/>
          <a:p>
            <a:r>
              <a:rPr lang="en-US" sz="2400" dirty="0" err="1">
                <a:latin typeface="Arial" panose="020B0604020202020204" pitchFamily="34" charset="0"/>
                <a:cs typeface="Arial" panose="020B0604020202020204" pitchFamily="34" charset="0"/>
              </a:rPr>
              <a:t>Pengertian</a:t>
            </a:r>
            <a:r>
              <a:rPr lang="en-US" sz="2400" dirty="0">
                <a:latin typeface="Arial" panose="020B0604020202020204" pitchFamily="34" charset="0"/>
                <a:cs typeface="Arial" panose="020B0604020202020204" pitchFamily="34" charset="0"/>
              </a:rPr>
              <a:t> Bea </a:t>
            </a:r>
            <a:r>
              <a:rPr lang="en-US" sz="2400" dirty="0" err="1">
                <a:latin typeface="Arial" panose="020B0604020202020204" pitchFamily="34" charset="0"/>
                <a:cs typeface="Arial" panose="020B0604020202020204" pitchFamily="34" charset="0"/>
              </a:rPr>
              <a:t>Matrai</a:t>
            </a:r>
            <a:r>
              <a:rPr lang="en-US" sz="2400" dirty="0">
                <a:latin typeface="Arial" panose="020B0604020202020204" pitchFamily="34" charset="0"/>
                <a:cs typeface="Arial" panose="020B0604020202020204" pitchFamily="34" charset="0"/>
              </a:rPr>
              <a:t> dan </a:t>
            </a:r>
            <a:r>
              <a:rPr lang="en-US" sz="2400" dirty="0" err="1">
                <a:latin typeface="Arial" panose="020B0604020202020204" pitchFamily="34" charset="0"/>
                <a:cs typeface="Arial" panose="020B0604020202020204" pitchFamily="34" charset="0"/>
              </a:rPr>
              <a:t>Cukai</a:t>
            </a:r>
            <a:endParaRPr lang="en-US" sz="2400" dirty="0">
              <a:latin typeface="Arial" panose="020B0604020202020204" pitchFamily="34" charset="0"/>
              <a:cs typeface="Arial" panose="020B0604020202020204" pitchFamily="34" charset="0"/>
            </a:endParaRPr>
          </a:p>
          <a:p>
            <a:pPr marL="0" indent="0">
              <a:buNone/>
            </a:pPr>
            <a:r>
              <a:rPr lang="en-US" kern="100" dirty="0">
                <a:effectLst/>
                <a:latin typeface="Arial" panose="020B0604020202020204" pitchFamily="34" charset="0"/>
                <a:ea typeface="Calibri" panose="020F0502020204030204" pitchFamily="34" charset="0"/>
                <a:cs typeface="Arial" panose="020B0604020202020204" pitchFamily="34" charset="0"/>
              </a:rPr>
              <a:t>Bea </a:t>
            </a:r>
            <a:r>
              <a:rPr lang="en-US" kern="100" dirty="0" err="1">
                <a:effectLst/>
                <a:latin typeface="Arial" panose="020B0604020202020204" pitchFamily="34" charset="0"/>
                <a:ea typeface="Calibri" panose="020F0502020204030204" pitchFamily="34" charset="0"/>
                <a:cs typeface="Arial" panose="020B0604020202020204" pitchFamily="34" charset="0"/>
              </a:rPr>
              <a:t>Materai</a:t>
            </a:r>
            <a:r>
              <a:rPr lang="en-US" kern="100" dirty="0">
                <a:effectLst/>
                <a:latin typeface="Arial" panose="020B0604020202020204" pitchFamily="34" charset="0"/>
                <a:ea typeface="Calibri" panose="020F0502020204030204" pitchFamily="34" charset="0"/>
                <a:cs typeface="Arial" panose="020B0604020202020204" pitchFamily="34" charset="0"/>
              </a:rPr>
              <a:t> </a:t>
            </a:r>
            <a:r>
              <a:rPr lang="en-US" kern="100" dirty="0" err="1">
                <a:effectLst/>
                <a:latin typeface="Arial" panose="020B0604020202020204" pitchFamily="34" charset="0"/>
                <a:ea typeface="Calibri" panose="020F0502020204030204" pitchFamily="34" charset="0"/>
                <a:cs typeface="Arial" panose="020B0604020202020204" pitchFamily="34" charset="0"/>
              </a:rPr>
              <a:t>adalah</a:t>
            </a:r>
            <a:r>
              <a:rPr lang="en-US" kern="100" dirty="0">
                <a:effectLst/>
                <a:latin typeface="Arial" panose="020B0604020202020204" pitchFamily="34" charset="0"/>
                <a:ea typeface="Calibri" panose="020F0502020204030204" pitchFamily="34" charset="0"/>
                <a:cs typeface="Arial" panose="020B0604020202020204" pitchFamily="34" charset="0"/>
              </a:rPr>
              <a:t> </a:t>
            </a:r>
            <a:r>
              <a:rPr lang="en-US" kern="100" dirty="0" err="1">
                <a:effectLst/>
                <a:latin typeface="Arial" panose="020B0604020202020204" pitchFamily="34" charset="0"/>
                <a:ea typeface="Calibri" panose="020F0502020204030204" pitchFamily="34" charset="0"/>
                <a:cs typeface="Arial" panose="020B0604020202020204" pitchFamily="34" charset="0"/>
              </a:rPr>
              <a:t>pajak</a:t>
            </a:r>
            <a:r>
              <a:rPr lang="en-US" kern="100" dirty="0">
                <a:effectLst/>
                <a:latin typeface="Arial" panose="020B0604020202020204" pitchFamily="34" charset="0"/>
                <a:ea typeface="Calibri" panose="020F0502020204030204" pitchFamily="34" charset="0"/>
                <a:cs typeface="Arial" panose="020B0604020202020204" pitchFamily="34" charset="0"/>
              </a:rPr>
              <a:t> </a:t>
            </a:r>
            <a:r>
              <a:rPr lang="en-US" kern="100" dirty="0" err="1">
                <a:effectLst/>
                <a:latin typeface="Arial" panose="020B0604020202020204" pitchFamily="34" charset="0"/>
                <a:ea typeface="Calibri" panose="020F0502020204030204" pitchFamily="34" charset="0"/>
                <a:cs typeface="Arial" panose="020B0604020202020204" pitchFamily="34" charset="0"/>
              </a:rPr>
              <a:t>tidak</a:t>
            </a:r>
            <a:r>
              <a:rPr lang="en-US" kern="100" dirty="0">
                <a:effectLst/>
                <a:latin typeface="Arial" panose="020B0604020202020204" pitchFamily="34" charset="0"/>
                <a:ea typeface="Calibri" panose="020F0502020204030204" pitchFamily="34" charset="0"/>
                <a:cs typeface="Arial" panose="020B0604020202020204" pitchFamily="34" charset="0"/>
              </a:rPr>
              <a:t> </a:t>
            </a:r>
            <a:r>
              <a:rPr lang="en-US" kern="100" dirty="0" err="1">
                <a:effectLst/>
                <a:latin typeface="Arial" panose="020B0604020202020204" pitchFamily="34" charset="0"/>
                <a:ea typeface="Calibri" panose="020F0502020204030204" pitchFamily="34" charset="0"/>
                <a:cs typeface="Arial" panose="020B0604020202020204" pitchFamily="34" charset="0"/>
              </a:rPr>
              <a:t>langsung</a:t>
            </a:r>
            <a:r>
              <a:rPr lang="en-US" kern="100" dirty="0">
                <a:effectLst/>
                <a:latin typeface="Arial" panose="020B0604020202020204" pitchFamily="34" charset="0"/>
                <a:ea typeface="Calibri" panose="020F0502020204030204" pitchFamily="34" charset="0"/>
                <a:cs typeface="Arial" panose="020B0604020202020204" pitchFamily="34" charset="0"/>
              </a:rPr>
              <a:t> yang </a:t>
            </a:r>
            <a:r>
              <a:rPr lang="en-US" kern="100" dirty="0" err="1">
                <a:effectLst/>
                <a:latin typeface="Arial" panose="020B0604020202020204" pitchFamily="34" charset="0"/>
                <a:ea typeface="Calibri" panose="020F0502020204030204" pitchFamily="34" charset="0"/>
                <a:cs typeface="Arial" panose="020B0604020202020204" pitchFamily="34" charset="0"/>
              </a:rPr>
              <a:t>dipungut</a:t>
            </a:r>
            <a:r>
              <a:rPr lang="en-US" kern="100" dirty="0">
                <a:effectLst/>
                <a:latin typeface="Arial" panose="020B0604020202020204" pitchFamily="34" charset="0"/>
                <a:ea typeface="Calibri" panose="020F0502020204030204" pitchFamily="34" charset="0"/>
                <a:cs typeface="Arial" panose="020B0604020202020204" pitchFamily="34" charset="0"/>
              </a:rPr>
              <a:t> </a:t>
            </a:r>
            <a:r>
              <a:rPr lang="en-US" kern="100" dirty="0" err="1">
                <a:effectLst/>
                <a:latin typeface="Arial" panose="020B0604020202020204" pitchFamily="34" charset="0"/>
                <a:ea typeface="Calibri" panose="020F0502020204030204" pitchFamily="34" charset="0"/>
                <a:cs typeface="Arial" panose="020B0604020202020204" pitchFamily="34" charset="0"/>
              </a:rPr>
              <a:t>secara</a:t>
            </a:r>
            <a:r>
              <a:rPr lang="en-US" kern="100" dirty="0">
                <a:effectLst/>
                <a:latin typeface="Arial" panose="020B0604020202020204" pitchFamily="34" charset="0"/>
                <a:ea typeface="Calibri" panose="020F0502020204030204" pitchFamily="34" charset="0"/>
                <a:cs typeface="Arial" panose="020B0604020202020204" pitchFamily="34" charset="0"/>
              </a:rPr>
              <a:t> </a:t>
            </a:r>
            <a:r>
              <a:rPr lang="id-ID" kern="100" dirty="0">
                <a:effectLst/>
                <a:latin typeface="Arial" panose="020B0604020202020204" pitchFamily="34" charset="0"/>
                <a:ea typeface="Calibri" panose="020F0502020204030204" pitchFamily="34" charset="0"/>
                <a:cs typeface="Arial" panose="020B0604020202020204" pitchFamily="34" charset="0"/>
              </a:rPr>
              <a:t>insidentil (sekali pungut) atas dokumen yang disebut oleh Undang-Undang Bea Materai yang digunakan masyarakat dalam lalu lintas hukum sehingga dokumen tersebut dapat digunakan sebagai alat bukti dimuka pengadilan. </a:t>
            </a:r>
            <a:endParaRPr lang="en-US" dirty="0">
              <a:latin typeface="Arial" panose="020B0604020202020204" pitchFamily="34" charset="0"/>
              <a:cs typeface="Arial" panose="020B0604020202020204" pitchFamily="34" charset="0"/>
            </a:endParaRPr>
          </a:p>
          <a:p>
            <a:pPr marL="0" indent="0">
              <a:buNone/>
            </a:pPr>
            <a:endParaRPr lang="en-US" dirty="0"/>
          </a:p>
          <a:p>
            <a:pPr marL="0" indent="0">
              <a:buNone/>
            </a:pPr>
            <a:endParaRPr lang="en-US" dirty="0"/>
          </a:p>
          <a:p>
            <a:endParaRPr lang="en-US" dirty="0"/>
          </a:p>
          <a:p>
            <a:endParaRPr lang="en-US" dirty="0"/>
          </a:p>
          <a:p>
            <a:endParaRPr lang="en-ID" dirty="0"/>
          </a:p>
        </p:txBody>
      </p:sp>
    </p:spTree>
    <p:extLst>
      <p:ext uri="{BB962C8B-B14F-4D97-AF65-F5344CB8AC3E}">
        <p14:creationId xmlns:p14="http://schemas.microsoft.com/office/powerpoint/2010/main" val="2619004577"/>
      </p:ext>
    </p:extLst>
  </p:cSld>
  <p:clrMapOvr>
    <a:masterClrMapping/>
  </p:clrMapOvr>
  <p:transition spd="slow">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063A313-6BAB-B10F-7AF8-51C2AFDA1156}"/>
              </a:ext>
            </a:extLst>
          </p:cNvPr>
          <p:cNvSpPr>
            <a:spLocks noGrp="1"/>
          </p:cNvSpPr>
          <p:nvPr>
            <p:ph idx="1"/>
          </p:nvPr>
        </p:nvSpPr>
        <p:spPr>
          <a:xfrm>
            <a:off x="457200" y="692696"/>
            <a:ext cx="8229600" cy="4741987"/>
          </a:xfrm>
        </p:spPr>
        <p:txBody>
          <a:bodyPr>
            <a:normAutofit fontScale="25000" lnSpcReduction="20000"/>
          </a:bodyPr>
          <a:lstStyle/>
          <a:p>
            <a:pPr>
              <a:lnSpc>
                <a:spcPct val="107000"/>
              </a:lnSpc>
              <a:spcAft>
                <a:spcPts val="800"/>
              </a:spcAft>
            </a:pPr>
            <a:r>
              <a:rPr lang="id-ID" sz="9600" b="1" kern="0" dirty="0">
                <a:effectLst/>
                <a:latin typeface="Arial" panose="020B0604020202020204" pitchFamily="34" charset="0"/>
                <a:ea typeface="Times New Roman" panose="02020603050405020304" pitchFamily="18" charset="0"/>
                <a:cs typeface="Arial" panose="020B0604020202020204" pitchFamily="34" charset="0"/>
              </a:rPr>
              <a:t>Objek Bea Meterai</a:t>
            </a:r>
            <a:endParaRPr lang="en-ID" sz="9600" kern="100" dirty="0">
              <a:effectLst/>
              <a:latin typeface="Arial" panose="020B0604020202020204" pitchFamily="34" charset="0"/>
              <a:ea typeface="Calibri" panose="020F0502020204030204" pitchFamily="34" charset="0"/>
              <a:cs typeface="Arial" panose="020B0604020202020204" pitchFamily="34" charset="0"/>
            </a:endParaRPr>
          </a:p>
          <a:p>
            <a:pPr marL="0" indent="0">
              <a:lnSpc>
                <a:spcPct val="107000"/>
              </a:lnSpc>
              <a:spcAft>
                <a:spcPts val="800"/>
              </a:spcAft>
              <a:buNone/>
            </a:pPr>
            <a:r>
              <a:rPr lang="id-ID" sz="9600" kern="0" dirty="0">
                <a:effectLst/>
                <a:latin typeface="Arial" panose="020B0604020202020204" pitchFamily="34" charset="0"/>
                <a:ea typeface="Times New Roman" panose="02020603050405020304" pitchFamily="18" charset="0"/>
                <a:cs typeface="Arial" panose="020B0604020202020204" pitchFamily="34" charset="0"/>
              </a:rPr>
              <a:t>Bea meterai dikenakan atas dokumen yang digunakan sebagai alat bukti di pengadilan dan dokumen yang dibuat sebagai alat untuk menerangkan mengenai suatu kejadian yang bersifat perdata di antaranya: </a:t>
            </a:r>
            <a:endParaRPr lang="en-ID" sz="9600" kern="1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07000"/>
              </a:lnSpc>
              <a:spcAft>
                <a:spcPts val="800"/>
              </a:spcAft>
              <a:buFont typeface="+mj-lt"/>
              <a:buAutoNum type="arabicPeriod"/>
              <a:tabLst>
                <a:tab pos="457200" algn="l"/>
              </a:tabLst>
            </a:pPr>
            <a:r>
              <a:rPr lang="id-ID" sz="9600" kern="0" dirty="0">
                <a:effectLst/>
                <a:latin typeface="Arial" panose="020B0604020202020204" pitchFamily="34" charset="0"/>
                <a:ea typeface="Times New Roman" panose="02020603050405020304" pitchFamily="18" charset="0"/>
                <a:cs typeface="Arial" panose="020B0604020202020204" pitchFamily="34" charset="0"/>
              </a:rPr>
              <a:t>surat perjanjian, surat keterangan, surat pernyataan, atau surat lainnya yang sejenis, beserta rangkapnya;</a:t>
            </a:r>
            <a:endParaRPr lang="en-ID" sz="9600" kern="1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07000"/>
              </a:lnSpc>
              <a:spcAft>
                <a:spcPts val="800"/>
              </a:spcAft>
              <a:buFont typeface="+mj-lt"/>
              <a:buAutoNum type="arabicPeriod"/>
              <a:tabLst>
                <a:tab pos="457200" algn="l"/>
              </a:tabLst>
            </a:pPr>
            <a:r>
              <a:rPr lang="id-ID" sz="9600" kern="0" dirty="0">
                <a:effectLst/>
                <a:latin typeface="Arial" panose="020B0604020202020204" pitchFamily="34" charset="0"/>
                <a:ea typeface="Times New Roman" panose="02020603050405020304" pitchFamily="18" charset="0"/>
                <a:cs typeface="Arial" panose="020B0604020202020204" pitchFamily="34" charset="0"/>
              </a:rPr>
              <a:t>akta notaris beserta </a:t>
            </a:r>
            <a:r>
              <a:rPr lang="id-ID" sz="9600" i="1" kern="0" dirty="0">
                <a:effectLst/>
                <a:latin typeface="Arial" panose="020B0604020202020204" pitchFamily="34" charset="0"/>
                <a:ea typeface="Times New Roman" panose="02020603050405020304" pitchFamily="18" charset="0"/>
                <a:cs typeface="Arial" panose="020B0604020202020204" pitchFamily="34" charset="0"/>
              </a:rPr>
              <a:t>grosse</a:t>
            </a:r>
            <a:r>
              <a:rPr lang="id-ID" sz="9600" kern="0" dirty="0">
                <a:effectLst/>
                <a:latin typeface="Arial" panose="020B0604020202020204" pitchFamily="34" charset="0"/>
                <a:ea typeface="Times New Roman" panose="02020603050405020304" pitchFamily="18" charset="0"/>
                <a:cs typeface="Arial" panose="020B0604020202020204" pitchFamily="34" charset="0"/>
              </a:rPr>
              <a:t>, salinan, dan kutipannya;</a:t>
            </a:r>
            <a:endParaRPr lang="en-ID" sz="9600" kern="1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07000"/>
              </a:lnSpc>
              <a:spcAft>
                <a:spcPts val="800"/>
              </a:spcAft>
              <a:buFont typeface="+mj-lt"/>
              <a:buAutoNum type="arabicPeriod"/>
              <a:tabLst>
                <a:tab pos="457200" algn="l"/>
              </a:tabLst>
            </a:pPr>
            <a:r>
              <a:rPr lang="id-ID" sz="9600" kern="0" dirty="0">
                <a:effectLst/>
                <a:latin typeface="Arial" panose="020B0604020202020204" pitchFamily="34" charset="0"/>
                <a:ea typeface="Times New Roman" panose="02020603050405020304" pitchFamily="18" charset="0"/>
                <a:cs typeface="Arial" panose="020B0604020202020204" pitchFamily="34" charset="0"/>
              </a:rPr>
              <a:t>akta Pejabat Pembuat Akta Tanah (PPAT) beserta salinan dan kutipannya;</a:t>
            </a:r>
            <a:endParaRPr lang="en-ID" sz="9600" kern="1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07000"/>
              </a:lnSpc>
              <a:spcAft>
                <a:spcPts val="800"/>
              </a:spcAft>
              <a:buFont typeface="+mj-lt"/>
              <a:buAutoNum type="arabicPeriod"/>
              <a:tabLst>
                <a:tab pos="457200" algn="l"/>
              </a:tabLst>
            </a:pPr>
            <a:r>
              <a:rPr lang="id-ID" sz="9600" kern="0" dirty="0">
                <a:effectLst/>
                <a:latin typeface="Arial" panose="020B0604020202020204" pitchFamily="34" charset="0"/>
                <a:ea typeface="Times New Roman" panose="02020603050405020304" pitchFamily="18" charset="0"/>
                <a:cs typeface="Arial" panose="020B0604020202020204" pitchFamily="34" charset="0"/>
              </a:rPr>
              <a:t>surat berharga dengan nama dan dalam bentuk apapun;</a:t>
            </a:r>
            <a:endParaRPr lang="en-ID" sz="9600" kern="1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07000"/>
              </a:lnSpc>
              <a:spcAft>
                <a:spcPts val="800"/>
              </a:spcAft>
              <a:buFont typeface="+mj-lt"/>
              <a:buAutoNum type="arabicPeriod"/>
              <a:tabLst>
                <a:tab pos="457200" algn="l"/>
              </a:tabLst>
            </a:pPr>
            <a:r>
              <a:rPr lang="id-ID" sz="9600" kern="0" dirty="0">
                <a:effectLst/>
                <a:latin typeface="Arial" panose="020B0604020202020204" pitchFamily="34" charset="0"/>
                <a:ea typeface="Times New Roman" panose="02020603050405020304" pitchFamily="18" charset="0"/>
                <a:cs typeface="Arial" panose="020B0604020202020204" pitchFamily="34" charset="0"/>
              </a:rPr>
              <a:t>dokumen transaksi surat berharga, termasuk dokumen transaksi kontrak berjangka, dengan nama dan dalam bentuk apa pun;</a:t>
            </a:r>
            <a:endParaRPr lang="en-ID" sz="9600" kern="100" dirty="0">
              <a:effectLst/>
              <a:latin typeface="Arial" panose="020B0604020202020204" pitchFamily="34" charset="0"/>
              <a:ea typeface="Calibri" panose="020F0502020204030204" pitchFamily="34" charset="0"/>
              <a:cs typeface="Arial" panose="020B0604020202020204" pitchFamily="34" charset="0"/>
            </a:endParaRPr>
          </a:p>
          <a:p>
            <a:endParaRPr lang="en-ID" dirty="0"/>
          </a:p>
        </p:txBody>
      </p:sp>
    </p:spTree>
    <p:extLst>
      <p:ext uri="{BB962C8B-B14F-4D97-AF65-F5344CB8AC3E}">
        <p14:creationId xmlns:p14="http://schemas.microsoft.com/office/powerpoint/2010/main" val="400296576"/>
      </p:ext>
    </p:extLst>
  </p:cSld>
  <p:clrMapOvr>
    <a:masterClrMapping/>
  </p:clrMapOvr>
  <p:transition spd="slow">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366BECC-8A6E-0168-2C5D-24598D4C41BE}"/>
              </a:ext>
            </a:extLst>
          </p:cNvPr>
          <p:cNvSpPr>
            <a:spLocks noGrp="1"/>
          </p:cNvSpPr>
          <p:nvPr>
            <p:ph idx="1"/>
          </p:nvPr>
        </p:nvSpPr>
        <p:spPr/>
        <p:txBody>
          <a:bodyPr/>
          <a:lstStyle/>
          <a:p>
            <a:pPr>
              <a:lnSpc>
                <a:spcPct val="107000"/>
              </a:lnSpc>
              <a:spcAft>
                <a:spcPts val="800"/>
              </a:spcAft>
            </a:pPr>
            <a:r>
              <a:rPr lang="id-ID" sz="2400" kern="0" dirty="0">
                <a:effectLst/>
                <a:latin typeface="Arial" panose="020B0604020202020204" pitchFamily="34" charset="0"/>
                <a:ea typeface="Times New Roman" panose="02020603050405020304" pitchFamily="18" charset="0"/>
                <a:cs typeface="Arial" panose="020B0604020202020204" pitchFamily="34" charset="0"/>
              </a:rPr>
              <a:t>Pajak cukai adalah pajak yang dikenakan pada barang-barang tertentu yang dianggap memiliki dampak negatif bagi masyarakat atau lingkungan. Pajak ini bertujuan untuk mengurangi konsumsi barang-barang tersebut dan pada saat yang sama meningkatkan pendapatan negara. Pajak cukai sering kali dikenakan pada barang-barang seperti alkohol, rokok, dan produk-produk yang mengandung bahan berbahaya.</a:t>
            </a:r>
            <a:endParaRPr lang="en-ID" sz="2400" kern="100" dirty="0">
              <a:effectLst/>
              <a:latin typeface="Arial" panose="020B0604020202020204" pitchFamily="34" charset="0"/>
              <a:ea typeface="Calibri" panose="020F0502020204030204" pitchFamily="34" charset="0"/>
              <a:cs typeface="Arial" panose="020B0604020202020204" pitchFamily="34" charset="0"/>
            </a:endParaRPr>
          </a:p>
          <a:p>
            <a:pPr marL="0" indent="0">
              <a:buNone/>
            </a:pPr>
            <a:endParaRPr lang="en-ID" dirty="0"/>
          </a:p>
        </p:txBody>
      </p:sp>
    </p:spTree>
    <p:extLst>
      <p:ext uri="{BB962C8B-B14F-4D97-AF65-F5344CB8AC3E}">
        <p14:creationId xmlns:p14="http://schemas.microsoft.com/office/powerpoint/2010/main" val="1936523462"/>
      </p:ext>
    </p:extLst>
  </p:cSld>
  <p:clrMapOvr>
    <a:masterClrMapping/>
  </p:clrMapOvr>
  <p:transition spd="slow">
    <p:fade thruBlk="1"/>
  </p:transition>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0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0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11599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11599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Q3QTRDQiIvPg0KCQk8dWljb2xvciBuYW1lPSJnbG93IiB2YWx1ZT0iMHgzNUQzMzQiLz4NCgkJPHVpY29sb3IgbmFtZT0idGV4dCIgdmFsdWU9IjB4RkZGRkZGIi8+DQoJCTx1aWNvbG9yIG5hbWU9ImxpZ2h0IiB2YWx1ZT0iMHgxRjY2OEYiLz4NCgkJPHVpY29sb3IgbmFtZT0ic2hhZG93IiB2YWx1ZT0iMHgwMDAwMDAiLz4NCgkJPHVpY29sb3IgbmFtZT0iYmFja2dyb3VuZCIgdmFsdWU9IjB4NDY5QUE5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Template dj 2010&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G:\laptop nebeng\gambar\&quot;/&gt;&lt;property id=&quot;20224&quot; value=&quot;D:\template ppt\template darmajaya\flash template&quot;/&gt;&lt;property id=&quot;20250&quot; value=&quot;0&quot;/&gt;&lt;property id=&quot;20251&quot; value=&quot;0&quot;/&gt;&lt;property id=&quot;20259&quot; value=&quot;1&quot;/&gt;&lt;object type=&quot;2&quot; unique_id=&quot;11561&quot;&gt;&lt;object type=&quot;3&quot; unique_id=&quot;11562&quot;&gt;&lt;property id=&quot;20148&quot; value=&quot;5&quot;/&gt;&lt;property id=&quot;20300&quot; value=&quot;Slide 1 - &amp;quot;Sub title …………….&amp;quot;&quot;/&gt;&lt;property id=&quot;20307&quot; value=&quot;256&quot;/&gt;&lt;property id=&quot;20309&quot; value=&quot;-1&quot;/&gt;&lt;/object&gt;&lt;object type=&quot;3&quot; unique_id=&quot;11563&quot;&gt;&lt;property id=&quot;20148&quot; value=&quot;5&quot;/&gt;&lt;property id=&quot;20300&quot; value=&quot;Slide 2 - &amp;quot;Introducing Template dj 2010&amp;quot;&quot;/&gt;&lt;property id=&quot;20307&quot; value=&quot;258&quot;/&gt;&lt;property id=&quot;20309&quot; value=&quot;-1&quot;/&gt;&lt;/object&gt;&lt;object type=&quot;3&quot; unique_id=&quot;11564&quot;&gt;&lt;property id=&quot;20148&quot; value=&quot;5&quot;/&gt;&lt;property id=&quot;20300&quot; value=&quot;Slide 3&quot;/&gt;&lt;property id=&quot;20307&quot; value=&quot;259&quot;/&gt;&lt;property id=&quot;20309&quot; value=&quot;-1&quot;/&gt;&lt;/object&gt;&lt;object type=&quot;3&quot; unique_id=&quot;11565&quot;&gt;&lt;property id=&quot;20148&quot; value=&quot;5&quot;/&gt;&lt;property id=&quot;20300&quot; value=&quot;Slide 4&quot;/&gt;&lt;property id=&quot;20307&quot; value=&quot;260&quot;/&gt;&lt;property id=&quot;20309&quot; value=&quot;-1&quot;/&gt;&lt;/object&gt;&lt;object type=&quot;3&quot; unique_id=&quot;11566&quot;&gt;&lt;property id=&quot;20148&quot; value=&quot;5&quot;/&gt;&lt;property id=&quot;20300&quot; value=&quot;Slide 5&quot;/&gt;&lt;property id=&quot;20307&quot; value=&quot;261&quot;/&gt;&lt;property id=&quot;20309&quot; value=&quot;-1&quot;/&gt;&lt;/object&gt;&lt;object type=&quot;3&quot; unique_id=&quot;11567&quot;&gt;&lt;property id=&quot;20148&quot; value=&quot;5&quot;/&gt;&lt;property id=&quot;20300&quot; value=&quot;Slide 6 - &amp;quot;Quick Styles&amp;quot;&quot;/&gt;&lt;property id=&quot;20307&quot; value=&quot;262&quot;/&gt;&lt;property id=&quot;20309&quot; value=&quot;-1&quot;/&gt;&lt;/object&gt;&lt;object type=&quot;3&quot; unique_id=&quot;11568&quot;&gt;&lt;property id=&quot;20148&quot; value=&quot;5&quot;/&gt;&lt;property id=&quot;20300&quot; value=&quot;Slide 7 - &amp;quot;PowerPoint 2007&amp;quot;&quot;/&gt;&lt;property id=&quot;20307&quot; value=&quot;263&quot;/&gt;&lt;property id=&quot;20309&quot; value=&quot;-1&quot;/&gt;&lt;/object&gt;&lt;object type=&quot;3&quot; unique_id=&quot;11569&quot;&gt;&lt;property id=&quot;20148&quot; value=&quot;5&quot;/&gt;&lt;property id=&quot;20300&quot; value=&quot;Slide 8 - &amp;quot;Text, graphics and pictures&amp;quot;&quot;/&gt;&lt;property id=&quot;20307&quot; value=&quot;264&quot;/&gt;&lt;property id=&quot;20309&quot; value=&quot;-1&quot;/&gt;&lt;/object&gt;&lt;object type=&quot;3&quot; unique_id=&quot;11570&quot;&gt;&lt;property id=&quot;20148&quot; value=&quot;5&quot;/&gt;&lt;property id=&quot;20300&quot; value=&quot;Slide 9 - &amp;quot;Superior Text&amp;quot;&quot;/&gt;&lt;property id=&quot;20307&quot; value=&quot;265&quot;/&gt;&lt;property id=&quot;20309&quot; value=&quot;-1&quot;/&gt;&lt;/object&gt;&lt;object type=&quot;3&quot; unique_id=&quot;11571&quot;&gt;&lt;property id=&quot;20148&quot; value=&quot;5&quot;/&gt;&lt;property id=&quot;20300&quot; value=&quot;Slide 10 - &amp;quot;The Power of OfficeArt Graphics&amp;quot;&quot;/&gt;&lt;property id=&quot;20307&quot; value=&quot;266&quot;/&gt;&lt;property id=&quot;20309&quot; value=&quot;-1&quot;/&gt;&lt;/object&gt;&lt;object type=&quot;3&quot; unique_id=&quot;11572&quot;&gt;&lt;property id=&quot;20148&quot; value=&quot;5&quot;/&gt;&lt;property id=&quot;20300&quot; value=&quot;Slide 11 - &amp;quot;Picture This…&amp;quot;&quot;/&gt;&lt;property id=&quot;20307&quot; value=&quot;267&quot;/&gt;&lt;property id=&quot;20309&quot; value=&quot;-1&quot;/&gt;&lt;/object&gt;&lt;object type=&quot;3&quot; unique_id=&quot;11573&quot;&gt;&lt;property id=&quot;20148&quot; value=&quot;5&quot;/&gt;&lt;property id=&quot;20300&quot; value=&quot;Slide 12 - &amp;quot;Picture This…&amp;quot;&quot;/&gt;&lt;property id=&quot;20307&quot; value=&quot;268&quot;/&gt;&lt;property id=&quot;20309&quot; value=&quot;-1&quot;/&gt;&lt;/object&gt;&lt;object type=&quot;3&quot; unique_id=&quot;11574&quot;&gt;&lt;property id=&quot;20148&quot; value=&quot;5&quot;/&gt;&lt;property id=&quot;20300&quot; value=&quot;Slide 13 - &amp;quot;Smart art&amp;quot;&quot;/&gt;&lt;property id=&quot;20307&quot; value=&quot;270&quot;/&gt;&lt;property id=&quot;20309&quot; value=&quot;-1&quot;/&gt;&lt;/object&gt;&lt;object type=&quot;3&quot; unique_id=&quot;11575&quot;&gt;&lt;property id=&quot;20148&quot; value=&quot;5&quot;/&gt;&lt;property id=&quot;20300&quot; value=&quot;Slide 14 - &amp;quot;Visualize It!&amp;quot;&quot;/&gt;&lt;property id=&quot;20307&quot; value=&quot;271&quot;/&gt;&lt;property id=&quot;20309&quot; value=&quot;-1&quot;/&gt;&lt;/object&gt;&lt;object type=&quot;3&quot; unique_id=&quot;11576&quot;&gt;&lt;property id=&quot;20148&quot; value=&quot;5&quot;/&gt;&lt;property id=&quot;20300&quot; value=&quot;Slide 15&quot;/&gt;&lt;property id=&quot;20307&quot; value=&quot;272&quot;/&gt;&lt;property id=&quot;20309&quot; value=&quot;-1&quot;/&gt;&lt;/object&gt;&lt;object type=&quot;3&quot; unique_id=&quot;11577&quot;&gt;&lt;property id=&quot;20148&quot; value=&quot;5&quot;/&gt;&lt;property id=&quot;20300&quot; value=&quot;Slide 16&quot;/&gt;&lt;property id=&quot;20307&quot; value=&quot;273&quot;/&gt;&lt;property id=&quot;20309&quot; value=&quot;-1&quot;/&gt;&lt;/object&gt;&lt;object type=&quot;3&quot; unique_id=&quot;11578&quot;&gt;&lt;property id=&quot;20148&quot; value=&quot;5&quot;/&gt;&lt;property id=&quot;20300&quot; value=&quot;Slide 17 - &amp;quot;end&amp;quot;&quot;/&gt;&lt;property id=&quot;20307&quot; value=&quot;275&quot;/&gt;&lt;property id=&quot;20309&quot; value=&quot;-1&quot;/&gt;&lt;/object&gt;&lt;/object&gt;&lt;object type=&quot;8&quot; unique_id=&quot;11597&quot;&gt;&lt;/object&gt;&lt;object type=&quot;4&quot; unique_id=&quot;11598&quot;&gt;&lt;object type=&quot;5&quot; unique_id=&quot;11599&quot;&gt;&lt;property id=&quot;20149&quot; value=&quot;Supadi,S.Kom&quot;/&gt;&lt;property id=&quot;20150&quot; value=&quot;Dosen Teknik Informatika&quot;/&gt;&lt;property id=&quot;20151&quot; value=&quot;foto.jpg&quot;/&gt;&lt;property id=&quot;20153&quot; value=&quot;sup4di@gmail.com&quot;/&gt;&lt;property id=&quot;20155&quot; value=&quot;Salah satu dosen teknik informatika ............................&amp;#x0D;&amp;#x0A;&quot;/&gt;&lt;property id=&quot;20159&quot; value=&quot;logo ibi small.png&quot;/&gt;&lt;/object&gt;&lt;/object&gt;&lt;object type=&quot;10&quot; unique_id=&quot;11663&quot;&gt;&lt;object type=&quot;11&quot; unique_id=&quot;11664&quot;&gt;&lt;property id=&quot;20180&quot; value=&quot;0&quot;/&gt;&lt;property id=&quot;20181&quot; value=&quot;0&quot;/&gt;&lt;property id=&quot;20182&quot; value=&quot;0&quot;/&gt;&lt;property id=&quot;20183&quot; value=&quot;1&quot;/&gt;&lt;/object&gt;&lt;object type=&quot;12&quot; unique_id=&quot;11665&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3066</TotalTime>
  <Words>618</Words>
  <Application>Microsoft Office PowerPoint</Application>
  <PresentationFormat>On-screen Show (4:3)</PresentationFormat>
  <Paragraphs>58</Paragraphs>
  <Slides>11</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Arial</vt:lpstr>
      <vt:lpstr>Calibri</vt:lpstr>
      <vt:lpstr>Cambria</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IBI Darmajaya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Asus</cp:lastModifiedBy>
  <cp:revision>445</cp:revision>
  <cp:lastPrinted>2017-08-29T02:54:51Z</cp:lastPrinted>
  <dcterms:created xsi:type="dcterms:W3CDTF">2010-04-18T12:06:30Z</dcterms:created>
  <dcterms:modified xsi:type="dcterms:W3CDTF">2024-10-15T16:25:27Z</dcterms:modified>
</cp:coreProperties>
</file>