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147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19" y="6729"/>
            <a:ext cx="21431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19" y="4160938"/>
            <a:ext cx="8134481" cy="269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098957"/>
            <a:ext cx="7406640" cy="177335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latin typeface="Brush Script MT" pitchFamily="66" charset="0"/>
              </a:rPr>
              <a:t>Topik</a:t>
            </a:r>
            <a:r>
              <a:rPr lang="en-US" sz="4400" b="1" dirty="0" smtClean="0">
                <a:latin typeface="Brush Script MT" pitchFamily="66" charset="0"/>
              </a:rPr>
              <a:t> 10: </a:t>
            </a:r>
            <a:br>
              <a:rPr lang="en-US" sz="4400" b="1" dirty="0" smtClean="0">
                <a:latin typeface="Brush Script MT" pitchFamily="66" charset="0"/>
              </a:rPr>
            </a:br>
            <a:r>
              <a:rPr sz="4400" b="1" dirty="0" err="1" smtClean="0">
                <a:latin typeface="Brush Script MT" pitchFamily="66" charset="0"/>
              </a:rPr>
              <a:t>Menciptakan</a:t>
            </a:r>
            <a:r>
              <a:rPr sz="4400" b="1" dirty="0" smtClean="0">
                <a:latin typeface="Brush Script MT" pitchFamily="66" charset="0"/>
              </a:rPr>
              <a:t> </a:t>
            </a:r>
            <a:r>
              <a:rPr sz="4400" b="1" dirty="0">
                <a:latin typeface="Brush Script MT" pitchFamily="66" charset="0"/>
              </a:rPr>
              <a:t>Rasa </a:t>
            </a:r>
            <a:r>
              <a:rPr sz="4400" b="1" dirty="0" err="1">
                <a:latin typeface="Brush Script MT" pitchFamily="66" charset="0"/>
              </a:rPr>
              <a:t>Urgensi</a:t>
            </a:r>
            <a:r>
              <a:rPr sz="4400" b="1" dirty="0">
                <a:latin typeface="Brush Script MT" pitchFamily="66" charset="0"/>
              </a:rPr>
              <a:t> </a:t>
            </a:r>
            <a:r>
              <a:rPr sz="4400" b="1" dirty="0" err="1">
                <a:latin typeface="Brush Script MT" pitchFamily="66" charset="0"/>
              </a:rPr>
              <a:t>Konsumen</a:t>
            </a:r>
            <a:endParaRPr sz="4400" b="1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3439" y="3133580"/>
            <a:ext cx="7406640" cy="616299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Britannic Bold" pitchFamily="34" charset="0"/>
              </a:rPr>
              <a:t>Kelompok</a:t>
            </a:r>
            <a:r>
              <a:rPr lang="en-US" b="1" dirty="0" smtClean="0">
                <a:solidFill>
                  <a:schemeClr val="tx1"/>
                </a:solidFill>
                <a:latin typeface="Britannic Bold" pitchFamily="34" charset="0"/>
              </a:rPr>
              <a:t> CBA </a:t>
            </a:r>
            <a:r>
              <a:rPr lang="en-US" b="1" dirty="0">
                <a:solidFill>
                  <a:schemeClr val="tx1"/>
                </a:solidFill>
                <a:latin typeface="Britannic Bold" pitchFamily="34" charset="0"/>
              </a:rPr>
              <a:t>2</a:t>
            </a:r>
            <a:endParaRPr b="1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17" y="108422"/>
            <a:ext cx="2281805" cy="193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76"/>
            <a:ext cx="9144000" cy="687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02" y="358529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SEKIAN DAN TERIMA KASIH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Pendahuluan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01" y="1447800"/>
            <a:ext cx="7859393" cy="4800600"/>
          </a:xfrm>
        </p:spPr>
        <p:txBody>
          <a:bodyPr>
            <a:normAutofit fontScale="62500" lnSpcReduction="20000"/>
          </a:bodyPr>
          <a:lstStyle/>
          <a:p>
            <a:pPr marL="82296" indent="0" algn="just">
              <a:buNone/>
            </a:pPr>
            <a:r>
              <a:rPr b="1" dirty="0" err="1"/>
              <a:t>Apa</a:t>
            </a:r>
            <a:r>
              <a:rPr b="1" dirty="0"/>
              <a:t> </a:t>
            </a:r>
            <a:r>
              <a:rPr b="1" dirty="0" err="1"/>
              <a:t>itu</a:t>
            </a:r>
            <a:r>
              <a:rPr b="1" dirty="0"/>
              <a:t> Rasa </a:t>
            </a:r>
            <a:r>
              <a:rPr b="1" dirty="0" err="1"/>
              <a:t>Urgensi</a:t>
            </a:r>
            <a:r>
              <a:rPr b="1" dirty="0"/>
              <a:t>?</a:t>
            </a:r>
          </a:p>
          <a:p>
            <a:pPr algn="just"/>
            <a:r>
              <a:rPr dirty="0" err="1" smtClean="0"/>
              <a:t>Dorongan</a:t>
            </a:r>
            <a:r>
              <a:rPr dirty="0" smtClean="0"/>
              <a:t> </a:t>
            </a:r>
            <a:r>
              <a:rPr dirty="0"/>
              <a:t>yang </a:t>
            </a:r>
            <a:r>
              <a:rPr dirty="0" err="1"/>
              <a:t>diberikan</a:t>
            </a:r>
            <a:r>
              <a:rPr dirty="0"/>
              <a:t> </a:t>
            </a:r>
            <a:r>
              <a:rPr dirty="0" err="1"/>
              <a:t>kepada</a:t>
            </a:r>
            <a:r>
              <a:rPr dirty="0"/>
              <a:t> </a:t>
            </a:r>
            <a:r>
              <a:rPr dirty="0" err="1"/>
              <a:t>konsumen</a:t>
            </a:r>
            <a:r>
              <a:rPr dirty="0"/>
              <a:t> </a:t>
            </a:r>
            <a:r>
              <a:rPr dirty="0" err="1"/>
              <a:t>untuk</a:t>
            </a:r>
            <a:r>
              <a:rPr dirty="0"/>
              <a:t> </a:t>
            </a:r>
            <a:r>
              <a:rPr dirty="0" err="1"/>
              <a:t>segera</a:t>
            </a:r>
            <a:r>
              <a:rPr dirty="0"/>
              <a:t> </a:t>
            </a:r>
            <a:r>
              <a:rPr dirty="0" err="1"/>
              <a:t>mengambil</a:t>
            </a:r>
            <a:r>
              <a:rPr dirty="0"/>
              <a:t> </a:t>
            </a:r>
            <a:r>
              <a:rPr dirty="0" err="1"/>
              <a:t>tindakan</a:t>
            </a:r>
            <a:r>
              <a:rPr dirty="0" smtClean="0"/>
              <a:t>.</a:t>
            </a:r>
            <a:endParaRPr lang="en-US" dirty="0" smtClean="0"/>
          </a:p>
          <a:p>
            <a:pPr algn="just"/>
            <a:r>
              <a:rPr lang="en-US" dirty="0" err="1"/>
              <a:t>Zamfir</a:t>
            </a:r>
            <a:r>
              <a:rPr lang="en-US" dirty="0"/>
              <a:t> </a:t>
            </a:r>
            <a:r>
              <a:rPr lang="en-US" dirty="0" smtClean="0"/>
              <a:t>(2024)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urgensi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yang </a:t>
            </a:r>
            <a:r>
              <a:rPr lang="en-US" dirty="0" err="1"/>
              <a:t>diciptakan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taktik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penawaran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memperkuat</a:t>
            </a:r>
            <a:r>
              <a:rPr lang="en-US" dirty="0"/>
              <a:t> </a:t>
            </a:r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err="1"/>
              <a:t>kelangkaan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memicu</a:t>
            </a:r>
            <a:r>
              <a:rPr lang="en-US" dirty="0"/>
              <a:t> bias </a:t>
            </a:r>
            <a:r>
              <a:rPr lang="en-US" dirty="0" err="1"/>
              <a:t>kognitif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aversi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heuristik</a:t>
            </a:r>
            <a:r>
              <a:rPr lang="en-US" dirty="0"/>
              <a:t> </a:t>
            </a:r>
            <a:r>
              <a:rPr lang="en-US" dirty="0" err="1"/>
              <a:t>kelangkaan</a:t>
            </a:r>
            <a:r>
              <a:rPr lang="en-US" dirty="0"/>
              <a:t>, yang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impulsif</a:t>
            </a:r>
            <a:r>
              <a:rPr lang="en-US" dirty="0"/>
              <a:t>.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, </a:t>
            </a:r>
            <a:r>
              <a:rPr lang="en-US" dirty="0" err="1"/>
              <a:t>Zamfir</a:t>
            </a:r>
            <a:r>
              <a:rPr lang="en-US" dirty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yang </a:t>
            </a:r>
            <a:r>
              <a:rPr lang="en-US" dirty="0" err="1"/>
              <a:t>etis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loyalitas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endParaRPr dirty="0"/>
          </a:p>
          <a:p>
            <a:pPr marL="82296" indent="0" algn="just">
              <a:buNone/>
            </a:pPr>
            <a:endParaRPr lang="en-US" dirty="0" smtClean="0"/>
          </a:p>
          <a:p>
            <a:pPr marL="82296" indent="0" algn="just">
              <a:buNone/>
            </a:pPr>
            <a:r>
              <a:rPr b="1" dirty="0" err="1" smtClean="0"/>
              <a:t>Pentingnya</a:t>
            </a:r>
            <a:r>
              <a:rPr b="1" dirty="0" smtClean="0"/>
              <a:t> </a:t>
            </a:r>
            <a:r>
              <a:rPr b="1" dirty="0"/>
              <a:t>rasa </a:t>
            </a:r>
            <a:r>
              <a:rPr b="1" dirty="0" err="1"/>
              <a:t>urgensi</a:t>
            </a:r>
            <a:r>
              <a:rPr b="1" dirty="0"/>
              <a:t> </a:t>
            </a:r>
            <a:r>
              <a:rPr b="1" dirty="0" err="1"/>
              <a:t>dalam</a:t>
            </a:r>
            <a:r>
              <a:rPr b="1" dirty="0"/>
              <a:t> </a:t>
            </a:r>
            <a:r>
              <a:rPr b="1" dirty="0" err="1"/>
              <a:t>pemasaran</a:t>
            </a:r>
            <a:r>
              <a:rPr b="1" dirty="0"/>
              <a:t>:</a:t>
            </a:r>
          </a:p>
          <a:p>
            <a:pPr algn="just"/>
            <a:r>
              <a:rPr dirty="0" err="1" smtClean="0"/>
              <a:t>Meningkatkan</a:t>
            </a:r>
            <a:r>
              <a:rPr dirty="0" smtClean="0"/>
              <a:t> </a:t>
            </a:r>
            <a:r>
              <a:rPr dirty="0" err="1"/>
              <a:t>penjualan</a:t>
            </a:r>
            <a:r>
              <a:rPr dirty="0"/>
              <a:t>.</a:t>
            </a:r>
          </a:p>
          <a:p>
            <a:pPr algn="just"/>
            <a:r>
              <a:rPr dirty="0" err="1" smtClean="0"/>
              <a:t>Mencegah</a:t>
            </a:r>
            <a:r>
              <a:rPr dirty="0" smtClean="0"/>
              <a:t> </a:t>
            </a:r>
            <a:r>
              <a:rPr dirty="0" err="1"/>
              <a:t>penundaan</a:t>
            </a:r>
            <a:r>
              <a:rPr dirty="0"/>
              <a:t> </a:t>
            </a:r>
            <a:r>
              <a:rPr dirty="0" err="1" smtClean="0"/>
              <a:t>keputusan</a:t>
            </a:r>
            <a:r>
              <a:rPr dirty="0" smtClean="0"/>
              <a:t>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err="1"/>
              <a:t>Elemen</a:t>
            </a:r>
            <a:r>
              <a:rPr b="1" dirty="0"/>
              <a:t> </a:t>
            </a:r>
            <a:r>
              <a:rPr b="1" dirty="0" err="1"/>
              <a:t>Utama</a:t>
            </a:r>
            <a:r>
              <a:rPr b="1" dirty="0"/>
              <a:t> Rasa </a:t>
            </a:r>
            <a:r>
              <a:rPr b="1" dirty="0" err="1"/>
              <a:t>Urgensi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6970161" cy="4800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sz="2000" b="1" dirty="0" err="1" smtClean="0"/>
              <a:t>Kelangkaan</a:t>
            </a:r>
            <a:endParaRPr sz="2000" b="1" dirty="0"/>
          </a:p>
          <a:p>
            <a:pPr algn="just"/>
            <a:r>
              <a:rPr sz="2000" dirty="0" err="1" smtClean="0"/>
              <a:t>Produk</a:t>
            </a:r>
            <a:r>
              <a:rPr sz="2000" dirty="0" smtClean="0"/>
              <a:t> </a:t>
            </a:r>
            <a:r>
              <a:rPr sz="2000" dirty="0" err="1"/>
              <a:t>terbatas</a:t>
            </a:r>
            <a:r>
              <a:rPr sz="2000" dirty="0"/>
              <a:t>.</a:t>
            </a:r>
          </a:p>
          <a:p>
            <a:pPr algn="just"/>
            <a:r>
              <a:rPr sz="2000" dirty="0" err="1" smtClean="0"/>
              <a:t>Penawaran</a:t>
            </a:r>
            <a:r>
              <a:rPr sz="2000" dirty="0" smtClean="0"/>
              <a:t> </a:t>
            </a:r>
            <a:r>
              <a:rPr sz="2000" dirty="0" err="1"/>
              <a:t>khusus</a:t>
            </a:r>
            <a:r>
              <a:rPr sz="2000" dirty="0"/>
              <a:t> </a:t>
            </a:r>
            <a:r>
              <a:rPr sz="2000" dirty="0" err="1"/>
              <a:t>dengan</a:t>
            </a:r>
            <a:r>
              <a:rPr sz="2000" dirty="0"/>
              <a:t> </a:t>
            </a:r>
            <a:r>
              <a:rPr sz="2000" dirty="0" err="1"/>
              <a:t>stok</a:t>
            </a:r>
            <a:r>
              <a:rPr sz="2000" dirty="0"/>
              <a:t> </a:t>
            </a:r>
            <a:r>
              <a:rPr sz="2000" dirty="0" err="1"/>
              <a:t>terbatas</a:t>
            </a:r>
            <a:r>
              <a:rPr sz="2000" dirty="0"/>
              <a:t>.</a:t>
            </a:r>
          </a:p>
          <a:p>
            <a:pPr marL="82296" indent="0" algn="just">
              <a:buNone/>
            </a:pPr>
            <a:endParaRPr lang="en-US" sz="2000" b="1" dirty="0" smtClean="0"/>
          </a:p>
          <a:p>
            <a:pPr marL="82296" indent="0" algn="just">
              <a:buNone/>
            </a:pPr>
            <a:r>
              <a:rPr sz="2000" b="1" dirty="0" smtClean="0"/>
              <a:t>Batas </a:t>
            </a:r>
            <a:r>
              <a:rPr sz="2000" b="1" dirty="0" err="1"/>
              <a:t>Waktu</a:t>
            </a:r>
            <a:endParaRPr sz="2000" b="1" dirty="0"/>
          </a:p>
          <a:p>
            <a:pPr marL="82296" indent="0" algn="just">
              <a:buNone/>
            </a:pPr>
            <a:r>
              <a:rPr sz="2000" dirty="0" err="1" smtClean="0"/>
              <a:t>Penawaran</a:t>
            </a:r>
            <a:r>
              <a:rPr sz="2000" dirty="0" smtClean="0"/>
              <a:t> </a:t>
            </a:r>
            <a:r>
              <a:rPr sz="2000" dirty="0" err="1"/>
              <a:t>hanya</a:t>
            </a:r>
            <a:r>
              <a:rPr sz="2000" dirty="0"/>
              <a:t> </a:t>
            </a:r>
            <a:r>
              <a:rPr sz="2000" dirty="0" err="1"/>
              <a:t>berlaku</a:t>
            </a:r>
            <a:r>
              <a:rPr sz="2000" dirty="0"/>
              <a:t> </a:t>
            </a:r>
            <a:r>
              <a:rPr sz="2000" dirty="0" err="1"/>
              <a:t>dalam</a:t>
            </a:r>
            <a:r>
              <a:rPr sz="2000" dirty="0"/>
              <a:t> </a:t>
            </a:r>
            <a:r>
              <a:rPr sz="2000" dirty="0" err="1"/>
              <a:t>waktu</a:t>
            </a:r>
            <a:r>
              <a:rPr sz="2000" dirty="0"/>
              <a:t> </a:t>
            </a:r>
            <a:r>
              <a:rPr sz="2000" dirty="0" err="1"/>
              <a:t>tertentu</a:t>
            </a:r>
            <a:r>
              <a:rPr sz="2000" dirty="0"/>
              <a:t>.</a:t>
            </a:r>
          </a:p>
          <a:p>
            <a:pPr marL="82296" indent="0" algn="just">
              <a:buNone/>
            </a:pPr>
            <a:endParaRPr lang="en-US" sz="2000" dirty="0" smtClean="0"/>
          </a:p>
          <a:p>
            <a:pPr marL="82296" indent="0" algn="just">
              <a:buNone/>
            </a:pPr>
            <a:r>
              <a:rPr sz="2000" b="1" dirty="0" err="1" smtClean="0"/>
              <a:t>Manfaat</a:t>
            </a:r>
            <a:r>
              <a:rPr sz="2000" b="1" dirty="0" smtClean="0"/>
              <a:t> </a:t>
            </a:r>
            <a:r>
              <a:rPr sz="2000" b="1" dirty="0" err="1"/>
              <a:t>Eksklusif</a:t>
            </a:r>
            <a:endParaRPr sz="2000" b="1" dirty="0"/>
          </a:p>
          <a:p>
            <a:pPr marL="82296" indent="0" algn="just">
              <a:buNone/>
            </a:pPr>
            <a:r>
              <a:rPr sz="2000" dirty="0" err="1" smtClean="0"/>
              <a:t>Insentif</a:t>
            </a:r>
            <a:r>
              <a:rPr sz="2000" dirty="0" smtClean="0"/>
              <a:t> </a:t>
            </a:r>
            <a:r>
              <a:rPr sz="2000" dirty="0" err="1"/>
              <a:t>tambahan</a:t>
            </a:r>
            <a:r>
              <a:rPr sz="2000" dirty="0"/>
              <a:t> </a:t>
            </a:r>
            <a:r>
              <a:rPr sz="2000" dirty="0" err="1"/>
              <a:t>bagi</a:t>
            </a:r>
            <a:r>
              <a:rPr sz="2000" dirty="0"/>
              <a:t> </a:t>
            </a:r>
            <a:r>
              <a:rPr sz="2000" dirty="0" err="1"/>
              <a:t>konsumen</a:t>
            </a:r>
            <a:r>
              <a:rPr sz="2000" dirty="0"/>
              <a:t> yang </a:t>
            </a:r>
            <a:r>
              <a:rPr sz="2000" dirty="0" err="1"/>
              <a:t>segera</a:t>
            </a:r>
            <a:r>
              <a:rPr sz="2000" dirty="0"/>
              <a:t> </a:t>
            </a:r>
            <a:r>
              <a:rPr sz="2000" dirty="0" err="1"/>
              <a:t>bertindak</a:t>
            </a:r>
            <a:r>
              <a:rPr sz="2000" dirty="0" smtClean="0"/>
              <a:t>.</a:t>
            </a:r>
            <a:endParaRPr lang="en-US" sz="2000" dirty="0" smtClean="0"/>
          </a:p>
          <a:p>
            <a:pPr marL="82296" indent="0" algn="just">
              <a:buNone/>
            </a:pPr>
            <a:endParaRPr lang="en-US" sz="2000" dirty="0" smtClean="0"/>
          </a:p>
          <a:p>
            <a:pPr marL="82296" indent="0" algn="just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Zamfir</a:t>
            </a:r>
            <a:r>
              <a:rPr lang="en-US" sz="2000" i="1" dirty="0"/>
              <a:t>, </a:t>
            </a:r>
            <a:r>
              <a:rPr lang="en-US" sz="2000" dirty="0"/>
              <a:t>2024)</a:t>
            </a: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40" y="1180229"/>
            <a:ext cx="3053548" cy="259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600" b="1" dirty="0" err="1"/>
              <a:t>Strategi</a:t>
            </a:r>
            <a:r>
              <a:rPr sz="3600" b="1" dirty="0"/>
              <a:t> </a:t>
            </a:r>
            <a:r>
              <a:rPr sz="3600" b="1" dirty="0" err="1"/>
              <a:t>Menciptakan</a:t>
            </a:r>
            <a:r>
              <a:rPr sz="3600" b="1" dirty="0"/>
              <a:t> Rasa </a:t>
            </a:r>
            <a:r>
              <a:rPr sz="3600" b="1" dirty="0" err="1"/>
              <a:t>Urgensi</a:t>
            </a:r>
            <a:endParaRPr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82296" indent="0" algn="just">
              <a:buNone/>
            </a:pPr>
            <a:r>
              <a:rPr b="1" dirty="0" err="1" smtClean="0"/>
              <a:t>Gunakan</a:t>
            </a:r>
            <a:r>
              <a:rPr b="1" dirty="0" smtClean="0"/>
              <a:t> </a:t>
            </a:r>
            <a:r>
              <a:rPr b="1" dirty="0" err="1"/>
              <a:t>Frasa</a:t>
            </a:r>
            <a:r>
              <a:rPr b="1" dirty="0"/>
              <a:t> yang </a:t>
            </a:r>
            <a:r>
              <a:rPr b="1" dirty="0" err="1"/>
              <a:t>Kuat</a:t>
            </a:r>
            <a:endParaRPr b="1" dirty="0"/>
          </a:p>
          <a:p>
            <a:pPr algn="just"/>
            <a:r>
              <a:rPr dirty="0" smtClean="0"/>
              <a:t>“</a:t>
            </a:r>
            <a:r>
              <a:rPr dirty="0" err="1"/>
              <a:t>Hanya</a:t>
            </a:r>
            <a:r>
              <a:rPr dirty="0"/>
              <a:t> </a:t>
            </a:r>
            <a:r>
              <a:rPr dirty="0" err="1"/>
              <a:t>hari</a:t>
            </a:r>
            <a:r>
              <a:rPr dirty="0"/>
              <a:t> </a:t>
            </a:r>
            <a:r>
              <a:rPr dirty="0" err="1"/>
              <a:t>ini</a:t>
            </a:r>
            <a:r>
              <a:rPr dirty="0"/>
              <a:t>!”</a:t>
            </a:r>
          </a:p>
          <a:p>
            <a:pPr algn="just"/>
            <a:r>
              <a:rPr dirty="0" smtClean="0"/>
              <a:t>“</a:t>
            </a:r>
            <a:r>
              <a:rPr dirty="0" err="1"/>
              <a:t>Tinggal</a:t>
            </a:r>
            <a:r>
              <a:rPr dirty="0"/>
              <a:t> 3 </a:t>
            </a:r>
            <a:r>
              <a:rPr dirty="0" err="1"/>
              <a:t>produk</a:t>
            </a:r>
            <a:r>
              <a:rPr dirty="0"/>
              <a:t> </a:t>
            </a:r>
            <a:r>
              <a:rPr dirty="0" err="1"/>
              <a:t>tersisa</a:t>
            </a:r>
            <a:r>
              <a:rPr dirty="0"/>
              <a:t>!”</a:t>
            </a:r>
          </a:p>
          <a:p>
            <a:pPr marL="82296" indent="0" algn="just">
              <a:buNone/>
            </a:pPr>
            <a:endParaRPr lang="en-US" dirty="0" smtClean="0"/>
          </a:p>
          <a:p>
            <a:pPr marL="82296" indent="0" algn="just">
              <a:buNone/>
            </a:pPr>
            <a:r>
              <a:rPr b="1" dirty="0" err="1" smtClean="0"/>
              <a:t>Penawaran</a:t>
            </a:r>
            <a:r>
              <a:rPr b="1" dirty="0" smtClean="0"/>
              <a:t> </a:t>
            </a:r>
            <a:r>
              <a:rPr b="1" dirty="0" err="1"/>
              <a:t>Waktu</a:t>
            </a:r>
            <a:r>
              <a:rPr b="1" dirty="0"/>
              <a:t> </a:t>
            </a:r>
            <a:r>
              <a:rPr b="1" dirty="0" err="1"/>
              <a:t>Terbatas</a:t>
            </a:r>
            <a:endParaRPr b="1" dirty="0"/>
          </a:p>
          <a:p>
            <a:pPr algn="just"/>
            <a:r>
              <a:rPr dirty="0" err="1" smtClean="0"/>
              <a:t>Diskon</a:t>
            </a:r>
            <a:r>
              <a:rPr dirty="0" smtClean="0"/>
              <a:t> </a:t>
            </a:r>
            <a:r>
              <a:rPr dirty="0" err="1"/>
              <a:t>khusus</a:t>
            </a:r>
            <a:r>
              <a:rPr dirty="0"/>
              <a:t> </a:t>
            </a:r>
            <a:r>
              <a:rPr dirty="0" err="1"/>
              <a:t>hingga</a:t>
            </a:r>
            <a:r>
              <a:rPr dirty="0"/>
              <a:t> </a:t>
            </a:r>
            <a:r>
              <a:rPr dirty="0" err="1"/>
              <a:t>akhir</a:t>
            </a:r>
            <a:r>
              <a:rPr dirty="0"/>
              <a:t> </a:t>
            </a:r>
            <a:r>
              <a:rPr dirty="0" err="1"/>
              <a:t>minggu</a:t>
            </a:r>
            <a:r>
              <a:rPr dirty="0"/>
              <a:t>.</a:t>
            </a:r>
          </a:p>
          <a:p>
            <a:pPr marL="82296" indent="0" algn="just">
              <a:buNone/>
            </a:pPr>
            <a:endParaRPr lang="en-US" dirty="0" smtClean="0"/>
          </a:p>
          <a:p>
            <a:pPr marL="82296" indent="0" algn="just">
              <a:buNone/>
            </a:pPr>
            <a:r>
              <a:rPr b="1" dirty="0" err="1" smtClean="0"/>
              <a:t>Testimoni</a:t>
            </a:r>
            <a:r>
              <a:rPr b="1" dirty="0" smtClean="0"/>
              <a:t> </a:t>
            </a:r>
            <a:r>
              <a:rPr b="1" dirty="0" err="1"/>
              <a:t>Konsumen</a:t>
            </a:r>
            <a:endParaRPr b="1" dirty="0"/>
          </a:p>
          <a:p>
            <a:pPr algn="just"/>
            <a:r>
              <a:rPr dirty="0" smtClean="0"/>
              <a:t>“</a:t>
            </a:r>
            <a:r>
              <a:rPr dirty="0" err="1"/>
              <a:t>Saya</a:t>
            </a:r>
            <a:r>
              <a:rPr dirty="0"/>
              <a:t> </a:t>
            </a:r>
            <a:r>
              <a:rPr dirty="0" err="1"/>
              <a:t>hampir</a:t>
            </a:r>
            <a:r>
              <a:rPr dirty="0"/>
              <a:t> </a:t>
            </a:r>
            <a:r>
              <a:rPr dirty="0" err="1"/>
              <a:t>kehabisan</a:t>
            </a:r>
            <a:r>
              <a:rPr dirty="0"/>
              <a:t>! </a:t>
            </a:r>
            <a:r>
              <a:rPr dirty="0" err="1"/>
              <a:t>Untung</a:t>
            </a:r>
            <a:r>
              <a:rPr dirty="0"/>
              <a:t> </a:t>
            </a:r>
            <a:r>
              <a:rPr dirty="0" err="1"/>
              <a:t>saya</a:t>
            </a:r>
            <a:r>
              <a:rPr dirty="0"/>
              <a:t> </a:t>
            </a:r>
            <a:r>
              <a:rPr dirty="0" err="1"/>
              <a:t>pesan</a:t>
            </a:r>
            <a:r>
              <a:rPr dirty="0"/>
              <a:t> </a:t>
            </a:r>
            <a:r>
              <a:rPr dirty="0" err="1"/>
              <a:t>duluan</a:t>
            </a:r>
            <a:r>
              <a:rPr dirty="0"/>
              <a:t>.”</a:t>
            </a:r>
          </a:p>
          <a:p>
            <a:pPr marL="82296" indent="0" algn="just">
              <a:buNone/>
            </a:pPr>
            <a:endParaRPr lang="en-US" dirty="0" smtClean="0"/>
          </a:p>
          <a:p>
            <a:pPr marL="82296" indent="0" algn="just">
              <a:buNone/>
            </a:pPr>
            <a:r>
              <a:rPr b="1" dirty="0" err="1" smtClean="0"/>
              <a:t>Fitur</a:t>
            </a:r>
            <a:r>
              <a:rPr b="1" dirty="0" smtClean="0"/>
              <a:t> </a:t>
            </a:r>
            <a:r>
              <a:rPr b="1" i="1" dirty="0"/>
              <a:t>Real-Time</a:t>
            </a:r>
          </a:p>
          <a:p>
            <a:pPr algn="just"/>
            <a:r>
              <a:rPr dirty="0" err="1" smtClean="0"/>
              <a:t>Menampilkan</a:t>
            </a:r>
            <a:r>
              <a:rPr dirty="0" smtClean="0"/>
              <a:t> </a:t>
            </a:r>
            <a:r>
              <a:rPr dirty="0" err="1"/>
              <a:t>jumlah</a:t>
            </a:r>
            <a:r>
              <a:rPr dirty="0"/>
              <a:t> </a:t>
            </a:r>
            <a:r>
              <a:rPr dirty="0" err="1"/>
              <a:t>stok</a:t>
            </a:r>
            <a:r>
              <a:rPr dirty="0"/>
              <a:t> yang </a:t>
            </a:r>
            <a:r>
              <a:rPr dirty="0" err="1"/>
              <a:t>tersedia</a:t>
            </a:r>
            <a:r>
              <a:rPr dirty="0"/>
              <a:t> </a:t>
            </a:r>
            <a:r>
              <a:rPr dirty="0" err="1"/>
              <a:t>secara</a:t>
            </a:r>
            <a:r>
              <a:rPr dirty="0"/>
              <a:t> </a:t>
            </a:r>
            <a:r>
              <a:rPr dirty="0" err="1"/>
              <a:t>langsung</a:t>
            </a:r>
            <a:r>
              <a:rPr dirty="0" smtClean="0"/>
              <a:t>.</a:t>
            </a:r>
            <a:endParaRPr lang="en-US" dirty="0"/>
          </a:p>
          <a:p>
            <a:pPr marL="82296" indent="0" algn="just">
              <a:buNone/>
            </a:pPr>
            <a:endParaRPr lang="en-US" dirty="0"/>
          </a:p>
          <a:p>
            <a:pPr marL="82296" indent="0" algn="just">
              <a:buNone/>
            </a:pPr>
            <a:r>
              <a:rPr lang="en-US" dirty="0"/>
              <a:t>(</a:t>
            </a:r>
            <a:r>
              <a:rPr lang="en-US" dirty="0" err="1"/>
              <a:t>Zamfir</a:t>
            </a:r>
            <a:r>
              <a:rPr lang="en-US" i="1" dirty="0"/>
              <a:t>, </a:t>
            </a:r>
            <a:r>
              <a:rPr lang="en-US" dirty="0"/>
              <a:t>2024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08" y="1330762"/>
            <a:ext cx="2936147" cy="96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697" y="3608184"/>
            <a:ext cx="383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Studi</a:t>
            </a:r>
            <a:r>
              <a:rPr b="1" dirty="0"/>
              <a:t> </a:t>
            </a:r>
            <a:r>
              <a:rPr b="1" dirty="0" err="1"/>
              <a:t>Kasus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551" y="2194421"/>
            <a:ext cx="7498080" cy="4800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sz="2400" b="1" dirty="0" err="1"/>
              <a:t>Contoh</a:t>
            </a:r>
            <a:r>
              <a:rPr sz="2400" b="1" dirty="0"/>
              <a:t> </a:t>
            </a:r>
            <a:r>
              <a:rPr sz="2400" b="1" dirty="0" err="1"/>
              <a:t>Praktis</a:t>
            </a:r>
            <a:r>
              <a:rPr sz="2400" b="1" dirty="0"/>
              <a:t>: </a:t>
            </a:r>
            <a:r>
              <a:rPr lang="en-US" sz="2400" b="1" dirty="0" err="1"/>
              <a:t>GoFood</a:t>
            </a:r>
            <a:r>
              <a:rPr lang="en-US" sz="2400" b="1" dirty="0"/>
              <a:t> (</a:t>
            </a:r>
            <a:r>
              <a:rPr lang="en-US" sz="2400" b="1" dirty="0" err="1"/>
              <a:t>Gojek</a:t>
            </a:r>
            <a:r>
              <a:rPr lang="en-US" sz="2400" b="1" dirty="0"/>
              <a:t>)</a:t>
            </a:r>
            <a:endParaRPr sz="2400" b="1" dirty="0"/>
          </a:p>
          <a:p>
            <a:pPr marL="82296" indent="0" algn="just">
              <a:buNone/>
            </a:pPr>
            <a:r>
              <a:rPr lang="en-US" sz="2400" dirty="0" err="1"/>
              <a:t>Menampilkan</a:t>
            </a:r>
            <a:r>
              <a:rPr lang="en-US" sz="2400" dirty="0"/>
              <a:t> </a:t>
            </a:r>
            <a:r>
              <a:rPr lang="en-US" sz="2400" dirty="0" err="1"/>
              <a:t>penawaran</a:t>
            </a:r>
            <a:r>
              <a:rPr lang="en-US" sz="2400" dirty="0"/>
              <a:t> </a:t>
            </a:r>
            <a:r>
              <a:rPr lang="en-US" sz="2400" dirty="0" err="1"/>
              <a:t>khusus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"</a:t>
            </a:r>
            <a:r>
              <a:rPr lang="en-US" sz="2400" dirty="0" err="1"/>
              <a:t>Diskon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berlaku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1 jam!" </a:t>
            </a:r>
            <a:r>
              <a:rPr lang="en-US" sz="2400" dirty="0" err="1"/>
              <a:t>atau</a:t>
            </a:r>
            <a:r>
              <a:rPr lang="en-US" sz="2400" dirty="0"/>
              <a:t> "Promo </a:t>
            </a:r>
            <a:r>
              <a:rPr lang="en-US" sz="2400" dirty="0" err="1"/>
              <a:t>terbatas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50 </a:t>
            </a:r>
            <a:r>
              <a:rPr lang="en-US" sz="2400" dirty="0" err="1"/>
              <a:t>pelanggan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".</a:t>
            </a:r>
            <a:endParaRPr sz="2400" dirty="0"/>
          </a:p>
          <a:p>
            <a:pPr marL="82296" indent="0" algn="just">
              <a:buNone/>
            </a:pPr>
            <a:endParaRPr lang="en-US" sz="2400" dirty="0" smtClean="0"/>
          </a:p>
          <a:p>
            <a:pPr marL="82296" indent="0" algn="just">
              <a:buNone/>
            </a:pPr>
            <a:endParaRPr lang="en-US" sz="2400" dirty="0" smtClean="0"/>
          </a:p>
          <a:p>
            <a:pPr marL="82296" indent="0" algn="just">
              <a:buNone/>
            </a:pPr>
            <a:r>
              <a:rPr sz="2400" b="1" dirty="0" err="1" smtClean="0"/>
              <a:t>Contoh</a:t>
            </a:r>
            <a:r>
              <a:rPr sz="2400" b="1" dirty="0" smtClean="0"/>
              <a:t> </a:t>
            </a:r>
            <a:r>
              <a:rPr sz="2400" b="1" dirty="0" err="1"/>
              <a:t>Praktis</a:t>
            </a:r>
            <a:r>
              <a:rPr sz="2400" b="1" dirty="0"/>
              <a:t>: </a:t>
            </a:r>
            <a:r>
              <a:rPr sz="2400" b="1" dirty="0" err="1"/>
              <a:t>Traveloka</a:t>
            </a:r>
            <a:endParaRPr sz="2400" b="1" dirty="0"/>
          </a:p>
          <a:p>
            <a:pPr marL="82296" indent="0" algn="just">
              <a:buNone/>
            </a:pPr>
            <a:r>
              <a:rPr sz="2400" dirty="0" err="1" smtClean="0"/>
              <a:t>Menunjukkan</a:t>
            </a:r>
            <a:r>
              <a:rPr sz="2400" dirty="0" smtClean="0"/>
              <a:t> </a:t>
            </a:r>
            <a:r>
              <a:rPr sz="2400" dirty="0"/>
              <a:t>“10 orang </a:t>
            </a:r>
            <a:r>
              <a:rPr sz="2400" dirty="0" err="1"/>
              <a:t>sedang</a:t>
            </a:r>
            <a:r>
              <a:rPr sz="2400" dirty="0"/>
              <a:t> </a:t>
            </a:r>
            <a:r>
              <a:rPr sz="2400" dirty="0" err="1"/>
              <a:t>melihat</a:t>
            </a:r>
            <a:r>
              <a:rPr sz="2400" dirty="0"/>
              <a:t> </a:t>
            </a:r>
            <a:r>
              <a:rPr sz="2400" dirty="0" err="1"/>
              <a:t>penawaran</a:t>
            </a:r>
            <a:r>
              <a:rPr sz="2400" dirty="0"/>
              <a:t> </a:t>
            </a:r>
            <a:r>
              <a:rPr sz="2400" dirty="0" err="1"/>
              <a:t>ini</a:t>
            </a:r>
            <a:r>
              <a:rPr sz="2400" dirty="0"/>
              <a:t>” </a:t>
            </a:r>
            <a:r>
              <a:rPr sz="2400" dirty="0" err="1"/>
              <a:t>untuk</a:t>
            </a:r>
            <a:r>
              <a:rPr sz="2400" dirty="0"/>
              <a:t> </a:t>
            </a:r>
            <a:r>
              <a:rPr sz="2400" dirty="0" err="1"/>
              <a:t>meningkatkan</a:t>
            </a:r>
            <a:r>
              <a:rPr sz="2400" dirty="0"/>
              <a:t> </a:t>
            </a:r>
            <a:r>
              <a:rPr sz="2400" dirty="0" err="1"/>
              <a:t>urgensi</a:t>
            </a:r>
            <a:r>
              <a:rPr sz="24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79" y="3527573"/>
            <a:ext cx="5547759" cy="333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Psikologi</a:t>
            </a:r>
            <a:r>
              <a:rPr b="1" dirty="0"/>
              <a:t> </a:t>
            </a:r>
            <a:r>
              <a:rPr b="1" dirty="0" err="1"/>
              <a:t>Konsumen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436303"/>
          </a:xfrm>
        </p:spPr>
        <p:txBody>
          <a:bodyPr>
            <a:normAutofit fontScale="62500" lnSpcReduction="20000"/>
          </a:bodyPr>
          <a:lstStyle/>
          <a:p>
            <a:pPr marL="82296" indent="0" algn="just">
              <a:buNone/>
            </a:pPr>
            <a:r>
              <a:rPr sz="2800" b="1" dirty="0" err="1" smtClean="0"/>
              <a:t>Efek</a:t>
            </a:r>
            <a:r>
              <a:rPr sz="2800" b="1" dirty="0" smtClean="0"/>
              <a:t> </a:t>
            </a:r>
            <a:r>
              <a:rPr sz="2800" b="1" dirty="0" err="1" smtClean="0"/>
              <a:t>Kelangkaan</a:t>
            </a:r>
            <a:endParaRPr lang="en-US" sz="2800" b="1" dirty="0" smtClean="0"/>
          </a:p>
          <a:p>
            <a:pPr algn="just"/>
            <a:r>
              <a:rPr sz="2800" dirty="0" err="1" smtClean="0"/>
              <a:t>Konsumen</a:t>
            </a:r>
            <a:r>
              <a:rPr sz="2800" dirty="0" smtClean="0"/>
              <a:t> </a:t>
            </a:r>
            <a:r>
              <a:rPr sz="2800" dirty="0" err="1"/>
              <a:t>cenderung</a:t>
            </a:r>
            <a:r>
              <a:rPr sz="2800" dirty="0"/>
              <a:t> </a:t>
            </a:r>
            <a:r>
              <a:rPr sz="2800" dirty="0" err="1"/>
              <a:t>menghargai</a:t>
            </a:r>
            <a:r>
              <a:rPr sz="2800" dirty="0"/>
              <a:t> </a:t>
            </a:r>
            <a:r>
              <a:rPr sz="2800" dirty="0" err="1"/>
              <a:t>sesuatu</a:t>
            </a:r>
            <a:r>
              <a:rPr sz="2800" dirty="0"/>
              <a:t> yang </a:t>
            </a:r>
            <a:r>
              <a:rPr sz="2800" dirty="0" err="1"/>
              <a:t>sulit</a:t>
            </a:r>
            <a:r>
              <a:rPr sz="2800" dirty="0"/>
              <a:t> </a:t>
            </a:r>
            <a:r>
              <a:rPr sz="2800" dirty="0" err="1"/>
              <a:t>diperoleh</a:t>
            </a:r>
            <a:r>
              <a:rPr sz="2800" dirty="0" smtClean="0"/>
              <a:t>.</a:t>
            </a:r>
            <a:endParaRPr lang="en-US" sz="2800" dirty="0" smtClean="0"/>
          </a:p>
          <a:p>
            <a:pPr marL="82296" indent="0" algn="just">
              <a:buNone/>
            </a:pPr>
            <a:endParaRPr lang="en-US" sz="2800" dirty="0" smtClean="0"/>
          </a:p>
          <a:p>
            <a:pPr marL="82296" indent="0" algn="just">
              <a:buNone/>
            </a:pPr>
            <a:r>
              <a:rPr sz="2800" b="1" dirty="0" err="1" smtClean="0"/>
              <a:t>Efek</a:t>
            </a:r>
            <a:r>
              <a:rPr sz="2800" b="1" dirty="0" smtClean="0"/>
              <a:t> </a:t>
            </a:r>
            <a:r>
              <a:rPr sz="2800" b="1" dirty="0" err="1" smtClean="0"/>
              <a:t>Penundaan</a:t>
            </a:r>
            <a:endParaRPr lang="en-US" sz="2800" b="1" dirty="0" smtClean="0"/>
          </a:p>
          <a:p>
            <a:pPr algn="just"/>
            <a:r>
              <a:rPr sz="2800" dirty="0" smtClean="0"/>
              <a:t>Rasa </a:t>
            </a:r>
            <a:r>
              <a:rPr sz="2800" dirty="0" err="1"/>
              <a:t>urgensi</a:t>
            </a:r>
            <a:r>
              <a:rPr sz="2800" dirty="0"/>
              <a:t> </a:t>
            </a:r>
            <a:r>
              <a:rPr sz="2800" dirty="0" err="1"/>
              <a:t>membantu</a:t>
            </a:r>
            <a:r>
              <a:rPr sz="2800" dirty="0"/>
              <a:t> </a:t>
            </a:r>
            <a:r>
              <a:rPr sz="2800" dirty="0" err="1"/>
              <a:t>mencegah</a:t>
            </a:r>
            <a:r>
              <a:rPr sz="2800" dirty="0"/>
              <a:t> </a:t>
            </a:r>
            <a:r>
              <a:rPr sz="2800" dirty="0" err="1"/>
              <a:t>konsumen</a:t>
            </a:r>
            <a:r>
              <a:rPr sz="2800" dirty="0"/>
              <a:t> </a:t>
            </a:r>
            <a:r>
              <a:rPr sz="2800" dirty="0" err="1"/>
              <a:t>menunda</a:t>
            </a:r>
            <a:r>
              <a:rPr sz="2800" dirty="0"/>
              <a:t> </a:t>
            </a:r>
            <a:r>
              <a:rPr sz="2800" dirty="0" err="1"/>
              <a:t>keputusan</a:t>
            </a:r>
            <a:r>
              <a:rPr sz="2800" dirty="0" smtClean="0"/>
              <a:t>.</a:t>
            </a:r>
            <a:endParaRPr lang="en-US" sz="2800" dirty="0"/>
          </a:p>
          <a:p>
            <a:pPr marL="82296" indent="0" algn="just">
              <a:buNone/>
            </a:pPr>
            <a:endParaRPr lang="en-US" sz="2800" dirty="0"/>
          </a:p>
          <a:p>
            <a:pPr marL="82296" indent="0" algn="just">
              <a:buNone/>
            </a:pPr>
            <a:r>
              <a:rPr lang="en-US" sz="2800" dirty="0" smtClean="0"/>
              <a:t>(</a:t>
            </a:r>
            <a:r>
              <a:rPr lang="en-US" sz="2800" dirty="0" err="1"/>
              <a:t>Zamfir</a:t>
            </a:r>
            <a:r>
              <a:rPr lang="en-US" sz="2800" i="1" dirty="0"/>
              <a:t>, </a:t>
            </a:r>
            <a:r>
              <a:rPr lang="en-US" sz="2800" dirty="0"/>
              <a:t>2024)</a:t>
            </a:r>
          </a:p>
          <a:p>
            <a:pPr marL="82296" indent="0" algn="just">
              <a:buNone/>
            </a:pPr>
            <a:endParaRPr lang="en-US" sz="2800" dirty="0" smtClean="0"/>
          </a:p>
          <a:p>
            <a:pPr marL="82296" indent="0" algn="just">
              <a:buNone/>
            </a:pP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Tantangan</a:t>
            </a:r>
            <a:r>
              <a:rPr b="1" dirty="0"/>
              <a:t> </a:t>
            </a:r>
            <a:r>
              <a:rPr b="1" dirty="0" err="1"/>
              <a:t>dan</a:t>
            </a:r>
            <a:r>
              <a:rPr b="1" dirty="0"/>
              <a:t> </a:t>
            </a:r>
            <a:r>
              <a:rPr b="1" dirty="0" err="1"/>
              <a:t>Solusi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235" y="1447800"/>
            <a:ext cx="7893453" cy="5020112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sz="2800" b="1" dirty="0" err="1"/>
              <a:t>Tantangan</a:t>
            </a:r>
            <a:r>
              <a:rPr sz="2800" b="1" dirty="0"/>
              <a:t>:</a:t>
            </a:r>
          </a:p>
          <a:p>
            <a:pPr marL="82296" indent="0" algn="just">
              <a:buNone/>
            </a:pPr>
            <a:r>
              <a:rPr sz="2800" dirty="0" err="1" smtClean="0"/>
              <a:t>Konsumen</a:t>
            </a:r>
            <a:r>
              <a:rPr sz="2800" dirty="0" smtClean="0"/>
              <a:t> </a:t>
            </a:r>
            <a:r>
              <a:rPr sz="2800" dirty="0" err="1"/>
              <a:t>skeptis</a:t>
            </a:r>
            <a:r>
              <a:rPr sz="2800" dirty="0"/>
              <a:t> </a:t>
            </a:r>
            <a:r>
              <a:rPr sz="2800" dirty="0" err="1"/>
              <a:t>terhadap</a:t>
            </a:r>
            <a:r>
              <a:rPr sz="2800" dirty="0"/>
              <a:t> </a:t>
            </a:r>
            <a:r>
              <a:rPr sz="2800" dirty="0" err="1"/>
              <a:t>urgensi</a:t>
            </a:r>
            <a:r>
              <a:rPr sz="2800" dirty="0"/>
              <a:t> </a:t>
            </a:r>
            <a:r>
              <a:rPr sz="2800" dirty="0" err="1"/>
              <a:t>palsu</a:t>
            </a:r>
            <a:r>
              <a:rPr sz="2800" dirty="0"/>
              <a:t>.</a:t>
            </a:r>
          </a:p>
          <a:p>
            <a:pPr marL="82296" indent="0" algn="just">
              <a:buNone/>
            </a:pPr>
            <a:endParaRPr lang="en-US" sz="2800" dirty="0" smtClean="0"/>
          </a:p>
          <a:p>
            <a:pPr marL="82296" indent="0" algn="just">
              <a:buNone/>
            </a:pPr>
            <a:r>
              <a:rPr sz="2800" b="1" dirty="0" err="1" smtClean="0"/>
              <a:t>Solusi</a:t>
            </a:r>
            <a:r>
              <a:rPr sz="2800" b="1" dirty="0"/>
              <a:t>:</a:t>
            </a:r>
          </a:p>
          <a:p>
            <a:pPr algn="just"/>
            <a:r>
              <a:rPr sz="2800" dirty="0" err="1" smtClean="0"/>
              <a:t>Gunakan</a:t>
            </a:r>
            <a:r>
              <a:rPr sz="2800" dirty="0" smtClean="0"/>
              <a:t> </a:t>
            </a:r>
            <a:r>
              <a:rPr sz="2800" dirty="0"/>
              <a:t>data </a:t>
            </a:r>
            <a:r>
              <a:rPr sz="2800" dirty="0" err="1"/>
              <a:t>nyata</a:t>
            </a:r>
            <a:r>
              <a:rPr sz="2800" dirty="0"/>
              <a:t> (</a:t>
            </a:r>
            <a:r>
              <a:rPr sz="2800" dirty="0" err="1"/>
              <a:t>stok</a:t>
            </a:r>
            <a:r>
              <a:rPr sz="2800" dirty="0"/>
              <a:t> </a:t>
            </a:r>
            <a:r>
              <a:rPr sz="2800" dirty="0" err="1"/>
              <a:t>asli</a:t>
            </a:r>
            <a:r>
              <a:rPr sz="2800" dirty="0"/>
              <a:t>, </a:t>
            </a:r>
            <a:r>
              <a:rPr sz="2800" dirty="0" err="1"/>
              <a:t>batas</a:t>
            </a:r>
            <a:r>
              <a:rPr sz="2800" dirty="0"/>
              <a:t> </a:t>
            </a:r>
            <a:r>
              <a:rPr sz="2800" dirty="0" err="1"/>
              <a:t>waktu</a:t>
            </a:r>
            <a:r>
              <a:rPr sz="2800" dirty="0"/>
              <a:t> </a:t>
            </a:r>
            <a:r>
              <a:rPr sz="2800" dirty="0" err="1"/>
              <a:t>realistis</a:t>
            </a:r>
            <a:r>
              <a:rPr sz="2800" dirty="0"/>
              <a:t>).</a:t>
            </a:r>
          </a:p>
          <a:p>
            <a:pPr algn="just"/>
            <a:r>
              <a:rPr sz="2800" dirty="0" err="1" smtClean="0"/>
              <a:t>Jaga</a:t>
            </a:r>
            <a:r>
              <a:rPr sz="2800" dirty="0" smtClean="0"/>
              <a:t> </a:t>
            </a:r>
            <a:r>
              <a:rPr sz="2800" dirty="0" err="1"/>
              <a:t>transparansi</a:t>
            </a:r>
            <a:r>
              <a:rPr sz="2800" dirty="0"/>
              <a:t> </a:t>
            </a:r>
            <a:r>
              <a:rPr sz="2800" dirty="0" err="1"/>
              <a:t>untuk</a:t>
            </a:r>
            <a:r>
              <a:rPr sz="2800" dirty="0"/>
              <a:t> </a:t>
            </a:r>
            <a:r>
              <a:rPr sz="2800" dirty="0" err="1"/>
              <a:t>membangun</a:t>
            </a:r>
            <a:r>
              <a:rPr sz="2800" dirty="0"/>
              <a:t> </a:t>
            </a:r>
            <a:r>
              <a:rPr sz="2800" dirty="0" err="1"/>
              <a:t>kepercayaan</a:t>
            </a:r>
            <a:r>
              <a:rPr sz="2800" dirty="0" smtClean="0"/>
              <a:t>.</a:t>
            </a:r>
            <a:endParaRPr lang="en-US" sz="2800" dirty="0"/>
          </a:p>
          <a:p>
            <a:pPr marL="82296" indent="0" algn="just">
              <a:buNone/>
            </a:pPr>
            <a:endParaRPr lang="en-US" sz="2800" smtClean="0"/>
          </a:p>
          <a:p>
            <a:pPr marL="82296" indent="0" algn="just">
              <a:buNone/>
            </a:pPr>
            <a:r>
              <a:rPr lang="en-US" sz="2800" dirty="0" smtClean="0"/>
              <a:t>(</a:t>
            </a:r>
            <a:r>
              <a:rPr lang="en-US" sz="2800" dirty="0" err="1"/>
              <a:t>Zamfir</a:t>
            </a:r>
            <a:r>
              <a:rPr lang="en-US" sz="2800" i="1" dirty="0"/>
              <a:t>, </a:t>
            </a:r>
            <a:r>
              <a:rPr lang="en-US" sz="2800" dirty="0"/>
              <a:t>2024)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767" y="4511335"/>
            <a:ext cx="3406455" cy="232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Kesimpulan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Rasa </a:t>
            </a:r>
            <a:r>
              <a:rPr sz="2400" dirty="0" err="1"/>
              <a:t>urgensi</a:t>
            </a:r>
            <a:r>
              <a:rPr sz="2400" dirty="0"/>
              <a:t> = </a:t>
            </a:r>
            <a:r>
              <a:rPr sz="2400" dirty="0" err="1"/>
              <a:t>Kunci</a:t>
            </a:r>
            <a:r>
              <a:rPr sz="2400" dirty="0"/>
              <a:t> </a:t>
            </a:r>
            <a:r>
              <a:rPr sz="2400" dirty="0" err="1"/>
              <a:t>Peningkatan</a:t>
            </a:r>
            <a:r>
              <a:rPr sz="2400" dirty="0"/>
              <a:t> </a:t>
            </a:r>
            <a:r>
              <a:rPr sz="2400" dirty="0" err="1"/>
              <a:t>Konversi</a:t>
            </a:r>
            <a:endParaRPr sz="2400" dirty="0"/>
          </a:p>
          <a:p>
            <a:endParaRPr lang="en-US" sz="2400" dirty="0" smtClean="0"/>
          </a:p>
          <a:p>
            <a:r>
              <a:rPr sz="2400" dirty="0" err="1" smtClean="0"/>
              <a:t>Pastikan</a:t>
            </a:r>
            <a:r>
              <a:rPr sz="2400" dirty="0" smtClean="0"/>
              <a:t> </a:t>
            </a:r>
            <a:r>
              <a:rPr sz="2400" dirty="0" err="1"/>
              <a:t>urgensi</a:t>
            </a:r>
            <a:r>
              <a:rPr sz="2400" dirty="0"/>
              <a:t> </a:t>
            </a:r>
            <a:r>
              <a:rPr sz="2400" dirty="0" err="1"/>
              <a:t>terlihat</a:t>
            </a:r>
            <a:r>
              <a:rPr sz="2400" dirty="0"/>
              <a:t> </a:t>
            </a:r>
            <a:r>
              <a:rPr sz="2400" dirty="0" err="1"/>
              <a:t>nyata</a:t>
            </a:r>
            <a:r>
              <a:rPr sz="2400" dirty="0"/>
              <a:t> </a:t>
            </a:r>
            <a:r>
              <a:rPr sz="2400" dirty="0" err="1"/>
              <a:t>dan</a:t>
            </a:r>
            <a:r>
              <a:rPr sz="2400" dirty="0"/>
              <a:t> </a:t>
            </a:r>
            <a:r>
              <a:rPr sz="2400" dirty="0" err="1"/>
              <a:t>relevan</a:t>
            </a:r>
            <a:r>
              <a:rPr sz="2400" dirty="0"/>
              <a:t>.</a:t>
            </a:r>
          </a:p>
          <a:p>
            <a:endParaRPr lang="en-US" sz="2400" dirty="0" smtClean="0"/>
          </a:p>
          <a:p>
            <a:r>
              <a:rPr sz="2400" dirty="0" err="1" smtClean="0"/>
              <a:t>Gunakan</a:t>
            </a:r>
            <a:r>
              <a:rPr sz="2400" dirty="0" smtClean="0"/>
              <a:t> </a:t>
            </a:r>
            <a:r>
              <a:rPr sz="2400" dirty="0" err="1"/>
              <a:t>kelangkaan</a:t>
            </a:r>
            <a:r>
              <a:rPr sz="2400" dirty="0"/>
              <a:t>, </a:t>
            </a:r>
            <a:r>
              <a:rPr sz="2400" dirty="0" err="1"/>
              <a:t>batas</a:t>
            </a:r>
            <a:r>
              <a:rPr sz="2400" dirty="0"/>
              <a:t> </a:t>
            </a:r>
            <a:r>
              <a:rPr sz="2400" dirty="0" err="1"/>
              <a:t>waktu</a:t>
            </a:r>
            <a:r>
              <a:rPr sz="2400" dirty="0"/>
              <a:t>, </a:t>
            </a:r>
            <a:r>
              <a:rPr sz="2400" dirty="0" err="1"/>
              <a:t>dan</a:t>
            </a:r>
            <a:r>
              <a:rPr sz="2400" dirty="0"/>
              <a:t> </a:t>
            </a:r>
            <a:r>
              <a:rPr sz="2400" dirty="0" err="1"/>
              <a:t>manfaat</a:t>
            </a:r>
            <a:r>
              <a:rPr sz="2400" dirty="0"/>
              <a:t> </a:t>
            </a:r>
            <a:r>
              <a:rPr sz="2400" dirty="0" err="1"/>
              <a:t>eksklusif</a:t>
            </a:r>
            <a:r>
              <a:rPr sz="2400" dirty="0"/>
              <a:t> </a:t>
            </a:r>
            <a:r>
              <a:rPr sz="2400" dirty="0" err="1"/>
              <a:t>secara</a:t>
            </a:r>
            <a:r>
              <a:rPr sz="2400" dirty="0"/>
              <a:t> </a:t>
            </a:r>
            <a:r>
              <a:rPr sz="2400" dirty="0" err="1"/>
              <a:t>strategis</a:t>
            </a:r>
            <a:r>
              <a:rPr sz="24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Acuan</a:t>
            </a:r>
            <a:r>
              <a:rPr lang="en-US" b="1" dirty="0" smtClean="0"/>
              <a:t>: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44087"/>
            <a:ext cx="7498080" cy="1479957"/>
          </a:xfrm>
        </p:spPr>
        <p:txBody>
          <a:bodyPr>
            <a:noAutofit/>
          </a:bodyPr>
          <a:lstStyle/>
          <a:p>
            <a:pPr marL="461963" indent="-381000" algn="just"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Mirela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Zamfir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Scarcity Effect and Consumer Decision Biases: How Urgency Influences the Perceived Value of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Products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Journal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World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Economy, Volume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3 Number 4 December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2024, doi:10.56397/JWE.2024.12.04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61963" indent="-381000" algn="just"/>
            <a:endParaRPr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88</TotalTime>
  <Words>384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Topik 10:  Menciptakan Rasa Urgensi Konsumen</vt:lpstr>
      <vt:lpstr>Pendahuluan</vt:lpstr>
      <vt:lpstr>Elemen Utama Rasa Urgensi</vt:lpstr>
      <vt:lpstr>Strategi Menciptakan Rasa Urgensi</vt:lpstr>
      <vt:lpstr>Studi Kasus</vt:lpstr>
      <vt:lpstr>Psikologi Konsumen</vt:lpstr>
      <vt:lpstr>Tantangan dan Solusi</vt:lpstr>
      <vt:lpstr>Kesimpulan</vt:lpstr>
      <vt:lpstr>Jurnal Acuan:</vt:lpstr>
      <vt:lpstr>SEKIAN DAN TERIMA KASIH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Topik 10: Menciptakan Rasa Urgensi Konsumen</dc:title>
  <dc:creator>Petrust</dc:creator>
  <dc:description>generated using python-pptx</dc:description>
  <cp:lastModifiedBy>Petrust</cp:lastModifiedBy>
  <cp:revision>17</cp:revision>
  <dcterms:created xsi:type="dcterms:W3CDTF">2013-01-27T09:14:16Z</dcterms:created>
  <dcterms:modified xsi:type="dcterms:W3CDTF">2025-05-23T02:53:10Z</dcterms:modified>
</cp:coreProperties>
</file>