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2" r:id="rId6"/>
    <p:sldId id="274" r:id="rId7"/>
    <p:sldId id="263" r:id="rId8"/>
    <p:sldId id="261" r:id="rId9"/>
    <p:sldId id="264" r:id="rId10"/>
    <p:sldId id="265" r:id="rId11"/>
    <p:sldId id="266" r:id="rId12"/>
    <p:sldId id="275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6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0" name="Rectangle 39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4" name="Rectangle 33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1" name="Rectangle 3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6" name="Freeform 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Hexagon 1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Hexagon 1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3" name="Rectangle 42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 smtClean="0"/>
            </a:lvl1pPr>
          </a:lstStyle>
          <a:p>
            <a:pPr>
              <a:defRPr/>
            </a:pPr>
            <a:fld id="{ED9A8CBD-D594-4979-AF96-225ADD9234B3}" type="datetimeFigureOut">
              <a:rPr lang="en-US"/>
              <a:pPr>
                <a:defRPr/>
              </a:pPr>
              <a:t>10/23/2019</a:t>
            </a:fld>
            <a:endParaRPr lang="en-US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ECD7954C-4247-433A-B530-F1FF288B4F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70EF1-350B-4E1D-9397-27F51A65771D}" type="datetimeFigureOut">
              <a:rPr lang="en-US"/>
              <a:pPr>
                <a:defRPr/>
              </a:pPr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1B152-E05D-449C-A972-CD05EC5B79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55B96-50BF-4892-ADC6-3A0FA5F12509}" type="datetimeFigureOut">
              <a:rPr lang="en-US"/>
              <a:pPr>
                <a:defRPr/>
              </a:pPr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B04CF-79AD-4BF3-9427-7C56D00646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60F5F-B736-40E9-ABAB-BE8C19CF5C90}" type="datetimeFigureOut">
              <a:rPr lang="en-US"/>
              <a:pPr>
                <a:defRPr/>
              </a:pPr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FB1AB-EA49-42E4-836C-C041C7ED30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98F95-BD43-4EC1-BCB0-10155F80E61E}" type="datetimeFigureOut">
              <a:rPr lang="en-US"/>
              <a:pPr>
                <a:defRPr/>
              </a:pPr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FA9DC-A657-412E-9E8D-2C0798CE0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6ECC51-23C6-43AC-ABC3-6B7CE8F7C0FA}" type="datetimeFigureOut">
              <a:rPr lang="en-US"/>
              <a:pPr>
                <a:defRPr/>
              </a:pPr>
              <a:t>10/23/2019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43E34-8125-4784-8B57-9D1FA50697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920E2-1CE9-411B-A78F-4C8FE41548BF}" type="datetimeFigureOut">
              <a:rPr lang="en-US"/>
              <a:pPr>
                <a:defRPr/>
              </a:pPr>
              <a:t>10/23/2019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22856-7447-45D3-A62E-3EA8AD2E58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4C01A-A93E-437F-875C-12947774E150}" type="datetimeFigureOut">
              <a:rPr lang="en-US"/>
              <a:pPr>
                <a:defRPr/>
              </a:pPr>
              <a:t>10/23/2019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BB453-73E7-45A9-9A80-2C2C130139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DBF16-AD7C-402D-A97D-85E06E70E8AF}" type="datetimeFigureOut">
              <a:rPr lang="en-US"/>
              <a:pPr>
                <a:defRPr/>
              </a:pPr>
              <a:t>10/23/2019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6F335-E9E1-46FF-AB73-1A8E52CDC3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FFDE0-F741-4EF1-8FAD-533638BFF61E}" type="datetimeFigureOut">
              <a:rPr lang="en-US"/>
              <a:pPr>
                <a:defRPr/>
              </a:pPr>
              <a:t>10/23/2019</a:t>
            </a:fld>
            <a:endParaRPr lang="en-US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9A48F-3E2F-4200-B693-834680019A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2072A-FCAF-43C0-B0CD-98478C40E955}" type="datetimeFigureOut">
              <a:rPr lang="en-US"/>
              <a:pPr>
                <a:defRPr/>
              </a:pPr>
              <a:t>10/23/2019</a:t>
            </a:fld>
            <a:endParaRPr lang="en-US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96BD5-991A-4C9C-B82D-7793F4F492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fld id="{52087E4E-8AAD-4616-8E00-EB4EC5C351BE}" type="datetimeFigureOut">
              <a:rPr lang="en-US"/>
              <a:pPr>
                <a:defRPr/>
              </a:pPr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fld id="{D9DB9620-7B4D-48F1-8655-AAB5E8C61B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4" r:id="rId8"/>
    <p:sldLayoutId id="2147483685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4932363" y="765175"/>
            <a:ext cx="3095625" cy="647700"/>
          </a:xfrm>
        </p:spPr>
        <p:txBody>
          <a:bodyPr rtlCol="0">
            <a:normAutofit fontScale="5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6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SELECTION</a:t>
            </a:r>
          </a:p>
        </p:txBody>
      </p:sp>
      <p:sp>
        <p:nvSpPr>
          <p:cNvPr id="5124" name="Subtitle 2"/>
          <p:cNvSpPr txBox="1">
            <a:spLocks/>
          </p:cNvSpPr>
          <p:nvPr/>
        </p:nvSpPr>
        <p:spPr bwMode="auto">
          <a:xfrm>
            <a:off x="4716463" y="2546350"/>
            <a:ext cx="3455987" cy="102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accent1"/>
              </a:buClr>
              <a:buSzPct val="76000"/>
              <a:buFont typeface="Arial" charset="0"/>
              <a:buNone/>
            </a:pPr>
            <a:r>
              <a:rPr lang="id-ID" sz="2400" b="1">
                <a:cs typeface="Arial" charset="0"/>
              </a:rPr>
              <a:t>STATEMEN KENDALI / </a:t>
            </a:r>
            <a:endParaRPr lang="en-US" sz="2400" b="1">
              <a:cs typeface="Arial" charset="0"/>
            </a:endParaRPr>
          </a:p>
          <a:p>
            <a:pPr>
              <a:spcBef>
                <a:spcPct val="20000"/>
              </a:spcBef>
              <a:buClr>
                <a:schemeClr val="accent1"/>
              </a:buClr>
              <a:buSzPct val="76000"/>
              <a:buFont typeface="Arial" charset="0"/>
              <a:buNone/>
            </a:pPr>
            <a:r>
              <a:rPr lang="id-ID" sz="2400" b="1">
                <a:cs typeface="Arial" charset="0"/>
              </a:rPr>
              <a:t>PERCABANGAN</a:t>
            </a:r>
            <a:endParaRPr lang="en-US" sz="2400" b="1">
              <a:cs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8363" y="192088"/>
            <a:ext cx="2701925" cy="35718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id-ID" dirty="0" smtClean="0"/>
              <a:t>:</a:t>
            </a:r>
            <a:endParaRPr lang="en-US" dirty="0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smtClean="0"/>
          </a:p>
        </p:txBody>
      </p:sp>
      <p:sp>
        <p:nvSpPr>
          <p:cNvPr id="14340" name="Rectangle 2"/>
          <p:cNvSpPr>
            <a:spLocks noChangeArrowheads="1"/>
          </p:cNvSpPr>
          <p:nvPr/>
        </p:nvSpPr>
        <p:spPr bwMode="auto">
          <a:xfrm>
            <a:off x="468313" y="936625"/>
            <a:ext cx="8029575" cy="5588000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50000">
                <a:srgbClr val="FFFFFF"/>
              </a:gs>
              <a:gs pos="100000">
                <a:srgbClr val="CCFFCC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#include&lt;iostream.h&gt;</a:t>
            </a:r>
          </a:p>
          <a:p>
            <a:pPr>
              <a:spcAft>
                <a:spcPts val="1000"/>
              </a:spcAft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#include&lt;conio.h&gt;</a:t>
            </a:r>
          </a:p>
          <a:p>
            <a:pPr>
              <a:spcAft>
                <a:spcPts val="1000"/>
              </a:spcAft>
            </a:pPr>
            <a:endParaRPr lang="en-US" sz="2400">
              <a:latin typeface="Courier New" pitchFamily="49" charset="0"/>
              <a:cs typeface="Courier New" pitchFamily="49" charset="0"/>
            </a:endParaRPr>
          </a:p>
          <a:p>
            <a:pPr>
              <a:spcAft>
                <a:spcPts val="1000"/>
              </a:spcAft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main(){</a:t>
            </a:r>
          </a:p>
          <a:p>
            <a:pPr>
              <a:spcAft>
                <a:spcPts val="1000"/>
              </a:spcAft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int nilai;</a:t>
            </a:r>
          </a:p>
          <a:p>
            <a:pPr>
              <a:spcAft>
                <a:spcPts val="1000"/>
              </a:spcAft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cout&lt;&lt;"Masukkan Nilai = “;cin&gt;&gt;nilai;</a:t>
            </a:r>
          </a:p>
          <a:p>
            <a:pPr>
              <a:spcAft>
                <a:spcPts val="1000"/>
              </a:spcAft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if (nilai % 2 == 0)</a:t>
            </a:r>
          </a:p>
          <a:p>
            <a:pPr>
              <a:spcAft>
                <a:spcPts val="1000"/>
              </a:spcAft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 </a:t>
            </a:r>
            <a:r>
              <a:rPr lang="id-ID" sz="2400">
                <a:latin typeface="Courier New" pitchFamily="49" charset="0"/>
                <a:cs typeface="Courier New" pitchFamily="49" charset="0"/>
              </a:rPr>
              <a:t>  c</a:t>
            </a:r>
            <a:r>
              <a:rPr lang="en-US" sz="2400">
                <a:latin typeface="Courier New" pitchFamily="49" charset="0"/>
                <a:cs typeface="Courier New" pitchFamily="49" charset="0"/>
              </a:rPr>
              <a:t>out&lt;&lt;“</a:t>
            </a:r>
            <a:r>
              <a:rPr lang="id-ID" sz="2400">
                <a:latin typeface="Courier New" pitchFamily="49" charset="0"/>
                <a:cs typeface="Courier New" pitchFamily="49" charset="0"/>
              </a:rPr>
              <a:t>adalah</a:t>
            </a:r>
            <a:r>
              <a:rPr lang="en-US" sz="2400">
                <a:latin typeface="Courier New" pitchFamily="49" charset="0"/>
                <a:cs typeface="Courier New" pitchFamily="49" charset="0"/>
              </a:rPr>
              <a:t> bilangan genap";</a:t>
            </a:r>
          </a:p>
          <a:p>
            <a:pPr>
              <a:spcAft>
                <a:spcPts val="1000"/>
              </a:spcAft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>
              <a:spcAft>
                <a:spcPts val="1000"/>
              </a:spcAft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   cout&lt;&lt;“adalah bilangan ganjil";</a:t>
            </a:r>
          </a:p>
          <a:p>
            <a:pPr>
              <a:spcAft>
                <a:spcPts val="1000"/>
              </a:spcAft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getch();}</a:t>
            </a:r>
          </a:p>
          <a:p>
            <a:endParaRPr lang="en-US" sz="240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519113" y="638175"/>
            <a:ext cx="7940675" cy="2286000"/>
          </a:xfrm>
        </p:spPr>
        <p:txBody>
          <a:bodyPr/>
          <a:lstStyle/>
          <a:p>
            <a:pPr marL="342900" lvl="1" indent="-342900">
              <a:buFont typeface="Arial" charset="0"/>
              <a:buChar char="•"/>
            </a:pPr>
            <a:r>
              <a:rPr lang="en-US" sz="4000" smtClean="0"/>
              <a:t>Struktur tiga kondisi</a:t>
            </a:r>
          </a:p>
          <a:p>
            <a:pPr>
              <a:buFont typeface="Arial" charset="0"/>
              <a:buNone/>
            </a:pPr>
            <a:r>
              <a:rPr lang="id-ID" smtClean="0"/>
              <a:t>	</a:t>
            </a:r>
            <a:r>
              <a:rPr lang="en-US" smtClean="0"/>
              <a:t>Percabangan jenis ini merupakan perluasan dari struktur percabangan dengan satu dan dua kondisi. Strukturnya yaitu :</a:t>
            </a:r>
          </a:p>
          <a:p>
            <a:endParaRPr lang="en-US" smtClean="0"/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611188" y="2565400"/>
            <a:ext cx="7848600" cy="3959225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50000">
                <a:srgbClr val="FFFFFF"/>
              </a:gs>
              <a:gs pos="100000">
                <a:srgbClr val="CCFFCC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2200" b="1">
                <a:latin typeface="Calibri" pitchFamily="34" charset="0"/>
              </a:rPr>
              <a:t>if (kondisi_1) </a:t>
            </a:r>
            <a:endParaRPr lang="en-US" sz="2200" b="1">
              <a:latin typeface="Times New Roman" pitchFamily="18" charset="0"/>
            </a:endParaRPr>
          </a:p>
          <a:p>
            <a:pPr>
              <a:spcAft>
                <a:spcPts val="1000"/>
              </a:spcAft>
            </a:pPr>
            <a:r>
              <a:rPr lang="en-US" sz="2200" b="1">
                <a:latin typeface="Calibri" pitchFamily="34" charset="0"/>
              </a:rPr>
              <a:t>   {statemen_jika_kondisi_1_terpenuhi;}</a:t>
            </a:r>
          </a:p>
          <a:p>
            <a:pPr>
              <a:spcAft>
                <a:spcPts val="1000"/>
              </a:spcAft>
            </a:pPr>
            <a:r>
              <a:rPr lang="en-US" sz="2200" b="1">
                <a:latin typeface="Calibri" pitchFamily="34" charset="0"/>
              </a:rPr>
              <a:t>else if (kondisi_2)</a:t>
            </a:r>
          </a:p>
          <a:p>
            <a:pPr>
              <a:spcAft>
                <a:spcPts val="1000"/>
              </a:spcAft>
            </a:pPr>
            <a:r>
              <a:rPr lang="en-US" sz="2200" b="1">
                <a:latin typeface="Calibri" pitchFamily="34" charset="0"/>
              </a:rPr>
              <a:t>    {statemen_jika_kondisi_2_terpenuhi;}</a:t>
            </a:r>
          </a:p>
          <a:p>
            <a:pPr>
              <a:spcAft>
                <a:spcPts val="1000"/>
              </a:spcAft>
            </a:pPr>
            <a:r>
              <a:rPr lang="en-US" sz="2200" b="1">
                <a:latin typeface="Calibri" pitchFamily="34" charset="0"/>
              </a:rPr>
              <a:t>else if (kondisi_3)</a:t>
            </a:r>
          </a:p>
          <a:p>
            <a:pPr>
              <a:spcAft>
                <a:spcPts val="1000"/>
              </a:spcAft>
            </a:pPr>
            <a:r>
              <a:rPr lang="en-US" sz="2200" b="1">
                <a:latin typeface="Calibri" pitchFamily="34" charset="0"/>
              </a:rPr>
              <a:t>    {statemen_jika_kondisi_3_terpenuhi;}</a:t>
            </a:r>
          </a:p>
          <a:p>
            <a:pPr>
              <a:spcAft>
                <a:spcPts val="1000"/>
              </a:spcAft>
            </a:pPr>
            <a:r>
              <a:rPr lang="id-ID" sz="2200" b="1">
                <a:latin typeface="Calibri" pitchFamily="34" charset="0"/>
              </a:rPr>
              <a:t>e</a:t>
            </a:r>
            <a:r>
              <a:rPr lang="en-US" sz="2200" b="1">
                <a:latin typeface="Calibri" pitchFamily="34" charset="0"/>
              </a:rPr>
              <a:t>lse</a:t>
            </a:r>
            <a:endParaRPr lang="id-ID" sz="2200" b="1">
              <a:latin typeface="Calibri" pitchFamily="34" charset="0"/>
            </a:endParaRPr>
          </a:p>
          <a:p>
            <a:pPr>
              <a:spcAft>
                <a:spcPts val="1000"/>
              </a:spcAft>
            </a:pPr>
            <a:r>
              <a:rPr lang="id-ID" sz="2200" b="1">
                <a:latin typeface="Calibri" pitchFamily="34" charset="0"/>
              </a:rPr>
              <a:t>    {s</a:t>
            </a:r>
            <a:r>
              <a:rPr lang="en-US" sz="2200" b="1">
                <a:latin typeface="Calibri" pitchFamily="34" charset="0"/>
              </a:rPr>
              <a:t>tatemen_jika_semua_kondisi_diatas_tdk_terpenuhi;}</a:t>
            </a:r>
          </a:p>
          <a:p>
            <a:pPr>
              <a:spcAft>
                <a:spcPts val="1000"/>
              </a:spcAft>
            </a:pPr>
            <a:endParaRPr lang="en-US" sz="2200" b="1">
              <a:latin typeface="Calibri" pitchFamily="34" charset="0"/>
            </a:endParaRPr>
          </a:p>
          <a:p>
            <a:pPr>
              <a:spcAft>
                <a:spcPts val="1000"/>
              </a:spcAft>
            </a:pPr>
            <a:endParaRPr lang="en-US" sz="2200" b="1">
              <a:latin typeface="Calibri" pitchFamily="34" charset="0"/>
            </a:endParaRPr>
          </a:p>
          <a:p>
            <a:endParaRPr lang="en-US" sz="2200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" y="428625"/>
            <a:ext cx="7358062" cy="588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659313" y="92075"/>
            <a:ext cx="3657600" cy="3841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err="1" smtClean="0"/>
              <a:t>Contoh</a:t>
            </a:r>
            <a:r>
              <a:rPr lang="en-US" sz="3600" b="1" i="1" dirty="0" smtClean="0"/>
              <a:t> </a:t>
            </a:r>
            <a:r>
              <a:rPr lang="id-ID" sz="3600" dirty="0" smtClean="0"/>
              <a:t>:</a:t>
            </a:r>
            <a:endParaRPr lang="en-US" sz="3600" dirty="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smtClean="0"/>
          </a:p>
        </p:txBody>
      </p:sp>
      <p:sp>
        <p:nvSpPr>
          <p:cNvPr id="17412" name="Rectangle 2"/>
          <p:cNvSpPr>
            <a:spLocks noChangeArrowheads="1"/>
          </p:cNvSpPr>
          <p:nvPr/>
        </p:nvSpPr>
        <p:spPr bwMode="auto">
          <a:xfrm>
            <a:off x="647700" y="404813"/>
            <a:ext cx="7956550" cy="5903912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50000">
                <a:srgbClr val="FFFFFF"/>
              </a:gs>
              <a:gs pos="100000">
                <a:srgbClr val="CCFFCC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2200">
                <a:latin typeface="Courier New" pitchFamily="49" charset="0"/>
                <a:cs typeface="Courier New" pitchFamily="49" charset="0"/>
              </a:rPr>
              <a:t>#include&lt;iostream.h&gt;</a:t>
            </a:r>
          </a:p>
          <a:p>
            <a:pPr>
              <a:spcAft>
                <a:spcPts val="1000"/>
              </a:spcAft>
            </a:pPr>
            <a:r>
              <a:rPr lang="en-US" sz="2200">
                <a:latin typeface="Courier New" pitchFamily="49" charset="0"/>
                <a:cs typeface="Courier New" pitchFamily="49" charset="0"/>
              </a:rPr>
              <a:t>#include&lt;conio.h&gt;</a:t>
            </a:r>
          </a:p>
          <a:p>
            <a:pPr>
              <a:spcAft>
                <a:spcPts val="1000"/>
              </a:spcAft>
            </a:pPr>
            <a:r>
              <a:rPr lang="en-US" sz="2200">
                <a:latin typeface="Courier New" pitchFamily="49" charset="0"/>
                <a:cs typeface="Courier New" pitchFamily="49" charset="0"/>
              </a:rPr>
              <a:t>main(){</a:t>
            </a:r>
          </a:p>
          <a:p>
            <a:pPr>
              <a:spcAft>
                <a:spcPts val="1000"/>
              </a:spcAft>
            </a:pPr>
            <a:r>
              <a:rPr lang="en-US" sz="2200">
                <a:latin typeface="Courier New" pitchFamily="49" charset="0"/>
                <a:cs typeface="Courier New" pitchFamily="49" charset="0"/>
              </a:rPr>
              <a:t>int bil;</a:t>
            </a:r>
          </a:p>
          <a:p>
            <a:pPr>
              <a:spcAft>
                <a:spcPts val="1000"/>
              </a:spcAft>
            </a:pPr>
            <a:r>
              <a:rPr lang="en-US" sz="2200">
                <a:latin typeface="Courier New" pitchFamily="49" charset="0"/>
                <a:cs typeface="Courier New" pitchFamily="49" charset="0"/>
              </a:rPr>
              <a:t>cout&lt;&lt;“</a:t>
            </a:r>
            <a:r>
              <a:rPr lang="id-ID" sz="2200">
                <a:latin typeface="Courier New" pitchFamily="49" charset="0"/>
                <a:cs typeface="Courier New" pitchFamily="49" charset="0"/>
              </a:rPr>
              <a:t>Input</a:t>
            </a:r>
            <a:r>
              <a:rPr lang="en-US" sz="2200">
                <a:latin typeface="Courier New" pitchFamily="49" charset="0"/>
                <a:cs typeface="Courier New" pitchFamily="49" charset="0"/>
              </a:rPr>
              <a:t> </a:t>
            </a:r>
            <a:r>
              <a:rPr lang="id-ID" sz="2200">
                <a:latin typeface="Courier New" pitchFamily="49" charset="0"/>
                <a:cs typeface="Courier New" pitchFamily="49" charset="0"/>
              </a:rPr>
              <a:t>angka</a:t>
            </a:r>
            <a:r>
              <a:rPr lang="en-US" sz="2200">
                <a:latin typeface="Courier New" pitchFamily="49" charset="0"/>
                <a:cs typeface="Courier New" pitchFamily="49" charset="0"/>
              </a:rPr>
              <a:t> yg akan dicek “;cin&gt;&gt;bil;</a:t>
            </a:r>
          </a:p>
          <a:p>
            <a:pPr>
              <a:spcAft>
                <a:spcPts val="1000"/>
              </a:spcAft>
            </a:pPr>
            <a:r>
              <a:rPr lang="en-US" sz="2200">
                <a:latin typeface="Courier New" pitchFamily="49" charset="0"/>
                <a:cs typeface="Courier New" pitchFamily="49" charset="0"/>
              </a:rPr>
              <a:t>if (bil &gt; 0)</a:t>
            </a:r>
          </a:p>
          <a:p>
            <a:pPr>
              <a:spcAft>
                <a:spcPts val="1000"/>
              </a:spcAft>
            </a:pPr>
            <a:r>
              <a:rPr lang="en-US" sz="2200">
                <a:latin typeface="Courier New" pitchFamily="49" charset="0"/>
                <a:cs typeface="Courier New" pitchFamily="49" charset="0"/>
              </a:rPr>
              <a:t> {cout&lt;&lt;bil&lt;&lt;" adalah bilangan Positif“;}</a:t>
            </a:r>
          </a:p>
          <a:p>
            <a:pPr>
              <a:spcAft>
                <a:spcPts val="1000"/>
              </a:spcAft>
            </a:pPr>
            <a:r>
              <a:rPr lang="en-US" sz="2200">
                <a:latin typeface="Courier New" pitchFamily="49" charset="0"/>
                <a:cs typeface="Courier New" pitchFamily="49" charset="0"/>
              </a:rPr>
              <a:t>else if (bil &lt; 0)</a:t>
            </a:r>
          </a:p>
          <a:p>
            <a:pPr>
              <a:spcAft>
                <a:spcPts val="1000"/>
              </a:spcAft>
            </a:pPr>
            <a:r>
              <a:rPr lang="en-US" sz="2200">
                <a:latin typeface="Courier New" pitchFamily="49" charset="0"/>
                <a:cs typeface="Courier New" pitchFamily="49" charset="0"/>
              </a:rPr>
              <a:t> {cout&lt;&lt;bil&lt;&lt;" adalah bilangan Negatif“;}</a:t>
            </a:r>
          </a:p>
          <a:p>
            <a:pPr>
              <a:spcAft>
                <a:spcPts val="1000"/>
              </a:spcAft>
            </a:pPr>
            <a:r>
              <a:rPr lang="en-US" sz="220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>
              <a:spcAft>
                <a:spcPts val="1000"/>
              </a:spcAft>
            </a:pPr>
            <a:r>
              <a:rPr lang="en-US" sz="2200">
                <a:latin typeface="Courier New" pitchFamily="49" charset="0"/>
                <a:cs typeface="Courier New" pitchFamily="49" charset="0"/>
              </a:rPr>
              <a:t> {cout&lt;&lt;"Anda mengInputkan bilangan Nol“;</a:t>
            </a:r>
            <a:r>
              <a:rPr lang="id-ID" sz="2200">
                <a:latin typeface="Courier New" pitchFamily="49" charset="0"/>
                <a:cs typeface="Courier New" pitchFamily="49" charset="0"/>
              </a:rPr>
              <a:t>}</a:t>
            </a:r>
            <a:endParaRPr lang="en-US" sz="2200">
              <a:latin typeface="Courier New" pitchFamily="49" charset="0"/>
              <a:cs typeface="Courier New" pitchFamily="49" charset="0"/>
            </a:endParaRPr>
          </a:p>
          <a:p>
            <a:pPr>
              <a:spcAft>
                <a:spcPts val="1000"/>
              </a:spcAft>
            </a:pPr>
            <a:r>
              <a:rPr lang="en-US" sz="2200">
                <a:latin typeface="Courier New" pitchFamily="49" charset="0"/>
                <a:cs typeface="Courier New" pitchFamily="49" charset="0"/>
              </a:rPr>
              <a:t>getch();}</a:t>
            </a:r>
          </a:p>
          <a:p>
            <a:endParaRPr lang="en-US" sz="220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7900" y="-7938"/>
            <a:ext cx="2414588" cy="6429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SWITCH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57188" y="2357438"/>
            <a:ext cx="8247062" cy="2786062"/>
          </a:xfrm>
        </p:spPr>
        <p:txBody>
          <a:bodyPr rtlCol="0">
            <a:normAutofit fontScale="85000" lnSpcReduction="10000"/>
          </a:bodyPr>
          <a:lstStyle/>
          <a:p>
            <a:pPr indent="-274320" algn="just" fontAlgn="auto">
              <a:spcAft>
                <a:spcPts val="0"/>
              </a:spcAft>
              <a:buFont typeface="Arial" charset="0"/>
              <a:buNone/>
              <a:defRPr/>
            </a:pPr>
            <a:r>
              <a:rPr lang="id-ID" dirty="0" smtClean="0"/>
              <a:t>	</a:t>
            </a:r>
            <a:r>
              <a:rPr lang="en-US" sz="4000" dirty="0" err="1" smtClean="0"/>
              <a:t>Selain</a:t>
            </a:r>
            <a:r>
              <a:rPr lang="en-US" sz="4000" dirty="0" smtClean="0"/>
              <a:t> </a:t>
            </a:r>
            <a:r>
              <a:rPr lang="en-US" sz="4000" dirty="0" err="1" smtClean="0"/>
              <a:t>menggunakan</a:t>
            </a:r>
            <a:r>
              <a:rPr lang="en-US" sz="4000" dirty="0" smtClean="0"/>
              <a:t> </a:t>
            </a:r>
            <a:r>
              <a:rPr lang="en-US" sz="4000" dirty="0" err="1" smtClean="0"/>
              <a:t>struktur</a:t>
            </a:r>
            <a:r>
              <a:rPr lang="en-US" sz="4000" dirty="0" smtClean="0"/>
              <a:t> </a:t>
            </a:r>
            <a:r>
              <a:rPr lang="en-US" sz="4000" i="1" dirty="0" smtClean="0"/>
              <a:t>if</a:t>
            </a:r>
            <a:r>
              <a:rPr lang="en-US" sz="4000" dirty="0" smtClean="0"/>
              <a:t>, C++ </a:t>
            </a:r>
            <a:r>
              <a:rPr lang="en-US" sz="4000" dirty="0" err="1" smtClean="0"/>
              <a:t>juga</a:t>
            </a:r>
            <a:r>
              <a:rPr lang="en-US" sz="4000" dirty="0" smtClean="0"/>
              <a:t> </a:t>
            </a:r>
            <a:r>
              <a:rPr lang="en-US" sz="4000" dirty="0" err="1" smtClean="0"/>
              <a:t>mempunyai</a:t>
            </a:r>
            <a:r>
              <a:rPr lang="en-US" sz="4000" dirty="0" smtClean="0"/>
              <a:t> </a:t>
            </a:r>
            <a:r>
              <a:rPr lang="en-US" sz="4000" dirty="0" err="1" smtClean="0"/>
              <a:t>percabangan</a:t>
            </a:r>
            <a:r>
              <a:rPr lang="en-US" sz="4000" dirty="0" smtClean="0"/>
              <a:t> </a:t>
            </a:r>
            <a:r>
              <a:rPr lang="en-US" sz="4000" dirty="0" err="1" smtClean="0"/>
              <a:t>dengan</a:t>
            </a:r>
            <a:r>
              <a:rPr lang="en-US" sz="4000" dirty="0" smtClean="0"/>
              <a:t> </a:t>
            </a:r>
            <a:r>
              <a:rPr lang="en-US" sz="4000" dirty="0" err="1" smtClean="0"/>
              <a:t>menggunakan</a:t>
            </a:r>
            <a:r>
              <a:rPr lang="en-US" sz="4000" dirty="0" smtClean="0"/>
              <a:t> </a:t>
            </a:r>
            <a:r>
              <a:rPr lang="en-US" sz="4000" i="1" dirty="0" smtClean="0"/>
              <a:t>switch.</a:t>
            </a:r>
            <a:r>
              <a:rPr lang="en-US" sz="4000" dirty="0" smtClean="0"/>
              <a:t> </a:t>
            </a:r>
            <a:r>
              <a:rPr lang="en-US" sz="4000" dirty="0" err="1" smtClean="0"/>
              <a:t>Bentuk</a:t>
            </a:r>
            <a:r>
              <a:rPr lang="en-US" sz="4000" dirty="0" smtClean="0"/>
              <a:t> </a:t>
            </a:r>
            <a:r>
              <a:rPr lang="en-US" sz="4000" dirty="0" err="1" smtClean="0"/>
              <a:t>umum</a:t>
            </a:r>
            <a:r>
              <a:rPr lang="en-US" sz="4000" dirty="0" smtClean="0"/>
              <a:t> </a:t>
            </a:r>
            <a:r>
              <a:rPr lang="en-US" sz="4000" dirty="0" err="1" smtClean="0"/>
              <a:t>struktur</a:t>
            </a:r>
            <a:r>
              <a:rPr lang="en-US" sz="4000" dirty="0" smtClean="0"/>
              <a:t> </a:t>
            </a:r>
            <a:r>
              <a:rPr lang="en-US" sz="4000" dirty="0" err="1" smtClean="0"/>
              <a:t>percabangan</a:t>
            </a:r>
            <a:r>
              <a:rPr lang="en-US" sz="4000" dirty="0" smtClean="0"/>
              <a:t> </a:t>
            </a:r>
            <a:r>
              <a:rPr lang="en-US" sz="4000" i="1" dirty="0" smtClean="0"/>
              <a:t>switch</a:t>
            </a:r>
            <a:r>
              <a:rPr lang="en-US" sz="4000" dirty="0" smtClean="0"/>
              <a:t> </a:t>
            </a:r>
            <a:r>
              <a:rPr lang="en-US" sz="4000" dirty="0" err="1" smtClean="0"/>
              <a:t>yaitu</a:t>
            </a:r>
            <a:r>
              <a:rPr lang="en-US" sz="4000" dirty="0" smtClean="0"/>
              <a:t> :</a:t>
            </a:r>
          </a:p>
          <a:p>
            <a:pPr indent="-274320" fontAlgn="auto">
              <a:spcAft>
                <a:spcPts val="0"/>
              </a:spcAft>
              <a:buFont typeface="Arial" charset="0"/>
              <a:buNone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42875" y="71438"/>
            <a:ext cx="8786813" cy="6715125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50000">
                <a:srgbClr val="FFFFFF"/>
              </a:gs>
              <a:gs pos="100000">
                <a:srgbClr val="CCFFCC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3200" b="1">
                <a:latin typeface="Calibri" pitchFamily="34" charset="0"/>
              </a:rPr>
              <a:t>switch (ekspresi) {</a:t>
            </a:r>
          </a:p>
          <a:p>
            <a:pPr>
              <a:spcAft>
                <a:spcPts val="1000"/>
              </a:spcAft>
            </a:pPr>
            <a:r>
              <a:rPr lang="en-US" sz="3200" b="1">
                <a:latin typeface="Calibri" pitchFamily="34" charset="0"/>
              </a:rPr>
              <a:t>      case nilai_konstanta1  : </a:t>
            </a:r>
          </a:p>
          <a:p>
            <a:pPr>
              <a:spcAft>
                <a:spcPts val="1000"/>
              </a:spcAft>
            </a:pPr>
            <a:r>
              <a:rPr lang="en-US" sz="3200" b="1">
                <a:latin typeface="Calibri" pitchFamily="34" charset="0"/>
              </a:rPr>
              <a:t>              statemen(pernyataan);</a:t>
            </a:r>
          </a:p>
          <a:p>
            <a:pPr>
              <a:spcAft>
                <a:spcPts val="1000"/>
              </a:spcAft>
            </a:pPr>
            <a:r>
              <a:rPr lang="en-US" sz="3200" b="1">
                <a:latin typeface="Calibri" pitchFamily="34" charset="0"/>
              </a:rPr>
              <a:t>              break;</a:t>
            </a:r>
          </a:p>
          <a:p>
            <a:pPr>
              <a:spcAft>
                <a:spcPts val="1000"/>
              </a:spcAft>
            </a:pPr>
            <a:r>
              <a:rPr lang="en-US" sz="3200" b="1">
                <a:latin typeface="Calibri" pitchFamily="34" charset="0"/>
              </a:rPr>
              <a:t>      case nilai_konstanta2  :</a:t>
            </a:r>
          </a:p>
          <a:p>
            <a:pPr>
              <a:spcAft>
                <a:spcPts val="1000"/>
              </a:spcAft>
            </a:pPr>
            <a:r>
              <a:rPr lang="en-US" sz="3200" b="1">
                <a:latin typeface="Calibri" pitchFamily="34" charset="0"/>
              </a:rPr>
              <a:t>              statemen(pernyataan);</a:t>
            </a:r>
          </a:p>
          <a:p>
            <a:pPr>
              <a:spcAft>
                <a:spcPts val="1000"/>
              </a:spcAft>
            </a:pPr>
            <a:r>
              <a:rPr lang="en-US" sz="3200" b="1">
                <a:latin typeface="Calibri" pitchFamily="34" charset="0"/>
              </a:rPr>
              <a:t>              break;</a:t>
            </a:r>
          </a:p>
          <a:p>
            <a:pPr>
              <a:spcAft>
                <a:spcPts val="1000"/>
              </a:spcAft>
            </a:pPr>
            <a:r>
              <a:rPr lang="en-US" sz="3200" b="1">
                <a:latin typeface="Calibri" pitchFamily="34" charset="0"/>
              </a:rPr>
              <a:t>       …….</a:t>
            </a:r>
          </a:p>
          <a:p>
            <a:pPr>
              <a:spcAft>
                <a:spcPts val="1000"/>
              </a:spcAft>
            </a:pPr>
            <a:r>
              <a:rPr lang="en-US" sz="3200" b="1">
                <a:latin typeface="Calibri" pitchFamily="34" charset="0"/>
              </a:rPr>
              <a:t>      default :</a:t>
            </a:r>
          </a:p>
          <a:p>
            <a:pPr>
              <a:spcAft>
                <a:spcPts val="1000"/>
              </a:spcAft>
            </a:pPr>
            <a:r>
              <a:rPr lang="en-US" sz="3200" b="1">
                <a:latin typeface="Calibri" pitchFamily="34" charset="0"/>
              </a:rPr>
              <a:t>              statemen(pernyataan)_alternatif;</a:t>
            </a:r>
          </a:p>
          <a:p>
            <a:pPr>
              <a:spcAft>
                <a:spcPts val="1000"/>
              </a:spcAft>
            </a:pPr>
            <a:r>
              <a:rPr lang="en-US" sz="3200" b="1">
                <a:latin typeface="Calibri" pitchFamily="34" charset="0"/>
              </a:rPr>
              <a:t>}</a:t>
            </a:r>
          </a:p>
          <a:p>
            <a:pPr>
              <a:spcAft>
                <a:spcPts val="1000"/>
              </a:spcAft>
            </a:pPr>
            <a:r>
              <a:rPr lang="en-US" sz="3200" b="1">
                <a:latin typeface="Calibri" pitchFamily="34" charset="0"/>
              </a:rPr>
              <a:t>              </a:t>
            </a:r>
          </a:p>
          <a:p>
            <a:pPr>
              <a:spcAft>
                <a:spcPts val="1000"/>
              </a:spcAft>
            </a:pPr>
            <a:endParaRPr lang="en-US" sz="3200" b="1">
              <a:latin typeface="Calibri" pitchFamily="34" charset="0"/>
            </a:endParaRPr>
          </a:p>
          <a:p>
            <a:endParaRPr lang="en-US" sz="3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787900" y="107950"/>
            <a:ext cx="3441700" cy="3683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d-ID" sz="3600" dirty="0" smtClean="0"/>
              <a:t>Contoh:</a:t>
            </a:r>
            <a:endParaRPr lang="en-US" sz="3600" dirty="0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smtClean="0"/>
          </a:p>
        </p:txBody>
      </p:sp>
      <p:sp>
        <p:nvSpPr>
          <p:cNvPr id="20484" name="Rectangle 2"/>
          <p:cNvSpPr>
            <a:spLocks noChangeArrowheads="1"/>
          </p:cNvSpPr>
          <p:nvPr/>
        </p:nvSpPr>
        <p:spPr bwMode="auto">
          <a:xfrm>
            <a:off x="71438" y="742950"/>
            <a:ext cx="8929687" cy="5972175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50000">
                <a:srgbClr val="FFFFFF"/>
              </a:gs>
              <a:gs pos="100000">
                <a:srgbClr val="CCFFCC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#include &lt;iostream.h&gt;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#include &lt;conio.h&gt;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main() {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 int a;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 cout&lt;&lt;"Masukkan bilangan:“;cin&gt;&gt;a;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 switch (a){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  case 1 :</a:t>
            </a:r>
          </a:p>
          <a:p>
            <a:pPr>
              <a:spcAft>
                <a:spcPts val="1000"/>
              </a:spcAft>
            </a:pPr>
            <a:r>
              <a:rPr lang="id-ID" sz="320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3200">
                <a:latin typeface="Courier New" pitchFamily="49" charset="0"/>
                <a:cs typeface="Courier New" pitchFamily="49" charset="0"/>
              </a:rPr>
              <a:t>cout&lt;&lt;"Hari</a:t>
            </a:r>
            <a:r>
              <a:rPr lang="id-ID" sz="32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>
                <a:latin typeface="Courier New" pitchFamily="49" charset="0"/>
                <a:cs typeface="Courier New" pitchFamily="49" charset="0"/>
              </a:rPr>
              <a:t>ke "&lt;&lt;a&lt;&lt;“:Minggu";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   break;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smtClean="0"/>
          </a:p>
        </p:txBody>
      </p:sp>
      <p:sp>
        <p:nvSpPr>
          <p:cNvPr id="21508" name="Rectangle 2"/>
          <p:cNvSpPr>
            <a:spLocks noChangeArrowheads="1"/>
          </p:cNvSpPr>
          <p:nvPr/>
        </p:nvSpPr>
        <p:spPr bwMode="auto">
          <a:xfrm>
            <a:off x="71438" y="428625"/>
            <a:ext cx="8929687" cy="5786438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50000">
                <a:srgbClr val="FFFFFF"/>
              </a:gs>
              <a:gs pos="100000">
                <a:srgbClr val="CCFFCC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case 2 :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  cout&lt;&lt;"Hari ke "&lt;&lt;a&lt;&lt;" : Senin";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  break;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case 3 :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  cout&lt;&lt;"Hari ke "&lt;&lt;a&lt;&lt;" : Selasa";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  break;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case 4 :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  cout&lt;&lt;"Hari ke "&lt;&lt;a&lt;&lt;" : Rabu";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  break;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smtClean="0"/>
          </a:p>
        </p:txBody>
      </p:sp>
      <p:sp>
        <p:nvSpPr>
          <p:cNvPr id="22532" name="Rectangle 2"/>
          <p:cNvSpPr>
            <a:spLocks noChangeArrowheads="1"/>
          </p:cNvSpPr>
          <p:nvPr/>
        </p:nvSpPr>
        <p:spPr bwMode="auto">
          <a:xfrm>
            <a:off x="71438" y="428625"/>
            <a:ext cx="8786812" cy="5715000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50000">
                <a:srgbClr val="FFFFFF"/>
              </a:gs>
              <a:gs pos="100000">
                <a:srgbClr val="CCFFCC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case 5 :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  cout&lt;&lt;"Hari ke "&lt;&lt;a&lt;&lt;" : Kamis";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  break;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case 6 :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  cout&lt;&lt;"Hari ke "&lt;&lt;a&lt;&lt;" : Jum'at";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  break;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case 7 :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  cout&lt;&lt;"Hari ke "&lt;&lt;a&lt;&lt;" : Sabtu";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  break;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smtClean="0"/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142875" y="71438"/>
            <a:ext cx="9001125" cy="2500312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50000">
                <a:srgbClr val="FFFFFF"/>
              </a:gs>
              <a:gs pos="100000">
                <a:srgbClr val="CCFFCC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default :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  cout&lt;&lt;"Tidak terdapat hari ke"&lt;&lt;a;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spcAft>
                <a:spcPts val="1000"/>
              </a:spcAft>
            </a:pPr>
            <a:r>
              <a:rPr lang="en-US" sz="3200">
                <a:latin typeface="Courier New" pitchFamily="49" charset="0"/>
                <a:cs typeface="Courier New" pitchFamily="49" charset="0"/>
              </a:rPr>
              <a:t>getch();}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605338" y="-26988"/>
            <a:ext cx="2198687" cy="785813"/>
          </a:xfrm>
          <a:prstGeom prst="rect">
            <a:avLst/>
          </a:prstGeom>
        </p:spPr>
        <p:txBody>
          <a:bodyPr anchor="ctr">
            <a:normAutofit fontScale="77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400" b="1" dirty="0">
                <a:latin typeface="+mj-lt"/>
                <a:ea typeface="+mj-ea"/>
                <a:cs typeface="+mj-cs"/>
              </a:rPr>
              <a:t>Selection</a:t>
            </a:r>
          </a:p>
        </p:txBody>
      </p:sp>
      <p:sp>
        <p:nvSpPr>
          <p:cNvPr id="6147" name="Rectangle 3"/>
          <p:cNvSpPr txBox="1">
            <a:spLocks noChangeArrowheads="1"/>
          </p:cNvSpPr>
          <p:nvPr/>
        </p:nvSpPr>
        <p:spPr bwMode="auto">
          <a:xfrm>
            <a:off x="539750" y="881063"/>
            <a:ext cx="8102600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Font typeface="Arial" charset="0"/>
              <a:buChar char="•"/>
            </a:pPr>
            <a:r>
              <a:rPr lang="en-US" sz="3600">
                <a:latin typeface="Calibri" pitchFamily="34" charset="0"/>
              </a:rPr>
              <a:t>Statemen kendali digunakan untuk mengambil suatu keputusan atau memilih bagian program yang akan dikerjakan sesuai dengan kondisi atau syarat yang diberikan. </a:t>
            </a:r>
            <a:endParaRPr lang="id-ID" sz="3600">
              <a:latin typeface="Calibri" pitchFamily="34" charset="0"/>
            </a:endParaRPr>
          </a:p>
          <a:p>
            <a:pPr marL="1257300" lvl="2" indent="-342900" algn="just">
              <a:spcBef>
                <a:spcPct val="20000"/>
              </a:spcBef>
            </a:pPr>
            <a:r>
              <a:rPr lang="id-ID" sz="3600">
                <a:latin typeface="Calibri" pitchFamily="34" charset="0"/>
              </a:rPr>
              <a:t>				ATAU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</a:pPr>
            <a:r>
              <a:rPr lang="en-US" sz="3600">
                <a:latin typeface="Calibri" pitchFamily="34" charset="0"/>
              </a:rPr>
              <a:t>Percabangan yaitu suatu pemilihan statemen yang akan dieksekusi dimana pemilihan tersebut didasarkan atas kondisi tertentu.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Tugas 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042988" y="2324101"/>
            <a:ext cx="6777037" cy="1819280"/>
          </a:xfrm>
        </p:spPr>
        <p:txBody>
          <a:bodyPr rtlCol="0">
            <a:normAutofit/>
          </a:bodyPr>
          <a:lstStyle/>
          <a:p>
            <a:pPr indent="-274320" fontAlgn="auto">
              <a:spcAft>
                <a:spcPts val="0"/>
              </a:spcAft>
              <a:defRPr/>
            </a:pPr>
            <a:r>
              <a:rPr lang="id-ID" dirty="0" smtClean="0"/>
              <a:t>Buatlah program untuk menentukan bilangan genap dan ganjil dari angka yang diinputkan</a:t>
            </a:r>
          </a:p>
          <a:p>
            <a:pPr indent="-274320" fontAlgn="auto">
              <a:spcAft>
                <a:spcPts val="0"/>
              </a:spcAft>
              <a:defRPr/>
            </a:pPr>
            <a:endParaRPr lang="id-ID" dirty="0" smtClean="0"/>
          </a:p>
          <a:p>
            <a:pPr indent="-274320" fontAlgn="auto">
              <a:spcAft>
                <a:spcPts val="0"/>
              </a:spcAft>
              <a:defRPr/>
            </a:pPr>
            <a:endParaRPr lang="en-US" dirty="0" smtClean="0"/>
          </a:p>
          <a:p>
            <a:pPr indent="-274320" fontAlgn="auto">
              <a:spcAft>
                <a:spcPts val="0"/>
              </a:spcAft>
              <a:buFont typeface="Arial" charset="0"/>
              <a:buNone/>
              <a:defRPr/>
            </a:pPr>
            <a:endParaRPr lang="id-ID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ChangeArrowheads="1"/>
          </p:cNvSpPr>
          <p:nvPr/>
        </p:nvSpPr>
        <p:spPr bwMode="auto">
          <a:xfrm>
            <a:off x="646113" y="777875"/>
            <a:ext cx="8102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3200">
                <a:latin typeface="Calibri" pitchFamily="34" charset="0"/>
              </a:rPr>
              <a:t>Statemen-statemen di atas memerlukan suatu kondisi atau syarat sebagai dasar pengambilan keputusan. Salah satu kondisi yang umum digunakan</a:t>
            </a:r>
            <a:r>
              <a:rPr lang="id-ID" sz="3200">
                <a:latin typeface="Calibri" pitchFamily="34" charset="0"/>
              </a:rPr>
              <a:t> </a:t>
            </a:r>
            <a:r>
              <a:rPr lang="en-US" sz="3200">
                <a:latin typeface="Calibri" pitchFamily="34" charset="0"/>
              </a:rPr>
              <a:t>adalah berupa keadaan benar atau salah</a:t>
            </a:r>
            <a:r>
              <a:rPr lang="id-ID" sz="3200">
                <a:latin typeface="Calibri" pitchFamily="34" charset="0"/>
              </a:rPr>
              <a:t> </a:t>
            </a:r>
            <a:r>
              <a:rPr lang="en-US" sz="3200">
                <a:latin typeface="Calibri" pitchFamily="34" charset="0"/>
              </a:rPr>
              <a:t>(true or false).</a:t>
            </a:r>
            <a:endParaRPr lang="id-ID" sz="3200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5650" y="3646488"/>
            <a:ext cx="6911975" cy="25923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dirty="0" err="1">
                <a:latin typeface="+mn-lt"/>
              </a:rPr>
              <a:t>Bahasa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>
                <a:latin typeface="+mn-lt"/>
              </a:rPr>
              <a:t>C </a:t>
            </a:r>
            <a:r>
              <a:rPr lang="en-US" sz="2800" dirty="0" err="1">
                <a:latin typeface="+mn-lt"/>
              </a:rPr>
              <a:t>ada</a:t>
            </a:r>
            <a:r>
              <a:rPr lang="en-US" sz="2800" dirty="0">
                <a:latin typeface="+mn-lt"/>
              </a:rPr>
              <a:t> 2 </a:t>
            </a:r>
            <a:r>
              <a:rPr lang="en-US" sz="2800" dirty="0" err="1">
                <a:latin typeface="+mn-lt"/>
              </a:rPr>
              <a:t>statemen,yaitu</a:t>
            </a:r>
            <a:r>
              <a:rPr lang="en-US" sz="2800" dirty="0">
                <a:latin typeface="+mn-lt"/>
              </a:rPr>
              <a:t> :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</a:rPr>
              <a:t>1. IF</a:t>
            </a:r>
            <a:endParaRPr lang="en-US" sz="2800" dirty="0">
              <a:latin typeface="+mn-lt"/>
            </a:endParaRPr>
          </a:p>
          <a:p>
            <a:pPr marL="742950" lvl="1" indent="-285750" algn="just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err="1">
                <a:latin typeface="+mn-lt"/>
              </a:rPr>
              <a:t>Statemen</a:t>
            </a:r>
            <a:r>
              <a:rPr lang="en-US" sz="2800" dirty="0">
                <a:latin typeface="+mn-lt"/>
              </a:rPr>
              <a:t> </a:t>
            </a:r>
            <a:r>
              <a:rPr lang="en-US" sz="2800" b="1" dirty="0">
                <a:latin typeface="+mn-lt"/>
              </a:rPr>
              <a:t>if </a:t>
            </a:r>
            <a:endParaRPr lang="en-US" sz="2800" dirty="0">
              <a:latin typeface="+mn-lt"/>
            </a:endParaRPr>
          </a:p>
          <a:p>
            <a:pPr marL="742950" lvl="1" indent="-285750" algn="just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err="1">
                <a:latin typeface="+mn-lt"/>
              </a:rPr>
              <a:t>Statemen</a:t>
            </a:r>
            <a:r>
              <a:rPr lang="en-US" sz="2800" dirty="0">
                <a:latin typeface="+mn-lt"/>
              </a:rPr>
              <a:t> </a:t>
            </a:r>
            <a:r>
              <a:rPr lang="en-US" sz="2800" b="1" dirty="0">
                <a:latin typeface="+mn-lt"/>
              </a:rPr>
              <a:t>if-else</a:t>
            </a:r>
            <a:r>
              <a:rPr lang="en-US" sz="2800" dirty="0">
                <a:latin typeface="+mn-lt"/>
              </a:rPr>
              <a:t>, </a:t>
            </a:r>
            <a:r>
              <a:rPr lang="en-US" sz="2800" dirty="0" err="1">
                <a:latin typeface="+mn-lt"/>
              </a:rPr>
              <a:t>dan</a:t>
            </a:r>
            <a:r>
              <a:rPr lang="en-US" sz="2800" dirty="0">
                <a:latin typeface="+mn-lt"/>
              </a:rPr>
              <a:t> </a:t>
            </a:r>
          </a:p>
          <a:p>
            <a:pPr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</a:rPr>
              <a:t>2. SWITCH</a:t>
            </a:r>
            <a:r>
              <a:rPr lang="en-US" sz="2800" b="1" dirty="0">
                <a:latin typeface="+mn-lt"/>
              </a:rPr>
              <a:t> </a:t>
            </a: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 rtlCol="0">
            <a:normAutofit fontScale="90000"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en-US" b="1" dirty="0" smtClean="0">
                <a:latin typeface="Arial" pitchFamily="34" charset="0"/>
                <a:ea typeface="Times New Roman" pitchFamily="18" charset="0"/>
              </a:rPr>
              <a:t>IF</a:t>
            </a:r>
            <a:r>
              <a:rPr lang="en-US" dirty="0" smtClean="0">
                <a:latin typeface="Arial" pitchFamily="34" charset="0"/>
              </a:rPr>
              <a:t/>
            </a:r>
            <a:br>
              <a:rPr lang="en-US" dirty="0" smtClean="0">
                <a:latin typeface="Arial" pitchFamily="34" charset="0"/>
              </a:rPr>
            </a:b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1675" y="990600"/>
            <a:ext cx="7758113" cy="4525963"/>
          </a:xfrm>
        </p:spPr>
        <p:txBody>
          <a:bodyPr rtlCol="0">
            <a:normAutofit fontScale="92500" lnSpcReduction="20000"/>
          </a:bodyPr>
          <a:lstStyle/>
          <a:p>
            <a:pPr marL="342900" lvl="1" indent="-34290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300" dirty="0" err="1" smtClean="0">
                <a:latin typeface="Arial" pitchFamily="34" charset="0"/>
                <a:ea typeface="Times New Roman" pitchFamily="18" charset="0"/>
              </a:rPr>
              <a:t>Struktur</a:t>
            </a:r>
            <a:r>
              <a:rPr lang="en-US" sz="4300" dirty="0" smtClean="0"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4300" dirty="0" err="1" smtClean="0">
                <a:latin typeface="Arial" pitchFamily="34" charset="0"/>
                <a:ea typeface="Times New Roman" pitchFamily="18" charset="0"/>
              </a:rPr>
              <a:t>satu</a:t>
            </a:r>
            <a:r>
              <a:rPr lang="en-US" sz="4300" dirty="0" smtClean="0"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4300" dirty="0" err="1" smtClean="0">
                <a:latin typeface="Arial" pitchFamily="34" charset="0"/>
                <a:ea typeface="Times New Roman" pitchFamily="18" charset="0"/>
              </a:rPr>
              <a:t>kondisi</a:t>
            </a:r>
            <a:endParaRPr lang="id-ID" sz="4300" dirty="0" smtClean="0">
              <a:latin typeface="Arial" pitchFamily="34" charset="0"/>
              <a:ea typeface="Times New Roman" pitchFamily="18" charset="0"/>
            </a:endParaRPr>
          </a:p>
          <a:p>
            <a:pPr marL="0" indent="0" algn="just" fontAlgn="auto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tabLst>
                <a:tab pos="457200" algn="l"/>
              </a:tabLst>
              <a:defRPr/>
            </a:pPr>
            <a:endParaRPr lang="id-ID" sz="3600" dirty="0" smtClean="0">
              <a:latin typeface="Arial" pitchFamily="34" charset="0"/>
              <a:ea typeface="Times New Roman" pitchFamily="18" charset="0"/>
            </a:endParaRPr>
          </a:p>
          <a:p>
            <a:pPr marL="0" indent="0" algn="just" fontAlgn="auto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tabLst>
                <a:tab pos="457200" algn="l"/>
              </a:tabLst>
              <a:defRPr/>
            </a:pPr>
            <a:r>
              <a:rPr lang="id-ID" sz="3900" dirty="0" smtClean="0">
                <a:latin typeface="Arial" pitchFamily="34" charset="0"/>
                <a:ea typeface="Times New Roman" pitchFamily="18" charset="0"/>
              </a:rPr>
              <a:t>	</a:t>
            </a:r>
            <a:r>
              <a:rPr lang="en-US" sz="39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Struktur</a:t>
            </a:r>
            <a:r>
              <a:rPr lang="en-US" sz="39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ini</a:t>
            </a:r>
            <a:r>
              <a:rPr lang="en-US" sz="39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merupakan</a:t>
            </a:r>
            <a:r>
              <a:rPr lang="en-US" sz="39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struktur</a:t>
            </a:r>
            <a:r>
              <a:rPr lang="en-US" sz="39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yang paling</a:t>
            </a:r>
            <a:r>
              <a:rPr lang="id-ID" sz="39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sederhana</a:t>
            </a:r>
            <a:r>
              <a:rPr lang="en-US" sz="39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karena</a:t>
            </a:r>
            <a:r>
              <a:rPr lang="en-US" sz="39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hanya</a:t>
            </a:r>
            <a:r>
              <a:rPr lang="en-US" sz="39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melibatkan</a:t>
            </a:r>
            <a:r>
              <a:rPr lang="en-US" sz="39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satu</a:t>
            </a:r>
            <a:r>
              <a:rPr lang="en-US" sz="39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buah</a:t>
            </a:r>
            <a:r>
              <a:rPr lang="en-US" sz="39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id-ID" sz="39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ekspresi</a:t>
            </a:r>
            <a:r>
              <a:rPr lang="en-US" sz="39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yang </a:t>
            </a:r>
            <a:r>
              <a:rPr lang="en-US" sz="39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akan</a:t>
            </a:r>
            <a:r>
              <a:rPr lang="en-US" sz="39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diperiksa</a:t>
            </a:r>
            <a:r>
              <a:rPr lang="en-US" sz="39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</a:t>
            </a:r>
            <a:r>
              <a:rPr lang="sv-SE" sz="39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Jika kondisi salah,</a:t>
            </a:r>
            <a:r>
              <a:rPr lang="id-ID" sz="39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v-SE" sz="39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tidak akan mengerjakan apapun didalam instruksi</a:t>
            </a:r>
            <a:r>
              <a:rPr lang="id-ID" sz="39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v-SE" sz="39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IF (langsung menuju ke instruksi berikutnya). </a:t>
            </a:r>
            <a:endParaRPr lang="en-US" sz="3900" dirty="0" smtClean="0">
              <a:latin typeface="Arial" pitchFamily="34" charset="0"/>
            </a:endParaRPr>
          </a:p>
          <a:p>
            <a:pPr marL="342900" lvl="1" indent="-34290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d-ID" sz="3600" dirty="0" smtClean="0">
              <a:latin typeface="Arial" pitchFamily="34" charset="0"/>
              <a:ea typeface="Times New Roman" pitchFamily="18" charset="0"/>
            </a:endParaRPr>
          </a:p>
          <a:p>
            <a:pPr indent="-27432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755650" y="765175"/>
            <a:ext cx="7000875" cy="5500688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50000">
                <a:srgbClr val="FFFFFF"/>
              </a:gs>
              <a:gs pos="100000">
                <a:srgbClr val="CCFFCC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2800">
                <a:latin typeface="Calibri" pitchFamily="34" charset="0"/>
              </a:rPr>
              <a:t>//jika hanya terdiri satu statemen</a:t>
            </a:r>
          </a:p>
          <a:p>
            <a:pPr>
              <a:spcAft>
                <a:spcPts val="1000"/>
              </a:spcAft>
            </a:pPr>
            <a:endParaRPr lang="en-US" sz="2800">
              <a:latin typeface="Calibri" pitchFamily="34" charset="0"/>
            </a:endParaRPr>
          </a:p>
          <a:p>
            <a:pPr>
              <a:spcAft>
                <a:spcPts val="1000"/>
              </a:spcAft>
            </a:pPr>
            <a:r>
              <a:rPr lang="en-US" sz="2800" b="1">
                <a:latin typeface="Calibri" pitchFamily="34" charset="0"/>
              </a:rPr>
              <a:t>if (kondisi) statemen</a:t>
            </a:r>
            <a:endParaRPr lang="en-US" sz="2800" b="1">
              <a:latin typeface="Times New Roman" pitchFamily="18" charset="0"/>
            </a:endParaRPr>
          </a:p>
          <a:p>
            <a:pPr>
              <a:spcAft>
                <a:spcPts val="1000"/>
              </a:spcAft>
            </a:pPr>
            <a:endParaRPr lang="en-US" sz="2800" b="1">
              <a:latin typeface="Times New Roman" pitchFamily="18" charset="0"/>
            </a:endParaRPr>
          </a:p>
          <a:p>
            <a:pPr>
              <a:spcAft>
                <a:spcPts val="1000"/>
              </a:spcAft>
            </a:pPr>
            <a:r>
              <a:rPr lang="en-US" sz="2800" b="1">
                <a:latin typeface="Calibri" pitchFamily="34" charset="0"/>
              </a:rPr>
              <a:t>//</a:t>
            </a:r>
            <a:r>
              <a:rPr lang="en-US" sz="2800">
                <a:latin typeface="Calibri" pitchFamily="34" charset="0"/>
              </a:rPr>
              <a:t>jika terdapat lebih dari satu statemen</a:t>
            </a:r>
          </a:p>
          <a:p>
            <a:pPr>
              <a:spcAft>
                <a:spcPts val="1000"/>
              </a:spcAft>
            </a:pPr>
            <a:endParaRPr lang="en-US" sz="2800">
              <a:latin typeface="Calibri" pitchFamily="34" charset="0"/>
            </a:endParaRPr>
          </a:p>
          <a:p>
            <a:pPr>
              <a:spcAft>
                <a:spcPts val="1000"/>
              </a:spcAft>
            </a:pPr>
            <a:r>
              <a:rPr lang="en-US" sz="2800" b="1">
                <a:latin typeface="Calibri" pitchFamily="34" charset="0"/>
              </a:rPr>
              <a:t>if (kondisi) {</a:t>
            </a:r>
          </a:p>
          <a:p>
            <a:pPr>
              <a:spcAft>
                <a:spcPts val="1000"/>
              </a:spcAft>
            </a:pPr>
            <a:r>
              <a:rPr lang="en-US" sz="2800" b="1">
                <a:latin typeface="Calibri" pitchFamily="34" charset="0"/>
              </a:rPr>
              <a:t>    statemen1;</a:t>
            </a:r>
          </a:p>
          <a:p>
            <a:pPr>
              <a:spcAft>
                <a:spcPts val="1000"/>
              </a:spcAft>
            </a:pPr>
            <a:r>
              <a:rPr lang="en-US" sz="2800" b="1">
                <a:latin typeface="Calibri" pitchFamily="34" charset="0"/>
              </a:rPr>
              <a:t>    statemen2;</a:t>
            </a:r>
          </a:p>
          <a:p>
            <a:pPr>
              <a:spcAft>
                <a:spcPts val="1000"/>
              </a:spcAft>
            </a:pPr>
            <a:r>
              <a:rPr lang="en-US" sz="2800" b="1">
                <a:latin typeface="Calibri" pitchFamily="34" charset="0"/>
              </a:rPr>
              <a:t>    …..          }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38" y="857250"/>
            <a:ext cx="5334000" cy="420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6463" y="0"/>
            <a:ext cx="1871662" cy="4397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err="1" smtClean="0"/>
              <a:t>Contoh</a:t>
            </a:r>
            <a:r>
              <a:rPr lang="en-US" sz="3200" b="1" dirty="0" smtClean="0"/>
              <a:t> </a:t>
            </a:r>
            <a:r>
              <a:rPr lang="id-ID" sz="3200" b="1" dirty="0" smtClean="0"/>
              <a:t>:</a:t>
            </a:r>
            <a:endParaRPr lang="en-US" sz="3200" dirty="0" smtClean="0"/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468313" y="981075"/>
            <a:ext cx="8280400" cy="5519738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50000">
                <a:srgbClr val="FFFFFF"/>
              </a:gs>
              <a:gs pos="100000">
                <a:srgbClr val="CCFFCC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#include&lt;iostream.h&gt;</a:t>
            </a:r>
          </a:p>
          <a:p>
            <a:pPr>
              <a:spcAft>
                <a:spcPts val="1000"/>
              </a:spcAft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#include&lt;conio.h&gt;</a:t>
            </a:r>
          </a:p>
          <a:p>
            <a:pPr>
              <a:spcAft>
                <a:spcPts val="1000"/>
              </a:spcAft>
            </a:pPr>
            <a:endParaRPr lang="en-US" sz="2400">
              <a:latin typeface="Courier New" pitchFamily="49" charset="0"/>
              <a:cs typeface="Courier New" pitchFamily="49" charset="0"/>
            </a:endParaRPr>
          </a:p>
          <a:p>
            <a:pPr>
              <a:spcAft>
                <a:spcPts val="1000"/>
              </a:spcAft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main(){</a:t>
            </a:r>
          </a:p>
          <a:p>
            <a:pPr>
              <a:spcAft>
                <a:spcPts val="1000"/>
              </a:spcAft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int nilai;</a:t>
            </a:r>
          </a:p>
          <a:p>
            <a:pPr>
              <a:spcAft>
                <a:spcPts val="1000"/>
              </a:spcAft>
            </a:pPr>
            <a:endParaRPr lang="en-US" sz="2400">
              <a:latin typeface="Courier New" pitchFamily="49" charset="0"/>
              <a:cs typeface="Courier New" pitchFamily="49" charset="0"/>
            </a:endParaRPr>
          </a:p>
          <a:p>
            <a:pPr>
              <a:spcAft>
                <a:spcPts val="1000"/>
              </a:spcAft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cout&lt;&lt;”Masukkan Nilai = ”;cin&gt;&gt;nilai;</a:t>
            </a:r>
          </a:p>
          <a:p>
            <a:pPr>
              <a:spcAft>
                <a:spcPts val="1000"/>
              </a:spcAft>
            </a:pPr>
            <a:endParaRPr lang="id-ID" sz="2400">
              <a:latin typeface="Courier New" pitchFamily="49" charset="0"/>
              <a:cs typeface="Courier New" pitchFamily="49" charset="0"/>
            </a:endParaRPr>
          </a:p>
          <a:p>
            <a:pPr>
              <a:spcAft>
                <a:spcPts val="1000"/>
              </a:spcAft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if (nilai&gt;0)</a:t>
            </a:r>
          </a:p>
          <a:p>
            <a:pPr>
              <a:spcAft>
                <a:spcPts val="1000"/>
              </a:spcAft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cout&lt;&lt;”</a:t>
            </a:r>
            <a:r>
              <a:rPr lang="id-ID" sz="2400">
                <a:latin typeface="Courier New" pitchFamily="49" charset="0"/>
                <a:cs typeface="Courier New" pitchFamily="49" charset="0"/>
              </a:rPr>
              <a:t>Angkanya </a:t>
            </a:r>
            <a:r>
              <a:rPr lang="en-US" sz="2400">
                <a:latin typeface="Courier New" pitchFamily="49" charset="0"/>
                <a:cs typeface="Courier New" pitchFamily="49" charset="0"/>
              </a:rPr>
              <a:t>adalah bil</a:t>
            </a:r>
            <a:r>
              <a:rPr lang="id-ID" sz="2400">
                <a:latin typeface="Courier New" pitchFamily="49" charset="0"/>
                <a:cs typeface="Courier New" pitchFamily="49" charset="0"/>
              </a:rPr>
              <a:t>angan positif</a:t>
            </a:r>
            <a:r>
              <a:rPr lang="en-US" sz="2400">
                <a:latin typeface="Courier New" pitchFamily="49" charset="0"/>
                <a:cs typeface="Courier New" pitchFamily="49" charset="0"/>
              </a:rPr>
              <a:t>”;</a:t>
            </a:r>
          </a:p>
          <a:p>
            <a:pPr>
              <a:spcAft>
                <a:spcPts val="1000"/>
              </a:spcAft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getch();}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650" y="506413"/>
            <a:ext cx="8031163" cy="3643312"/>
          </a:xfrm>
        </p:spPr>
        <p:txBody>
          <a:bodyPr rtlCol="0">
            <a:normAutofit/>
          </a:bodyPr>
          <a:lstStyle/>
          <a:p>
            <a:pPr marL="342900" lvl="1" indent="-3429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err="1" smtClean="0"/>
              <a:t>Struktur</a:t>
            </a:r>
            <a:r>
              <a:rPr lang="en-US" sz="3200" dirty="0" smtClean="0"/>
              <a:t> </a:t>
            </a:r>
            <a:r>
              <a:rPr lang="en-US" sz="3200" dirty="0" err="1" smtClean="0"/>
              <a:t>dua</a:t>
            </a:r>
            <a:r>
              <a:rPr lang="en-US" sz="3200" dirty="0" smtClean="0"/>
              <a:t> </a:t>
            </a:r>
            <a:r>
              <a:rPr lang="en-US" sz="3200" dirty="0" err="1" smtClean="0"/>
              <a:t>kondisi</a:t>
            </a:r>
            <a:r>
              <a:rPr lang="id-ID" sz="3200" dirty="0" smtClean="0"/>
              <a:t> </a:t>
            </a:r>
          </a:p>
          <a:p>
            <a:pPr marL="457200" lvl="1" indent="-45720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3200" dirty="0" smtClean="0"/>
              <a:t>	</a:t>
            </a:r>
            <a:r>
              <a:rPr lang="en-US" sz="3200" dirty="0" err="1" smtClean="0"/>
              <a:t>Struktur</a:t>
            </a:r>
            <a:r>
              <a:rPr lang="en-US" sz="3200" dirty="0" smtClean="0"/>
              <a:t> </a:t>
            </a:r>
            <a:r>
              <a:rPr lang="en-US" sz="3200" dirty="0" err="1" smtClean="0"/>
              <a:t>percabangan</a:t>
            </a:r>
            <a:r>
              <a:rPr lang="en-US" sz="3200" dirty="0" smtClean="0"/>
              <a:t> </a:t>
            </a:r>
            <a:r>
              <a:rPr lang="en-US" sz="3200" dirty="0" err="1" smtClean="0"/>
              <a:t>jenis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sedikit</a:t>
            </a:r>
            <a:r>
              <a:rPr lang="id-ID" sz="3200" dirty="0" smtClean="0"/>
              <a:t> </a:t>
            </a:r>
            <a:r>
              <a:rPr lang="en-US" sz="3200" dirty="0" err="1" smtClean="0"/>
              <a:t>lebih</a:t>
            </a:r>
            <a:r>
              <a:rPr lang="id-ID" sz="3200" dirty="0" smtClean="0"/>
              <a:t>  </a:t>
            </a:r>
            <a:r>
              <a:rPr lang="en-US" sz="3200" dirty="0" err="1" smtClean="0"/>
              <a:t>kompleks</a:t>
            </a:r>
            <a:r>
              <a:rPr lang="en-US" sz="3200" dirty="0" smtClean="0"/>
              <a:t> </a:t>
            </a:r>
            <a:r>
              <a:rPr lang="en-US" sz="3200" dirty="0" err="1" smtClean="0"/>
              <a:t>bila</a:t>
            </a:r>
            <a:r>
              <a:rPr lang="en-US" sz="3200" dirty="0" smtClean="0"/>
              <a:t> </a:t>
            </a:r>
            <a:r>
              <a:rPr lang="en-US" sz="3200" dirty="0" err="1" smtClean="0"/>
              <a:t>dibandingkan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struktur</a:t>
            </a:r>
            <a:r>
              <a:rPr lang="en-US" sz="3200" dirty="0" smtClean="0"/>
              <a:t> yang </a:t>
            </a:r>
            <a:r>
              <a:rPr lang="en-US" sz="3200" dirty="0" err="1" smtClean="0"/>
              <a:t>hanya</a:t>
            </a:r>
            <a:r>
              <a:rPr lang="en-US" sz="3200" dirty="0" smtClean="0"/>
              <a:t> </a:t>
            </a:r>
            <a:r>
              <a:rPr lang="en-US" sz="3200" dirty="0" err="1" smtClean="0"/>
              <a:t>memiliki</a:t>
            </a:r>
            <a:r>
              <a:rPr lang="en-US" sz="3200" dirty="0" smtClean="0"/>
              <a:t> </a:t>
            </a:r>
            <a:r>
              <a:rPr lang="en-US" sz="3200" dirty="0" err="1" smtClean="0"/>
              <a:t>satu</a:t>
            </a:r>
            <a:r>
              <a:rPr lang="en-US" sz="3200" dirty="0" smtClean="0"/>
              <a:t> </a:t>
            </a:r>
            <a:r>
              <a:rPr lang="en-US" sz="3200" dirty="0" err="1" smtClean="0"/>
              <a:t>buah</a:t>
            </a:r>
            <a:r>
              <a:rPr lang="en-US" sz="3200" dirty="0" smtClean="0"/>
              <a:t> </a:t>
            </a:r>
            <a:r>
              <a:rPr lang="en-US" sz="3200" dirty="0" err="1" smtClean="0"/>
              <a:t>kondisi</a:t>
            </a:r>
            <a:r>
              <a:rPr lang="en-US" sz="3200" dirty="0" smtClean="0"/>
              <a:t>. </a:t>
            </a:r>
            <a:endParaRPr lang="id-ID" sz="3200" dirty="0" smtClean="0"/>
          </a:p>
          <a:p>
            <a:pPr marL="457200" lvl="1" indent="-45720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dirty="0" err="1" smtClean="0"/>
              <a:t>Strukturnya</a:t>
            </a:r>
            <a:r>
              <a:rPr lang="en-US" sz="3200" dirty="0" smtClean="0"/>
              <a:t> </a:t>
            </a:r>
            <a:r>
              <a:rPr lang="en-US" sz="3200" dirty="0" err="1" smtClean="0"/>
              <a:t>yaitu</a:t>
            </a:r>
            <a:r>
              <a:rPr lang="en-US" sz="3200" dirty="0" smtClean="0"/>
              <a:t> :</a:t>
            </a:r>
          </a:p>
          <a:p>
            <a:pPr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200" dirty="0" smtClean="0"/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717550" y="3860800"/>
            <a:ext cx="7670800" cy="2595563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50000">
                <a:srgbClr val="FFFFFF"/>
              </a:gs>
              <a:gs pos="100000">
                <a:srgbClr val="CCFFCC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2800" b="1">
                <a:latin typeface="Calibri" pitchFamily="34" charset="0"/>
              </a:rPr>
              <a:t>if (kondisi) </a:t>
            </a:r>
            <a:endParaRPr lang="en-US" sz="2800" b="1">
              <a:latin typeface="Times New Roman" pitchFamily="18" charset="0"/>
            </a:endParaRPr>
          </a:p>
          <a:p>
            <a:pPr>
              <a:spcAft>
                <a:spcPts val="1000"/>
              </a:spcAft>
            </a:pPr>
            <a:r>
              <a:rPr lang="en-US" sz="2800" b="1">
                <a:latin typeface="Calibri" pitchFamily="34" charset="0"/>
              </a:rPr>
              <a:t>   {      statemen_jika_kondisi_terpenuhi;    }</a:t>
            </a:r>
          </a:p>
          <a:p>
            <a:pPr>
              <a:spcAft>
                <a:spcPts val="1000"/>
              </a:spcAft>
            </a:pPr>
            <a:r>
              <a:rPr lang="en-US" sz="2800" b="1">
                <a:latin typeface="Calibri" pitchFamily="34" charset="0"/>
              </a:rPr>
              <a:t>else</a:t>
            </a:r>
          </a:p>
          <a:p>
            <a:pPr>
              <a:spcAft>
                <a:spcPts val="1000"/>
              </a:spcAft>
            </a:pPr>
            <a:r>
              <a:rPr lang="en-US" sz="2800" b="1">
                <a:latin typeface="Calibri" pitchFamily="34" charset="0"/>
              </a:rPr>
              <a:t>    {     statemen_jika_kondisi_tidak_terpenuhi;    }</a:t>
            </a:r>
            <a:endParaRPr lang="en-US" sz="2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468313" y="635000"/>
            <a:ext cx="8170862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sv-SE" sz="3200">
                <a:latin typeface="Times New Roman" pitchFamily="18" charset="0"/>
                <a:cs typeface="Times New Roman" pitchFamily="18" charset="0"/>
              </a:rPr>
              <a:t>Dalam menuliskan kondisi/syarat selalu digunakan</a:t>
            </a:r>
            <a:r>
              <a:rPr lang="id-ID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v-SE" sz="3200">
                <a:latin typeface="Times New Roman" pitchFamily="18" charset="0"/>
                <a:cs typeface="Times New Roman" pitchFamily="18" charset="0"/>
              </a:rPr>
              <a:t>operator relasional sebagai sarana untuk melakukan proses pengecekan :</a:t>
            </a:r>
            <a:endParaRPr lang="sv-SE" sz="320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74675" y="2613025"/>
          <a:ext cx="7958087" cy="3840480"/>
        </p:xfrm>
        <a:graphic>
          <a:graphicData uri="http://schemas.openxmlformats.org/drawingml/2006/table">
            <a:tbl>
              <a:tblPr/>
              <a:tblGrid>
                <a:gridCol w="3567418"/>
                <a:gridCol w="4390669"/>
              </a:tblGrid>
              <a:tr h="531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>
                          <a:latin typeface="Times New Roman"/>
                          <a:ea typeface="Times New Roman"/>
                        </a:rPr>
                        <a:t>Operator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>
                          <a:latin typeface="Times New Roman"/>
                          <a:ea typeface="Times New Roman"/>
                        </a:rPr>
                        <a:t>Arti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531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>
                          <a:latin typeface="Times New Roman"/>
                          <a:ea typeface="Times New Roman"/>
                        </a:rPr>
                        <a:t>&gt;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3600" dirty="0" err="1">
                          <a:latin typeface="Times New Roman"/>
                          <a:ea typeface="Times New Roman"/>
                        </a:rPr>
                        <a:t>Lebih</a:t>
                      </a:r>
                      <a:r>
                        <a:rPr lang="en-US" sz="3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3600" dirty="0" err="1">
                          <a:latin typeface="Times New Roman"/>
                          <a:ea typeface="Times New Roman"/>
                        </a:rPr>
                        <a:t>besar</a:t>
                      </a:r>
                      <a:endParaRPr lang="en-US" sz="3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>
                          <a:latin typeface="Times New Roman"/>
                          <a:ea typeface="Times New Roman"/>
                        </a:rPr>
                        <a:t>&lt;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3600" dirty="0" err="1">
                          <a:latin typeface="Times New Roman"/>
                          <a:ea typeface="Times New Roman"/>
                        </a:rPr>
                        <a:t>Lebih</a:t>
                      </a:r>
                      <a:r>
                        <a:rPr lang="en-US" sz="3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3600" dirty="0" err="1">
                          <a:latin typeface="Times New Roman"/>
                          <a:ea typeface="Times New Roman"/>
                        </a:rPr>
                        <a:t>kecil</a:t>
                      </a:r>
                      <a:endParaRPr lang="en-US" sz="3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>
                          <a:latin typeface="Times New Roman"/>
                          <a:ea typeface="Times New Roman"/>
                        </a:rPr>
                        <a:t>=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3600" dirty="0" err="1">
                          <a:latin typeface="Times New Roman"/>
                          <a:ea typeface="Times New Roman"/>
                        </a:rPr>
                        <a:t>Sama</a:t>
                      </a:r>
                      <a:r>
                        <a:rPr lang="en-US" sz="3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3600" dirty="0" err="1">
                          <a:latin typeface="Times New Roman"/>
                          <a:ea typeface="Times New Roman"/>
                        </a:rPr>
                        <a:t>dengan</a:t>
                      </a:r>
                      <a:endParaRPr lang="en-US" sz="3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>
                          <a:latin typeface="Times New Roman"/>
                          <a:ea typeface="Times New Roman"/>
                        </a:rPr>
                        <a:t>&gt;=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3600" dirty="0" err="1">
                          <a:latin typeface="Times New Roman"/>
                          <a:ea typeface="Times New Roman"/>
                        </a:rPr>
                        <a:t>Lebih</a:t>
                      </a:r>
                      <a:r>
                        <a:rPr lang="en-US" sz="3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3600" dirty="0" err="1">
                          <a:latin typeface="Times New Roman"/>
                          <a:ea typeface="Times New Roman"/>
                        </a:rPr>
                        <a:t>atau</a:t>
                      </a:r>
                      <a:r>
                        <a:rPr lang="en-US" sz="3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3600" dirty="0" err="1">
                          <a:latin typeface="Times New Roman"/>
                          <a:ea typeface="Times New Roman"/>
                        </a:rPr>
                        <a:t>sama</a:t>
                      </a:r>
                      <a:endParaRPr lang="en-US" sz="3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>
                          <a:latin typeface="Times New Roman"/>
                          <a:ea typeface="Times New Roman"/>
                        </a:rPr>
                        <a:t>&lt;=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3600" dirty="0" err="1">
                          <a:latin typeface="Times New Roman"/>
                          <a:ea typeface="Times New Roman"/>
                        </a:rPr>
                        <a:t>Kurang</a:t>
                      </a:r>
                      <a:r>
                        <a:rPr lang="en-US" sz="3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3600" dirty="0" err="1">
                          <a:latin typeface="Times New Roman"/>
                          <a:ea typeface="Times New Roman"/>
                        </a:rPr>
                        <a:t>atau</a:t>
                      </a:r>
                      <a:r>
                        <a:rPr lang="en-US" sz="3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3600" dirty="0" err="1">
                          <a:latin typeface="Times New Roman"/>
                          <a:ea typeface="Times New Roman"/>
                        </a:rPr>
                        <a:t>sama</a:t>
                      </a:r>
                      <a:endParaRPr lang="en-US" sz="3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>
                          <a:latin typeface="Times New Roman"/>
                          <a:ea typeface="Times New Roman"/>
                        </a:rPr>
                        <a:t>!=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3600" dirty="0" err="1">
                          <a:latin typeface="Times New Roman"/>
                          <a:ea typeface="Times New Roman"/>
                        </a:rPr>
                        <a:t>Tidak</a:t>
                      </a:r>
                      <a:r>
                        <a:rPr lang="en-US" sz="3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3600" dirty="0" err="1">
                          <a:latin typeface="Times New Roman"/>
                          <a:ea typeface="Times New Roman"/>
                        </a:rPr>
                        <a:t>sama</a:t>
                      </a:r>
                      <a:r>
                        <a:rPr lang="en-US" sz="3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3600" dirty="0" err="1">
                          <a:latin typeface="Times New Roman"/>
                          <a:ea typeface="Times New Roman"/>
                        </a:rPr>
                        <a:t>dengan</a:t>
                      </a:r>
                      <a:endParaRPr lang="en-US" sz="3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187</TotalTime>
  <Words>580</Words>
  <Application>Microsoft Office PowerPoint</Application>
  <PresentationFormat>On-screen Show (4:3)</PresentationFormat>
  <Paragraphs>146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Century Gothic</vt:lpstr>
      <vt:lpstr>Wingdings 2</vt:lpstr>
      <vt:lpstr>Calibri</vt:lpstr>
      <vt:lpstr>Times New Roman</vt:lpstr>
      <vt:lpstr>Courier New</vt:lpstr>
      <vt:lpstr>Austin</vt:lpstr>
      <vt:lpstr>Slide 1</vt:lpstr>
      <vt:lpstr>Slide 2</vt:lpstr>
      <vt:lpstr>Slide 3</vt:lpstr>
      <vt:lpstr>IF </vt:lpstr>
      <vt:lpstr>Slide 5</vt:lpstr>
      <vt:lpstr>Slide 6</vt:lpstr>
      <vt:lpstr>Contoh :</vt:lpstr>
      <vt:lpstr>Slide 8</vt:lpstr>
      <vt:lpstr>Slide 9</vt:lpstr>
      <vt:lpstr>Contoh :</vt:lpstr>
      <vt:lpstr>Slide 11</vt:lpstr>
      <vt:lpstr>Slide 12</vt:lpstr>
      <vt:lpstr>Contoh :</vt:lpstr>
      <vt:lpstr>SWITCH</vt:lpstr>
      <vt:lpstr>Slide 15</vt:lpstr>
      <vt:lpstr>Contoh:</vt:lpstr>
      <vt:lpstr>Slide 17</vt:lpstr>
      <vt:lpstr>Slide 18</vt:lpstr>
      <vt:lpstr>Slide 19</vt:lpstr>
      <vt:lpstr>Tugas </vt:lpstr>
    </vt:vector>
  </TitlesOfParts>
  <Company>Dea Shafira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4</dc:title>
  <dc:creator>Administrator</dc:creator>
  <cp:lastModifiedBy>User</cp:lastModifiedBy>
  <cp:revision>18</cp:revision>
  <dcterms:created xsi:type="dcterms:W3CDTF">2010-03-28T09:05:49Z</dcterms:created>
  <dcterms:modified xsi:type="dcterms:W3CDTF">2019-10-23T03:00:52Z</dcterms:modified>
</cp:coreProperties>
</file>