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5" autoAdjust="0"/>
    <p:restoredTop sz="94184" autoAdjust="0"/>
  </p:normalViewPr>
  <p:slideViewPr>
    <p:cSldViewPr snapToGrid="0">
      <p:cViewPr varScale="1">
        <p:scale>
          <a:sx n="52" d="100"/>
          <a:sy n="52" d="100"/>
        </p:scale>
        <p:origin x="5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6/29/2024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6/29/2024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6/29/2024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6/29/2024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6/29/2024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6/29/2024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6/29/2024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6/29/2024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6/29/2024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6/29/2024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>
            <a:normAutofit/>
          </a:bodyPr>
          <a:lstStyle/>
          <a:p>
            <a:r>
              <a:rPr lang="en-US" sz="4800" dirty="0"/>
              <a:t>Hasil Review </a:t>
            </a:r>
            <a:r>
              <a:rPr lang="en-US" sz="4800" dirty="0" err="1"/>
              <a:t>Jurnal</a:t>
            </a:r>
            <a:r>
              <a:rPr lang="en-US" sz="4800" dirty="0"/>
              <a:t> “Implementation of K-Means Algorithm in data analysis”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rmAutofit/>
          </a:bodyPr>
          <a:lstStyle/>
          <a:p>
            <a:r>
              <a:rPr lang="en-US" sz="1800" dirty="0" err="1"/>
              <a:t>Sekar</a:t>
            </a:r>
            <a:r>
              <a:rPr lang="en-US" sz="1800" dirty="0"/>
              <a:t> dana </a:t>
            </a:r>
            <a:r>
              <a:rPr lang="en-US" sz="1800" dirty="0" err="1"/>
              <a:t>chiatra</a:t>
            </a:r>
            <a:r>
              <a:rPr lang="en-US" sz="1800" dirty="0"/>
              <a:t> - 2321210008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648ED-3A34-8D9D-CEA9-0708E58C9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E7C1A-D5D8-A866-062D-09D479131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peniliti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clustering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Cluster 1 (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laris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Wardah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Maybelline, Garnier, Pond’s, Pixy dan Citra.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Sedangkan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pada Cluster 2 (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cukup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laris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Emina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Make Over, Viva, Nivea,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Purbasari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Sariayu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Rexona, Y.O.U,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Marcks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Pigeon, Inez,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L’oreal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Mustika Ratu, Madame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Gie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M.A.C, Revlon, Fair and Lovely, La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Tulipe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Olay,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Silkygirl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Marina,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Lakeme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Safi. Dan pada Cluster 3 (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terlaris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Bioqua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88784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CCE9876-1D1C-2D4D-D756-E4A156B5F9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1260805"/>
              </p:ext>
            </p:extLst>
          </p:nvPr>
        </p:nvGraphicFramePr>
        <p:xfrm>
          <a:off x="1187117" y="208547"/>
          <a:ext cx="5101388" cy="60639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76030">
                  <a:extLst>
                    <a:ext uri="{9D8B030D-6E8A-4147-A177-3AD203B41FA5}">
                      <a16:colId xmlns:a16="http://schemas.microsoft.com/office/drawing/2014/main" val="3996310355"/>
                    </a:ext>
                  </a:extLst>
                </a:gridCol>
                <a:gridCol w="1408637">
                  <a:extLst>
                    <a:ext uri="{9D8B030D-6E8A-4147-A177-3AD203B41FA5}">
                      <a16:colId xmlns:a16="http://schemas.microsoft.com/office/drawing/2014/main" val="856165448"/>
                    </a:ext>
                  </a:extLst>
                </a:gridCol>
                <a:gridCol w="1136304">
                  <a:extLst>
                    <a:ext uri="{9D8B030D-6E8A-4147-A177-3AD203B41FA5}">
                      <a16:colId xmlns:a16="http://schemas.microsoft.com/office/drawing/2014/main" val="2110018413"/>
                    </a:ext>
                  </a:extLst>
                </a:gridCol>
                <a:gridCol w="1880417">
                  <a:extLst>
                    <a:ext uri="{9D8B030D-6E8A-4147-A177-3AD203B41FA5}">
                      <a16:colId xmlns:a16="http://schemas.microsoft.com/office/drawing/2014/main" val="197346459"/>
                    </a:ext>
                  </a:extLst>
                </a:gridCol>
              </a:tblGrid>
              <a:tr h="18949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Cluster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611834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1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2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3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1593453650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A001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Wardah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2779637688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A002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Emina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2229691582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A003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Maybelline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383769972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A004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Garnier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602061797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A005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Make Over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000328009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A006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Viva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058609301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A007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Nivea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796178677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A008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Purbasari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1550111078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A009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Sariayu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2849245569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A010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Pond's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987217139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A011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Rexona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4038194605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A012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Y.O.U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766933464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A013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Marcks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2211069036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A014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Pigeon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004560635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A015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Inez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746948453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A016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Pixy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652317044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A017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L'oreal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2425587819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A018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Mustika Ratu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4173989411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A019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Madame Gie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28775878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A020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M.A.C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2952481317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A021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Revlon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1743441263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A022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Citra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001590602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A023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Bioqua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1210149099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A024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Fair and Lovely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765716349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A025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La Tulipe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1598800628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A026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Olay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2082920999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A027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Silkygirl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577938074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A028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Marina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2778198206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A029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Lakeme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3774815879"/>
                  </a:ext>
                </a:extLst>
              </a:tr>
              <a:tr h="189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A030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 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>
                          <a:effectLst/>
                        </a:rPr>
                        <a:t>Safi</a:t>
                      </a:r>
                      <a:endParaRPr lang="en-ID" sz="7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700" b="1" kern="0" dirty="0">
                          <a:effectLst/>
                        </a:rPr>
                        <a:t> </a:t>
                      </a:r>
                      <a:endParaRPr lang="en-ID" sz="7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09" marR="42309" marT="0" marB="0" anchor="ctr"/>
                </a:tc>
                <a:extLst>
                  <a:ext uri="{0D108BD9-81ED-4DB2-BD59-A6C34878D82A}">
                    <a16:rowId xmlns:a16="http://schemas.microsoft.com/office/drawing/2014/main" val="678882042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8CD772-66F7-89F5-DEB7-00C4ACD3B24B}"/>
              </a:ext>
            </a:extLst>
          </p:cNvPr>
          <p:cNvSpPr txBox="1">
            <a:spLocks/>
          </p:cNvSpPr>
          <p:nvPr/>
        </p:nvSpPr>
        <p:spPr>
          <a:xfrm>
            <a:off x="6471385" y="2140286"/>
            <a:ext cx="4533498" cy="4132165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Sedangkan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reviewer,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clustering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Cluster 1 (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Maybelline, Garnier, Pond’s, Pixy dan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Bioqua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Cluster 2 (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cukup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Wardah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Citra, La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Tulipe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Silkygirl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Marina,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Lakeme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Safi. Dan pada Cluster 3 (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terlaris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Emina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Make Over, Viva, Nivea,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Purbasari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Sariayu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Rexona, Y.O.U,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Marcks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Pigeon, Inez,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L’oreal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Mustika Ratu, Madame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Gie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M.A.C, Revlon, Fair and Lovely dan Olay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24911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5AEEB-3802-5417-0988-F7FF6F355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0D159-6198-F437-69CE-38A44C002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05263"/>
            <a:ext cx="10058400" cy="4251158"/>
          </a:xfrm>
        </p:spPr>
        <p:txBody>
          <a:bodyPr>
            <a:normAutofit fontScale="85000" lnSpcReduction="20000"/>
          </a:bodyPr>
          <a:lstStyle/>
          <a:p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review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reviewer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jurnal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Implementation of K-Means Algorithm in Data Analysis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disimpulkan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jurnal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Algoritma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K-Means Clustering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mencari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terbaik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terlaris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 data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kosmetik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Terdapat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review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diantaranya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rata – rata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iterasi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pertama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banyak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terjadinya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iterasi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clustering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proses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Algoritma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K-Means Clustering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Hasil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clustering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Cluster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(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Wardah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Maybelline, Garnier, Pond’s, Pixy dan Citra;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Cluster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(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cukup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Emina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Make Over, Viva, Nivea,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Purbasari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Sariayu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Rexona, Y.O.U,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Marcks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Pigeon, Inez,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L’oreal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Mustika Ratu, Madame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Gie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M.A.C, Revlon, Fair and Lovely, La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Tulipe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Olay,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Silkygirl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Marina,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Lakeme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Safi;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Cluster 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(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terlaris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Bioqua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Sedangkan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clustering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menururt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reviewer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Cluster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(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Maybelline, Garnier, Pond’s, Pixy dan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Bioqua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Cluster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(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cukup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Wardah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Citra, La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Tulipe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Silkygirl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Marina,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Lakeme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Safi;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Cluster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(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terlaris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Emina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Make Over, Viva, Nivea,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Purbasari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Sariayu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Rexona, Y.O.U,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Marcks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Pigeon, Inez,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L’oreal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Mustika Ratu, Madame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Gie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M.A.C, Revlon, Fair and Lovely dan Olay.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1819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A2AD-ABA8-BB46-5CE1-EF16DD32C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03621"/>
            <a:ext cx="10058400" cy="1450757"/>
          </a:xfrm>
        </p:spPr>
        <p:txBody>
          <a:bodyPr/>
          <a:lstStyle/>
          <a:p>
            <a:pPr algn="ctr"/>
            <a:r>
              <a:rPr lang="en-US" dirty="0" err="1"/>
              <a:t>Terima</a:t>
            </a:r>
            <a:r>
              <a:rPr lang="en-US" dirty="0"/>
              <a:t> Kasih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96371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9E6A0-61D5-070D-2858-E97E3CD9A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15750"/>
            <a:ext cx="10058400" cy="758792"/>
          </a:xfrm>
        </p:spPr>
        <p:txBody>
          <a:bodyPr/>
          <a:lstStyle/>
          <a:p>
            <a:r>
              <a:rPr lang="en-US" dirty="0"/>
              <a:t>Hasil Review</a:t>
            </a:r>
            <a:endParaRPr lang="en-ID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05CE924-B6ED-D5BD-3061-3B25C829F9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9945033"/>
              </p:ext>
            </p:extLst>
          </p:nvPr>
        </p:nvGraphicFramePr>
        <p:xfrm>
          <a:off x="1096963" y="2108200"/>
          <a:ext cx="10058400" cy="3947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828484752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342561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Judul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Implementation of K-Means Algorithm in Data Analysis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31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Jurnal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TELKOMNIKA, Telecommunication Computing Electronics and Control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984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Volume dan Halaman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Volume 20, </a:t>
                      </a:r>
                      <a:r>
                        <a:rPr lang="en-US" dirty="0" err="1"/>
                        <a:t>Nomor</a:t>
                      </a:r>
                      <a:r>
                        <a:rPr lang="en-US" dirty="0"/>
                        <a:t> 2, April 2022, pp. 307-313, ISSN : 1693-6930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228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Tahun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Accepted 24 </a:t>
                      </a:r>
                      <a:r>
                        <a:rPr lang="en-US" dirty="0" err="1"/>
                        <a:t>Februari</a:t>
                      </a:r>
                      <a:r>
                        <a:rPr lang="en-US" dirty="0"/>
                        <a:t> 2024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522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Penulis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Asyahri</a:t>
                      </a:r>
                      <a:r>
                        <a:rPr lang="en-US" dirty="0"/>
                        <a:t> Hadi </a:t>
                      </a:r>
                      <a:r>
                        <a:rPr lang="en-US" dirty="0" err="1"/>
                        <a:t>Nasyuha</a:t>
                      </a:r>
                      <a:endParaRPr lang="en-US" dirty="0"/>
                    </a:p>
                    <a:p>
                      <a:r>
                        <a:rPr lang="en-US" dirty="0" err="1"/>
                        <a:t>Zulham</a:t>
                      </a:r>
                      <a:endParaRPr lang="en-US" dirty="0"/>
                    </a:p>
                    <a:p>
                      <a:r>
                        <a:rPr lang="en-US" dirty="0"/>
                        <a:t>Ibnu </a:t>
                      </a:r>
                      <a:r>
                        <a:rPr lang="en-US" dirty="0" err="1"/>
                        <a:t>Rusydi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545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Reviewer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Sekar</a:t>
                      </a:r>
                      <a:r>
                        <a:rPr lang="en-US" dirty="0"/>
                        <a:t> Dana </a:t>
                      </a:r>
                      <a:r>
                        <a:rPr lang="en-US" dirty="0" err="1"/>
                        <a:t>Chiatra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044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Tanggal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 Mei 2024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365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846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05CE924-B6ED-D5BD-3061-3B25C829F9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712164"/>
              </p:ext>
            </p:extLst>
          </p:nvPr>
        </p:nvGraphicFramePr>
        <p:xfrm>
          <a:off x="1096963" y="545432"/>
          <a:ext cx="10058400" cy="55890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15669">
                  <a:extLst>
                    <a:ext uri="{9D8B030D-6E8A-4147-A177-3AD203B41FA5}">
                      <a16:colId xmlns:a16="http://schemas.microsoft.com/office/drawing/2014/main" val="828484752"/>
                    </a:ext>
                  </a:extLst>
                </a:gridCol>
                <a:gridCol w="6342731">
                  <a:extLst>
                    <a:ext uri="{9D8B030D-6E8A-4147-A177-3AD203B41FA5}">
                      <a16:colId xmlns:a16="http://schemas.microsoft.com/office/drawing/2014/main" val="2342561563"/>
                    </a:ext>
                  </a:extLst>
                </a:gridCol>
              </a:tblGrid>
              <a:tr h="1347536">
                <a:tc>
                  <a:txBody>
                    <a:bodyPr/>
                    <a:lstStyle/>
                    <a:p>
                      <a:r>
                        <a:rPr lang="en-US" dirty="0" err="1"/>
                        <a:t>Tujuan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Penelitian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Perusahaan 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dituntut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mencari</a:t>
                      </a:r>
                      <a:r>
                        <a:rPr lang="en-US" dirty="0"/>
                        <a:t> Solusi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pengelolaan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kecantikan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) dan </a:t>
                      </a:r>
                      <a:r>
                        <a:rPr lang="en-US" dirty="0" err="1"/>
                        <a:t>menemukan</a:t>
                      </a:r>
                      <a:r>
                        <a:rPr lang="en-US" dirty="0"/>
                        <a:t> strategi yang </a:t>
                      </a:r>
                      <a:r>
                        <a:rPr lang="en-US" dirty="0" err="1"/>
                        <a:t>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meningkatkan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bisnis</a:t>
                      </a:r>
                      <a:r>
                        <a:rPr lang="en-US" dirty="0"/>
                        <a:t> di </a:t>
                      </a:r>
                      <a:r>
                        <a:rPr lang="en-US" dirty="0" err="1"/>
                        <a:t>sektor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penjualan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terutama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meningkatkan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terbaik</a:t>
                      </a:r>
                      <a:r>
                        <a:rPr lang="en-US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31237"/>
                  </a:ext>
                </a:extLst>
              </a:tr>
              <a:tr h="401053">
                <a:tc>
                  <a:txBody>
                    <a:bodyPr/>
                    <a:lstStyle/>
                    <a:p>
                      <a:r>
                        <a:rPr lang="en-US" dirty="0" err="1"/>
                        <a:t>Subjek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Penelitian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984290"/>
                  </a:ext>
                </a:extLst>
              </a:tr>
              <a:tr h="288758">
                <a:tc>
                  <a:txBody>
                    <a:bodyPr/>
                    <a:lstStyle/>
                    <a:p>
                      <a:r>
                        <a:rPr lang="en-US" dirty="0" err="1"/>
                        <a:t>Metode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Penelitian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K-Means Clustering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228214"/>
                  </a:ext>
                </a:extLst>
              </a:tr>
              <a:tr h="356135">
                <a:tc>
                  <a:txBody>
                    <a:bodyPr/>
                    <a:lstStyle/>
                    <a:p>
                      <a:r>
                        <a:rPr lang="en-US" dirty="0"/>
                        <a:t>Tools </a:t>
                      </a:r>
                      <a:r>
                        <a:rPr lang="en-US" dirty="0" err="1"/>
                        <a:t>Penelitian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Microsoft Excel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522027"/>
                  </a:ext>
                </a:extLst>
              </a:tr>
              <a:tr h="1831471">
                <a:tc>
                  <a:txBody>
                    <a:bodyPr/>
                    <a:lstStyle/>
                    <a:p>
                      <a:r>
                        <a:rPr lang="en-US" dirty="0"/>
                        <a:t>Hasil </a:t>
                      </a:r>
                      <a:r>
                        <a:rPr lang="en-US" dirty="0" err="1"/>
                        <a:t>Penelitian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Hasil </a:t>
                      </a:r>
                      <a:r>
                        <a:rPr lang="en-US" dirty="0" err="1"/>
                        <a:t>dari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penelitian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berhasil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melakukan</a:t>
                      </a:r>
                      <a:r>
                        <a:rPr lang="en-US" dirty="0"/>
                        <a:t> clustering </a:t>
                      </a:r>
                      <a:r>
                        <a:rPr lang="en-US" dirty="0" err="1"/>
                        <a:t>pengelompokkan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penjualan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menjadi</a:t>
                      </a:r>
                      <a:r>
                        <a:rPr lang="en-US" dirty="0"/>
                        <a:t> 3 cluster. Cluster 3 </a:t>
                      </a:r>
                      <a:r>
                        <a:rPr lang="en-US" dirty="0" err="1"/>
                        <a:t>sebagai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kategori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penjualan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terlaris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memiliki</a:t>
                      </a:r>
                      <a:r>
                        <a:rPr lang="en-US" dirty="0"/>
                        <a:t> 1 </a:t>
                      </a:r>
                      <a:r>
                        <a:rPr lang="en-US" dirty="0" err="1"/>
                        <a:t>anggota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yaitu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Bioqua</a:t>
                      </a:r>
                      <a:r>
                        <a:rPr lang="en-US" dirty="0"/>
                        <a:t>. Cluster 2 </a:t>
                      </a:r>
                      <a:r>
                        <a:rPr lang="en-US" dirty="0" err="1"/>
                        <a:t>sebagai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kategori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penjualan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cukup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laris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memiliki</a:t>
                      </a:r>
                      <a:r>
                        <a:rPr lang="en-US" dirty="0"/>
                        <a:t> 23 </a:t>
                      </a:r>
                      <a:r>
                        <a:rPr lang="en-US" dirty="0" err="1"/>
                        <a:t>anggota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yaitu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Emina</a:t>
                      </a:r>
                      <a:r>
                        <a:rPr lang="en-US" dirty="0"/>
                        <a:t>, Make Over, Viva, Nivea, </a:t>
                      </a:r>
                      <a:r>
                        <a:rPr lang="en-US" dirty="0" err="1"/>
                        <a:t>Purbasari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Sariayu</a:t>
                      </a:r>
                      <a:r>
                        <a:rPr lang="en-US" dirty="0"/>
                        <a:t>, Rexona, Y.O.U, </a:t>
                      </a:r>
                      <a:r>
                        <a:rPr lang="en-US" dirty="0" err="1"/>
                        <a:t>Marcks</a:t>
                      </a:r>
                      <a:r>
                        <a:rPr lang="en-US" dirty="0"/>
                        <a:t>, Pigeon, Inez, Loreal, Mustika Ratu, Madame </a:t>
                      </a:r>
                      <a:r>
                        <a:rPr lang="en-US" dirty="0" err="1"/>
                        <a:t>Gie</a:t>
                      </a:r>
                      <a:r>
                        <a:rPr lang="en-US" dirty="0"/>
                        <a:t>, M.A.C, Revlon, Fair and Lovely, La </a:t>
                      </a:r>
                      <a:r>
                        <a:rPr lang="en-US" dirty="0" err="1"/>
                        <a:t>Tulipe</a:t>
                      </a:r>
                      <a:r>
                        <a:rPr lang="en-US" dirty="0"/>
                        <a:t>, Olay </a:t>
                      </a:r>
                      <a:r>
                        <a:rPr lang="en-US" dirty="0" err="1"/>
                        <a:t>Silkygirl</a:t>
                      </a:r>
                      <a:r>
                        <a:rPr lang="en-US" dirty="0"/>
                        <a:t>, Marina, </a:t>
                      </a:r>
                      <a:r>
                        <a:rPr lang="en-US" dirty="0" err="1"/>
                        <a:t>Lakeme</a:t>
                      </a:r>
                      <a:r>
                        <a:rPr lang="en-US" dirty="0"/>
                        <a:t>, dan Safi. Dan </a:t>
                      </a:r>
                      <a:r>
                        <a:rPr lang="en-US" dirty="0" err="1"/>
                        <a:t>terakhir</a:t>
                      </a:r>
                      <a:r>
                        <a:rPr lang="en-US" dirty="0"/>
                        <a:t>, Cluster 1 </a:t>
                      </a:r>
                      <a:r>
                        <a:rPr lang="en-US" dirty="0" err="1"/>
                        <a:t>sebagai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kategori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penjualan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kurang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laris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dengan</a:t>
                      </a:r>
                      <a:r>
                        <a:rPr lang="en-US" dirty="0"/>
                        <a:t> 6 </a:t>
                      </a:r>
                      <a:r>
                        <a:rPr lang="en-US" dirty="0" err="1"/>
                        <a:t>anggota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yaitu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Wardah</a:t>
                      </a:r>
                      <a:r>
                        <a:rPr lang="en-US" dirty="0"/>
                        <a:t>, Maybelline, Garnier, Ponds, Pixy dan Citra.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545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053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05CE924-B6ED-D5BD-3061-3B25C829F9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7014810"/>
              </p:ext>
            </p:extLst>
          </p:nvPr>
        </p:nvGraphicFramePr>
        <p:xfrm>
          <a:off x="1096963" y="368968"/>
          <a:ext cx="10058400" cy="5579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93774">
                  <a:extLst>
                    <a:ext uri="{9D8B030D-6E8A-4147-A177-3AD203B41FA5}">
                      <a16:colId xmlns:a16="http://schemas.microsoft.com/office/drawing/2014/main" val="828484752"/>
                    </a:ext>
                  </a:extLst>
                </a:gridCol>
                <a:gridCol w="7064626">
                  <a:extLst>
                    <a:ext uri="{9D8B030D-6E8A-4147-A177-3AD203B41FA5}">
                      <a16:colId xmlns:a16="http://schemas.microsoft.com/office/drawing/2014/main" val="2342561563"/>
                    </a:ext>
                  </a:extLst>
                </a:gridCol>
              </a:tblGrid>
              <a:tr h="1556085">
                <a:tc>
                  <a:txBody>
                    <a:bodyPr/>
                    <a:lstStyle/>
                    <a:p>
                      <a:r>
                        <a:rPr lang="en-US" dirty="0" err="1"/>
                        <a:t>Kekuatan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Penelitian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Keistimewaan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analisis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pengelolaan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 pada </a:t>
                      </a:r>
                      <a:r>
                        <a:rPr lang="en-US" dirty="0" err="1"/>
                        <a:t>penelitian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menghasilkan</a:t>
                      </a:r>
                      <a:r>
                        <a:rPr lang="en-US" dirty="0"/>
                        <a:t> data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kurang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laris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sehingga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memberikan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pencegahan</a:t>
                      </a:r>
                      <a:r>
                        <a:rPr lang="en-US" dirty="0"/>
                        <a:t> agar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terjadi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penumpukan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tersebut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Penelitian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menggunakan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Algoritma</a:t>
                      </a:r>
                      <a:r>
                        <a:rPr lang="en-US" dirty="0"/>
                        <a:t> K-Means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melakukan</a:t>
                      </a:r>
                      <a:r>
                        <a:rPr lang="en-US" dirty="0"/>
                        <a:t> clustering, </a:t>
                      </a:r>
                      <a:r>
                        <a:rPr lang="en-US" dirty="0" err="1"/>
                        <a:t>karena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banyak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sederhana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konvergensinya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cepat</a:t>
                      </a:r>
                      <a:r>
                        <a:rPr lang="en-US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31237"/>
                  </a:ext>
                </a:extLst>
              </a:tr>
              <a:tr h="423651">
                <a:tc>
                  <a:txBody>
                    <a:bodyPr/>
                    <a:lstStyle/>
                    <a:p>
                      <a:r>
                        <a:rPr lang="en-US" dirty="0" err="1"/>
                        <a:t>Kelemahan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Penelitian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Terdapat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kesalahan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perhitungan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penentuan</a:t>
                      </a:r>
                      <a:r>
                        <a:rPr lang="en-US" dirty="0"/>
                        <a:t> data </a:t>
                      </a:r>
                      <a:r>
                        <a:rPr lang="en-US" dirty="0" err="1"/>
                        <a:t>penjualan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984290"/>
                  </a:ext>
                </a:extLst>
              </a:tr>
              <a:tr h="386369">
                <a:tc>
                  <a:txBody>
                    <a:bodyPr/>
                    <a:lstStyle/>
                    <a:p>
                      <a:r>
                        <a:rPr lang="en-US" dirty="0"/>
                        <a:t>Kesimpulan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Berdasarkan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hasil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analisis</a:t>
                      </a:r>
                      <a:r>
                        <a:rPr lang="en-US" dirty="0"/>
                        <a:t> data mining </a:t>
                      </a:r>
                      <a:r>
                        <a:rPr lang="en-US" dirty="0" err="1"/>
                        <a:t>dengan</a:t>
                      </a:r>
                      <a:r>
                        <a:rPr lang="en-US" dirty="0"/>
                        <a:t> K-Means </a:t>
                      </a:r>
                      <a:r>
                        <a:rPr lang="en-US" dirty="0" err="1"/>
                        <a:t>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menyelesaikan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permasalahan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pengelompokkan</a:t>
                      </a:r>
                      <a:r>
                        <a:rPr lang="en-US" dirty="0"/>
                        <a:t> data </a:t>
                      </a:r>
                      <a:r>
                        <a:rPr lang="en-US" dirty="0" err="1"/>
                        <a:t>transaksi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penjualan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mengetahui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mana </a:t>
                      </a:r>
                      <a:r>
                        <a:rPr lang="en-US" dirty="0" err="1"/>
                        <a:t>saja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harus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stok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sehingga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meningkatkan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keuntungan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penjualan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algoritma</a:t>
                      </a:r>
                      <a:r>
                        <a:rPr lang="en-US" dirty="0"/>
                        <a:t> K-Means Clustering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pengelompokkan</a:t>
                      </a:r>
                      <a:r>
                        <a:rPr lang="en-US" dirty="0"/>
                        <a:t> data </a:t>
                      </a:r>
                      <a:r>
                        <a:rPr lang="en-US" dirty="0" err="1"/>
                        <a:t>transaksi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penjualan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 sangat </a:t>
                      </a:r>
                      <a:r>
                        <a:rPr lang="en-US" dirty="0" err="1"/>
                        <a:t>efektif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menyelesaikan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permasalahan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pengelompokkan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Analisis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pengelolaan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kosmetik</a:t>
                      </a:r>
                      <a:r>
                        <a:rPr lang="en-US" dirty="0"/>
                        <a:t> pada </a:t>
                      </a:r>
                      <a:r>
                        <a:rPr lang="en-US" dirty="0" err="1"/>
                        <a:t>penelitian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menghasilkan</a:t>
                      </a:r>
                      <a:r>
                        <a:rPr lang="en-US" dirty="0"/>
                        <a:t> data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yang paling </a:t>
                      </a:r>
                      <a:r>
                        <a:rPr lang="en-US" dirty="0" err="1"/>
                        <a:t>laris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cukup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laris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kurang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laris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sehingga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memberikan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pencegahan</a:t>
                      </a:r>
                      <a:r>
                        <a:rPr lang="en-US" dirty="0"/>
                        <a:t> agar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terjadi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penumpukan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tersebut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Algoritma</a:t>
                      </a:r>
                      <a:r>
                        <a:rPr lang="en-US" dirty="0"/>
                        <a:t> K-Means </a:t>
                      </a:r>
                      <a:r>
                        <a:rPr lang="en-US" dirty="0" err="1"/>
                        <a:t>terbukti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efektif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kasus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pengelompokkan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hal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mendorong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penelitian</a:t>
                      </a:r>
                      <a:r>
                        <a:rPr lang="en-US" dirty="0"/>
                        <a:t> lain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kasus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pengelompokkan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berbeda</a:t>
                      </a:r>
                      <a:r>
                        <a:rPr lang="en-US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228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017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7D8E0-F191-4819-C0A6-6E00C5D05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PERBEDAAN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C5DB4-9388-F2B2-5857-8AB297F6A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/>
              <a:t>Berdasarkan</a:t>
            </a:r>
            <a:r>
              <a:rPr lang="en-US" sz="3600" dirty="0"/>
              <a:t> </a:t>
            </a:r>
            <a:r>
              <a:rPr lang="en-US" sz="3600" dirty="0" err="1"/>
              <a:t>hasil</a:t>
            </a:r>
            <a:r>
              <a:rPr lang="en-US" sz="3600" dirty="0"/>
              <a:t> review </a:t>
            </a:r>
            <a:r>
              <a:rPr lang="en-US" sz="3600" dirty="0" err="1"/>
              <a:t>dari</a:t>
            </a:r>
            <a:r>
              <a:rPr lang="en-US" sz="3600" dirty="0"/>
              <a:t> reviewer, </a:t>
            </a:r>
            <a:r>
              <a:rPr lang="en-US" sz="3600" dirty="0" err="1"/>
              <a:t>terjadi</a:t>
            </a:r>
            <a:r>
              <a:rPr lang="en-US" sz="3600" dirty="0"/>
              <a:t> </a:t>
            </a:r>
            <a:r>
              <a:rPr lang="en-US" sz="3600" dirty="0" err="1"/>
              <a:t>perbedaan</a:t>
            </a:r>
            <a:r>
              <a:rPr lang="en-US" sz="3600" dirty="0"/>
              <a:t> </a:t>
            </a:r>
            <a:r>
              <a:rPr lang="en-US" sz="3600" dirty="0" err="1"/>
              <a:t>hasil</a:t>
            </a:r>
            <a:r>
              <a:rPr lang="en-US" sz="3600" dirty="0"/>
              <a:t> </a:t>
            </a:r>
            <a:r>
              <a:rPr lang="en-US" sz="3600" dirty="0" err="1"/>
              <a:t>perhitungan</a:t>
            </a:r>
            <a:r>
              <a:rPr lang="en-US" sz="3600" dirty="0"/>
              <a:t> K-Means Clustering </a:t>
            </a:r>
            <a:r>
              <a:rPr lang="en-US" sz="3600" dirty="0" err="1"/>
              <a:t>antara</a:t>
            </a:r>
            <a:r>
              <a:rPr lang="en-US" sz="3600" dirty="0"/>
              <a:t> yang </a:t>
            </a:r>
            <a:r>
              <a:rPr lang="en-US" sz="3600" dirty="0" err="1"/>
              <a:t>telah</a:t>
            </a:r>
            <a:r>
              <a:rPr lang="en-US" sz="3600" dirty="0"/>
              <a:t> </a:t>
            </a:r>
            <a:r>
              <a:rPr lang="en-US" sz="3600" dirty="0" err="1"/>
              <a:t>dilakukan</a:t>
            </a:r>
            <a:r>
              <a:rPr lang="en-US" sz="3600" dirty="0"/>
              <a:t> </a:t>
            </a:r>
            <a:r>
              <a:rPr lang="en-US" sz="3600" dirty="0" err="1"/>
              <a:t>peneliti</a:t>
            </a:r>
            <a:r>
              <a:rPr lang="en-US" sz="3600" dirty="0"/>
              <a:t> pada </a:t>
            </a:r>
            <a:r>
              <a:rPr lang="en-US" sz="3600" dirty="0" err="1"/>
              <a:t>penelitian</a:t>
            </a:r>
            <a:r>
              <a:rPr lang="en-US" sz="3600" dirty="0"/>
              <a:t> </a:t>
            </a:r>
            <a:r>
              <a:rPr lang="en-US" sz="3600" dirty="0" err="1"/>
              <a:t>ini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hasil</a:t>
            </a:r>
            <a:r>
              <a:rPr lang="en-US" sz="3600" dirty="0"/>
              <a:t> </a:t>
            </a:r>
            <a:r>
              <a:rPr lang="en-US" sz="3600" dirty="0" err="1"/>
              <a:t>perhitungan</a:t>
            </a:r>
            <a:r>
              <a:rPr lang="en-US" sz="3600" dirty="0"/>
              <a:t> reviewer.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878300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BE364-D11D-5111-AC5B-7186F4EAA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Hasil </a:t>
            </a:r>
            <a:r>
              <a:rPr lang="en-US" dirty="0" err="1"/>
              <a:t>Perhitungan</a:t>
            </a:r>
            <a:r>
              <a:rPr lang="en-US" dirty="0"/>
              <a:t> Rata – Rata </a:t>
            </a:r>
            <a:r>
              <a:rPr lang="en-US" dirty="0" err="1"/>
              <a:t>Setiap</a:t>
            </a:r>
            <a:r>
              <a:rPr lang="en-US" dirty="0"/>
              <a:t> Cluster pada </a:t>
            </a:r>
            <a:r>
              <a:rPr lang="en-US" dirty="0" err="1"/>
              <a:t>Iterasi</a:t>
            </a:r>
            <a:r>
              <a:rPr lang="en-US" dirty="0"/>
              <a:t> </a:t>
            </a:r>
            <a:r>
              <a:rPr lang="en-US" dirty="0" err="1"/>
              <a:t>Pertama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69E177-C138-C585-1A53-7C29D9ACE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2526" y="2189503"/>
            <a:ext cx="9883153" cy="1705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D4CC4E0-93D1-677C-2224-7AD5067CCD67}"/>
              </a:ext>
            </a:extLst>
          </p:cNvPr>
          <p:cNvSpPr txBox="1">
            <a:spLocks/>
          </p:cNvSpPr>
          <p:nvPr/>
        </p:nvSpPr>
        <p:spPr>
          <a:xfrm>
            <a:off x="1272526" y="4010526"/>
            <a:ext cx="9883154" cy="97856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0510"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Gambar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diatas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rata – rata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Cluster 1 (24,28; 60,15; 53,98), Cluster 2 (59,04; 29,21; 32,79) dan Cluster 3 (47,25; 15,36; 9,25).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Sedangkan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dibawah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rata – rata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reviewer.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8DCC156-3DE7-1875-4DD8-3C1041814E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818881"/>
              </p:ext>
            </p:extLst>
          </p:nvPr>
        </p:nvGraphicFramePr>
        <p:xfrm>
          <a:off x="3240506" y="5189313"/>
          <a:ext cx="5309939" cy="97857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27485">
                  <a:extLst>
                    <a:ext uri="{9D8B030D-6E8A-4147-A177-3AD203B41FA5}">
                      <a16:colId xmlns:a16="http://schemas.microsoft.com/office/drawing/2014/main" val="4142450318"/>
                    </a:ext>
                  </a:extLst>
                </a:gridCol>
                <a:gridCol w="663742">
                  <a:extLst>
                    <a:ext uri="{9D8B030D-6E8A-4147-A177-3AD203B41FA5}">
                      <a16:colId xmlns:a16="http://schemas.microsoft.com/office/drawing/2014/main" val="2998568711"/>
                    </a:ext>
                  </a:extLst>
                </a:gridCol>
                <a:gridCol w="663742">
                  <a:extLst>
                    <a:ext uri="{9D8B030D-6E8A-4147-A177-3AD203B41FA5}">
                      <a16:colId xmlns:a16="http://schemas.microsoft.com/office/drawing/2014/main" val="4079325337"/>
                    </a:ext>
                  </a:extLst>
                </a:gridCol>
                <a:gridCol w="1327485">
                  <a:extLst>
                    <a:ext uri="{9D8B030D-6E8A-4147-A177-3AD203B41FA5}">
                      <a16:colId xmlns:a16="http://schemas.microsoft.com/office/drawing/2014/main" val="3887151277"/>
                    </a:ext>
                  </a:extLst>
                </a:gridCol>
                <a:gridCol w="1327485">
                  <a:extLst>
                    <a:ext uri="{9D8B030D-6E8A-4147-A177-3AD203B41FA5}">
                      <a16:colId xmlns:a16="http://schemas.microsoft.com/office/drawing/2014/main" val="2590947144"/>
                    </a:ext>
                  </a:extLst>
                </a:gridCol>
              </a:tblGrid>
              <a:tr h="32619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Rata - Rata (Untuk Iterasi ke-2)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41,57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17,43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27,43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Centroid 1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89801693"/>
                  </a:ext>
                </a:extLst>
              </a:tr>
              <a:tr h="32619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58,44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57,00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31,22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Centroid 2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5046354"/>
                  </a:ext>
                </a:extLst>
              </a:tr>
              <a:tr h="32619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49,14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56,00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>
                          <a:effectLst/>
                        </a:rPr>
                        <a:t>11,64</a:t>
                      </a:r>
                      <a:endParaRPr lang="en-ID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b="1" kern="0" dirty="0">
                          <a:effectLst/>
                        </a:rPr>
                        <a:t>Centroid 3</a:t>
                      </a:r>
                      <a:endParaRPr lang="en-ID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63656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301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6471A-BD98-A5AF-A958-D5F60DE61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13AC8-5B20-D9AC-9BB2-1C8F5BD7D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Jika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diperhatikan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sebenarnya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rumus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menghitung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rata – rata.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Namun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dihitung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rumus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rata – rata.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dihitung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berasal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iterasi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pertama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dibagi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banyak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cluster (n).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Sedangkan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reviewer,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dihitung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berasal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asli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(dataset) pada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dibagi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banyak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cluster (n). 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57923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D851C-A517-0252-F042-E249515DB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Banyak </a:t>
            </a:r>
            <a:r>
              <a:rPr lang="en-US" dirty="0" err="1"/>
              <a:t>Iterasi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Hasil Clustering </a:t>
            </a:r>
            <a:r>
              <a:rPr lang="en-US" dirty="0" err="1"/>
              <a:t>Tetap</a:t>
            </a:r>
            <a:r>
              <a:rPr lang="en-US" dirty="0"/>
              <a:t> (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Kembali)</a:t>
            </a:r>
            <a:endParaRPr lang="en-ID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724B8F7-2138-E15D-D0EE-C88D6EECC2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6463" y="2164782"/>
            <a:ext cx="10005445" cy="6105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E59A5B-34E1-EC80-CEC1-308EA8BB9691}"/>
              </a:ext>
            </a:extLst>
          </p:cNvPr>
          <p:cNvSpPr txBox="1">
            <a:spLocks/>
          </p:cNvSpPr>
          <p:nvPr/>
        </p:nvSpPr>
        <p:spPr>
          <a:xfrm>
            <a:off x="1097280" y="3015916"/>
            <a:ext cx="10058400" cy="285317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iterasi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sebanyak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kali.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Namun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reviewer,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iterasi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sebanyak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kali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clustering yang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pergeseran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cluster).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13683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0B24D-E7C4-0CA6-54C2-64993B722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Hasil Akhir </a:t>
            </a:r>
            <a:r>
              <a:rPr lang="en-US" dirty="0" err="1"/>
              <a:t>Keanggotaan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Cluster</a:t>
            </a:r>
            <a:endParaRPr lang="en-ID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428968-9B4D-2BFD-90BF-2AA87AB8B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052" y="2158737"/>
            <a:ext cx="3534134" cy="8488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911894-2714-4891-94FD-B9C4CCC10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382" y="3429000"/>
            <a:ext cx="3685475" cy="19521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D05C39-C09C-F1F0-5A62-F3CEAE3FD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9335" y="1986821"/>
            <a:ext cx="3314200" cy="413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66090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{55EF4716-7E83-4E65-927C-9E81B1771A21}tf11437505_win32</Template>
  <TotalTime>147</TotalTime>
  <Words>1383</Words>
  <Application>Microsoft Office PowerPoint</Application>
  <PresentationFormat>Widescreen</PresentationFormat>
  <Paragraphs>186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Georgia Pro Cond Light</vt:lpstr>
      <vt:lpstr>Speak Pro</vt:lpstr>
      <vt:lpstr>Times New Roman</vt:lpstr>
      <vt:lpstr>RetrospectVTI</vt:lpstr>
      <vt:lpstr>Hasil Review Jurnal “Implementation of K-Means Algorithm in data analysis”</vt:lpstr>
      <vt:lpstr>Hasil Review</vt:lpstr>
      <vt:lpstr>PowerPoint Presentation</vt:lpstr>
      <vt:lpstr>PowerPoint Presentation</vt:lpstr>
      <vt:lpstr>PERBEDAAN</vt:lpstr>
      <vt:lpstr>Hasil Perhitungan Rata – Rata Setiap Cluster pada Iterasi Pertama</vt:lpstr>
      <vt:lpstr>PowerPoint Presentation</vt:lpstr>
      <vt:lpstr>Banyak Iterasi yang dilakukan hingga Hasil Clustering Tetap (Tidak ada Perubahan Kembali)</vt:lpstr>
      <vt:lpstr>Hasil Akhir Keanggotaan Setiap Cluster</vt:lpstr>
      <vt:lpstr>PowerPoint Presentation</vt:lpstr>
      <vt:lpstr>PowerPoint Presentation</vt:lpstr>
      <vt:lpstr>KESIMPULAN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Hasil Review Jurnal “Implementation of K-Means Algorithm in data analysis”</dc:title>
  <dc:creator>Anggun</dc:creator>
  <cp:lastModifiedBy>Aziz RZ Abdul</cp:lastModifiedBy>
  <cp:revision>3</cp:revision>
  <dcterms:created xsi:type="dcterms:W3CDTF">2024-06-14T23:10:43Z</dcterms:created>
  <dcterms:modified xsi:type="dcterms:W3CDTF">2024-06-29T02:01:34Z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