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0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96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174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7905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76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8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13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644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82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34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21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2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3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6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013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8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864BA24-DA60-4AD0-8904-D0A01986C5C2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13559-80DE-4A5B-8B76-0AFBB3B38C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699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id.wikipedia.org/wiki/Megawati_Soekarnoputri" TargetMode="External"/><Relationship Id="rId3" Type="http://schemas.openxmlformats.org/officeDocument/2006/relationships/hyperlink" Target="https://id.wikipedia.org/wiki/Sosial" TargetMode="External"/><Relationship Id="rId7" Type="http://schemas.openxmlformats.org/officeDocument/2006/relationships/hyperlink" Target="https://id.wikipedia.org/wiki/DPR" TargetMode="External"/><Relationship Id="rId2" Type="http://schemas.openxmlformats.org/officeDocument/2006/relationships/hyperlink" Target="https://id.wikipedia.org/wiki/Badan_huku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d.wikipedia.org/wiki/2001" TargetMode="External"/><Relationship Id="rId5" Type="http://schemas.openxmlformats.org/officeDocument/2006/relationships/hyperlink" Target="https://id.wikipedia.org/wiki/2004" TargetMode="External"/><Relationship Id="rId4" Type="http://schemas.openxmlformats.org/officeDocument/2006/relationships/hyperlink" Target="https://id.wikipedia.org/wiki/Indonesi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Badan_hukum" TargetMode="External"/><Relationship Id="rId2" Type="http://schemas.openxmlformats.org/officeDocument/2006/relationships/hyperlink" Target="https://id.wikipedia.org/w/index.php?title=Notaris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d.wikipedia.org/wiki/Kementerian_Hukum_dan_Hak_Asasi_Manusia_Republik_Indonesi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d.wikipedia.org/wiki/Kora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CF39B-22BA-516E-78FC-A68A79E1C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82294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i="0" dirty="0">
                <a:effectLst/>
                <a:latin typeface="Arial" panose="020B0604020202020204" pitchFamily="34" charset="0"/>
              </a:rPr>
              <a:t>YAYASAN </a:t>
            </a:r>
            <a:br>
              <a:rPr lang="en-US" sz="2000" b="1" i="0" dirty="0">
                <a:effectLst/>
                <a:latin typeface="Arial" panose="020B0604020202020204" pitchFamily="34" charset="0"/>
              </a:rPr>
            </a:br>
            <a:br>
              <a:rPr lang="en-US" sz="2000" b="1" i="0" dirty="0">
                <a:effectLst/>
                <a:latin typeface="Arial" panose="020B0604020202020204" pitchFamily="34" charset="0"/>
              </a:rPr>
            </a:br>
            <a:br>
              <a:rPr lang="en-US" sz="2000" b="1" i="0" dirty="0">
                <a:effectLst/>
                <a:latin typeface="Arial" panose="020B0604020202020204" pitchFamily="34" charset="0"/>
              </a:rPr>
            </a:br>
            <a:br>
              <a:rPr lang="en-US" sz="2000" b="1" i="0" dirty="0">
                <a:effectLst/>
                <a:latin typeface="Arial" panose="020B0604020202020204" pitchFamily="34" charset="0"/>
              </a:rPr>
            </a:br>
            <a:r>
              <a:rPr lang="en-US" sz="2400" b="1" i="0" dirty="0" err="1">
                <a:effectLst/>
                <a:latin typeface="Arial" panose="020B0604020202020204" pitchFamily="34" charset="0"/>
              </a:rPr>
              <a:t>Yayasan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adalah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suatu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sz="2400" b="0" i="0" dirty="0">
                <a:effectLst/>
                <a:latin typeface="Arial" panose="020B0604020202020204" pitchFamily="34" charset="0"/>
                <a:hlinkClick r:id="rId2" tooltip="Badan huku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badan </a:t>
            </a:r>
            <a:r>
              <a:rPr lang="en-US" sz="2400" b="0" i="0" dirty="0" err="1">
                <a:effectLst/>
                <a:latin typeface="Arial" panose="020B0604020202020204" pitchFamily="34" charset="0"/>
                <a:hlinkClick r:id="rId2" tooltip="Badan huku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hukum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 yang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mempunyai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maksud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tujuan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bersifat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sz="2400" b="0" i="0" dirty="0" err="1">
                <a:effectLst/>
                <a:latin typeface="Arial" panose="020B0604020202020204" pitchFamily="34" charset="0"/>
                <a:hlinkClick r:id="rId3" tooltip="Sosi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sosial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,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keagamaan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dan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kemanusiaan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,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didirikan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memperhatikan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persyaratan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formal yang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ditentukan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dalam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undang-undang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. Di </a:t>
            </a:r>
            <a:r>
              <a:rPr lang="en-US" sz="2400" b="0" i="0" dirty="0">
                <a:effectLst/>
                <a:latin typeface="Arial" panose="020B0604020202020204" pitchFamily="34" charset="0"/>
                <a:hlinkClick r:id="rId4" tooltip="Indones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Indonesia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,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yayasan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diatur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dalam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Undang-Undang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Nomor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28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Tahun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sz="2400" b="0" i="0" dirty="0">
                <a:effectLst/>
                <a:latin typeface="Arial" panose="020B0604020202020204" pitchFamily="34" charset="0"/>
                <a:hlinkClick r:id="rId5" tooltip="200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2004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tentang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Perubahan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atas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Undang-Undang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Nomor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16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Tahun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sz="2400" b="0" i="0" dirty="0">
                <a:effectLst/>
                <a:latin typeface="Arial" panose="020B0604020202020204" pitchFamily="34" charset="0"/>
                <a:hlinkClick r:id="rId6" tooltip="200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2001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tentang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Yayasan.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Rapat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paripurna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sz="2400" b="0" i="0" dirty="0">
                <a:effectLst/>
                <a:latin typeface="Arial" panose="020B0604020202020204" pitchFamily="34" charset="0"/>
                <a:hlinkClick r:id="rId7" tooltip="DP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DPR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 pada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tanggal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7 September 2004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menyetujui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undang-undang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ini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, dan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Presiden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RI </a:t>
            </a:r>
            <a:r>
              <a:rPr lang="en-US" sz="2400" b="0" i="0" dirty="0">
                <a:effectLst/>
                <a:latin typeface="Arial" panose="020B0604020202020204" pitchFamily="34" charset="0"/>
                <a:hlinkClick r:id="rId8" tooltip="Megawati Soekarnoputr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Megawati </a:t>
            </a:r>
            <a:r>
              <a:rPr lang="en-US" sz="2400" b="0" i="0" dirty="0" err="1">
                <a:effectLst/>
                <a:latin typeface="Arial" panose="020B0604020202020204" pitchFamily="34" charset="0"/>
                <a:hlinkClick r:id="rId8" tooltip="Megawati Soekarnoputr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Soekarnoputri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mengesahkannya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pada </a:t>
            </a:r>
            <a:r>
              <a:rPr lang="en-US" sz="2400" b="0" i="0" dirty="0" err="1">
                <a:effectLst/>
                <a:latin typeface="Arial" panose="020B0604020202020204" pitchFamily="34" charset="0"/>
              </a:rPr>
              <a:t>tanggal</a:t>
            </a:r>
            <a:r>
              <a:rPr lang="en-US" sz="2400" b="0" i="0" dirty="0">
                <a:effectLst/>
                <a:latin typeface="Arial" panose="020B0604020202020204" pitchFamily="34" charset="0"/>
              </a:rPr>
              <a:t> 6 Oktober 2004.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4346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8C3E6-5674-57B4-D017-67FED82F3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err="1">
                <a:effectLst/>
                <a:latin typeface="Linux Libertine"/>
              </a:rPr>
              <a:t>Pendirian</a:t>
            </a:r>
            <a:r>
              <a:rPr lang="en-US" b="1" i="0" dirty="0">
                <a:effectLst/>
                <a:latin typeface="Linux Libertine"/>
              </a:rPr>
              <a:t> </a:t>
            </a:r>
            <a:r>
              <a:rPr lang="en-US" b="1" i="0" dirty="0" err="1">
                <a:effectLst/>
                <a:latin typeface="Linux Libertine"/>
              </a:rPr>
              <a:t>yayasan</a:t>
            </a:r>
            <a:br>
              <a:rPr lang="en-US" b="1" i="0" dirty="0">
                <a:effectLst/>
                <a:latin typeface="Linux Libertin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F2BBA-9CD2-D8BB-CEB7-DE50E1CA5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0" i="0" dirty="0" err="1">
                <a:effectLst/>
                <a:latin typeface="Arial" panose="020B0604020202020204" pitchFamily="34" charset="0"/>
              </a:rPr>
              <a:t>Pendirian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dilakukan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dengan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akta</a:t>
            </a:r>
            <a:r>
              <a:rPr lang="en-US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effectLst/>
                <a:latin typeface="Arial" panose="020B0604020202020204" pitchFamily="34" charset="0"/>
                <a:hlinkClick r:id="rId2" tooltip="Notaris (halaman belum tersedia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notaris</a:t>
            </a:r>
            <a:r>
              <a:rPr lang="en-US" b="0" i="0" dirty="0">
                <a:effectLst/>
                <a:latin typeface="Arial" panose="020B0604020202020204" pitchFamily="34" charset="0"/>
              </a:rPr>
              <a:t> dan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mempunyai</a:t>
            </a:r>
            <a:r>
              <a:rPr lang="en-US" b="0" i="0" dirty="0">
                <a:effectLst/>
                <a:latin typeface="Arial" panose="020B0604020202020204" pitchFamily="34" charset="0"/>
              </a:rPr>
              <a:t> status </a:t>
            </a:r>
            <a:r>
              <a:rPr lang="en-US" b="0" i="0" u="none" strike="noStrike" dirty="0">
                <a:effectLst/>
                <a:latin typeface="Arial" panose="020B0604020202020204" pitchFamily="34" charset="0"/>
                <a:hlinkClick r:id="rId3" tooltip="Badan huku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badan </a:t>
            </a:r>
            <a:r>
              <a:rPr lang="en-US" b="0" i="0" u="none" strike="noStrike" dirty="0" err="1">
                <a:effectLst/>
                <a:latin typeface="Arial" panose="020B0604020202020204" pitchFamily="34" charset="0"/>
                <a:hlinkClick r:id="rId3" tooltip="Badan hukum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hukum</a:t>
            </a:r>
            <a:r>
              <a:rPr lang="en-US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setelah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akta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pendirian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memperoleh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pengesahan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dari</a:t>
            </a:r>
            <a:r>
              <a:rPr lang="en-US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>
                <a:effectLst/>
                <a:latin typeface="Arial" panose="020B0604020202020204" pitchFamily="34" charset="0"/>
                <a:hlinkClick r:id="rId4" tooltip="Kementerian Hukum dan Hak Asasi Manusia Republik Indones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Kementerian Hukum dan HAM</a:t>
            </a:r>
            <a:r>
              <a:rPr lang="en-US" b="0" i="0" dirty="0"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atau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pejabat</a:t>
            </a:r>
            <a:r>
              <a:rPr lang="en-US" b="0" i="0" dirty="0"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ditunjuk</a:t>
            </a:r>
            <a:r>
              <a:rPr lang="en-US" b="0" i="0" dirty="0"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Permohonan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pendirian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dapat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diajukan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kepada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Kepala</a:t>
            </a:r>
            <a:r>
              <a:rPr lang="en-US" b="0" i="0" dirty="0">
                <a:effectLst/>
                <a:latin typeface="Arial" panose="020B0604020202020204" pitchFamily="34" charset="0"/>
              </a:rPr>
              <a:t> Kantor Wilayah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Departemen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Kehakiman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dan Hak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Asasi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Manusia</a:t>
            </a:r>
            <a:r>
              <a:rPr lang="en-US" b="0" i="0" dirty="0">
                <a:effectLst/>
                <a:latin typeface="Arial" panose="020B0604020202020204" pitchFamily="34" charset="0"/>
              </a:rPr>
              <a:t> yang wilayah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kerjanya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meliputi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tempat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kedudukan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effectLst/>
                <a:latin typeface="Arial" panose="020B0604020202020204" pitchFamily="34" charset="0"/>
              </a:rPr>
              <a:t>. Yayasan yang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telah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memperoleh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pengesahan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diumumkan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dalam</a:t>
            </a:r>
            <a:r>
              <a:rPr lang="en-US" b="0" i="0" dirty="0"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effectLst/>
                <a:latin typeface="Arial" panose="020B0604020202020204" pitchFamily="34" charset="0"/>
              </a:rPr>
              <a:t>Berita</a:t>
            </a:r>
            <a:r>
              <a:rPr lang="en-US" b="0" i="0" dirty="0">
                <a:effectLst/>
                <a:latin typeface="Arial" panose="020B0604020202020204" pitchFamily="34" charset="0"/>
              </a:rPr>
              <a:t> Negara Republik Indonesia.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42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2D399-F9E6-D20F-33CA-7FD82E30F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>
                <a:effectLst/>
                <a:latin typeface="Linux Libertine"/>
              </a:rPr>
              <a:t>Organ </a:t>
            </a:r>
            <a:r>
              <a:rPr lang="en-US" b="1" i="0" dirty="0" err="1">
                <a:effectLst/>
                <a:latin typeface="Linux Libertine"/>
              </a:rPr>
              <a:t>yayasan</a:t>
            </a:r>
            <a:br>
              <a:rPr lang="en-US" b="1" i="0" dirty="0">
                <a:effectLst/>
                <a:latin typeface="Linux Libertin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E9DCE-CDF3-CA92-569B-B22C8334B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mempunyai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organ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terdiri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atas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Pembina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Pengurus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dan 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Pengawas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Pengelolaan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pelaksanaan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kegiatan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dilakukan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sepenuhnya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oleh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Pengurus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Pengurus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wajib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membuat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laporan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tahunan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disampaikan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kepada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Pembina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mengenai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keadaan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keuangan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perkembangan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kegiatan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Pengawas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bertugas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melakukan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pengawasan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serta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memberi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nasihat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kepada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Pengurus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menjalankan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kegiatan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741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E6CD4-499A-950A-D2D0-8EC074074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err="1">
                <a:effectLst/>
                <a:latin typeface="Linux Libertine"/>
              </a:rPr>
              <a:t>Kewajiban</a:t>
            </a:r>
            <a:r>
              <a:rPr lang="en-US" b="1" i="0" dirty="0">
                <a:effectLst/>
                <a:latin typeface="Linux Libertine"/>
              </a:rPr>
              <a:t> audit</a:t>
            </a:r>
            <a:br>
              <a:rPr lang="en-US" b="1" i="0" dirty="0">
                <a:effectLst/>
                <a:latin typeface="Linux Libertin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B7D38-3E69-4FFC-DC85-F71035A84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kekayaannya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berasal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negara,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bantuan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luar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negeri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pihak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lain,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memiliki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jumlah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ditentukan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undang-undang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kekayaannya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wajib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diaudit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oleh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akuntan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publik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laporan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tahunannya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wajib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diumumkan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2" tooltip="Koran"/>
              </a:rPr>
              <a:t>surat</a:t>
            </a:r>
            <a:r>
              <a:rPr lang="en-US" b="0" i="0" u="none" strike="noStrike" dirty="0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2" tooltip="Koran"/>
              </a:rPr>
              <a:t> </a:t>
            </a:r>
            <a:r>
              <a:rPr lang="en-US" b="0" i="0" u="none" strike="noStrike" dirty="0" err="1">
                <a:solidFill>
                  <a:srgbClr val="202122"/>
                </a:solidFill>
                <a:effectLst/>
                <a:latin typeface="Arial" panose="020B0604020202020204" pitchFamily="34" charset="0"/>
                <a:hlinkClick r:id="rId2" tooltip="Koran"/>
              </a:rPr>
              <a:t>kabar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berbahasa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Indonesia.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555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69CE5-7EB8-2555-6389-63FECB2B9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err="1">
                <a:effectLst/>
                <a:latin typeface="Linux Libertine"/>
              </a:rPr>
              <a:t>Kekayaan</a:t>
            </a:r>
            <a:r>
              <a:rPr lang="en-US" b="1" i="0" dirty="0">
                <a:effectLst/>
                <a:latin typeface="Linux Libertine"/>
              </a:rPr>
              <a:t> Yayasan</a:t>
            </a:r>
            <a:br>
              <a:rPr lang="en-US" b="1" i="0" dirty="0">
                <a:effectLst/>
                <a:latin typeface="Linux Libertin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D4101-C44A-036E-BD0B-EF710C75A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dapat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berbentuk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uang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maupun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barang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baik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itu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berasal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sumbangan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wakaf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hibah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hibah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wasiat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dan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perolehan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lain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bertentangan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Anggaran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Dasar Yayasan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peraturan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perundang-undangan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berlaku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dapat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didirikan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oleh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warga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negara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indonesia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maupun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warga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negara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asing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dimana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hal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tersebut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berpengaruh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pada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penetapan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jumlah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minimal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awal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Hal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ini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diatur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dalam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Peraturan</a:t>
            </a:r>
            <a:r>
              <a:rPr lang="en-US" b="1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Pemerintah</a:t>
            </a:r>
            <a:r>
              <a:rPr lang="en-US" b="1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Nomor</a:t>
            </a:r>
            <a:r>
              <a:rPr lang="en-US" b="1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63 </a:t>
            </a:r>
            <a:r>
              <a:rPr lang="en-US" b="1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Tahun</a:t>
            </a:r>
            <a:r>
              <a:rPr lang="en-US" b="1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2008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pada </a:t>
            </a:r>
            <a:r>
              <a:rPr lang="en-US" b="1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pasal</a:t>
            </a:r>
            <a:r>
              <a:rPr lang="en-US" b="1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6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berbunyi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Jumlah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awal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Yayasan yang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didirikan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oleh Orang Indonesia, yang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berasal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pemisahan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harta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pribadi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pendiri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paling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sedikit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senilai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Rp10.000.000,00 (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sepuluh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juta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rupiah); dan</a:t>
            </a:r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+mj-lt"/>
              <a:buAutoNum type="arabicPeriod"/>
            </a:pP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Jumlah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awal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Yayasan yang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didirikan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oleh Orang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Asing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Orang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Asing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bersama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Orang Indonesia, yang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berasal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pemisahan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harta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pribadi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pendiri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paling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sedikit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senilai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Rp100.000.000,00 (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seratus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juta</a:t>
            </a:r>
            <a:r>
              <a:rPr lang="en-US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rupiah).</a:t>
            </a:r>
            <a:endParaRPr lang="en-US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Pemisahan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harta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disebutkan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di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atas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harus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disertai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surat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pernyataan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pendiri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mengenai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keabsahan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harta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kekayaan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dipisahkan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tersebut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dan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bukti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merupakan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bagian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dokumen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keuangan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Yayasan.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144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9E70A-6ABB-385A-F41B-BEAC0DA55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0" dirty="0" err="1">
                <a:effectLst/>
                <a:latin typeface="Linux Libertine"/>
              </a:rPr>
              <a:t>Penggabungan</a:t>
            </a:r>
            <a:r>
              <a:rPr lang="en-US" b="1" i="0" dirty="0">
                <a:effectLst/>
                <a:latin typeface="Linux Libertine"/>
              </a:rPr>
              <a:t> dan </a:t>
            </a:r>
            <a:r>
              <a:rPr lang="en-US" b="1" i="0" dirty="0" err="1">
                <a:effectLst/>
                <a:latin typeface="Linux Libertine"/>
              </a:rPr>
              <a:t>pembubaran</a:t>
            </a:r>
            <a:br>
              <a:rPr lang="en-US" b="1" i="0" dirty="0">
                <a:effectLst/>
                <a:latin typeface="Linux Libertine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9B12E-9DA7-A273-C7D2-4BF658D8A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Perbuatan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hukum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penggabungan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dapat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dilakukan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menggabungkan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satu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lebih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dengan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lain, dan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mengakibatkan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yayasan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menggabungkan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diri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menjadi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bubar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 Yayasan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dapat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bubar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karena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jangka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waktu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ditetapkan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Anggaran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Dasar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berakhir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tujuan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ditetapkan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tercapai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atau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tidak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tercapai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putusan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pengadilan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yang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telah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memperoleh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kekuatan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hukum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5892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TM02836342[[fn=Ion]]</Template>
  <TotalTime>12</TotalTime>
  <Words>476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Linux Libertine</vt:lpstr>
      <vt:lpstr>Wingdings 3</vt:lpstr>
      <vt:lpstr>Ion</vt:lpstr>
      <vt:lpstr>YAYASAN     Yayasan adalah suatu badan hukum yang mempunyai maksud dan tujuan bersifat sosial, keagamaan dan kemanusiaan, didirikan dengan memperhatikan persyaratan formal yang ditentukan dalam undang-undang. Di Indonesia, yayasan diatur dalam Undang-Undang Nomor 28 Tahun 2004 tentang Perubahan atas Undang-Undang Nomor 16 Tahun 2001 tentang Yayasan. Rapat paripurna DPR pada tanggal 7 September 2004 menyetujui undang-undang ini, dan Presiden RI Megawati Soekarnoputri mengesahkannya pada tanggal 6 Oktober 2004.</vt:lpstr>
      <vt:lpstr>Pendirian yayasan </vt:lpstr>
      <vt:lpstr>Organ yayasan </vt:lpstr>
      <vt:lpstr>Kewajiban audit </vt:lpstr>
      <vt:lpstr>Kekayaan Yayasan </vt:lpstr>
      <vt:lpstr>Penggabungan dan pembubaran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Yuni admin</dc:creator>
  <cp:lastModifiedBy>Yuni admin</cp:lastModifiedBy>
  <cp:revision>1</cp:revision>
  <dcterms:created xsi:type="dcterms:W3CDTF">2024-11-11T01:53:43Z</dcterms:created>
  <dcterms:modified xsi:type="dcterms:W3CDTF">2024-11-11T02:06:18Z</dcterms:modified>
</cp:coreProperties>
</file>