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4" r:id="rId7"/>
    <p:sldId id="261" r:id="rId8"/>
    <p:sldId id="262" r:id="rId9"/>
    <p:sldId id="263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Schoolbook" panose="020406040505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Schoolbook" panose="020406040505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Schoolbook" panose="020406040505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Schoolbook" panose="020406040505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Schoolbook" panose="02040604050505020304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Schoolbook" panose="02040604050505020304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Schoolbook" panose="02040604050505020304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Schoolbook" panose="02040604050505020304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Schoolbook" panose="020406040505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0" d="100"/>
          <a:sy n="60" d="100"/>
        </p:scale>
        <p:origin x="1388" y="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DF40DF9-9CD5-4872-93DB-16465701D610}"/>
              </a:ext>
            </a:extLst>
          </p:cNvPr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6CDB9A8-55E4-4D3E-B9AA-11C9C0744D04}"/>
              </a:ext>
            </a:extLst>
          </p:cNvPr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65A0C92-11F8-4587-AFDE-662F1F7BBBB9}"/>
              </a:ext>
            </a:extLst>
          </p:cNvPr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0C96384-6A61-42B6-BFF8-3492FA39F753}"/>
              </a:ext>
            </a:extLst>
          </p:cNvPr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Straight Connector 9">
            <a:extLst>
              <a:ext uri="{FF2B5EF4-FFF2-40B4-BE49-F238E27FC236}">
                <a16:creationId xmlns:a16="http://schemas.microsoft.com/office/drawing/2014/main" id="{22B9ECD9-04F7-4ED9-B656-4EEF440D502B}"/>
              </a:ext>
            </a:extLst>
          </p:cNvPr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1" name="Straight Connector 10">
            <a:extLst>
              <a:ext uri="{FF2B5EF4-FFF2-40B4-BE49-F238E27FC236}">
                <a16:creationId xmlns:a16="http://schemas.microsoft.com/office/drawing/2014/main" id="{F6A2CD14-76C0-4A48-A1DC-CC6CD8433006}"/>
              </a:ext>
            </a:extLst>
          </p:cNvPr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2" name="Straight Connector 11">
            <a:extLst>
              <a:ext uri="{FF2B5EF4-FFF2-40B4-BE49-F238E27FC236}">
                <a16:creationId xmlns:a16="http://schemas.microsoft.com/office/drawing/2014/main" id="{DDC949B3-CB65-4744-B38D-58AAB1D82601}"/>
              </a:ext>
            </a:extLst>
          </p:cNvPr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3" name="Straight Connector 12">
            <a:extLst>
              <a:ext uri="{FF2B5EF4-FFF2-40B4-BE49-F238E27FC236}">
                <a16:creationId xmlns:a16="http://schemas.microsoft.com/office/drawing/2014/main" id="{69DA0DE6-C690-4583-BB8A-D3436CC932D6}"/>
              </a:ext>
            </a:extLst>
          </p:cNvPr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4" name="Straight Connector 13">
            <a:extLst>
              <a:ext uri="{FF2B5EF4-FFF2-40B4-BE49-F238E27FC236}">
                <a16:creationId xmlns:a16="http://schemas.microsoft.com/office/drawing/2014/main" id="{56623AE9-C638-4879-8AF5-85390726D46D}"/>
              </a:ext>
            </a:extLst>
          </p:cNvPr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5" name="Straight Connector 14">
            <a:extLst>
              <a:ext uri="{FF2B5EF4-FFF2-40B4-BE49-F238E27FC236}">
                <a16:creationId xmlns:a16="http://schemas.microsoft.com/office/drawing/2014/main" id="{861179A7-B6C3-4BCD-B6B6-BE0EA46601A1}"/>
              </a:ext>
            </a:extLst>
          </p:cNvPr>
          <p:cNvSpPr>
            <a:spLocks noChangeShapeType="1"/>
          </p:cNvSpPr>
          <p:nvPr/>
        </p:nvSpPr>
        <p:spPr bwMode="auto">
          <a:xfrm>
            <a:off x="911383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0EAF8F6-F3D6-4481-A4D1-20D24D540FE4}"/>
              </a:ext>
            </a:extLst>
          </p:cNvPr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6B79A95-E19D-410B-AE1D-BAD74BE1BFB0}"/>
              </a:ext>
            </a:extLst>
          </p:cNvPr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27F65305-2CB8-4933-AC52-03D42E8F9410}"/>
              </a:ext>
            </a:extLst>
          </p:cNvPr>
          <p:cNvSpPr/>
          <p:nvPr/>
        </p:nvSpPr>
        <p:spPr bwMode="auto">
          <a:xfrm>
            <a:off x="1309688" y="4867275"/>
            <a:ext cx="641350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1B8793ED-8173-4DFD-98FB-A15C2EFAD99E}"/>
              </a:ext>
            </a:extLst>
          </p:cNvPr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347FD058-EEE8-4203-8CBE-FD45FA2511B1}"/>
              </a:ext>
            </a:extLst>
          </p:cNvPr>
          <p:cNvSpPr/>
          <p:nvPr/>
        </p:nvSpPr>
        <p:spPr bwMode="auto">
          <a:xfrm>
            <a:off x="1663700" y="5788025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67DE0B9A-396F-4F59-92A0-014024F4DF9C}"/>
              </a:ext>
            </a:extLst>
          </p:cNvPr>
          <p:cNvSpPr/>
          <p:nvPr/>
        </p:nvSpPr>
        <p:spPr>
          <a:xfrm>
            <a:off x="1905000" y="4495800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2" name="Date Placeholder 27">
            <a:extLst>
              <a:ext uri="{FF2B5EF4-FFF2-40B4-BE49-F238E27FC236}">
                <a16:creationId xmlns:a16="http://schemas.microsoft.com/office/drawing/2014/main" id="{A441BCA1-DFB8-4459-A4EF-14C19832B501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463" y="1174750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33D353-10E3-432F-A9A4-B6E1182FE48B}" type="datetimeFigureOut">
              <a:rPr lang="en-US"/>
              <a:pPr>
                <a:defRPr/>
              </a:pPr>
              <a:t>11/29/2021</a:t>
            </a:fld>
            <a:endParaRPr lang="en-US"/>
          </a:p>
        </p:txBody>
      </p:sp>
      <p:sp>
        <p:nvSpPr>
          <p:cNvPr id="23" name="Footer Placeholder 16">
            <a:extLst>
              <a:ext uri="{FF2B5EF4-FFF2-40B4-BE49-F238E27FC236}">
                <a16:creationId xmlns:a16="http://schemas.microsoft.com/office/drawing/2014/main" id="{50CAA445-2698-43C2-8C68-668699E378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81475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" name="Slide Number Placeholder 28">
            <a:extLst>
              <a:ext uri="{FF2B5EF4-FFF2-40B4-BE49-F238E27FC236}">
                <a16:creationId xmlns:a16="http://schemas.microsoft.com/office/drawing/2014/main" id="{DA94D887-A285-403C-A05A-B2357F93B4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1325563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fld id="{B1A2B653-3E8B-4516-AFA0-AB80345FA1A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636407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3">
            <a:extLst>
              <a:ext uri="{FF2B5EF4-FFF2-40B4-BE49-F238E27FC236}">
                <a16:creationId xmlns:a16="http://schemas.microsoft.com/office/drawing/2014/main" id="{C5E7B378-E6C7-4CE9-BB20-7E9EE4114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88B2A3-3439-4B37-B1B3-05925FF7E7B1}" type="datetimeFigureOut">
              <a:rPr lang="en-US"/>
              <a:pPr>
                <a:defRPr/>
              </a:pPr>
              <a:t>11/29/2021</a:t>
            </a:fld>
            <a:endParaRPr lang="en-US"/>
          </a:p>
        </p:txBody>
      </p:sp>
      <p:sp>
        <p:nvSpPr>
          <p:cNvPr id="5" name="Footer Placeholder 2">
            <a:extLst>
              <a:ext uri="{FF2B5EF4-FFF2-40B4-BE49-F238E27FC236}">
                <a16:creationId xmlns:a16="http://schemas.microsoft.com/office/drawing/2014/main" id="{FC8943EF-F0DE-4E57-A4EA-3BF7C6B210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>
            <a:extLst>
              <a:ext uri="{FF2B5EF4-FFF2-40B4-BE49-F238E27FC236}">
                <a16:creationId xmlns:a16="http://schemas.microsoft.com/office/drawing/2014/main" id="{F5F42B42-4C5F-4C46-BD4E-27A2988040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3C5722-76FF-4F9D-8902-02332530551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828932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3">
            <a:extLst>
              <a:ext uri="{FF2B5EF4-FFF2-40B4-BE49-F238E27FC236}">
                <a16:creationId xmlns:a16="http://schemas.microsoft.com/office/drawing/2014/main" id="{282CFD2D-C37D-4D3F-A01D-CA30380846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2BD0BD-3486-4324-AAA8-E7CF71027A0F}" type="datetimeFigureOut">
              <a:rPr lang="en-US"/>
              <a:pPr>
                <a:defRPr/>
              </a:pPr>
              <a:t>11/29/2021</a:t>
            </a:fld>
            <a:endParaRPr lang="en-US"/>
          </a:p>
        </p:txBody>
      </p:sp>
      <p:sp>
        <p:nvSpPr>
          <p:cNvPr id="5" name="Footer Placeholder 2">
            <a:extLst>
              <a:ext uri="{FF2B5EF4-FFF2-40B4-BE49-F238E27FC236}">
                <a16:creationId xmlns:a16="http://schemas.microsoft.com/office/drawing/2014/main" id="{1AEA503E-EE6D-41BF-88AD-22638636E1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>
            <a:extLst>
              <a:ext uri="{FF2B5EF4-FFF2-40B4-BE49-F238E27FC236}">
                <a16:creationId xmlns:a16="http://schemas.microsoft.com/office/drawing/2014/main" id="{6DCBB312-D86B-42EA-B2B6-DC6FFE374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1A7DA6-46B3-42F5-99DF-8E91C7B7C75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54531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6">
            <a:extLst>
              <a:ext uri="{FF2B5EF4-FFF2-40B4-BE49-F238E27FC236}">
                <a16:creationId xmlns:a16="http://schemas.microsoft.com/office/drawing/2014/main" id="{DE0C0C03-D7C2-4B44-84CC-0739E6356C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3220C60E-FD62-4454-9B2D-AF88A04E6829}" type="datetimeFigureOut">
              <a:rPr lang="en-US"/>
              <a:pPr>
                <a:defRPr/>
              </a:pPr>
              <a:t>11/29/2021</a:t>
            </a:fld>
            <a:endParaRPr lang="en-US"/>
          </a:p>
        </p:txBody>
      </p:sp>
      <p:sp>
        <p:nvSpPr>
          <p:cNvPr id="5" name="Slide Number Placeholder 8">
            <a:extLst>
              <a:ext uri="{FF2B5EF4-FFF2-40B4-BE49-F238E27FC236}">
                <a16:creationId xmlns:a16="http://schemas.microsoft.com/office/drawing/2014/main" id="{E9DD8754-514D-45AC-8CDD-A31C7912745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CEE43D8-B63B-4059-AD66-CCA429D4DC4A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6" name="Footer Placeholder 9">
            <a:extLst>
              <a:ext uri="{FF2B5EF4-FFF2-40B4-BE49-F238E27FC236}">
                <a16:creationId xmlns:a16="http://schemas.microsoft.com/office/drawing/2014/main" id="{AAC2326A-EF57-477C-8BC4-9CAC8F6023A7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29886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BEEFCB8-12FB-42D8-B282-DA10C40FDCCE}"/>
              </a:ext>
            </a:extLst>
          </p:cNvPr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A6C4D37-8BA4-4D1D-9ED5-215AB61062E8}"/>
              </a:ext>
            </a:extLst>
          </p:cNvPr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D8EAE3C-A5FD-4E57-8701-A88ED9559232}"/>
              </a:ext>
            </a:extLst>
          </p:cNvPr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A74E282-2457-4584-8BAB-D07335F7F40D}"/>
              </a:ext>
            </a:extLst>
          </p:cNvPr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Straight Connector 7">
            <a:extLst>
              <a:ext uri="{FF2B5EF4-FFF2-40B4-BE49-F238E27FC236}">
                <a16:creationId xmlns:a16="http://schemas.microsoft.com/office/drawing/2014/main" id="{17389231-10AF-4A80-AE6E-5ED2B4DBBBBA}"/>
              </a:ext>
            </a:extLst>
          </p:cNvPr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9" name="Straight Connector 8">
            <a:extLst>
              <a:ext uri="{FF2B5EF4-FFF2-40B4-BE49-F238E27FC236}">
                <a16:creationId xmlns:a16="http://schemas.microsoft.com/office/drawing/2014/main" id="{BCAB1F5C-3293-49C8-950F-1E224CFB9077}"/>
              </a:ext>
            </a:extLst>
          </p:cNvPr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" name="Straight Connector 9">
            <a:extLst>
              <a:ext uri="{FF2B5EF4-FFF2-40B4-BE49-F238E27FC236}">
                <a16:creationId xmlns:a16="http://schemas.microsoft.com/office/drawing/2014/main" id="{C2887C19-A42D-40FC-911E-A13F06BB4DA8}"/>
              </a:ext>
            </a:extLst>
          </p:cNvPr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1" name="Straight Connector 10">
            <a:extLst>
              <a:ext uri="{FF2B5EF4-FFF2-40B4-BE49-F238E27FC236}">
                <a16:creationId xmlns:a16="http://schemas.microsoft.com/office/drawing/2014/main" id="{AA09E8D2-E1D7-4F5B-88A6-9906E09467D2}"/>
              </a:ext>
            </a:extLst>
          </p:cNvPr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2" name="Straight Connector 11">
            <a:extLst>
              <a:ext uri="{FF2B5EF4-FFF2-40B4-BE49-F238E27FC236}">
                <a16:creationId xmlns:a16="http://schemas.microsoft.com/office/drawing/2014/main" id="{D6EC7C4B-E661-45C2-B0FE-62433668E6E2}"/>
              </a:ext>
            </a:extLst>
          </p:cNvPr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9FA1970-1222-499D-A39B-B63A0B572037}"/>
              </a:ext>
            </a:extLst>
          </p:cNvPr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15088F3D-2033-42C0-8271-673C8D55DCD0}"/>
              </a:ext>
            </a:extLst>
          </p:cNvPr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9F394383-3F58-40CE-9CE4-89DD00A333A5}"/>
              </a:ext>
            </a:extLst>
          </p:cNvPr>
          <p:cNvSpPr/>
          <p:nvPr/>
        </p:nvSpPr>
        <p:spPr bwMode="auto">
          <a:xfrm>
            <a:off x="1323975" y="4867275"/>
            <a:ext cx="642938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99AF8A1E-FBB3-4B90-8FC3-51BFAB0E0C92}"/>
              </a:ext>
            </a:extLst>
          </p:cNvPr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C13CE18-8B65-4FEF-A080-E897B75B73D1}"/>
              </a:ext>
            </a:extLst>
          </p:cNvPr>
          <p:cNvSpPr/>
          <p:nvPr/>
        </p:nvSpPr>
        <p:spPr bwMode="auto">
          <a:xfrm>
            <a:off x="1663700" y="5791200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C1A53EA8-0048-4DD7-8B0D-26DD8B06D300}"/>
              </a:ext>
            </a:extLst>
          </p:cNvPr>
          <p:cNvSpPr/>
          <p:nvPr/>
        </p:nvSpPr>
        <p:spPr bwMode="auto">
          <a:xfrm>
            <a:off x="1879600" y="4479925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9" name="Straight Connector 18">
            <a:extLst>
              <a:ext uri="{FF2B5EF4-FFF2-40B4-BE49-F238E27FC236}">
                <a16:creationId xmlns:a16="http://schemas.microsoft.com/office/drawing/2014/main" id="{FB047CA5-62C2-4B93-B8B2-C17F905CF3D5}"/>
              </a:ext>
            </a:extLst>
          </p:cNvPr>
          <p:cNvSpPr>
            <a:spLocks noChangeShapeType="1"/>
          </p:cNvSpPr>
          <p:nvPr/>
        </p:nvSpPr>
        <p:spPr bwMode="auto">
          <a:xfrm>
            <a:off x="9097963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Date Placeholder 3">
            <a:extLst>
              <a:ext uri="{FF2B5EF4-FFF2-40B4-BE49-F238E27FC236}">
                <a16:creationId xmlns:a16="http://schemas.microsoft.com/office/drawing/2014/main" id="{2F55E8BE-07E0-43BE-9AB5-C2F687F43B76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auto">
          <a:xfrm rot="5400000">
            <a:off x="7762875" y="1169988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8D8F3E-32EB-45F8-9A8B-4D2EA1FAE45D}" type="datetimeFigureOut">
              <a:rPr lang="en-US"/>
              <a:pPr>
                <a:defRPr/>
              </a:pPr>
              <a:t>11/29/2021</a:t>
            </a:fld>
            <a:endParaRPr lang="en-US"/>
          </a:p>
        </p:txBody>
      </p:sp>
      <p:sp>
        <p:nvSpPr>
          <p:cNvPr id="21" name="Footer Placeholder 4">
            <a:extLst>
              <a:ext uri="{FF2B5EF4-FFF2-40B4-BE49-F238E27FC236}">
                <a16:creationId xmlns:a16="http://schemas.microsoft.com/office/drawing/2014/main" id="{1626A24E-B689-44F6-AE93-A8F941FB77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78300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" name="Slide Number Placeholder 5">
            <a:extLst>
              <a:ext uri="{FF2B5EF4-FFF2-40B4-BE49-F238E27FC236}">
                <a16:creationId xmlns:a16="http://schemas.microsoft.com/office/drawing/2014/main" id="{FC46010D-02C7-418D-B777-D3693C1EA2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1339850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fld id="{E64F6211-E60C-4D16-AF65-75A30CE850E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823990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13">
            <a:extLst>
              <a:ext uri="{FF2B5EF4-FFF2-40B4-BE49-F238E27FC236}">
                <a16:creationId xmlns:a16="http://schemas.microsoft.com/office/drawing/2014/main" id="{A428B088-DF2C-43AE-A2C1-C1DD284033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469C96-42BD-47B2-907B-D7EB91FCF10E}" type="datetimeFigureOut">
              <a:rPr lang="en-US"/>
              <a:pPr>
                <a:defRPr/>
              </a:pPr>
              <a:t>11/29/2021</a:t>
            </a:fld>
            <a:endParaRPr lang="en-US"/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A6B327F2-D7F7-4021-9F4C-3DA78F3ECD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903CA724-379B-4B8F-870F-79136E96C1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4730FE-00CC-47BC-B61C-13DF9F5E0E5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205802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13">
            <a:extLst>
              <a:ext uri="{FF2B5EF4-FFF2-40B4-BE49-F238E27FC236}">
                <a16:creationId xmlns:a16="http://schemas.microsoft.com/office/drawing/2014/main" id="{93A308FD-5ECC-400B-BF0D-5E29347F9B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79D149-AE26-4A30-84FA-B0EAB829E04A}" type="datetimeFigureOut">
              <a:rPr lang="en-US"/>
              <a:pPr>
                <a:defRPr/>
              </a:pPr>
              <a:t>11/29/2021</a:t>
            </a:fld>
            <a:endParaRPr lang="en-US"/>
          </a:p>
        </p:txBody>
      </p:sp>
      <p:sp>
        <p:nvSpPr>
          <p:cNvPr id="8" name="Footer Placeholder 2">
            <a:extLst>
              <a:ext uri="{FF2B5EF4-FFF2-40B4-BE49-F238E27FC236}">
                <a16:creationId xmlns:a16="http://schemas.microsoft.com/office/drawing/2014/main" id="{D0BFE59B-CABD-4B17-94D3-9257581C87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22">
            <a:extLst>
              <a:ext uri="{FF2B5EF4-FFF2-40B4-BE49-F238E27FC236}">
                <a16:creationId xmlns:a16="http://schemas.microsoft.com/office/drawing/2014/main" id="{66D8761C-3777-4D14-8520-7A102DB656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7C8325-AA6C-4A00-BDD7-938306EB6E9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627283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5">
            <a:extLst>
              <a:ext uri="{FF2B5EF4-FFF2-40B4-BE49-F238E27FC236}">
                <a16:creationId xmlns:a16="http://schemas.microsoft.com/office/drawing/2014/main" id="{B3DE5371-4302-4F50-B7CF-EA78C77D91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5D25179E-6876-434C-9866-E64B4307DC98}" type="datetimeFigureOut">
              <a:rPr lang="en-US"/>
              <a:pPr>
                <a:defRPr/>
              </a:pPr>
              <a:t>11/29/2021</a:t>
            </a:fld>
            <a:endParaRPr lang="en-US"/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C8219F37-8254-41B5-B9A2-A02375D2355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B4BCA59-6BFC-4B8F-9B5E-64104F642C55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5" name="Footer Placeholder 7">
            <a:extLst>
              <a:ext uri="{FF2B5EF4-FFF2-40B4-BE49-F238E27FC236}">
                <a16:creationId xmlns:a16="http://schemas.microsoft.com/office/drawing/2014/main" id="{64188A60-5895-40D3-8262-636E99F65D3A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5663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3">
            <a:extLst>
              <a:ext uri="{FF2B5EF4-FFF2-40B4-BE49-F238E27FC236}">
                <a16:creationId xmlns:a16="http://schemas.microsoft.com/office/drawing/2014/main" id="{3312C716-58DA-44D4-906C-B4B1D8A16F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244D75-6C9F-42FD-BB81-EE9641140ADF}" type="datetimeFigureOut">
              <a:rPr lang="en-US"/>
              <a:pPr>
                <a:defRPr/>
              </a:pPr>
              <a:t>11/29/2021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2CF4026-611B-4ED5-8355-1CB6A420A4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22">
            <a:extLst>
              <a:ext uri="{FF2B5EF4-FFF2-40B4-BE49-F238E27FC236}">
                <a16:creationId xmlns:a16="http://schemas.microsoft.com/office/drawing/2014/main" id="{3EEF1D0D-54E7-492E-862A-86203B7500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9B0AA4-2F89-46D6-9946-DD97486C724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241707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>
            <a:extLst>
              <a:ext uri="{FF2B5EF4-FFF2-40B4-BE49-F238E27FC236}">
                <a16:creationId xmlns:a16="http://schemas.microsoft.com/office/drawing/2014/main" id="{94AF0BDF-BD75-4FA3-B11E-490019180EA9}"/>
              </a:ext>
            </a:extLst>
          </p:cNvPr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6" name="Straight Connector 5">
            <a:extLst>
              <a:ext uri="{FF2B5EF4-FFF2-40B4-BE49-F238E27FC236}">
                <a16:creationId xmlns:a16="http://schemas.microsoft.com/office/drawing/2014/main" id="{F230BD94-3389-4520-A045-427C2DDEF273}"/>
              </a:ext>
            </a:extLst>
          </p:cNvPr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7" name="Straight Connector 17">
            <a:extLst>
              <a:ext uri="{FF2B5EF4-FFF2-40B4-BE49-F238E27FC236}">
                <a16:creationId xmlns:a16="http://schemas.microsoft.com/office/drawing/2014/main" id="{C38AACCD-88B5-44B2-BBFD-6D8304D1B645}"/>
              </a:ext>
            </a:extLst>
          </p:cNvPr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" name="Straight Connector 18">
            <a:extLst>
              <a:ext uri="{FF2B5EF4-FFF2-40B4-BE49-F238E27FC236}">
                <a16:creationId xmlns:a16="http://schemas.microsoft.com/office/drawing/2014/main" id="{7E57010A-6039-4256-8746-9E9328F02E21}"/>
              </a:ext>
            </a:extLst>
          </p:cNvPr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83FCFC9-7AFB-47B9-8CB4-3383F751FA4E}"/>
              </a:ext>
            </a:extLst>
          </p:cNvPr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Straight Connector 20">
            <a:extLst>
              <a:ext uri="{FF2B5EF4-FFF2-40B4-BE49-F238E27FC236}">
                <a16:creationId xmlns:a16="http://schemas.microsoft.com/office/drawing/2014/main" id="{5C749B8D-4146-4780-A574-EDAC23FCB30D}"/>
              </a:ext>
            </a:extLst>
          </p:cNvPr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7BF8AF0E-91B3-4CA5-823D-70A5BD1A3302}"/>
              </a:ext>
            </a:extLst>
          </p:cNvPr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Date Placeholder 20">
            <a:extLst>
              <a:ext uri="{FF2B5EF4-FFF2-40B4-BE49-F238E27FC236}">
                <a16:creationId xmlns:a16="http://schemas.microsoft.com/office/drawing/2014/main" id="{B3A99BD2-7D8C-4196-9AB4-4E905236F8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E18076C5-ED40-4750-B4A6-5263F546BC57}" type="datetimeFigureOut">
              <a:rPr lang="en-US"/>
              <a:pPr>
                <a:defRPr/>
              </a:pPr>
              <a:t>11/29/2021</a:t>
            </a:fld>
            <a:endParaRPr lang="en-US"/>
          </a:p>
        </p:txBody>
      </p:sp>
      <p:sp>
        <p:nvSpPr>
          <p:cNvPr id="13" name="Slide Number Placeholder 21">
            <a:extLst>
              <a:ext uri="{FF2B5EF4-FFF2-40B4-BE49-F238E27FC236}">
                <a16:creationId xmlns:a16="http://schemas.microsoft.com/office/drawing/2014/main" id="{DCE78851-26C3-4AB4-B033-0464D423C88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4DB2E5F-12C3-4CF0-8787-E9B54FAAB1F8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4" name="Footer Placeholder 22">
            <a:extLst>
              <a:ext uri="{FF2B5EF4-FFF2-40B4-BE49-F238E27FC236}">
                <a16:creationId xmlns:a16="http://schemas.microsoft.com/office/drawing/2014/main" id="{A4113ED0-8192-4EDB-B969-0970258248EB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4780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>
            <a:extLst>
              <a:ext uri="{FF2B5EF4-FFF2-40B4-BE49-F238E27FC236}">
                <a16:creationId xmlns:a16="http://schemas.microsoft.com/office/drawing/2014/main" id="{0E0FB2D6-AFBB-4305-87C0-6F183AFCBE70}"/>
              </a:ext>
            </a:extLst>
          </p:cNvPr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1AAB80F9-8324-40D3-92E1-6932C18EED23}"/>
              </a:ext>
            </a:extLst>
          </p:cNvPr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Straight Connector 17">
            <a:extLst>
              <a:ext uri="{FF2B5EF4-FFF2-40B4-BE49-F238E27FC236}">
                <a16:creationId xmlns:a16="http://schemas.microsoft.com/office/drawing/2014/main" id="{E4BAE2D5-EFD5-458F-8AC9-BE1246122903}"/>
              </a:ext>
            </a:extLst>
          </p:cNvPr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7F6F372-7D30-413A-A497-209DB22ED174}"/>
              </a:ext>
            </a:extLst>
          </p:cNvPr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Straight Connector 19">
            <a:extLst>
              <a:ext uri="{FF2B5EF4-FFF2-40B4-BE49-F238E27FC236}">
                <a16:creationId xmlns:a16="http://schemas.microsoft.com/office/drawing/2014/main" id="{5F40C07F-B338-457E-AEB0-C68B9C58044E}"/>
              </a:ext>
            </a:extLst>
          </p:cNvPr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" name="Straight Connector 9">
            <a:extLst>
              <a:ext uri="{FF2B5EF4-FFF2-40B4-BE49-F238E27FC236}">
                <a16:creationId xmlns:a16="http://schemas.microsoft.com/office/drawing/2014/main" id="{14458418-ECA8-4556-8E24-834891864EC4}"/>
              </a:ext>
            </a:extLst>
          </p:cNvPr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11" name="Straight Connector 23">
            <a:extLst>
              <a:ext uri="{FF2B5EF4-FFF2-40B4-BE49-F238E27FC236}">
                <a16:creationId xmlns:a16="http://schemas.microsoft.com/office/drawing/2014/main" id="{F7381D3F-87BA-4F16-8751-49A57E7EEECA}"/>
              </a:ext>
            </a:extLst>
          </p:cNvPr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Date Placeholder 16">
            <a:extLst>
              <a:ext uri="{FF2B5EF4-FFF2-40B4-BE49-F238E27FC236}">
                <a16:creationId xmlns:a16="http://schemas.microsoft.com/office/drawing/2014/main" id="{D606F122-F323-49CB-88A5-A4382DB83D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D5B98FE5-1142-466F-8E33-612E8490A3D4}" type="datetimeFigureOut">
              <a:rPr lang="en-US"/>
              <a:pPr>
                <a:defRPr/>
              </a:pPr>
              <a:t>11/29/2021</a:t>
            </a:fld>
            <a:endParaRPr lang="en-US"/>
          </a:p>
        </p:txBody>
      </p:sp>
      <p:sp>
        <p:nvSpPr>
          <p:cNvPr id="13" name="Slide Number Placeholder 17">
            <a:extLst>
              <a:ext uri="{FF2B5EF4-FFF2-40B4-BE49-F238E27FC236}">
                <a16:creationId xmlns:a16="http://schemas.microsoft.com/office/drawing/2014/main" id="{31F1F457-E9B8-423B-976A-45704406F18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9B0E99A-791B-4B5C-B584-AD28816B0F18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4" name="Footer Placeholder 20">
            <a:extLst>
              <a:ext uri="{FF2B5EF4-FFF2-40B4-BE49-F238E27FC236}">
                <a16:creationId xmlns:a16="http://schemas.microsoft.com/office/drawing/2014/main" id="{FC024002-BDE7-4139-9ADC-B777274BE64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90877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>
            <a:extLst>
              <a:ext uri="{FF2B5EF4-FFF2-40B4-BE49-F238E27FC236}">
                <a16:creationId xmlns:a16="http://schemas.microsoft.com/office/drawing/2014/main" id="{F74BB142-4303-4C7D-89CF-A86F27B55E26}"/>
              </a:ext>
            </a:extLst>
          </p:cNvPr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22" name="Title Placeholder 21">
            <a:extLst>
              <a:ext uri="{FF2B5EF4-FFF2-40B4-BE49-F238E27FC236}">
                <a16:creationId xmlns:a16="http://schemas.microsoft.com/office/drawing/2014/main" id="{EC1E5DD6-7F6A-401D-8059-1E460CA398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28" name="Text Placeholder 12">
            <a:extLst>
              <a:ext uri="{FF2B5EF4-FFF2-40B4-BE49-F238E27FC236}">
                <a16:creationId xmlns:a16="http://schemas.microsoft.com/office/drawing/2014/main" id="{DB604A66-59B9-4A7A-88C2-D6CF821FC90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87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CAE4143D-F8AC-49A1-902C-46646D04F9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7589045" y="1081881"/>
            <a:ext cx="2011362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CCE8C49C-AADD-4925-BCA6-B316A75E302D}" type="datetimeFigureOut">
              <a:rPr lang="en-US"/>
              <a:pPr>
                <a:defRPr/>
              </a:pPr>
              <a:t>11/29/2021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DFE1367-709D-4D83-B79E-A324CA3D47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6989763" y="3736975"/>
            <a:ext cx="32004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traight Connector 6">
            <a:extLst>
              <a:ext uri="{FF2B5EF4-FFF2-40B4-BE49-F238E27FC236}">
                <a16:creationId xmlns:a16="http://schemas.microsoft.com/office/drawing/2014/main" id="{B6D98D36-B41F-4F2E-BC8C-E8988BDA6B2A}"/>
              </a:ext>
            </a:extLst>
          </p:cNvPr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32" name="Straight Connector 8">
            <a:extLst>
              <a:ext uri="{FF2B5EF4-FFF2-40B4-BE49-F238E27FC236}">
                <a16:creationId xmlns:a16="http://schemas.microsoft.com/office/drawing/2014/main" id="{EDC085AA-9CB5-41E5-85BA-E22C0B7FFEEE}"/>
              </a:ext>
            </a:extLst>
          </p:cNvPr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F33C717-CA28-45C8-A0A8-F1D0F207BD2B}"/>
              </a:ext>
            </a:extLst>
          </p:cNvPr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34" name="Straight Connector 10">
            <a:extLst>
              <a:ext uri="{FF2B5EF4-FFF2-40B4-BE49-F238E27FC236}">
                <a16:creationId xmlns:a16="http://schemas.microsoft.com/office/drawing/2014/main" id="{DD60F58F-4002-426F-8702-32EB4AE9885D}"/>
              </a:ext>
            </a:extLst>
          </p:cNvPr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1570362F-88BE-4844-9739-82C742DE4C78}"/>
              </a:ext>
            </a:extLst>
          </p:cNvPr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3" name="Slide Number Placeholder 22">
            <a:extLst>
              <a:ext uri="{FF2B5EF4-FFF2-40B4-BE49-F238E27FC236}">
                <a16:creationId xmlns:a16="http://schemas.microsoft.com/office/drawing/2014/main" id="{7647BEBA-06FD-4E06-AC18-4523A15E50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400" b="1">
                <a:solidFill>
                  <a:srgbClr val="FFFFFF"/>
                </a:solidFill>
              </a:defRPr>
            </a:lvl1pPr>
          </a:lstStyle>
          <a:p>
            <a:fld id="{723AC970-7F53-4CBB-9FA6-03DE609CB27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78" r:id="rId4"/>
    <p:sldLayoutId id="2147483679" r:id="rId5"/>
    <p:sldLayoutId id="2147483686" r:id="rId6"/>
    <p:sldLayoutId id="2147483680" r:id="rId7"/>
    <p:sldLayoutId id="2147483687" r:id="rId8"/>
    <p:sldLayoutId id="2147483688" r:id="rId9"/>
    <p:sldLayoutId id="2147483681" r:id="rId10"/>
    <p:sldLayoutId id="2147483682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3000" kern="1200" cap="small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anose="02040604050505020304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anose="02040604050505020304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anose="02040604050505020304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anose="02040604050505020304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anose="02040604050505020304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anose="02040604050505020304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anose="02040604050505020304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anose="02040604050505020304" pitchFamily="18" charset="0"/>
        </a:defRPr>
      </a:lvl9pPr>
    </p:titleStyle>
    <p:bodyStyle>
      <a:lvl1pPr marL="273050" indent="-273050" algn="l" rtl="0" fontAlgn="base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panose="05000000000000000000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563" algn="l" rtl="0" fontAlgn="base">
        <a:spcBef>
          <a:spcPct val="20000"/>
        </a:spcBef>
        <a:spcAft>
          <a:spcPct val="0"/>
        </a:spcAft>
        <a:buClr>
          <a:srgbClr val="E0752F"/>
        </a:buClr>
        <a:buSzPct val="60000"/>
        <a:buFont typeface="Wingdings" panose="05000000000000000000" pitchFamily="2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182563" algn="l" rtl="0" fontAlgn="base">
        <a:spcBef>
          <a:spcPct val="20000"/>
        </a:spcBef>
        <a:spcAft>
          <a:spcPct val="0"/>
        </a:spcAft>
        <a:buClr>
          <a:srgbClr val="FEC3AE"/>
        </a:buClr>
        <a:buSzPct val="60000"/>
        <a:buFont typeface="Wingdings" panose="05000000000000000000" pitchFamily="2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182563" algn="l" rtl="0" fontAlgn="base">
        <a:spcBef>
          <a:spcPct val="20000"/>
        </a:spcBef>
        <a:spcAft>
          <a:spcPct val="0"/>
        </a:spcAft>
        <a:buClr>
          <a:srgbClr val="BDCAE9"/>
        </a:buClr>
        <a:buSzPct val="68000"/>
        <a:buFont typeface="Wingdings 2" panose="05020102010507070707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137847-BE40-4B47-ACB5-9A0A1766F3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1513" y="1295400"/>
            <a:ext cx="8229600" cy="18288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br>
              <a:rPr lang="en-US" sz="6000" dirty="0"/>
            </a:br>
            <a:br>
              <a:rPr lang="en-US" sz="6000" dirty="0"/>
            </a:br>
            <a:br>
              <a:rPr lang="en-US" sz="6000" dirty="0"/>
            </a:br>
            <a:br>
              <a:rPr lang="en-US" sz="6000" dirty="0"/>
            </a:br>
            <a:br>
              <a:rPr lang="en-US" sz="6000" dirty="0"/>
            </a:br>
            <a:br>
              <a:rPr lang="en-US" sz="6000" dirty="0"/>
            </a:br>
            <a:br>
              <a:rPr lang="en-US" sz="6000" dirty="0"/>
            </a:br>
            <a:br>
              <a:rPr lang="en-US" sz="6000" dirty="0"/>
            </a:br>
            <a:br>
              <a:rPr lang="en-US" sz="6000" dirty="0"/>
            </a:br>
            <a:br>
              <a:rPr lang="en-US" sz="6000" dirty="0"/>
            </a:br>
            <a:br>
              <a:rPr lang="en-US" sz="6000" dirty="0"/>
            </a:br>
            <a:r>
              <a:rPr lang="en-US" sz="6000" dirty="0" err="1"/>
              <a:t>Faktor</a:t>
            </a:r>
            <a:r>
              <a:rPr lang="en-US" sz="6000" dirty="0"/>
              <a:t>   </a:t>
            </a:r>
            <a:r>
              <a:rPr lang="en-US" sz="6000" dirty="0" err="1"/>
              <a:t>ke</a:t>
            </a:r>
            <a:r>
              <a:rPr lang="id-ID" sz="6000" dirty="0"/>
              <a:t>TIDAK</a:t>
            </a:r>
            <a:r>
              <a:rPr lang="en-US" sz="6000" dirty="0" err="1"/>
              <a:t>pastian</a:t>
            </a:r>
            <a:r>
              <a:rPr lang="en-US" sz="6000" dirty="0"/>
              <a:t> (Uncertainty)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845402C-AC29-443B-9C4B-030D19E00A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05000" y="5715000"/>
            <a:ext cx="7010400" cy="914400"/>
          </a:xfrm>
        </p:spPr>
        <p:txBody>
          <a:bodyPr>
            <a:normAutofit fontScale="92500" lnSpcReduction="20000"/>
          </a:bodyPr>
          <a:lstStyle/>
          <a:p>
            <a:pPr algn="ctr" fontAlgn="auto">
              <a:spcAft>
                <a:spcPts val="0"/>
              </a:spcAft>
              <a:buFont typeface="Wingdings"/>
              <a:buNone/>
              <a:defRPr/>
            </a:pPr>
            <a:r>
              <a:rPr lang="en-US" dirty="0" err="1"/>
              <a:t>Sumarni</a:t>
            </a:r>
            <a:r>
              <a:rPr lang="en-US" dirty="0"/>
              <a:t> </a:t>
            </a:r>
            <a:r>
              <a:rPr lang="en-US" dirty="0" err="1"/>
              <a:t>Adi</a:t>
            </a:r>
            <a:r>
              <a:rPr lang="en-US" dirty="0"/>
              <a:t>, </a:t>
            </a:r>
            <a:r>
              <a:rPr lang="en-US" dirty="0" err="1"/>
              <a:t>S.Kom</a:t>
            </a:r>
            <a:r>
              <a:rPr lang="en-US" dirty="0"/>
              <a:t>., M.Cs</a:t>
            </a:r>
          </a:p>
          <a:p>
            <a:pPr algn="ctr" fontAlgn="auto">
              <a:spcAft>
                <a:spcPts val="0"/>
              </a:spcAft>
              <a:buFont typeface="Wingdings"/>
              <a:buNone/>
              <a:defRPr/>
            </a:pPr>
            <a:r>
              <a:rPr lang="en-US" dirty="0"/>
              <a:t>S1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</a:t>
            </a:r>
            <a:r>
              <a:rPr lang="en-US" dirty="0" err="1"/>
              <a:t>Universitas</a:t>
            </a:r>
            <a:r>
              <a:rPr lang="en-US" dirty="0"/>
              <a:t> </a:t>
            </a:r>
            <a:r>
              <a:rPr lang="en-US" dirty="0" err="1"/>
              <a:t>Amikom</a:t>
            </a:r>
            <a:r>
              <a:rPr lang="en-US" dirty="0"/>
              <a:t> Yogyakarta</a:t>
            </a:r>
          </a:p>
          <a:p>
            <a:pPr algn="ctr" fontAlgn="auto">
              <a:spcAft>
                <a:spcPts val="0"/>
              </a:spcAft>
              <a:buFont typeface="Wingdings"/>
              <a:buNone/>
              <a:defRPr/>
            </a:pPr>
            <a:r>
              <a:rPr lang="en-US" dirty="0"/>
              <a:t>2017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6586CC-A509-4FA0-9C64-968D4EF2D7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228600"/>
            <a:ext cx="7467600" cy="9906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br>
              <a:rPr lang="en-US" dirty="0"/>
            </a:br>
            <a:r>
              <a:rPr lang="en-US" dirty="0"/>
              <a:t>Rule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ketidakpastian</a:t>
            </a:r>
            <a:r>
              <a:rPr lang="en-US" dirty="0"/>
              <a:t> Evidence</a:t>
            </a:r>
            <a:br>
              <a:rPr lang="en-US" dirty="0"/>
            </a:br>
            <a:endParaRPr lang="en-US" dirty="0"/>
          </a:p>
        </p:txBody>
      </p:sp>
      <p:pic>
        <p:nvPicPr>
          <p:cNvPr id="17411" name="Picture 2">
            <a:extLst>
              <a:ext uri="{FF2B5EF4-FFF2-40B4-BE49-F238E27FC236}">
                <a16:creationId xmlns:a16="http://schemas.microsoft.com/office/drawing/2014/main" id="{284A0C03-914C-4A34-AAC7-97E0FE39667E}"/>
              </a:ext>
            </a:extLst>
          </p:cNvPr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990600"/>
            <a:ext cx="7696200" cy="4805363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9D6264-9A78-422F-A619-0AE978BF5F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err="1"/>
              <a:t>Contoh</a:t>
            </a:r>
            <a:r>
              <a:rPr lang="en-US" dirty="0"/>
              <a:t> </a:t>
            </a:r>
            <a:r>
              <a:rPr lang="en-US" dirty="0" err="1"/>
              <a:t>Premis</a:t>
            </a:r>
            <a:r>
              <a:rPr lang="en-US" dirty="0"/>
              <a:t> AND</a:t>
            </a:r>
          </a:p>
        </p:txBody>
      </p:sp>
      <p:pic>
        <p:nvPicPr>
          <p:cNvPr id="18435" name="Picture 2">
            <a:extLst>
              <a:ext uri="{FF2B5EF4-FFF2-40B4-BE49-F238E27FC236}">
                <a16:creationId xmlns:a16="http://schemas.microsoft.com/office/drawing/2014/main" id="{0E916B77-1898-44DC-ACEE-ABC96C881FD5}"/>
              </a:ext>
            </a:extLst>
          </p:cNvPr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1676400"/>
            <a:ext cx="7467600" cy="4721225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47F463-46F9-404A-9BDB-4BEA5FB0CC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228600"/>
            <a:ext cx="7467600" cy="655638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err="1"/>
              <a:t>Contoh</a:t>
            </a:r>
            <a:r>
              <a:rPr lang="en-US" dirty="0"/>
              <a:t> </a:t>
            </a:r>
            <a:r>
              <a:rPr lang="en-US" dirty="0" err="1"/>
              <a:t>Premis</a:t>
            </a:r>
            <a:r>
              <a:rPr lang="en-US" dirty="0"/>
              <a:t> or</a:t>
            </a:r>
          </a:p>
        </p:txBody>
      </p:sp>
      <p:pic>
        <p:nvPicPr>
          <p:cNvPr id="19459" name="Picture 2">
            <a:extLst>
              <a:ext uri="{FF2B5EF4-FFF2-40B4-BE49-F238E27FC236}">
                <a16:creationId xmlns:a16="http://schemas.microsoft.com/office/drawing/2014/main" id="{F008BB33-FCB3-4A3A-BB38-D4035C4C9793}"/>
              </a:ext>
            </a:extLst>
          </p:cNvPr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990600"/>
            <a:ext cx="7467600" cy="5403850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502DCE-0457-443A-98BC-46B42D46B6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9762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err="1"/>
              <a:t>contoh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D4FCFB-899A-4B4B-99E8-F03532CA1F7A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57200" y="990600"/>
            <a:ext cx="7467600" cy="5483225"/>
          </a:xfrm>
        </p:spPr>
        <p:txBody>
          <a:bodyPr>
            <a:normAutofit fontScale="85000" lnSpcReduction="10000"/>
          </a:bodyPr>
          <a:lstStyle/>
          <a:p>
            <a:pPr marL="274320" indent="-274320" fontAlgn="auto">
              <a:spcAft>
                <a:spcPts val="0"/>
              </a:spcAft>
              <a:buFont typeface="Wingdings"/>
              <a:buNone/>
              <a:defRPr/>
            </a:pP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pakar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diagnosa</a:t>
            </a:r>
            <a:r>
              <a:rPr lang="en-US" dirty="0"/>
              <a:t> flu (cold). Database </a:t>
            </a:r>
            <a:r>
              <a:rPr lang="en-US" dirty="0" err="1"/>
              <a:t>terdiri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fakta</a:t>
            </a:r>
            <a:r>
              <a:rPr lang="en-US" dirty="0"/>
              <a:t>: </a:t>
            </a:r>
            <a:r>
              <a:rPr lang="en-US" dirty="0" err="1"/>
              <a:t>demam</a:t>
            </a:r>
            <a:r>
              <a:rPr lang="en-US" dirty="0"/>
              <a:t> </a:t>
            </a:r>
            <a:r>
              <a:rPr lang="en-US" dirty="0" err="1"/>
              <a:t>pasien</a:t>
            </a:r>
            <a:r>
              <a:rPr lang="en-US" dirty="0"/>
              <a:t> 37.4, </a:t>
            </a:r>
            <a:r>
              <a:rPr lang="en-US" dirty="0" err="1"/>
              <a:t>batuk</a:t>
            </a:r>
            <a:r>
              <a:rPr lang="en-US" dirty="0"/>
              <a:t> </a:t>
            </a:r>
            <a:r>
              <a:rPr lang="en-US" dirty="0" err="1"/>
              <a:t>kurang</a:t>
            </a:r>
            <a:r>
              <a:rPr lang="en-US" dirty="0"/>
              <a:t> 24 jam, </a:t>
            </a:r>
            <a:r>
              <a:rPr lang="en-US" dirty="0" err="1"/>
              <a:t>bersin</a:t>
            </a:r>
            <a:r>
              <a:rPr lang="en-US" dirty="0"/>
              <a:t>-</a:t>
            </a:r>
            <a:r>
              <a:rPr lang="en-US" dirty="0" err="1"/>
              <a:t>bersin</a:t>
            </a:r>
            <a:r>
              <a:rPr lang="en-US" dirty="0"/>
              <a:t>, </a:t>
            </a:r>
            <a:r>
              <a:rPr lang="en-US" dirty="0" err="1"/>
              <a:t>sakit</a:t>
            </a:r>
            <a:r>
              <a:rPr lang="en-US" dirty="0"/>
              <a:t> </a:t>
            </a:r>
            <a:r>
              <a:rPr lang="en-US" dirty="0" err="1"/>
              <a:t>kepala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CF = 0.4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hidung</a:t>
            </a:r>
            <a:r>
              <a:rPr lang="en-US" dirty="0"/>
              <a:t> </a:t>
            </a:r>
            <a:r>
              <a:rPr lang="en-US" dirty="0" err="1"/>
              <a:t>tersumbat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CF = 0.5</a:t>
            </a:r>
          </a:p>
          <a:p>
            <a:pPr marL="274320" indent="-274320" fontAlgn="auto">
              <a:spcAft>
                <a:spcPts val="0"/>
              </a:spcAft>
              <a:buFont typeface="Wingdings"/>
              <a:buNone/>
              <a:defRPr/>
            </a:pPr>
            <a:r>
              <a:rPr lang="en-US" dirty="0"/>
              <a:t>Rule base </a:t>
            </a:r>
            <a:r>
              <a:rPr lang="en-US" dirty="0" err="1"/>
              <a:t>mengandung</a:t>
            </a:r>
            <a:r>
              <a:rPr lang="en-US" dirty="0"/>
              <a:t>:</a:t>
            </a:r>
          </a:p>
          <a:p>
            <a:pPr marL="274320" indent="-274320" fontAlgn="auto">
              <a:spcAft>
                <a:spcPts val="0"/>
              </a:spcAft>
              <a:buFont typeface="Wingdings"/>
              <a:buNone/>
              <a:defRPr/>
            </a:pPr>
            <a:r>
              <a:rPr lang="en-US" dirty="0"/>
              <a:t>• Rule 1 IF </a:t>
            </a:r>
            <a:r>
              <a:rPr lang="en-US" dirty="0" err="1"/>
              <a:t>demam</a:t>
            </a:r>
            <a:r>
              <a:rPr lang="en-US" dirty="0"/>
              <a:t> &lt; 37.5 THEN </a:t>
            </a:r>
            <a:r>
              <a:rPr lang="en-US" dirty="0" err="1"/>
              <a:t>Gejala</a:t>
            </a:r>
            <a:r>
              <a:rPr lang="en-US" dirty="0"/>
              <a:t> Flue = true {CF = 0.5}</a:t>
            </a:r>
          </a:p>
          <a:p>
            <a:pPr marL="274320" indent="-274320" fontAlgn="auto">
              <a:spcAft>
                <a:spcPts val="0"/>
              </a:spcAft>
              <a:buFont typeface="Wingdings"/>
              <a:buNone/>
              <a:defRPr/>
            </a:pPr>
            <a:r>
              <a:rPr lang="en-US" dirty="0"/>
              <a:t>• Rule 2 IF </a:t>
            </a:r>
            <a:r>
              <a:rPr lang="en-US" dirty="0" err="1"/>
              <a:t>demam</a:t>
            </a:r>
            <a:r>
              <a:rPr lang="en-US" dirty="0"/>
              <a:t> &gt; 37.5 THEN </a:t>
            </a:r>
            <a:r>
              <a:rPr lang="en-US" dirty="0" err="1"/>
              <a:t>Gejala</a:t>
            </a:r>
            <a:r>
              <a:rPr lang="en-US" dirty="0"/>
              <a:t> Flu = true {CF = 0.9}</a:t>
            </a:r>
          </a:p>
          <a:p>
            <a:pPr marL="274320" indent="-274320" fontAlgn="auto">
              <a:spcAft>
                <a:spcPts val="0"/>
              </a:spcAft>
              <a:buFont typeface="Wingdings"/>
              <a:buNone/>
              <a:defRPr/>
            </a:pPr>
            <a:r>
              <a:rPr lang="en-US" dirty="0"/>
              <a:t>• Rule 3 IF </a:t>
            </a:r>
            <a:r>
              <a:rPr lang="en-US" dirty="0" err="1"/>
              <a:t>batuk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24 jam THEN </a:t>
            </a:r>
            <a:r>
              <a:rPr lang="en-US" dirty="0" err="1"/>
              <a:t>sakit</a:t>
            </a:r>
            <a:r>
              <a:rPr lang="en-US" dirty="0"/>
              <a:t> </a:t>
            </a:r>
            <a:r>
              <a:rPr lang="en-US" dirty="0" err="1"/>
              <a:t>tenggorokan</a:t>
            </a:r>
            <a:r>
              <a:rPr lang="en-US" dirty="0"/>
              <a:t> = true {CF = 0.5}</a:t>
            </a:r>
          </a:p>
          <a:p>
            <a:pPr marL="274320" indent="-274320" fontAlgn="auto">
              <a:spcAft>
                <a:spcPts val="0"/>
              </a:spcAft>
              <a:buFont typeface="Wingdings"/>
              <a:buNone/>
              <a:defRPr/>
            </a:pPr>
            <a:r>
              <a:rPr lang="en-US" dirty="0"/>
              <a:t>• Rule 4 IF </a:t>
            </a:r>
            <a:r>
              <a:rPr lang="en-US" dirty="0" err="1"/>
              <a:t>batuk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48 jam THEN </a:t>
            </a:r>
            <a:r>
              <a:rPr lang="en-US" dirty="0" err="1"/>
              <a:t>sakit</a:t>
            </a:r>
            <a:r>
              <a:rPr lang="en-US" dirty="0"/>
              <a:t> </a:t>
            </a:r>
            <a:r>
              <a:rPr lang="en-US" dirty="0" err="1"/>
              <a:t>tenggorokan</a:t>
            </a:r>
            <a:r>
              <a:rPr lang="en-US" dirty="0"/>
              <a:t> = true {CF = 1}</a:t>
            </a:r>
          </a:p>
          <a:p>
            <a:pPr marL="274320" indent="-274320" fontAlgn="auto">
              <a:spcAft>
                <a:spcPts val="0"/>
              </a:spcAft>
              <a:buFont typeface="Wingdings"/>
              <a:buNone/>
              <a:defRPr/>
            </a:pPr>
            <a:r>
              <a:rPr lang="en-US" dirty="0"/>
              <a:t>• Rule 5 IF </a:t>
            </a:r>
            <a:r>
              <a:rPr lang="en-US" dirty="0" err="1"/>
              <a:t>Gejala</a:t>
            </a:r>
            <a:r>
              <a:rPr lang="en-US" dirty="0"/>
              <a:t> flue AND </a:t>
            </a:r>
            <a:r>
              <a:rPr lang="en-US" dirty="0" err="1"/>
              <a:t>Bersin-bersin</a:t>
            </a:r>
            <a:r>
              <a:rPr lang="en-US" dirty="0"/>
              <a:t> THEN </a:t>
            </a:r>
            <a:r>
              <a:rPr lang="en-US" dirty="0" err="1"/>
              <a:t>Terkena</a:t>
            </a:r>
            <a:r>
              <a:rPr lang="en-US" dirty="0"/>
              <a:t> flu {CF = -0.2}</a:t>
            </a:r>
          </a:p>
          <a:p>
            <a:pPr marL="274320" indent="-274320" fontAlgn="auto">
              <a:spcAft>
                <a:spcPts val="0"/>
              </a:spcAft>
              <a:buFont typeface="Wingdings"/>
              <a:buNone/>
              <a:defRPr/>
            </a:pPr>
            <a:r>
              <a:rPr lang="en-US" dirty="0"/>
              <a:t>• Rule 6 IF </a:t>
            </a:r>
            <a:r>
              <a:rPr lang="en-US" dirty="0" err="1"/>
              <a:t>sakit</a:t>
            </a:r>
            <a:r>
              <a:rPr lang="en-US" dirty="0"/>
              <a:t> </a:t>
            </a:r>
            <a:r>
              <a:rPr lang="en-US" dirty="0" err="1"/>
              <a:t>tenggorokan</a:t>
            </a:r>
            <a:r>
              <a:rPr lang="en-US" dirty="0"/>
              <a:t> THEN </a:t>
            </a:r>
            <a:r>
              <a:rPr lang="en-US" dirty="0" err="1"/>
              <a:t>Terkena</a:t>
            </a:r>
            <a:r>
              <a:rPr lang="en-US" dirty="0"/>
              <a:t> flu {CF = 0.5}</a:t>
            </a:r>
          </a:p>
          <a:p>
            <a:pPr marL="274320" indent="-274320" fontAlgn="auto">
              <a:spcAft>
                <a:spcPts val="0"/>
              </a:spcAft>
              <a:buFont typeface="Wingdings"/>
              <a:buNone/>
              <a:defRPr/>
            </a:pPr>
            <a:r>
              <a:rPr lang="en-US" dirty="0"/>
              <a:t>• Rule 7 IF </a:t>
            </a:r>
            <a:r>
              <a:rPr lang="en-US" dirty="0" err="1"/>
              <a:t>sakit</a:t>
            </a:r>
            <a:r>
              <a:rPr lang="en-US" dirty="0"/>
              <a:t> </a:t>
            </a:r>
            <a:r>
              <a:rPr lang="en-US" dirty="0" err="1"/>
              <a:t>kepalaAND</a:t>
            </a:r>
            <a:r>
              <a:rPr lang="en-US" dirty="0"/>
              <a:t> </a:t>
            </a:r>
            <a:r>
              <a:rPr lang="en-US" dirty="0" err="1"/>
              <a:t>hidung</a:t>
            </a:r>
            <a:r>
              <a:rPr lang="en-US" dirty="0"/>
              <a:t> </a:t>
            </a:r>
            <a:r>
              <a:rPr lang="en-US" dirty="0" err="1"/>
              <a:t>tersumbat</a:t>
            </a:r>
            <a:r>
              <a:rPr lang="en-US" dirty="0"/>
              <a:t> THEN </a:t>
            </a:r>
            <a:r>
              <a:rPr lang="en-US" dirty="0" err="1"/>
              <a:t>Terkena</a:t>
            </a:r>
            <a:r>
              <a:rPr lang="en-US" dirty="0"/>
              <a:t> flu {CF = 0.7}</a:t>
            </a:r>
          </a:p>
          <a:p>
            <a:pPr marL="274320" indent="-274320" fontAlgn="auto">
              <a:spcAft>
                <a:spcPts val="0"/>
              </a:spcAft>
              <a:buFont typeface="Wingdings"/>
              <a:buNone/>
              <a:defRPr/>
            </a:pPr>
            <a:endParaRPr lang="en-US" dirty="0"/>
          </a:p>
          <a:p>
            <a:pPr marL="274320" indent="-274320" fontAlgn="auto">
              <a:spcAft>
                <a:spcPts val="0"/>
              </a:spcAft>
              <a:buFont typeface="Wingdings"/>
              <a:buNone/>
              <a:defRPr/>
            </a:pPr>
            <a:endParaRPr lang="en-US" dirty="0"/>
          </a:p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9ABBA5-110E-4324-B004-717F5D9E11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63562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err="1"/>
              <a:t>Proses</a:t>
            </a:r>
            <a:r>
              <a:rPr lang="en-US" dirty="0"/>
              <a:t> </a:t>
            </a:r>
            <a:r>
              <a:rPr lang="en-US" dirty="0" err="1"/>
              <a:t>penalaran</a:t>
            </a:r>
            <a:endParaRPr lang="en-US" dirty="0"/>
          </a:p>
        </p:txBody>
      </p:sp>
      <p:sp>
        <p:nvSpPr>
          <p:cNvPr id="21507" name="Content Placeholder 2">
            <a:extLst>
              <a:ext uri="{FF2B5EF4-FFF2-40B4-BE49-F238E27FC236}">
                <a16:creationId xmlns:a16="http://schemas.microsoft.com/office/drawing/2014/main" id="{A68F2BA4-0239-4C48-90A6-7FA653288FBE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57200" y="914400"/>
            <a:ext cx="7467600" cy="5559425"/>
          </a:xfrm>
        </p:spPr>
        <p:txBody>
          <a:bodyPr/>
          <a:lstStyle/>
          <a:p>
            <a:r>
              <a:rPr lang="en-US" altLang="en-US"/>
              <a:t>Pasien demam kurang dari 37.5, jadi CF dari fakta demam 37.5 adalah 1.0 dan CF dari fakta demam &gt;37.5 adalah -1.0.</a:t>
            </a:r>
          </a:p>
          <a:p>
            <a:r>
              <a:rPr lang="en-US" altLang="en-US"/>
              <a:t>Pasien batuk kurang dari 24 jam. Fakta batuk &gt; 24 jam dan 48 jam, memberikan CF = -1.0</a:t>
            </a:r>
          </a:p>
          <a:p>
            <a:r>
              <a:rPr lang="en-US" altLang="en-US"/>
              <a:t>CF dari gejala flu sebagai kesimpulan dari Rule 1 dihitung sebagai CF dari premis Rule 1 (bernilai 1.0) dikalikan dengan CF dari rule tersebut. Diperoleh: 1.0*0.5 = 0.5.</a:t>
            </a:r>
          </a:p>
          <a:p>
            <a:r>
              <a:rPr lang="en-US" altLang="en-US"/>
              <a:t>Karena premis Rule 2 negatif, Rule 2 tidak berpengaruh terhadap CF dari fakta gejala flu.</a:t>
            </a:r>
          </a:p>
          <a:p>
            <a:r>
              <a:rPr lang="en-US" altLang="en-US"/>
              <a:t>Karena premis dari Rule 3 dan Rule 4 bernilai negatif, CF sakit tenggorakan bernilai 0.</a:t>
            </a:r>
          </a:p>
          <a:p>
            <a:endParaRPr lang="en-US" alt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829023-BA43-4650-B36C-CD9542FBD6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63562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err="1"/>
              <a:t>Proses</a:t>
            </a:r>
            <a:r>
              <a:rPr lang="en-US" dirty="0"/>
              <a:t> </a:t>
            </a:r>
            <a:r>
              <a:rPr lang="en-US" dirty="0" err="1"/>
              <a:t>penalaran</a:t>
            </a:r>
            <a:endParaRPr lang="en-US" dirty="0"/>
          </a:p>
        </p:txBody>
      </p:sp>
      <p:sp>
        <p:nvSpPr>
          <p:cNvPr id="22531" name="Content Placeholder 2">
            <a:extLst>
              <a:ext uri="{FF2B5EF4-FFF2-40B4-BE49-F238E27FC236}">
                <a16:creationId xmlns:a16="http://schemas.microsoft.com/office/drawing/2014/main" id="{15F76933-8DEA-41CC-9FFD-EA7EB27F85AC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57200" y="838200"/>
            <a:ext cx="8153400" cy="5635625"/>
          </a:xfrm>
        </p:spPr>
        <p:txBody>
          <a:bodyPr/>
          <a:lstStyle/>
          <a:p>
            <a:r>
              <a:rPr lang="en-US" altLang="en-US"/>
              <a:t>CF dari Terkena flue sebagai kesimpulan Rule 5 merupakan hasil AND dua premis. Jadi, minimum antara CF gejala flu (0.5) dan bersin (1.0) dikalikan dengan CF Rule 5; CF1 = min{0.5, 1.0}*(-0.2) = 0.5*(-0.2)= -0.1</a:t>
            </a:r>
          </a:p>
          <a:p>
            <a:r>
              <a:rPr lang="en-US" altLang="en-US"/>
              <a:t>Rule 7 juga mempunyai 2 premis. CF dari Rule 7 menjadi CF2 = min{0.4, 0.5}*0.7 = ).4*0.7 = 0.28.</a:t>
            </a:r>
          </a:p>
          <a:p>
            <a:r>
              <a:rPr lang="en-US" altLang="en-US"/>
              <a:t>Berapa tingkat kepercayaan pasien terkena flu?</a:t>
            </a:r>
          </a:p>
          <a:p>
            <a:pPr>
              <a:buFont typeface="Wingdings" panose="05000000000000000000" pitchFamily="2" charset="2"/>
              <a:buNone/>
            </a:pPr>
            <a:endParaRPr lang="en-US" altLang="en-US"/>
          </a:p>
          <a:p>
            <a:endParaRPr lang="en-US" alt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>
            <a:extLst>
              <a:ext uri="{FF2B5EF4-FFF2-40B4-BE49-F238E27FC236}">
                <a16:creationId xmlns:a16="http://schemas.microsoft.com/office/drawing/2014/main" id="{F429C185-EC7E-4B3E-A22A-F949B861E5E7}"/>
              </a:ext>
            </a:extLst>
          </p:cNvPr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1295400"/>
            <a:ext cx="8001000" cy="2362200"/>
          </a:xfr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708B90-0B6E-4358-8183-1C4A7ED5FD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9762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id-ID" dirty="0"/>
              <a:t>latihan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451599-A916-4CBD-BE8C-A8C4C4A5C212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57200" y="990600"/>
            <a:ext cx="8382000" cy="5483225"/>
          </a:xfrm>
        </p:spPr>
        <p:txBody>
          <a:bodyPr>
            <a:normAutofit fontScale="92500"/>
          </a:bodyPr>
          <a:lstStyle/>
          <a:p>
            <a:pPr marL="274320" indent="-274320" fontAlgn="auto">
              <a:spcAft>
                <a:spcPts val="0"/>
              </a:spcAft>
              <a:buFont typeface="Wingdings"/>
              <a:buNone/>
              <a:defRPr/>
            </a:pPr>
            <a:r>
              <a:rPr lang="id-ID" dirty="0"/>
              <a:t>Diketahui bahwa hari ini Hujan, Curah hujan hari ini rendah (dengan CF 0.8), Temperatur hari ini dingin (dengan CF 0.9). Pakar harus memprediksi apakah cuaca besok.</a:t>
            </a:r>
          </a:p>
          <a:p>
            <a:pPr marL="274320" indent="-274320" fontAlgn="auto">
              <a:spcAft>
                <a:spcPts val="0"/>
              </a:spcAft>
              <a:buFont typeface="Wingdings"/>
              <a:buNone/>
              <a:defRPr/>
            </a:pPr>
            <a:r>
              <a:rPr lang="id-ID" dirty="0"/>
              <a:t>Basis pengetahuan berisi rules berikut:</a:t>
            </a:r>
          </a:p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r>
              <a:rPr lang="id-ID" dirty="0"/>
              <a:t>Rule 1 : IF Hari ini Hujan THEN Besok Hujan {CF=0.5}</a:t>
            </a:r>
          </a:p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r>
              <a:rPr lang="id-ID" dirty="0"/>
              <a:t>Rule 2 : IF Hari ini Kering THEN Besok Kering {CF=0.5}</a:t>
            </a:r>
          </a:p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r>
              <a:rPr lang="id-ID" dirty="0"/>
              <a:t>Rule 3 : IF Hari ini Hujan AND Curah Hujan Rendah</a:t>
            </a:r>
          </a:p>
          <a:p>
            <a:pPr marL="274320" indent="-274320" fontAlgn="auto">
              <a:spcAft>
                <a:spcPts val="0"/>
              </a:spcAft>
              <a:buFont typeface="Wingdings"/>
              <a:buNone/>
              <a:defRPr/>
            </a:pPr>
            <a:r>
              <a:rPr lang="id-ID" dirty="0"/>
              <a:t>		THEN Besok Kering {CF=0.6}</a:t>
            </a:r>
          </a:p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r>
              <a:rPr lang="id-ID" dirty="0"/>
              <a:t>Rule 4 : IF Hari ini Hujan AND Curah Hujan Rendah AND Temperatur Dingin THEN Besok Kering {CF=0.7}</a:t>
            </a:r>
          </a:p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r>
              <a:rPr lang="id-ID" dirty="0"/>
              <a:t>Rule 5 : IF Hari ini Kering AND Temperatur panas THEN</a:t>
            </a:r>
          </a:p>
          <a:p>
            <a:pPr marL="274320" indent="-274320" fontAlgn="auto">
              <a:spcAft>
                <a:spcPts val="0"/>
              </a:spcAft>
              <a:buFont typeface="Wingdings"/>
              <a:buNone/>
              <a:defRPr/>
            </a:pPr>
            <a:r>
              <a:rPr lang="id-ID" dirty="0"/>
              <a:t>		Besok Hujan {CF=0.65}</a:t>
            </a:r>
          </a:p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r>
              <a:rPr lang="id-ID"/>
              <a:t>Rule 6 : </a:t>
            </a:r>
            <a:r>
              <a:rPr lang="id-ID" dirty="0"/>
              <a:t>IF Hari ini Hujan AND Temperatur Panas </a:t>
            </a:r>
            <a:r>
              <a:rPr lang="id-ID"/>
              <a:t>AND 	Langit </a:t>
            </a:r>
            <a:r>
              <a:rPr lang="id-ID" dirty="0"/>
              <a:t>Mendung THEN Besok Hujan {CF=0.55}</a:t>
            </a:r>
          </a:p>
          <a:p>
            <a:pPr marL="274320" indent="-274320" fontAlgn="auto">
              <a:spcAft>
                <a:spcPts val="0"/>
              </a:spcAft>
              <a:buFont typeface="Wingdings"/>
              <a:buNone/>
              <a:defRPr/>
            </a:pPr>
            <a:endParaRPr lang="id-ID" dirty="0"/>
          </a:p>
          <a:p>
            <a:pPr marL="274320" indent="-274320" fontAlgn="auto">
              <a:spcAft>
                <a:spcPts val="0"/>
              </a:spcAft>
              <a:buFont typeface="Wingdings"/>
              <a:buNone/>
              <a:defRPr/>
            </a:pPr>
            <a:endParaRPr lang="id-ID" dirty="0"/>
          </a:p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endParaRPr lang="id-ID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BB511B-564F-46D6-894A-6BF3995249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52400"/>
            <a:ext cx="7467600" cy="579438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err="1"/>
              <a:t>Ketidakpastian</a:t>
            </a:r>
            <a:r>
              <a:rPr lang="en-US" dirty="0"/>
              <a:t> (Uncertainty)</a:t>
            </a:r>
          </a:p>
        </p:txBody>
      </p:sp>
      <p:sp>
        <p:nvSpPr>
          <p:cNvPr id="9219" name="Content Placeholder 2">
            <a:extLst>
              <a:ext uri="{FF2B5EF4-FFF2-40B4-BE49-F238E27FC236}">
                <a16:creationId xmlns:a16="http://schemas.microsoft.com/office/drawing/2014/main" id="{E001C279-4060-43C9-8339-011DBC5F8002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57200" y="762000"/>
            <a:ext cx="8077200" cy="5711825"/>
          </a:xfrm>
        </p:spPr>
        <p:txBody>
          <a:bodyPr/>
          <a:lstStyle/>
          <a:p>
            <a:r>
              <a:rPr lang="en-US" altLang="en-US"/>
              <a:t>Esensi: Kurangnya informasi untuk merumuskan keputusan.</a:t>
            </a:r>
          </a:p>
          <a:p>
            <a:r>
              <a:rPr lang="en-US" altLang="en-US"/>
              <a:t>Sumber ketidakpastian:</a:t>
            </a:r>
          </a:p>
          <a:p>
            <a:pPr lvl="1"/>
            <a:r>
              <a:rPr lang="en-US" altLang="en-US"/>
              <a:t>Bahasa yang tidak tepat: kesalahan translasi dari bahasa pakar ke bentuk IF-THEN</a:t>
            </a:r>
          </a:p>
          <a:p>
            <a:pPr lvl="1"/>
            <a:r>
              <a:rPr lang="en-US" altLang="en-US"/>
              <a:t>Data/Informasi/Pengetahuan: Tidak lengkap, salah, hilang,tidak dapat diandalkan.</a:t>
            </a:r>
          </a:p>
          <a:p>
            <a:pPr lvl="1"/>
            <a:r>
              <a:rPr lang="en-US" altLang="en-US"/>
              <a:t>Terminologi tidak jelas/berubah-ubah</a:t>
            </a:r>
          </a:p>
          <a:p>
            <a:pPr lvl="1"/>
            <a:r>
              <a:rPr lang="en-US" altLang="en-US"/>
              <a:t>Pengetahuan berubah-ubah</a:t>
            </a:r>
          </a:p>
          <a:p>
            <a:pPr lvl="1"/>
            <a:r>
              <a:rPr lang="en-US" altLang="en-US"/>
              <a:t>Data tak tepat: satu istilah banyak makna, banyak istilah satu sama makna</a:t>
            </a:r>
          </a:p>
          <a:p>
            <a:pPr lvl="1"/>
            <a:r>
              <a:rPr lang="en-US" altLang="en-US"/>
              <a:t>Kombinasi pandangan para pakar berbeda.</a:t>
            </a:r>
          </a:p>
          <a:p>
            <a:pPr lvl="1"/>
            <a:r>
              <a:rPr lang="en-US" altLang="en-US"/>
              <a:t>Error-error</a:t>
            </a:r>
          </a:p>
          <a:p>
            <a:endParaRPr lang="en-US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51F23D-44C0-46A0-9A25-72F23F81F9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152400"/>
            <a:ext cx="8458200" cy="7620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err="1"/>
              <a:t>Teori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Ketidakpastian</a:t>
            </a:r>
            <a:r>
              <a:rPr lang="en-US" dirty="0"/>
              <a:t> (Uncertainty)</a:t>
            </a:r>
          </a:p>
        </p:txBody>
      </p:sp>
      <p:sp>
        <p:nvSpPr>
          <p:cNvPr id="10243" name="Content Placeholder 2">
            <a:extLst>
              <a:ext uri="{FF2B5EF4-FFF2-40B4-BE49-F238E27FC236}">
                <a16:creationId xmlns:a16="http://schemas.microsoft.com/office/drawing/2014/main" id="{042A77B5-01B7-46F5-85BD-ED64601648D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57200" y="1143000"/>
            <a:ext cx="8077200" cy="5330825"/>
          </a:xfrm>
        </p:spPr>
        <p:txBody>
          <a:bodyPr/>
          <a:lstStyle/>
          <a:p>
            <a:r>
              <a:rPr lang="en-US" altLang="en-US"/>
              <a:t>Penyelesaian masalah ketidakpastian dapat berbasis:</a:t>
            </a:r>
          </a:p>
          <a:p>
            <a:pPr lvl="1"/>
            <a:r>
              <a:rPr lang="en-US" altLang="en-US"/>
              <a:t>Peluang (Statistika): objective probability, experimental probability &amp; subjective probability</a:t>
            </a:r>
          </a:p>
          <a:p>
            <a:pPr lvl="1"/>
            <a:r>
              <a:rPr lang="en-US" altLang="en-US"/>
              <a:t>Heuristik, mencakup Faktor Kepastian dan Logika Samar</a:t>
            </a:r>
          </a:p>
          <a:p>
            <a:pPr lvl="1">
              <a:buFont typeface="Wingdings 2" panose="05020102010507070707" pitchFamily="18" charset="2"/>
              <a:buNone/>
            </a:pPr>
            <a:r>
              <a:rPr lang="en-US" altLang="en-US"/>
              <a:t>• Teori yang banyak digunakan:</a:t>
            </a:r>
          </a:p>
          <a:p>
            <a:pPr lvl="1">
              <a:buFont typeface="Wingdings 2" panose="05020102010507070707" pitchFamily="18" charset="2"/>
              <a:buNone/>
            </a:pPr>
            <a:r>
              <a:rPr lang="en-US" altLang="en-US"/>
              <a:t>– Bayesian Probability</a:t>
            </a:r>
          </a:p>
          <a:p>
            <a:pPr lvl="1">
              <a:buFont typeface="Wingdings 2" panose="05020102010507070707" pitchFamily="18" charset="2"/>
              <a:buNone/>
            </a:pPr>
            <a:r>
              <a:rPr lang="en-US" altLang="en-US"/>
              <a:t>– Hartley Theory</a:t>
            </a:r>
          </a:p>
          <a:p>
            <a:pPr lvl="1">
              <a:buFont typeface="Wingdings 2" panose="05020102010507070707" pitchFamily="18" charset="2"/>
              <a:buNone/>
            </a:pPr>
            <a:r>
              <a:rPr lang="en-US" altLang="en-US"/>
              <a:t>– Shannon Theory</a:t>
            </a:r>
          </a:p>
          <a:p>
            <a:pPr lvl="1">
              <a:buFont typeface="Wingdings 2" panose="05020102010507070707" pitchFamily="18" charset="2"/>
              <a:buNone/>
            </a:pPr>
            <a:r>
              <a:rPr lang="en-US" altLang="en-US"/>
              <a:t>– Dempster-Shafer Theory</a:t>
            </a:r>
          </a:p>
          <a:p>
            <a:pPr lvl="1">
              <a:buFont typeface="Wingdings 2" panose="05020102010507070707" pitchFamily="18" charset="2"/>
              <a:buNone/>
            </a:pPr>
            <a:r>
              <a:rPr lang="en-US" altLang="en-US"/>
              <a:t>– Markov Models</a:t>
            </a:r>
          </a:p>
          <a:p>
            <a:pPr lvl="1">
              <a:buFont typeface="Wingdings 2" panose="05020102010507070707" pitchFamily="18" charset="2"/>
              <a:buNone/>
            </a:pPr>
            <a:r>
              <a:rPr lang="en-US" altLang="en-US"/>
              <a:t>– Fuzzy Theory</a:t>
            </a:r>
          </a:p>
          <a:p>
            <a:pPr lvl="1">
              <a:buFont typeface="Wingdings 2" panose="05020102010507070707" pitchFamily="18" charset="2"/>
              <a:buNone/>
            </a:pPr>
            <a:endParaRPr lang="en-US" altLang="en-US"/>
          </a:p>
          <a:p>
            <a:endParaRPr lang="en-US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1C955E-0096-42D4-9153-EF3208335D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153400" cy="563562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err="1"/>
              <a:t>Faktor</a:t>
            </a:r>
            <a:r>
              <a:rPr lang="en-US" dirty="0"/>
              <a:t> </a:t>
            </a:r>
            <a:r>
              <a:rPr lang="en-US" dirty="0" err="1"/>
              <a:t>kepastian</a:t>
            </a:r>
            <a:r>
              <a:rPr lang="en-US" dirty="0"/>
              <a:t> (Certainty Factor)</a:t>
            </a:r>
          </a:p>
        </p:txBody>
      </p:sp>
      <p:sp>
        <p:nvSpPr>
          <p:cNvPr id="11267" name="Content Placeholder 2">
            <a:extLst>
              <a:ext uri="{FF2B5EF4-FFF2-40B4-BE49-F238E27FC236}">
                <a16:creationId xmlns:a16="http://schemas.microsoft.com/office/drawing/2014/main" id="{2DC4AC6E-5202-443B-AE0C-3D79FA636923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57200" y="838200"/>
            <a:ext cx="8229600" cy="5635625"/>
          </a:xfrm>
        </p:spPr>
        <p:txBody>
          <a:bodyPr/>
          <a:lstStyle/>
          <a:p>
            <a:r>
              <a:rPr lang="en-US" altLang="en-US"/>
              <a:t>Teori Certainty factors (CF) merupakan alternatif bagi penalaran Bayes.</a:t>
            </a:r>
          </a:p>
          <a:p>
            <a:r>
              <a:rPr lang="en-US" altLang="en-US"/>
              <a:t>Menggunakan pendekatan heuristik dalam penalaran dengan ketidakpastian.</a:t>
            </a:r>
          </a:p>
          <a:p>
            <a:r>
              <a:rPr lang="en-US" altLang="en-US"/>
              <a:t>Pakar membobot keyakinan dari kesimpulannya dan langkah-langkah penalarannya dengan istilah “tidak Mungkin”, “hampir pasti”, “sangat mungkin”,”mungkin”.</a:t>
            </a:r>
          </a:p>
          <a:p>
            <a:r>
              <a:rPr lang="en-US" altLang="en-US"/>
              <a:t>Bukan peluang tetapi heuristik yang diturunkan dari</a:t>
            </a:r>
          </a:p>
          <a:p>
            <a:r>
              <a:rPr lang="en-US" altLang="en-US"/>
              <a:t>pengalaman. Juga bukan nilai kebenaran.</a:t>
            </a:r>
          </a:p>
          <a:p>
            <a:r>
              <a:rPr lang="en-US" altLang="en-US"/>
              <a:t>CF digunakan untuk mengekspresikan berapa akurat, sungguh dan handal suatu dugaan.</a:t>
            </a:r>
          </a:p>
          <a:p>
            <a:endParaRPr lang="en-US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69DF5E-DB94-44D9-B506-5E77C3EF2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63562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err="1"/>
              <a:t>Faktor</a:t>
            </a:r>
            <a:r>
              <a:rPr lang="en-US" dirty="0"/>
              <a:t> </a:t>
            </a:r>
            <a:r>
              <a:rPr lang="en-US" dirty="0" err="1"/>
              <a:t>kepastian</a:t>
            </a:r>
            <a:r>
              <a:rPr lang="en-US" dirty="0"/>
              <a:t> (Certainty Factor)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21B6CB-D421-4FE4-AECA-24CC5E8E8ADC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57200" y="914400"/>
            <a:ext cx="8229600" cy="5559425"/>
          </a:xfrm>
        </p:spPr>
        <p:txBody>
          <a:bodyPr>
            <a:normAutofit lnSpcReduction="10000"/>
          </a:bodyPr>
          <a:lstStyle/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r>
              <a:rPr lang="en-US" dirty="0"/>
              <a:t>CF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diterapkan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:</a:t>
            </a:r>
          </a:p>
          <a:p>
            <a:pPr marL="640080" lvl="1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err="1"/>
              <a:t>Fakta</a:t>
            </a:r>
            <a:r>
              <a:rPr lang="en-US" dirty="0"/>
              <a:t>/</a:t>
            </a:r>
            <a:r>
              <a:rPr lang="en-US" dirty="0" err="1"/>
              <a:t>premis</a:t>
            </a:r>
            <a:r>
              <a:rPr lang="en-US" dirty="0"/>
              <a:t>;</a:t>
            </a:r>
          </a:p>
          <a:p>
            <a:pPr marL="640080" lvl="1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/>
              <a:t>Rules (</a:t>
            </a:r>
            <a:r>
              <a:rPr lang="en-US" dirty="0" err="1"/>
              <a:t>aturan</a:t>
            </a:r>
            <a:r>
              <a:rPr lang="en-US" dirty="0"/>
              <a:t>, </a:t>
            </a:r>
            <a:r>
              <a:rPr lang="en-US" dirty="0" err="1"/>
              <a:t>kesimpulan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rule);</a:t>
            </a:r>
          </a:p>
          <a:p>
            <a:pPr marL="640080" lvl="1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err="1"/>
              <a:t>Fakta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rules.</a:t>
            </a:r>
          </a:p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r>
              <a:rPr lang="en-US" dirty="0" err="1"/>
              <a:t>Saat</a:t>
            </a:r>
            <a:r>
              <a:rPr lang="en-US" dirty="0"/>
              <a:t> </a:t>
            </a:r>
            <a:r>
              <a:rPr lang="en-US" dirty="0" err="1"/>
              <a:t>diterapkan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fakta</a:t>
            </a:r>
            <a:r>
              <a:rPr lang="en-US" dirty="0"/>
              <a:t> (evidence, </a:t>
            </a:r>
            <a:r>
              <a:rPr lang="en-US" dirty="0" err="1"/>
              <a:t>premis</a:t>
            </a:r>
            <a:r>
              <a:rPr lang="en-US" dirty="0"/>
              <a:t>) : </a:t>
            </a:r>
            <a:r>
              <a:rPr lang="en-US" dirty="0" err="1"/>
              <a:t>mewakili</a:t>
            </a:r>
            <a:r>
              <a:rPr lang="en-US" dirty="0"/>
              <a:t> </a:t>
            </a:r>
            <a:r>
              <a:rPr lang="en-US" dirty="0" err="1"/>
              <a:t>derajat</a:t>
            </a:r>
            <a:r>
              <a:rPr lang="en-US" dirty="0"/>
              <a:t> </a:t>
            </a:r>
            <a:r>
              <a:rPr lang="en-US" dirty="0" err="1"/>
              <a:t>kepercayaan</a:t>
            </a:r>
            <a:r>
              <a:rPr lang="en-US" dirty="0"/>
              <a:t> (</a:t>
            </a:r>
            <a:r>
              <a:rPr lang="en-US" dirty="0" err="1"/>
              <a:t>ketidakpercayaan</a:t>
            </a:r>
            <a:r>
              <a:rPr lang="en-US" dirty="0"/>
              <a:t>)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fakta</a:t>
            </a:r>
            <a:r>
              <a:rPr lang="en-US" dirty="0"/>
              <a:t>.</a:t>
            </a:r>
          </a:p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r>
              <a:rPr lang="en-US" dirty="0" err="1"/>
              <a:t>Saat</a:t>
            </a:r>
            <a:r>
              <a:rPr lang="en-US" dirty="0"/>
              <a:t> </a:t>
            </a:r>
            <a:r>
              <a:rPr lang="en-US" dirty="0" err="1"/>
              <a:t>diberlakukan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rules: </a:t>
            </a:r>
            <a:r>
              <a:rPr lang="en-US" dirty="0" err="1"/>
              <a:t>mewakili</a:t>
            </a:r>
            <a:r>
              <a:rPr lang="en-US" dirty="0"/>
              <a:t> </a:t>
            </a:r>
            <a:r>
              <a:rPr lang="en-US" dirty="0" err="1"/>
              <a:t>derajat</a:t>
            </a:r>
            <a:r>
              <a:rPr lang="en-US" dirty="0"/>
              <a:t> </a:t>
            </a:r>
            <a:r>
              <a:rPr lang="en-US" dirty="0" err="1"/>
              <a:t>konfirmasi</a:t>
            </a:r>
            <a:r>
              <a:rPr lang="en-US" dirty="0"/>
              <a:t>(</a:t>
            </a:r>
            <a:r>
              <a:rPr lang="en-US" dirty="0" err="1"/>
              <a:t>diskonfirmasi</a:t>
            </a:r>
            <a:r>
              <a:rPr lang="en-US" dirty="0"/>
              <a:t>)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hipotesis</a:t>
            </a:r>
            <a:r>
              <a:rPr lang="en-US" dirty="0"/>
              <a:t>.</a:t>
            </a:r>
          </a:p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r>
              <a:rPr lang="en-US" dirty="0" err="1"/>
              <a:t>Arti</a:t>
            </a:r>
            <a:r>
              <a:rPr lang="en-US" dirty="0"/>
              <a:t> CF </a:t>
            </a:r>
            <a:r>
              <a:rPr lang="en-US" dirty="0" err="1"/>
              <a:t>bernilai</a:t>
            </a:r>
            <a:r>
              <a:rPr lang="en-US" dirty="0"/>
              <a:t> -1 </a:t>
            </a:r>
            <a:r>
              <a:rPr lang="en-US" dirty="0" err="1"/>
              <a:t>dan</a:t>
            </a:r>
            <a:r>
              <a:rPr lang="en-US" dirty="0"/>
              <a:t> 1:</a:t>
            </a:r>
          </a:p>
          <a:p>
            <a:pPr marL="640080" lvl="1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/>
              <a:t> CF </a:t>
            </a:r>
            <a:r>
              <a:rPr lang="en-US" dirty="0" err="1"/>
              <a:t>mendekati</a:t>
            </a:r>
            <a:r>
              <a:rPr lang="en-US" dirty="0"/>
              <a:t> 1, </a:t>
            </a:r>
            <a:r>
              <a:rPr lang="en-US" dirty="0" err="1"/>
              <a:t>fakta</a:t>
            </a:r>
            <a:r>
              <a:rPr lang="en-US" dirty="0"/>
              <a:t> </a:t>
            </a:r>
            <a:r>
              <a:rPr lang="en-US" dirty="0" err="1"/>
              <a:t>semakin</a:t>
            </a:r>
            <a:r>
              <a:rPr lang="en-US" dirty="0"/>
              <a:t> </a:t>
            </a:r>
            <a:r>
              <a:rPr lang="en-US" dirty="0" err="1"/>
              <a:t>kuat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hipotesis</a:t>
            </a:r>
            <a:endParaRPr lang="en-US" dirty="0"/>
          </a:p>
          <a:p>
            <a:pPr marL="640080" lvl="1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err="1"/>
              <a:t>Cf</a:t>
            </a:r>
            <a:r>
              <a:rPr lang="en-US" dirty="0"/>
              <a:t> </a:t>
            </a:r>
            <a:r>
              <a:rPr lang="en-US" dirty="0" err="1"/>
              <a:t>mendekati</a:t>
            </a:r>
            <a:r>
              <a:rPr lang="en-US" dirty="0"/>
              <a:t> -1, </a:t>
            </a:r>
            <a:r>
              <a:rPr lang="en-US" dirty="0" err="1"/>
              <a:t>kepercayaan</a:t>
            </a:r>
            <a:r>
              <a:rPr lang="en-US" dirty="0"/>
              <a:t> </a:t>
            </a:r>
            <a:r>
              <a:rPr lang="en-US" dirty="0" err="1"/>
              <a:t>berlawanan</a:t>
            </a:r>
            <a:r>
              <a:rPr lang="en-US" dirty="0"/>
              <a:t> </a:t>
            </a:r>
            <a:r>
              <a:rPr lang="en-US" dirty="0" err="1"/>
              <a:t>hipotesis</a:t>
            </a:r>
            <a:r>
              <a:rPr lang="en-US" dirty="0"/>
              <a:t> </a:t>
            </a:r>
            <a:r>
              <a:rPr lang="en-US" dirty="0" err="1"/>
              <a:t>semakin</a:t>
            </a:r>
            <a:r>
              <a:rPr lang="en-US" dirty="0"/>
              <a:t> </a:t>
            </a:r>
            <a:r>
              <a:rPr lang="en-US" dirty="0" err="1"/>
              <a:t>kuat</a:t>
            </a:r>
            <a:r>
              <a:rPr lang="en-US" dirty="0"/>
              <a:t>.</a:t>
            </a:r>
          </a:p>
          <a:p>
            <a:pPr marL="640080" lvl="1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/>
              <a:t>CF </a:t>
            </a:r>
            <a:r>
              <a:rPr lang="en-US" dirty="0" err="1"/>
              <a:t>sekitar</a:t>
            </a:r>
            <a:r>
              <a:rPr lang="en-US" dirty="0"/>
              <a:t> 0,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fakta</a:t>
            </a:r>
            <a:r>
              <a:rPr lang="en-US" dirty="0"/>
              <a:t> yang </a:t>
            </a:r>
            <a:r>
              <a:rPr lang="en-US" dirty="0" err="1"/>
              <a:t>mendukung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juga</a:t>
            </a:r>
            <a:r>
              <a:rPr lang="en-US" dirty="0"/>
              <a:t> </a:t>
            </a:r>
            <a:r>
              <a:rPr lang="en-US" dirty="0" err="1"/>
              <a:t>melawan</a:t>
            </a:r>
            <a:r>
              <a:rPr lang="en-US" dirty="0"/>
              <a:t> </a:t>
            </a:r>
            <a:r>
              <a:rPr lang="en-US" dirty="0" err="1"/>
              <a:t>hipotesis</a:t>
            </a:r>
            <a:r>
              <a:rPr lang="en-US" dirty="0"/>
              <a:t>.</a:t>
            </a:r>
          </a:p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725503-1A91-449E-81C4-9BA27A4AA4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63562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Tingkat </a:t>
            </a:r>
            <a:r>
              <a:rPr lang="en-US" dirty="0" err="1"/>
              <a:t>kepercayaan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CF</a:t>
            </a:r>
          </a:p>
        </p:txBody>
      </p:sp>
      <p:pic>
        <p:nvPicPr>
          <p:cNvPr id="13315" name="Picture 2">
            <a:extLst>
              <a:ext uri="{FF2B5EF4-FFF2-40B4-BE49-F238E27FC236}">
                <a16:creationId xmlns:a16="http://schemas.microsoft.com/office/drawing/2014/main" id="{C7393BAD-4D75-404E-85F8-DC5A3B38B6DC}"/>
              </a:ext>
            </a:extLst>
          </p:cNvPr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990600"/>
            <a:ext cx="8153400" cy="4648200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417DAB-5FF0-4E35-90F2-7EBBFCA198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676400"/>
            <a:ext cx="7467600" cy="7620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err="1"/>
              <a:t>Menghitung</a:t>
            </a:r>
            <a:r>
              <a:rPr lang="en-US" dirty="0"/>
              <a:t> Certainty Factor (CF)</a:t>
            </a: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suatu</a:t>
            </a:r>
            <a:r>
              <a:rPr lang="en-US" sz="2000" dirty="0"/>
              <a:t> </a:t>
            </a:r>
            <a:r>
              <a:rPr lang="en-US" sz="2000" dirty="0" err="1"/>
              <a:t>hipotesis</a:t>
            </a:r>
            <a:r>
              <a:rPr lang="en-US" sz="2000" dirty="0"/>
              <a:t> H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fakta</a:t>
            </a:r>
            <a:r>
              <a:rPr lang="en-US" sz="2000" dirty="0"/>
              <a:t>/evidence E, </a:t>
            </a:r>
            <a:r>
              <a:rPr lang="en-US" sz="2000" dirty="0" err="1"/>
              <a:t>ukuran</a:t>
            </a:r>
            <a:br>
              <a:rPr lang="en-US" sz="2000" dirty="0"/>
            </a:br>
            <a:r>
              <a:rPr lang="en-US" sz="2000" dirty="0" err="1"/>
              <a:t>kepercayaan</a:t>
            </a:r>
            <a:r>
              <a:rPr lang="en-US" sz="2000" dirty="0"/>
              <a:t> MB(H,E)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ketidakpercayaan</a:t>
            </a:r>
            <a:r>
              <a:rPr lang="en-US" sz="2000" dirty="0"/>
              <a:t> MD(H,E) </a:t>
            </a:r>
            <a:r>
              <a:rPr lang="en-US" sz="2000" dirty="0" err="1"/>
              <a:t>adalah</a:t>
            </a:r>
            <a:endParaRPr lang="en-US" sz="2000" dirty="0"/>
          </a:p>
        </p:txBody>
      </p:sp>
      <p:pic>
        <p:nvPicPr>
          <p:cNvPr id="14339" name="Picture 3">
            <a:extLst>
              <a:ext uri="{FF2B5EF4-FFF2-40B4-BE49-F238E27FC236}">
                <a16:creationId xmlns:a16="http://schemas.microsoft.com/office/drawing/2014/main" id="{638CFBCE-F424-4650-9687-2E07159F284D}"/>
              </a:ext>
            </a:extLst>
          </p:cNvPr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69963" y="2514600"/>
            <a:ext cx="7204075" cy="2209800"/>
          </a:xfrm>
        </p:spPr>
      </p:pic>
      <p:sp>
        <p:nvSpPr>
          <p:cNvPr id="14340" name="Rectangle 5">
            <a:extLst>
              <a:ext uri="{FF2B5EF4-FFF2-40B4-BE49-F238E27FC236}">
                <a16:creationId xmlns:a16="http://schemas.microsoft.com/office/drawing/2014/main" id="{E156A03C-69DA-4EFA-A8D3-E94C8BF03C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4953000"/>
            <a:ext cx="73152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eaLnBrk="1" hangingPunct="1"/>
            <a:r>
              <a:rPr lang="en-US" altLang="en-US"/>
              <a:t>Dimana:</a:t>
            </a:r>
          </a:p>
          <a:p>
            <a:pPr eaLnBrk="1" hangingPunct="1"/>
            <a:r>
              <a:rPr lang="en-US" altLang="en-US"/>
              <a:t>– P(H) peluang (sebelumnya) hipotesis H bernilai True; </a:t>
            </a:r>
          </a:p>
          <a:p>
            <a:pPr eaLnBrk="1" hangingPunct="1"/>
            <a:r>
              <a:rPr lang="en-US" altLang="en-US"/>
              <a:t>– P(H|E) peluang hipotesis H bernilai True jika terdapat</a:t>
            </a:r>
          </a:p>
          <a:p>
            <a:pPr eaLnBrk="1" hangingPunct="1"/>
            <a:r>
              <a:rPr lang="en-US" altLang="en-US"/>
              <a:t>evidence E.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5FDA9F-642D-449A-A829-11FE7E3316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57200"/>
            <a:ext cx="7467600" cy="579438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4000" dirty="0"/>
              <a:t>Certainty Factor (CF)</a:t>
            </a:r>
          </a:p>
        </p:txBody>
      </p:sp>
      <p:pic>
        <p:nvPicPr>
          <p:cNvPr id="15363" name="Picture 2">
            <a:extLst>
              <a:ext uri="{FF2B5EF4-FFF2-40B4-BE49-F238E27FC236}">
                <a16:creationId xmlns:a16="http://schemas.microsoft.com/office/drawing/2014/main" id="{83271257-4C7E-45FC-A6F0-771C4DBC0518}"/>
              </a:ext>
            </a:extLst>
          </p:cNvPr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1828800"/>
            <a:ext cx="8229600" cy="3305175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019848-36EA-4CCA-80CA-8E3D4F89C5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228600"/>
            <a:ext cx="7467600" cy="579438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err="1"/>
              <a:t>Faktor</a:t>
            </a:r>
            <a:r>
              <a:rPr lang="en-US" dirty="0"/>
              <a:t> </a:t>
            </a:r>
            <a:r>
              <a:rPr lang="en-US" dirty="0" err="1"/>
              <a:t>kepastian</a:t>
            </a:r>
            <a:r>
              <a:rPr lang="en-US" dirty="0"/>
              <a:t> </a:t>
            </a:r>
            <a:r>
              <a:rPr lang="en-US" dirty="0" err="1"/>
              <a:t>kombinasi</a:t>
            </a:r>
            <a:endParaRPr lang="en-US" dirty="0"/>
          </a:p>
        </p:txBody>
      </p:sp>
      <p:pic>
        <p:nvPicPr>
          <p:cNvPr id="16387" name="Picture 2">
            <a:extLst>
              <a:ext uri="{FF2B5EF4-FFF2-40B4-BE49-F238E27FC236}">
                <a16:creationId xmlns:a16="http://schemas.microsoft.com/office/drawing/2014/main" id="{10A3258D-4745-4543-8A02-9D6997CE1F5B}"/>
              </a:ext>
            </a:extLst>
          </p:cNvPr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4800" y="1066800"/>
            <a:ext cx="8382000" cy="5041900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riel">
    <a:dk1>
      <a:sysClr val="windowText" lastClr="000000"/>
    </a:dk1>
    <a:lt1>
      <a:sysClr val="window" lastClr="FFFFFF"/>
    </a:lt1>
    <a:dk2>
      <a:srgbClr val="575F6D"/>
    </a:dk2>
    <a:lt2>
      <a:srgbClr val="FFF39D"/>
    </a:lt2>
    <a:accent1>
      <a:srgbClr val="FE8637"/>
    </a:accent1>
    <a:accent2>
      <a:srgbClr val="7598D9"/>
    </a:accent2>
    <a:accent3>
      <a:srgbClr val="B32C16"/>
    </a:accent3>
    <a:accent4>
      <a:srgbClr val="F5CD2D"/>
    </a:accent4>
    <a:accent5>
      <a:srgbClr val="AEBAD5"/>
    </a:accent5>
    <a:accent6>
      <a:srgbClr val="777C84"/>
    </a:accent6>
    <a:hlink>
      <a:srgbClr val="D2611C"/>
    </a:hlink>
    <a:folHlink>
      <a:srgbClr val="3B435B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178</TotalTime>
  <Words>959</Words>
  <Application>Microsoft Office PowerPoint</Application>
  <PresentationFormat>On-screen Show (4:3)</PresentationFormat>
  <Paragraphs>87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Century Schoolbook</vt:lpstr>
      <vt:lpstr>Arial</vt:lpstr>
      <vt:lpstr>Wingdings</vt:lpstr>
      <vt:lpstr>Wingdings 2</vt:lpstr>
      <vt:lpstr>Calibri</vt:lpstr>
      <vt:lpstr>Oriel</vt:lpstr>
      <vt:lpstr>           Faktor   keTIDAKpastian (Uncertainty)</vt:lpstr>
      <vt:lpstr>Ketidakpastian (Uncertainty)</vt:lpstr>
      <vt:lpstr>Teori dan metode Ketidakpastian (Uncertainty)</vt:lpstr>
      <vt:lpstr>Faktor kepastian (Certainty Factor)</vt:lpstr>
      <vt:lpstr>Faktor kepastian (Certainty Factor)</vt:lpstr>
      <vt:lpstr>Tingkat kepercayaan pada CF</vt:lpstr>
      <vt:lpstr>Menghitung Certainty Factor (CF)     Untuk suatu hipotesis H dan fakta/evidence E, ukuran kepercayaan MB(H,E) dan ketidakpercayaan MD(H,E) adalah</vt:lpstr>
      <vt:lpstr>Certainty Factor (CF)</vt:lpstr>
      <vt:lpstr>Faktor kepastian kombinasi</vt:lpstr>
      <vt:lpstr> Rule dengan ketidakpastian Evidence </vt:lpstr>
      <vt:lpstr>Contoh Premis AND</vt:lpstr>
      <vt:lpstr>Contoh Premis or</vt:lpstr>
      <vt:lpstr>contoh</vt:lpstr>
      <vt:lpstr>Proses penalaran</vt:lpstr>
      <vt:lpstr>Proses penalaran</vt:lpstr>
      <vt:lpstr>PowerPoint Presentation</vt:lpstr>
      <vt:lpstr>latihan</vt:lpstr>
    </vt:vector>
  </TitlesOfParts>
  <Company>Gorongan Corp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Sistem pakar</dc:title>
  <dc:creator>Sumarni Adi</dc:creator>
  <cp:lastModifiedBy>Nurjoko Nurjoko</cp:lastModifiedBy>
  <cp:revision>30</cp:revision>
  <dcterms:created xsi:type="dcterms:W3CDTF">2013-10-16T23:10:51Z</dcterms:created>
  <dcterms:modified xsi:type="dcterms:W3CDTF">2021-11-28T23:23:50Z</dcterms:modified>
</cp:coreProperties>
</file>