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F40DF9-9CD5-4872-93DB-16465701D610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CDB9A8-55E4-4D3E-B9AA-11C9C0744D04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5A0C92-11F8-4587-AFDE-662F1F7BBBB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C96384-6A61-42B6-BFF8-3492FA39F753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2B9ECD9-04F7-4ED9-B656-4EEF440D5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6A2CD14-76C0-4A48-A1DC-CC6CD8433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DC949B3-CB65-4744-B38D-58AAB1D82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69DA0DE6-C690-4583-BB8A-D3436CC932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56623AE9-C638-4879-8AF5-85390726D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861179A7-B6C3-4BCD-B6B6-BE0EA4660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EAF8F6-F3D6-4481-A4D1-20D24D540FE4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6B79A95-E19D-410B-AE1D-BAD74BE1BFB0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7F65305-2CB8-4933-AC52-03D42E8F9410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B8793ED-8173-4DFD-98FB-A15C2EFAD99E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47FD058-EEE8-4203-8CBE-FD45FA2511B1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7DE0B9A-396F-4F59-92A0-014024F4DF9C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A441BCA1-DFB8-4459-A4EF-14C19832B50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3D353-10E3-432F-A9A4-B6E1182FE48B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50CAA445-2698-43C2-8C68-668699E3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DA94D887-A285-403C-A05A-B2357F93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1A2B653-3E8B-4516-AFA0-AB80345FA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640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5E7B378-E6C7-4CE9-BB20-7E9EE411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8B2A3-3439-4B37-B1B3-05925FF7E7B1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C8943EF-F0DE-4E57-A4EA-3BF7C6B2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5F42B42-4C5F-4C46-BD4E-27A29880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C5722-76FF-4F9D-8902-0233253055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89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82CFD2D-C37D-4D3F-A01D-CA3038084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BD0BD-3486-4324-AAA8-E7CF71027A0F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AEA503E-EE6D-41BF-88AD-22638636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DCBB312-D86B-42EA-B2B6-DC6FFE37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A7DA6-46B3-42F5-99DF-8E91C7B7C7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53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DE0C0C03-D7C2-4B44-84CC-0739E635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220C60E-FD62-4454-9B2D-AF88A04E6829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E9DD8754-514D-45AC-8CDD-A31C791274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EE43D8-B63B-4059-AD66-CCA429D4DC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AAC2326A-EF57-477C-8BC4-9CAC8F6023A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8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EEFCB8-12FB-42D8-B282-DA10C40FDCCE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6C4D37-8BA4-4D1D-9ED5-215AB61062E8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EAE3C-A5FD-4E57-8701-A88ED9559232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74E282-2457-4584-8BAB-D07335F7F40D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17389231-10AF-4A80-AE6E-5ED2B4DBB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CAB1F5C-3293-49C8-950F-1E224CFB9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2887C19-A42D-40FC-911E-A13F06BB4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AA09E8D2-E1D7-4F5B-88A6-9906E09467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6EC7C4B-E661-45C2-B0FE-62433668E6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9FA1970-1222-499D-A39B-B63A0B572037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5088F3D-2033-42C0-8271-673C8D55DCD0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394383-3F58-40CE-9CE4-89DD00A333A5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9AF8A1E-FBB3-4B90-8FC3-51BFAB0E0C9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C13CE18-8B65-4FEF-A080-E897B75B73D1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1A53EA8-0048-4DD7-8B0D-26DD8B06D300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FB047CA5-62C2-4B93-B8B2-C17F905CF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2F55E8BE-07E0-43BE-9AB5-C2F687F4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8F3E-32EB-45F8-9A8B-4D2EA1FAE45D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1626A24E-B689-44F6-AE93-A8F941FB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FC46010D-02C7-418D-B777-D3693C1E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E64F6211-E60C-4D16-AF65-75A30CE85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399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A428B088-DF2C-43AE-A2C1-C1DD28403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69C96-42BD-47B2-907B-D7EB91FCF10E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6B327F2-D7F7-4021-9F4C-3DA78F3E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03CA724-379B-4B8F-870F-79136E96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730FE-00CC-47BC-B61C-13DF9F5E0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58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93A308FD-5ECC-400B-BF0D-5E29347F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9D149-AE26-4A30-84FA-B0EAB829E04A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0BFE59B-CABD-4B17-94D3-9257581C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66D8761C-3777-4D14-8520-7A102DB65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C8325-AA6C-4A00-BDD7-938306EB6E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72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B3DE5371-4302-4F50-B7CF-EA78C77D9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25179E-6876-434C-9866-E64B4307DC98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C8219F37-8254-41B5-B9A2-A02375D235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4BCA59-6BFC-4B8F-9B5E-64104F642C5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4188A60-5895-40D3-8262-636E99F65D3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6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3312C716-58DA-44D4-906C-B4B1D8A16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44D75-6C9F-42FD-BB81-EE9641140ADF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CF4026-611B-4ED5-8355-1CB6A420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3EEF1D0D-54E7-492E-862A-86203B750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B0AA4-2F89-46D6-9946-DD97486C72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17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94AF0BDF-BD75-4FA3-B11E-490019180E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F230BD94-3389-4520-A045-427C2DDEF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C38AACCD-88B5-44B2-BBFD-6D8304D1B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8">
            <a:extLst>
              <a:ext uri="{FF2B5EF4-FFF2-40B4-BE49-F238E27FC236}">
                <a16:creationId xmlns:a16="http://schemas.microsoft.com/office/drawing/2014/main" id="{7E57010A-6039-4256-8746-9E9328F02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3FCFC9-7AFB-47B9-8CB4-3383F751FA4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20">
            <a:extLst>
              <a:ext uri="{FF2B5EF4-FFF2-40B4-BE49-F238E27FC236}">
                <a16:creationId xmlns:a16="http://schemas.microsoft.com/office/drawing/2014/main" id="{5C749B8D-4146-4780-A574-EDAC23FCB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BF8AF0E-91B3-4CA5-823D-70A5BD1A3302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B3A99BD2-7D8C-4196-9AB4-4E905236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8076C5-ED40-4750-B4A6-5263F546BC57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DCE78851-26C3-4AB4-B033-0464D423C8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DB2E5F-12C3-4CF0-8787-E9B54FAAB1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A4113ED0-8192-4EDB-B969-0970258248E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78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0E0FB2D6-AFBB-4305-87C0-6F183AFCBE7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AB80F9-8324-40D3-92E1-6932C18EED23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E4BAE2D5-EFD5-458F-8AC9-BE1246122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7F6F372-7D30-413A-A497-209DB22ED174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5F40C07F-B338-457E-AEB0-C68B9C580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4458418-ECA8-4556-8E24-834891864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3">
            <a:extLst>
              <a:ext uri="{FF2B5EF4-FFF2-40B4-BE49-F238E27FC236}">
                <a16:creationId xmlns:a16="http://schemas.microsoft.com/office/drawing/2014/main" id="{F7381D3F-87BA-4F16-8751-49A57E7EE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D606F122-F323-49CB-88A5-A4382DB83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5B98FE5-1142-466F-8E33-612E8490A3D4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1F1F457-E9B8-423B-976A-45704406F1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B0E99A-791B-4B5C-B584-AD28816B0F1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FC024002-BDE7-4139-9ADC-B777274BE64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8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F74BB142-4303-4C7D-89CF-A86F27B55E2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EC1E5DD6-7F6A-401D-8059-1E460CA3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DB604A66-59B9-4A7A-88C2-D6CF821FC9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CAE4143D-F8AC-49A1-902C-46646D04F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CE8C49C-AADD-4925-BCA6-B316A75E302D}" type="datetimeFigureOut">
              <a:rPr lang="en-US"/>
              <a:pPr>
                <a:defRPr/>
              </a:pPr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E1367-709D-4D83-B79E-A324CA3D4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6D98D36-B41F-4F2E-BC8C-E8988BDA6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EDC085AA-9CB5-41E5-85BA-E22C0B7FF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33C717-CA28-45C8-A0A8-F1D0F207BD2B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D60F58F-4002-426F-8702-32EB4AE98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70362F-88BE-4844-9739-82C742DE4C78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647BEBA-06FD-4E06-AC18-4523A15E5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723AC970-7F53-4CBB-9FA6-03DE609CB2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8" r:id="rId4"/>
    <p:sldLayoutId id="2147483679" r:id="rId5"/>
    <p:sldLayoutId id="2147483686" r:id="rId6"/>
    <p:sldLayoutId id="2147483680" r:id="rId7"/>
    <p:sldLayoutId id="2147483687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7847-BE40-4B47-ACB5-9A0A1766F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3" y="1295400"/>
            <a:ext cx="8229600" cy="182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r>
              <a:rPr lang="en-US" sz="6000" dirty="0" err="1"/>
              <a:t>Faktor</a:t>
            </a:r>
            <a:r>
              <a:rPr lang="en-US" sz="6000" dirty="0"/>
              <a:t>   </a:t>
            </a:r>
            <a:r>
              <a:rPr lang="en-US" sz="6000" dirty="0" err="1"/>
              <a:t>ke</a:t>
            </a:r>
            <a:r>
              <a:rPr lang="id-ID" sz="6000" dirty="0"/>
              <a:t>TIDAK</a:t>
            </a:r>
            <a:r>
              <a:rPr lang="en-US" sz="6000" dirty="0" err="1"/>
              <a:t>pastian</a:t>
            </a:r>
            <a:r>
              <a:rPr lang="en-US" sz="6000" dirty="0"/>
              <a:t> (Uncertainty)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5402C-AC29-443B-9C4B-030D19E00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5000" y="5715000"/>
            <a:ext cx="7010400" cy="914400"/>
          </a:xfrm>
        </p:spPr>
        <p:txBody>
          <a:bodyPr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err="1"/>
              <a:t>Sumarni</a:t>
            </a:r>
            <a:r>
              <a:rPr lang="en-US" dirty="0"/>
              <a:t> </a:t>
            </a:r>
            <a:r>
              <a:rPr lang="en-US" dirty="0" err="1"/>
              <a:t>Adi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 dirty="0"/>
              <a:t>., M.Cs</a:t>
            </a: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S1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Amikom</a:t>
            </a:r>
            <a:r>
              <a:rPr lang="en-US" dirty="0"/>
              <a:t> Yogyakarta</a:t>
            </a: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86CC-A509-4FA0-9C64-968D4EF2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"/>
            <a:ext cx="74676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dirty="0"/>
            </a:br>
            <a:r>
              <a:rPr lang="en-US" dirty="0"/>
              <a:t>Rule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Evidence</a:t>
            </a:r>
            <a:br>
              <a:rPr lang="en-US" dirty="0"/>
            </a:br>
            <a:endParaRPr lang="en-US" dirty="0"/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284A0C03-914C-4A34-AAC7-97E0FE39667E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990600"/>
            <a:ext cx="7696200" cy="48053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6264-9A78-422F-A619-0AE978BF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 AND</a:t>
            </a:r>
          </a:p>
        </p:txBody>
      </p:sp>
      <p:pic>
        <p:nvPicPr>
          <p:cNvPr id="18435" name="Picture 2">
            <a:extLst>
              <a:ext uri="{FF2B5EF4-FFF2-40B4-BE49-F238E27FC236}">
                <a16:creationId xmlns:a16="http://schemas.microsoft.com/office/drawing/2014/main" id="{0E916B77-1898-44DC-ACEE-ABC96C881FD5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76400"/>
            <a:ext cx="7467600" cy="4721225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7F463-46F9-404A-9BDB-4BEA5FB0C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6556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Premis</a:t>
            </a:r>
            <a:r>
              <a:rPr lang="en-US" dirty="0"/>
              <a:t> or</a:t>
            </a:r>
          </a:p>
        </p:txBody>
      </p:sp>
      <p:pic>
        <p:nvPicPr>
          <p:cNvPr id="19459" name="Picture 2">
            <a:extLst>
              <a:ext uri="{FF2B5EF4-FFF2-40B4-BE49-F238E27FC236}">
                <a16:creationId xmlns:a16="http://schemas.microsoft.com/office/drawing/2014/main" id="{F008BB33-FCB3-4A3A-BB38-D4035C4C9793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990600"/>
            <a:ext cx="7467600" cy="540385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02DCE-0457-443A-98BC-46B42D46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4FCFB-899A-4B4B-99E8-F03532CA1F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225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diagnosa</a:t>
            </a:r>
            <a:r>
              <a:rPr lang="en-US" dirty="0"/>
              <a:t> flu (cold). Database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: </a:t>
            </a:r>
            <a:r>
              <a:rPr lang="en-US" dirty="0" err="1"/>
              <a:t>demam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37.4, </a:t>
            </a:r>
            <a:r>
              <a:rPr lang="en-US" dirty="0" err="1"/>
              <a:t>batuk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24 jam, </a:t>
            </a:r>
            <a:r>
              <a:rPr lang="en-US" dirty="0" err="1"/>
              <a:t>bersin</a:t>
            </a:r>
            <a:r>
              <a:rPr lang="en-US" dirty="0"/>
              <a:t>-</a:t>
            </a:r>
            <a:r>
              <a:rPr lang="en-US" dirty="0" err="1"/>
              <a:t>bersin</a:t>
            </a:r>
            <a:r>
              <a:rPr lang="en-US" dirty="0"/>
              <a:t>,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CF = 0.4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tersumbat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CF = 0.5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Rule base </a:t>
            </a:r>
            <a:r>
              <a:rPr lang="en-US" dirty="0" err="1"/>
              <a:t>mengandung</a:t>
            </a:r>
            <a:r>
              <a:rPr lang="en-US" dirty="0"/>
              <a:t>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1 IF </a:t>
            </a:r>
            <a:r>
              <a:rPr lang="en-US" dirty="0" err="1"/>
              <a:t>demam</a:t>
            </a:r>
            <a:r>
              <a:rPr lang="en-US" dirty="0"/>
              <a:t> &lt; 37.5 THEN </a:t>
            </a:r>
            <a:r>
              <a:rPr lang="en-US" dirty="0" err="1"/>
              <a:t>Gejala</a:t>
            </a:r>
            <a:r>
              <a:rPr lang="en-US" dirty="0"/>
              <a:t> Flue = true {CF = 0.5}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2 IF </a:t>
            </a:r>
            <a:r>
              <a:rPr lang="en-US" dirty="0" err="1"/>
              <a:t>demam</a:t>
            </a:r>
            <a:r>
              <a:rPr lang="en-US" dirty="0"/>
              <a:t> &gt; 37.5 THEN </a:t>
            </a:r>
            <a:r>
              <a:rPr lang="en-US" dirty="0" err="1"/>
              <a:t>Gejala</a:t>
            </a:r>
            <a:r>
              <a:rPr lang="en-US" dirty="0"/>
              <a:t> Flu = true {CF = 0.9}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3 IF </a:t>
            </a:r>
            <a:r>
              <a:rPr lang="en-US" dirty="0" err="1"/>
              <a:t>batuk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24 jam THEN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 = true {CF = 0.5}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4 IF </a:t>
            </a:r>
            <a:r>
              <a:rPr lang="en-US" dirty="0" err="1"/>
              <a:t>batuk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48 jam THEN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 = true {CF = 1}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5 IF </a:t>
            </a:r>
            <a:r>
              <a:rPr lang="en-US" dirty="0" err="1"/>
              <a:t>Gejala</a:t>
            </a:r>
            <a:r>
              <a:rPr lang="en-US" dirty="0"/>
              <a:t> flue AND </a:t>
            </a:r>
            <a:r>
              <a:rPr lang="en-US" dirty="0" err="1"/>
              <a:t>Bersin-bersin</a:t>
            </a:r>
            <a:r>
              <a:rPr lang="en-US" dirty="0"/>
              <a:t> THEN </a:t>
            </a:r>
            <a:r>
              <a:rPr lang="en-US" dirty="0" err="1"/>
              <a:t>Terkena</a:t>
            </a:r>
            <a:r>
              <a:rPr lang="en-US" dirty="0"/>
              <a:t> flu {CF = -0.2}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6 IF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tenggorokan</a:t>
            </a:r>
            <a:r>
              <a:rPr lang="en-US" dirty="0"/>
              <a:t> THEN </a:t>
            </a:r>
            <a:r>
              <a:rPr lang="en-US" dirty="0" err="1"/>
              <a:t>Terkena</a:t>
            </a:r>
            <a:r>
              <a:rPr lang="en-US" dirty="0"/>
              <a:t> flu {CF = 0.5}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• Rule 7 IF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kepalaAND</a:t>
            </a:r>
            <a:r>
              <a:rPr lang="en-US" dirty="0"/>
              <a:t> </a:t>
            </a:r>
            <a:r>
              <a:rPr lang="en-US" dirty="0" err="1"/>
              <a:t>hidung</a:t>
            </a:r>
            <a:r>
              <a:rPr lang="en-US" dirty="0"/>
              <a:t> </a:t>
            </a:r>
            <a:r>
              <a:rPr lang="en-US" dirty="0" err="1"/>
              <a:t>tersumbat</a:t>
            </a:r>
            <a:r>
              <a:rPr lang="en-US" dirty="0"/>
              <a:t> THEN </a:t>
            </a:r>
            <a:r>
              <a:rPr lang="en-US" dirty="0" err="1"/>
              <a:t>Terkena</a:t>
            </a:r>
            <a:r>
              <a:rPr lang="en-US" dirty="0"/>
              <a:t> flu {CF = 0.7}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ABBA5-110E-4324-B004-717F5D9E1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penalaran</a:t>
            </a:r>
            <a:endParaRPr 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A68F2BA4-0239-4C48-90A6-7FA653288F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425"/>
          </a:xfrm>
        </p:spPr>
        <p:txBody>
          <a:bodyPr/>
          <a:lstStyle/>
          <a:p>
            <a:r>
              <a:rPr lang="en-US" altLang="en-US"/>
              <a:t>Pasien demam kurang dari 37.5, jadi CF dari fakta demam 37.5 adalah 1.0 dan CF dari fakta demam &gt;37.5 adalah -1.0.</a:t>
            </a:r>
          </a:p>
          <a:p>
            <a:r>
              <a:rPr lang="en-US" altLang="en-US"/>
              <a:t>Pasien batuk kurang dari 24 jam. Fakta batuk &gt; 24 jam dan 48 jam, memberikan CF = -1.0</a:t>
            </a:r>
          </a:p>
          <a:p>
            <a:r>
              <a:rPr lang="en-US" altLang="en-US"/>
              <a:t>CF dari gejala flu sebagai kesimpulan dari Rule 1 dihitung sebagai CF dari premis Rule 1 (bernilai 1.0) dikalikan dengan CF dari rule tersebut. Diperoleh: 1.0*0.5 = 0.5.</a:t>
            </a:r>
          </a:p>
          <a:p>
            <a:r>
              <a:rPr lang="en-US" altLang="en-US"/>
              <a:t>Karena premis Rule 2 negatif, Rule 2 tidak berpengaruh terhadap CF dari fakta gejala flu.</a:t>
            </a:r>
          </a:p>
          <a:p>
            <a:r>
              <a:rPr lang="en-US" altLang="en-US"/>
              <a:t>Karena premis dari Rule 3 dan Rule 4 bernilai negatif, CF sakit tenggorakan bernilai 0.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29023-BA43-4650-B36C-CD9542FBD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penalaran</a:t>
            </a:r>
            <a:endParaRPr lang="en-US" dirty="0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15F76933-8DEA-41CC-9FFD-EA7EB27F85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153400" cy="5635625"/>
          </a:xfrm>
        </p:spPr>
        <p:txBody>
          <a:bodyPr/>
          <a:lstStyle/>
          <a:p>
            <a:r>
              <a:rPr lang="en-US" altLang="en-US"/>
              <a:t>CF dari Terkena flue sebagai kesimpulan Rule 5 merupakan hasil AND dua premis. Jadi, minimum antara CF gejala flu (0.5) dan bersin (1.0) dikalikan dengan CF Rule 5; CF1 = min{0.5, 1.0}*(-0.2) = 0.5*(-0.2)= -0.1</a:t>
            </a:r>
          </a:p>
          <a:p>
            <a:r>
              <a:rPr lang="en-US" altLang="en-US"/>
              <a:t>Rule 7 juga mempunyai 2 premis. CF dari Rule 7 menjadi CF2 = min{0.4, 0.5}*0.7 = ).4*0.7 = 0.28.</a:t>
            </a:r>
          </a:p>
          <a:p>
            <a:r>
              <a:rPr lang="en-US" altLang="en-US"/>
              <a:t>Berapa tingkat kepercayaan pasien terkena flu?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>
            <a:extLst>
              <a:ext uri="{FF2B5EF4-FFF2-40B4-BE49-F238E27FC236}">
                <a16:creationId xmlns:a16="http://schemas.microsoft.com/office/drawing/2014/main" id="{F429C185-EC7E-4B3E-A22A-F949B861E5E7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295400"/>
            <a:ext cx="8001000" cy="23622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08B90-0B6E-4358-8183-1C4A7ED5F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d-ID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51599-A916-4CBD-BE8C-A8C4C4A5C2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382000" cy="5483225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id-ID" dirty="0"/>
              <a:t>Diketahui bahwa hari ini Hujan, Curah hujan hari ini rendah (dengan CF 0.8), Temperatur hari ini dingin (dengan CF 0.9). Pakar harus memprediksi apakah cuaca besok.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id-ID" dirty="0"/>
              <a:t>Basis pengetahuan berisi rules berikut: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/>
              <a:t>Rule 1 : IF Hari ini Hujan THEN Besok Hujan {CF=0.5}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/>
              <a:t>Rule 2 : IF Hari ini Kering THEN Besok Kering {CF=0.5}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/>
              <a:t>Rule 3 : IF Hari ini Hujan AND Curah Hujan Rendah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id-ID" dirty="0"/>
              <a:t>		THEN Besok Kering {CF=0.6}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/>
              <a:t>Rule 4 : IF Hari ini Hujan AND Curah Hujan Rendah AND Temperatur Dingin THEN Besok Kering {CF=0.7}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 dirty="0"/>
              <a:t>Rule 5 : IF Hari ini Kering AND Temperatur panas THEN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id-ID" dirty="0"/>
              <a:t>		Besok Hujan {CF=0.65}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id-ID"/>
              <a:t>Rule 6 : </a:t>
            </a:r>
            <a:r>
              <a:rPr lang="id-ID" dirty="0"/>
              <a:t>IF Hari ini Hujan AND Temperatur Panas </a:t>
            </a:r>
            <a:r>
              <a:rPr lang="id-ID"/>
              <a:t>AND 	Langit </a:t>
            </a:r>
            <a:r>
              <a:rPr lang="id-ID" dirty="0"/>
              <a:t>Mendung THEN Besok Hujan {CF=0.55}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id-ID" dirty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id-ID" dirty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B511B-564F-46D6-894A-6BF39952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579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Ketidakpastian</a:t>
            </a:r>
            <a:r>
              <a:rPr lang="en-US" dirty="0"/>
              <a:t> (Uncertainty)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E001C279-4060-43C9-8339-011DBC5F80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077200" cy="5711825"/>
          </a:xfrm>
        </p:spPr>
        <p:txBody>
          <a:bodyPr/>
          <a:lstStyle/>
          <a:p>
            <a:r>
              <a:rPr lang="en-US" altLang="en-US"/>
              <a:t>Esensi: Kurangnya informasi untuk merumuskan keputusan.</a:t>
            </a:r>
          </a:p>
          <a:p>
            <a:r>
              <a:rPr lang="en-US" altLang="en-US"/>
              <a:t>Sumber ketidakpastian:</a:t>
            </a:r>
          </a:p>
          <a:p>
            <a:pPr lvl="1"/>
            <a:r>
              <a:rPr lang="en-US" altLang="en-US"/>
              <a:t>Bahasa yang tidak tepat: kesalahan translasi dari bahasa pakar ke bentuk IF-THEN</a:t>
            </a:r>
          </a:p>
          <a:p>
            <a:pPr lvl="1"/>
            <a:r>
              <a:rPr lang="en-US" altLang="en-US"/>
              <a:t>Data/Informasi/Pengetahuan: Tidak lengkap, salah, hilang,tidak dapat diandalkan.</a:t>
            </a:r>
          </a:p>
          <a:p>
            <a:pPr lvl="1"/>
            <a:r>
              <a:rPr lang="en-US" altLang="en-US"/>
              <a:t>Terminologi tidak jelas/berubah-ubah</a:t>
            </a:r>
          </a:p>
          <a:p>
            <a:pPr lvl="1"/>
            <a:r>
              <a:rPr lang="en-US" altLang="en-US"/>
              <a:t>Pengetahuan berubah-ubah</a:t>
            </a:r>
          </a:p>
          <a:p>
            <a:pPr lvl="1"/>
            <a:r>
              <a:rPr lang="en-US" altLang="en-US"/>
              <a:t>Data tak tepat: satu istilah banyak makna, banyak istilah satu sama makna</a:t>
            </a:r>
          </a:p>
          <a:p>
            <a:pPr lvl="1"/>
            <a:r>
              <a:rPr lang="en-US" altLang="en-US"/>
              <a:t>Kombinasi pandangan para pakar berbeda.</a:t>
            </a:r>
          </a:p>
          <a:p>
            <a:pPr lvl="1"/>
            <a:r>
              <a:rPr lang="en-US" altLang="en-US"/>
              <a:t>Error-error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1F23D-44C0-46A0-9A25-72F23F81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762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(Uncertainty)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042A77B5-01B7-46F5-85BD-ED64601648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077200" cy="5330825"/>
          </a:xfrm>
        </p:spPr>
        <p:txBody>
          <a:bodyPr/>
          <a:lstStyle/>
          <a:p>
            <a:r>
              <a:rPr lang="en-US" altLang="en-US"/>
              <a:t>Penyelesaian masalah ketidakpastian dapat berbasis:</a:t>
            </a:r>
          </a:p>
          <a:p>
            <a:pPr lvl="1"/>
            <a:r>
              <a:rPr lang="en-US" altLang="en-US"/>
              <a:t>Peluang (Statistika): objective probability, experimental probability &amp; subjective probability</a:t>
            </a:r>
          </a:p>
          <a:p>
            <a:pPr lvl="1"/>
            <a:r>
              <a:rPr lang="en-US" altLang="en-US"/>
              <a:t>Heuristik, mencakup Faktor Kepastian dan Logika Samar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• Teori yang banyak digunakan: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Bayesian Probability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Hartley Theory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Shannon Theory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Dempster-Shafer Theory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Markov Models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n-US" altLang="en-US"/>
              <a:t>– Fuzzy Theory</a:t>
            </a:r>
          </a:p>
          <a:p>
            <a:pPr lvl="1">
              <a:buFont typeface="Wingdings 2" panose="05020102010507070707" pitchFamily="18" charset="2"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955E-0096-42D4-9153-EF3208335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563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(Certainty Factor)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DC4AC6E-5202-443B-AE0C-3D79FA6369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635625"/>
          </a:xfrm>
        </p:spPr>
        <p:txBody>
          <a:bodyPr/>
          <a:lstStyle/>
          <a:p>
            <a:r>
              <a:rPr lang="en-US" altLang="en-US"/>
              <a:t>Teori Certainty factors (CF) merupakan alternatif bagi penalaran Bayes.</a:t>
            </a:r>
          </a:p>
          <a:p>
            <a:r>
              <a:rPr lang="en-US" altLang="en-US"/>
              <a:t>Menggunakan pendekatan heuristik dalam penalaran dengan ketidakpastian.</a:t>
            </a:r>
          </a:p>
          <a:p>
            <a:r>
              <a:rPr lang="en-US" altLang="en-US"/>
              <a:t>Pakar membobot keyakinan dari kesimpulannya dan langkah-langkah penalarannya dengan istilah “tidak Mungkin”, “hampir pasti”, “sangat mungkin”,”mungkin”.</a:t>
            </a:r>
          </a:p>
          <a:p>
            <a:r>
              <a:rPr lang="en-US" altLang="en-US"/>
              <a:t>Bukan peluang tetapi heuristik yang diturunkan dari</a:t>
            </a:r>
          </a:p>
          <a:p>
            <a:r>
              <a:rPr lang="en-US" altLang="en-US"/>
              <a:t>pengalaman. Juga bukan nilai kebenaran.</a:t>
            </a:r>
          </a:p>
          <a:p>
            <a:r>
              <a:rPr lang="en-US" altLang="en-US"/>
              <a:t>CF digunakan untuk mengekspresikan berapa akurat, sungguh dan handal suatu dugaan.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9DF5E-DB94-44D9-B506-5E77C3EF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(Certainty Factor)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B6CB-D421-4FE4-AECA-24CC5E8E8A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5594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/>
              <a:t>CF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: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/>
              <a:t>Fakta</a:t>
            </a:r>
            <a:r>
              <a:rPr lang="en-US" dirty="0"/>
              <a:t>/</a:t>
            </a:r>
            <a:r>
              <a:rPr lang="en-US" dirty="0" err="1"/>
              <a:t>premis</a:t>
            </a:r>
            <a:r>
              <a:rPr lang="en-US" dirty="0"/>
              <a:t>;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Rules (</a:t>
            </a:r>
            <a:r>
              <a:rPr lang="en-US" dirty="0" err="1"/>
              <a:t>aturan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rule);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rules.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(evidence, </a:t>
            </a:r>
            <a:r>
              <a:rPr lang="en-US" dirty="0" err="1"/>
              <a:t>premis</a:t>
            </a:r>
            <a:r>
              <a:rPr lang="en-US" dirty="0"/>
              <a:t>) :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(</a:t>
            </a:r>
            <a:r>
              <a:rPr lang="en-US" dirty="0" err="1"/>
              <a:t>ketidakpercayaan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diberlakukan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rules: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konfirmasi</a:t>
            </a:r>
            <a:r>
              <a:rPr lang="en-US" dirty="0"/>
              <a:t>(</a:t>
            </a:r>
            <a:r>
              <a:rPr lang="en-US" dirty="0" err="1"/>
              <a:t>diskonfirmasi</a:t>
            </a:r>
            <a:r>
              <a:rPr lang="en-US" dirty="0"/>
              <a:t>)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dirty="0" err="1"/>
              <a:t>Arti</a:t>
            </a:r>
            <a:r>
              <a:rPr lang="en-US" dirty="0"/>
              <a:t> CF </a:t>
            </a:r>
            <a:r>
              <a:rPr lang="en-US" dirty="0" err="1"/>
              <a:t>bernilai</a:t>
            </a:r>
            <a:r>
              <a:rPr lang="en-US" dirty="0"/>
              <a:t> -1 </a:t>
            </a:r>
            <a:r>
              <a:rPr lang="en-US" dirty="0" err="1"/>
              <a:t>dan</a:t>
            </a:r>
            <a:r>
              <a:rPr lang="en-US" dirty="0"/>
              <a:t> 1: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 CF </a:t>
            </a:r>
            <a:r>
              <a:rPr lang="en-US" dirty="0" err="1"/>
              <a:t>mendekati</a:t>
            </a:r>
            <a:r>
              <a:rPr lang="en-US" dirty="0"/>
              <a:t> 1,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hipotesis</a:t>
            </a:r>
            <a:endParaRPr lang="en-US" dirty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/>
              <a:t>Cf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-1,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berlawanan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CF </a:t>
            </a:r>
            <a:r>
              <a:rPr lang="en-US" dirty="0" err="1"/>
              <a:t>sekitar</a:t>
            </a:r>
            <a:r>
              <a:rPr lang="en-US" dirty="0"/>
              <a:t> 0,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25503-1A91-449E-81C4-9BA27A4AA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Tingkat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CF</a:t>
            </a:r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C7393BAD-4D75-404E-85F8-DC5A3B38B6DC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990600"/>
            <a:ext cx="8153400" cy="46482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17DAB-5FF0-4E35-90F2-7EBBFCA1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76400"/>
            <a:ext cx="7467600" cy="762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Menghitung</a:t>
            </a:r>
            <a:r>
              <a:rPr lang="en-US" dirty="0"/>
              <a:t> Certainty Factor (CF)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H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/evidence E, </a:t>
            </a:r>
            <a:r>
              <a:rPr lang="en-US" sz="2000" dirty="0" err="1"/>
              <a:t>ukuran</a:t>
            </a:r>
            <a:br>
              <a:rPr lang="en-US" sz="2000" dirty="0"/>
            </a:br>
            <a:r>
              <a:rPr lang="en-US" sz="2000" dirty="0" err="1"/>
              <a:t>kepercayaan</a:t>
            </a:r>
            <a:r>
              <a:rPr lang="en-US" sz="2000" dirty="0"/>
              <a:t> MB(H,E)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ketidakpercayaan</a:t>
            </a:r>
            <a:r>
              <a:rPr lang="en-US" sz="2000" dirty="0"/>
              <a:t> MD(H,E) </a:t>
            </a:r>
            <a:r>
              <a:rPr lang="en-US" sz="2000" dirty="0" err="1"/>
              <a:t>adalah</a:t>
            </a:r>
            <a:endParaRPr lang="en-US" sz="2000" dirty="0"/>
          </a:p>
        </p:txBody>
      </p:sp>
      <p:pic>
        <p:nvPicPr>
          <p:cNvPr id="14339" name="Picture 3">
            <a:extLst>
              <a:ext uri="{FF2B5EF4-FFF2-40B4-BE49-F238E27FC236}">
                <a16:creationId xmlns:a16="http://schemas.microsoft.com/office/drawing/2014/main" id="{638CFBCE-F424-4650-9687-2E07159F284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9963" y="2514600"/>
            <a:ext cx="7204075" cy="2209800"/>
          </a:xfrm>
        </p:spPr>
      </p:pic>
      <p:sp>
        <p:nvSpPr>
          <p:cNvPr id="14340" name="Rectangle 5">
            <a:extLst>
              <a:ext uri="{FF2B5EF4-FFF2-40B4-BE49-F238E27FC236}">
                <a16:creationId xmlns:a16="http://schemas.microsoft.com/office/drawing/2014/main" id="{E156A03C-69DA-4EFA-A8D3-E94C8BF0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9530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US" altLang="en-US"/>
              <a:t>Dimana:</a:t>
            </a:r>
          </a:p>
          <a:p>
            <a:pPr eaLnBrk="1" hangingPunct="1"/>
            <a:r>
              <a:rPr lang="en-US" altLang="en-US"/>
              <a:t>– P(H) peluang (sebelumnya) hipotesis H bernilai True; </a:t>
            </a:r>
          </a:p>
          <a:p>
            <a:pPr eaLnBrk="1" hangingPunct="1"/>
            <a:r>
              <a:rPr lang="en-US" altLang="en-US"/>
              <a:t>– P(H|E) peluang hipotesis H bernilai True jika terdapat</a:t>
            </a:r>
          </a:p>
          <a:p>
            <a:pPr eaLnBrk="1" hangingPunct="1"/>
            <a:r>
              <a:rPr lang="en-US" altLang="en-US"/>
              <a:t>evidence 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FDA9F-642D-449A-A829-11FE7E331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7467600" cy="5794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/>
              <a:t>Certainty Factor (CF)</a:t>
            </a:r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83271257-4C7E-45FC-A6F0-771C4DBC0518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828800"/>
            <a:ext cx="8229600" cy="33051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19848-36EA-4CCA-80CA-8E3D4F89C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579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kombinasi</a:t>
            </a:r>
            <a:endParaRPr lang="en-US" dirty="0"/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10A3258D-4745-4543-8A02-9D6997CE1F5B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066800"/>
            <a:ext cx="8382000" cy="50419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959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Century Schoolbook</vt:lpstr>
      <vt:lpstr>Arial</vt:lpstr>
      <vt:lpstr>Wingdings</vt:lpstr>
      <vt:lpstr>Wingdings 2</vt:lpstr>
      <vt:lpstr>Calibri</vt:lpstr>
      <vt:lpstr>Oriel</vt:lpstr>
      <vt:lpstr>           Faktor   keTIDAKpastian (Uncertainty)</vt:lpstr>
      <vt:lpstr>Ketidakpastian (Uncertainty)</vt:lpstr>
      <vt:lpstr>Teori dan metode Ketidakpastian (Uncertainty)</vt:lpstr>
      <vt:lpstr>Faktor kepastian (Certainty Factor)</vt:lpstr>
      <vt:lpstr>Faktor kepastian (Certainty Factor)</vt:lpstr>
      <vt:lpstr>Tingkat kepercayaan pada CF</vt:lpstr>
      <vt:lpstr>Menghitung Certainty Factor (CF)     Untuk suatu hipotesis H dan fakta/evidence E, ukuran kepercayaan MB(H,E) dan ketidakpercayaan MD(H,E) adalah</vt:lpstr>
      <vt:lpstr>Certainty Factor (CF)</vt:lpstr>
      <vt:lpstr>Faktor kepastian kombinasi</vt:lpstr>
      <vt:lpstr> Rule dengan ketidakpastian Evidence </vt:lpstr>
      <vt:lpstr>Contoh Premis AND</vt:lpstr>
      <vt:lpstr>Contoh Premis or</vt:lpstr>
      <vt:lpstr>contoh</vt:lpstr>
      <vt:lpstr>Proses penalaran</vt:lpstr>
      <vt:lpstr>Proses penalaran</vt:lpstr>
      <vt:lpstr>PowerPoint Presentation</vt:lpstr>
      <vt:lpstr>latihan</vt:lpstr>
    </vt:vector>
  </TitlesOfParts>
  <Company>Gorongan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pakar</dc:title>
  <dc:creator>Sumarni Adi</dc:creator>
  <cp:lastModifiedBy>Nurjoko Nurjoko</cp:lastModifiedBy>
  <cp:revision>30</cp:revision>
  <dcterms:created xsi:type="dcterms:W3CDTF">2013-10-16T23:10:51Z</dcterms:created>
  <dcterms:modified xsi:type="dcterms:W3CDTF">2021-11-28T23:23:50Z</dcterms:modified>
</cp:coreProperties>
</file>