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2" r:id="rId3"/>
    <p:sldId id="377" r:id="rId4"/>
    <p:sldId id="374" r:id="rId5"/>
    <p:sldId id="375" r:id="rId6"/>
    <p:sldId id="376" r:id="rId7"/>
    <p:sldId id="380" r:id="rId8"/>
    <p:sldId id="378" r:id="rId9"/>
    <p:sldId id="381" r:id="rId10"/>
    <p:sldId id="382" r:id="rId11"/>
    <p:sldId id="373" r:id="rId12"/>
    <p:sldId id="383" r:id="rId13"/>
    <p:sldId id="384" r:id="rId14"/>
    <p:sldId id="386" r:id="rId15"/>
    <p:sldId id="371" r:id="rId16"/>
  </p:sldIdLst>
  <p:sldSz cx="9144000" cy="6858000" type="screen4x3"/>
  <p:notesSz cx="7102475" cy="93884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=""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56" autoAdjust="0"/>
  </p:normalViewPr>
  <p:slideViewPr>
    <p:cSldViewPr>
      <p:cViewPr>
        <p:scale>
          <a:sx n="75" d="100"/>
          <a:sy n="75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Seminar Manajemen Pemasaran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564904"/>
            <a:ext cx="902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 smtClean="0">
                <a:latin typeface="Cambria" pitchFamily="18" charset="0"/>
              </a:rPr>
              <a:t>TUJUAN DAN MANFAAT PENELITIAN</a:t>
            </a:r>
            <a:endParaRPr lang="id-ID" sz="5400" b="1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8653" y="5733256"/>
            <a:ext cx="3353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Cambria" pitchFamily="18" charset="0"/>
              </a:rPr>
              <a:t>Pertemuan 7 dan 8 (Minggu Ke-4)</a:t>
            </a:r>
            <a:endParaRPr lang="id-ID" sz="16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404664"/>
            <a:ext cx="8136904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pemanfaatan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social commerce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memaksimalkan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kinerja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referalcommerce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diintegrasian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model empiric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baru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Rifky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  Lab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 PSDIE FEB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Undip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544" y="3312274"/>
            <a:ext cx="8154912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kapabilitas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jejaring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wirusaha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kohesi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kesenjangan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entrepreneurial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kinerja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Sasono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  Lab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 PSDIE FEB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Undip</a:t>
            </a:r>
            <a:endParaRPr lang="en-US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2232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130" y="1412776"/>
            <a:ext cx="81403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Manfaat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adalah apa yang akan orang lain/pembaca rasakan termasuk peneliti itu sendiri tentang apa yang sudah dicapai atau gali dalam penelitian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itu.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 penelitian adalah kontribusi penelitianmu terhadap bidang keilmuan yang dipelajari, bisa juga manfaat untuk budaya atau masyarakat tertentu. 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Sesuatu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dihasilkan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dalam penelitian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yang bisa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membawa dampak tertentu terhadap pembaca (harapannya adalah hal yang positif) terhadap permasalahan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penelitian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548678"/>
            <a:ext cx="384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>
                <a:solidFill>
                  <a:srgbClr val="C00000"/>
                </a:solidFill>
              </a:rPr>
              <a:t>Manfaat Penelitian</a:t>
            </a:r>
            <a:endParaRPr lang="id-ID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29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972011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Manfaat penelitian merupakan dampak dari pencapaiannya tujuan. 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Manfaat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penelitian mempunyai dua hal yaitu mengembangkan ilmu pengetahuan dan membantu mengatasi, memecahkan dan mencegah masalah yang ada pada objek yang diteliti.  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Manfaat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atau kegunaan hasil penelitian terhubung dengan sarana-sarana yang diajukan setelah kesimpulan dan merupakan follow up pengguna informasi yang didapat dari kesimpulan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7515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69269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Dalam penelitian, manfaat dibagi menjadi 2 yaitu manfaat teoritis dan manfaat praktis:</a:t>
            </a:r>
          </a:p>
          <a:p>
            <a:pPr algn="just"/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Manfaat </a:t>
            </a: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Berlatar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dari tujuan penelitian varifikatif untuk memverifikasi teori yang sudah ada. Apakah akan memperkuat atau menggugurkan teori tersebut. Manfaat teoritis muncul karena peneliti tidak puas atau ragu terhadap suatu teori tertentu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Manfaat praktis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Manfaat ini berguna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untuk memecahkan masalah secara pratikal atau sebagai alternatif solusi suatu permasalahan.</a:t>
            </a:r>
          </a:p>
        </p:txBody>
      </p:sp>
    </p:spTree>
    <p:extLst>
      <p:ext uri="{BB962C8B-B14F-4D97-AF65-F5344CB8AC3E}">
        <p14:creationId xmlns:p14="http://schemas.microsoft.com/office/powerpoint/2010/main" val="282187238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1496973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Tujuan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dan manfaat penelitian saling terkait satu sama lain. 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Perbedaan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tujuan dan manfaat dapat dilihat dari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Tujuan penelitian adalah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 penjelasan yang rigid tentang mengapa penelitian dengan topik yang kamu pilih dilakukan. Pada prinsipnya, tujuan penelitian adalah untuk menjawab rumusan masalah. 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Manfaat </a:t>
            </a: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penelitian adalah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 keuntungan atau potensi yang bisa diperoleh oleh pihak-pihak tertentu setelah penelitian kamu selesai. Peneliti bisa menuliskan manfaat penelitian di bagian tujuan penelitian karena keduanya terkait erat.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2823" y="476672"/>
            <a:ext cx="7657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Perbedaan Tujuan dan Manfaat Penelitian</a:t>
            </a:r>
            <a:endParaRPr lang="id-ID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36345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1926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8150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EA91C34-DDF0-4941-8FBA-569923AB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76" y="1556792"/>
            <a:ext cx="8352928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 Bagian ini digunakan untuk menjustifikasi kelayakan penelitian; menunjukkan bahwa penelitian ini </a:t>
            </a:r>
            <a:r>
              <a:rPr lang="id-ID" sz="2400" b="1" dirty="0"/>
              <a:t>“Penting dan Perlu”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Tujuan dilakukannya penelitian atas research problem yang akan diatasi.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Sajikan kalimat tujuan yang elegan, yang menggambarkan pentingnya penelitian itu. 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Belajar dari berbagai macam contoh tujuan dari Tesis, Disertasi, jurnal nasional terakreditasi dan jurnal internasional bereputasi terindex</a:t>
            </a:r>
          </a:p>
          <a:p>
            <a:pPr>
              <a:buFont typeface="Wingdings" pitchFamily="2" charset="2"/>
              <a:buChar char="§"/>
            </a:pPr>
            <a:endParaRPr lang="id-ID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43808" y="515287"/>
            <a:ext cx="3515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>
                <a:solidFill>
                  <a:srgbClr val="C00000"/>
                </a:solidFill>
              </a:rPr>
              <a:t>Tujuan </a:t>
            </a:r>
            <a:r>
              <a:rPr lang="id-ID" sz="3600" b="1" dirty="0" smtClean="0">
                <a:solidFill>
                  <a:srgbClr val="C00000"/>
                </a:solidFill>
              </a:rPr>
              <a:t>Penelitian</a:t>
            </a:r>
            <a:endParaRPr lang="id-ID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5238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1127641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id-ID" sz="2600" dirty="0">
                <a:latin typeface="Times New Roman" pitchFamily="18" charset="0"/>
                <a:cs typeface="Times New Roman" pitchFamily="18" charset="0"/>
              </a:rPr>
              <a:t>Tujuan penelitian merupakan rumusan kalimat yang menunjukkan adanya hasil, dan hasil tersebut merupakan sesuatu yang diperoleh setelah penelitian penelitian selesai,  dan sesuatu yang  akan dicapai/dituju dalam sebuah penelitian. </a:t>
            </a:r>
            <a:endParaRPr lang="id-ID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Tujuan </a:t>
            </a:r>
            <a:r>
              <a:rPr lang="id-ID" sz="2600" dirty="0">
                <a:latin typeface="Times New Roman" pitchFamily="18" charset="0"/>
                <a:cs typeface="Times New Roman" pitchFamily="18" charset="0"/>
              </a:rPr>
              <a:t>penelitian memuat uraian yang menyebutkan secara spesifik maksud atau tujuan yang hendak dicapai dari penelitian yang dilakukan. </a:t>
            </a:r>
            <a:endParaRPr lang="id-ID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Tujuan </a:t>
            </a:r>
            <a:r>
              <a:rPr lang="id-ID" sz="2600" dirty="0">
                <a:latin typeface="Times New Roman" pitchFamily="18" charset="0"/>
                <a:cs typeface="Times New Roman" pitchFamily="18" charset="0"/>
              </a:rPr>
              <a:t>penelitan adalah untuk menentukan arah dari suatu penelitian dan merinci apa saja yang ingin diketahui, sehingga jika permasalahan sudah terjawab maka tujuan penelitian sudah tercapai.</a:t>
            </a:r>
          </a:p>
        </p:txBody>
      </p:sp>
    </p:spTree>
    <p:extLst>
      <p:ext uri="{BB962C8B-B14F-4D97-AF65-F5344CB8AC3E}">
        <p14:creationId xmlns:p14="http://schemas.microsoft.com/office/powerpoint/2010/main" val="306416721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764704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Tujuan Penelitian secara 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Umum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Tujuan merujuk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pada apa yang ingin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 didapatkan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dalam penelitian yang dilakukan. 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Secara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umum tujuan penelitian antara lain:</a:t>
            </a:r>
          </a:p>
          <a:p>
            <a:pPr marL="514350" indent="-514350" algn="just">
              <a:buAutoNum type="arabicPeriod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Untuk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memperoleh pengetahuan atau penemuan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baru.</a:t>
            </a:r>
          </a:p>
          <a:p>
            <a:pPr marL="514350" indent="-514350" algn="just">
              <a:buAutoNum type="arabicPeriod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Sebagai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pembuktian atau pengujian tentang kebenaran dari pengetahuan yang sudah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ada.</a:t>
            </a:r>
          </a:p>
          <a:p>
            <a:pPr marL="514350" indent="-514350" algn="just">
              <a:buAutoNum type="arabicPeriod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Sebagai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pengembangan pengetahuan suatu bidang keilmuan yang sudah ada. Intinya semua penelitian yang dilakukan oleh seseorang pasti memiliki tujuan tertentu</a:t>
            </a:r>
          </a:p>
        </p:txBody>
      </p:sp>
    </p:spTree>
    <p:extLst>
      <p:ext uri="{BB962C8B-B14F-4D97-AF65-F5344CB8AC3E}">
        <p14:creationId xmlns:p14="http://schemas.microsoft.com/office/powerpoint/2010/main" val="227397749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820444"/>
            <a:ext cx="820891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Tujuan Penelitan secara Khusus</a:t>
            </a:r>
          </a:p>
          <a:p>
            <a:pPr algn="just"/>
            <a:endParaRPr lang="id-ID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Penelitian </a:t>
            </a:r>
            <a:r>
              <a:rPr lang="id-ID" sz="2300" dirty="0">
                <a:latin typeface="Times New Roman" pitchFamily="18" charset="0"/>
                <a:cs typeface="Times New Roman" pitchFamily="18" charset="0"/>
              </a:rPr>
              <a:t>yang bertujuan eksploratif, menggali suatu hal atau permasalahan yang sedang </a:t>
            </a: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diteliti.</a:t>
            </a:r>
          </a:p>
          <a:p>
            <a:pPr marL="457200" indent="-457200" algn="just">
              <a:buAutoNum type="arabicPeriod"/>
            </a:pP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Bertujuan </a:t>
            </a:r>
            <a:r>
              <a:rPr lang="id-ID" sz="2300" dirty="0">
                <a:latin typeface="Times New Roman" pitchFamily="18" charset="0"/>
                <a:cs typeface="Times New Roman" pitchFamily="18" charset="0"/>
              </a:rPr>
              <a:t>untuk pengembangan, dimana peneliti ingin mengembangkan teori, pandangan ilmiah tertentu menjadi lebih luas sebagai sarana pemecahan berbagai masalah di </a:t>
            </a: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masyarakat.</a:t>
            </a:r>
          </a:p>
          <a:p>
            <a:pPr marL="457200" indent="-457200" algn="just">
              <a:buAutoNum type="arabicPeriod"/>
            </a:pP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Untuk </a:t>
            </a:r>
            <a:r>
              <a:rPr lang="id-ID" sz="2300" dirty="0">
                <a:latin typeface="Times New Roman" pitchFamily="18" charset="0"/>
                <a:cs typeface="Times New Roman" pitchFamily="18" charset="0"/>
              </a:rPr>
              <a:t>menguji atau memverifikasi suatu topik atau permasalahan dimana hasilnya bisa memperkuat teori atau pandangan tertentu dan juga bisa menolak hasil teori atau pandangan itu</a:t>
            </a: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AutoNum type="arabicPeriod"/>
            </a:pP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Penggunaan </a:t>
            </a:r>
            <a:r>
              <a:rPr lang="id-ID" sz="2300" dirty="0">
                <a:latin typeface="Times New Roman" pitchFamily="18" charset="0"/>
                <a:cs typeface="Times New Roman" pitchFamily="18" charset="0"/>
              </a:rPr>
              <a:t>tujuan penelitian bisa sebagai sarana untuk mencari dan menemukan pengetahuan yang dapat dimanfaatkan langsung di dalam kehidupan. Penelitian jenis ini disebut juga dengan applied research</a:t>
            </a: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044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584" y="1484784"/>
            <a:ext cx="7764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 smtClean="0"/>
              <a:t>Sifat </a:t>
            </a:r>
            <a:r>
              <a:rPr lang="id-ID" sz="3600" dirty="0"/>
              <a:t>yang harus dipenuhi sehingga tujuan penelitian dikatakan baik </a:t>
            </a:r>
            <a:r>
              <a:rPr lang="id-ID" sz="3600" dirty="0" smtClean="0"/>
              <a:t>yaitu 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id-ID" sz="3600" dirty="0" smtClean="0"/>
              <a:t>Spesifik</a:t>
            </a:r>
            <a:r>
              <a:rPr lang="id-ID" sz="3600" dirty="0"/>
              <a:t>, </a:t>
            </a:r>
            <a:endParaRPr lang="id-ID" sz="36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id-ID" sz="3600" dirty="0" smtClean="0"/>
              <a:t>Terbatas,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id-ID" sz="3600" dirty="0" smtClean="0"/>
              <a:t>Dapat diukur,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id-ID" sz="3600" dirty="0" smtClean="0"/>
              <a:t>Dapat </a:t>
            </a:r>
            <a:r>
              <a:rPr lang="id-ID" sz="3600" dirty="0"/>
              <a:t>diperiksa dengan melihat hasil penelitian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06855635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019B1F-DFA8-4261-ACAD-18A8C98AE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2" r="9594"/>
          <a:stretch/>
        </p:blipFill>
        <p:spPr>
          <a:xfrm>
            <a:off x="4788024" y="2018422"/>
            <a:ext cx="4248472" cy="4135271"/>
          </a:xfrm>
          <a:prstGeom prst="rect">
            <a:avLst/>
          </a:prstGeom>
        </p:spPr>
      </p:pic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1015372E-D37C-41B0-BAF6-883CCE3EAAB9}"/>
              </a:ext>
            </a:extLst>
          </p:cNvPr>
          <p:cNvSpPr/>
          <p:nvPr/>
        </p:nvSpPr>
        <p:spPr>
          <a:xfrm>
            <a:off x="395536" y="1124744"/>
            <a:ext cx="4248472" cy="417646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</a:rPr>
              <a:t>	</a:t>
            </a:r>
            <a:r>
              <a:rPr lang="en-US" sz="105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050" dirty="0">
                <a:solidFill>
                  <a:schemeClr val="tx1"/>
                </a:solidFill>
              </a:rPr>
              <a:t>MASALAH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                       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050" dirty="0">
                <a:solidFill>
                  <a:schemeClr val="tx1"/>
                </a:solidFill>
              </a:rPr>
              <a:t>MASALAH PENELITIAN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                            </a:t>
            </a:r>
          </a:p>
          <a:p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                     </a:t>
            </a:r>
            <a:r>
              <a:rPr lang="en-US" sz="1050" dirty="0">
                <a:solidFill>
                  <a:schemeClr val="tx1"/>
                </a:solidFill>
              </a:rPr>
              <a:t>PERTANYAAAN PENELITIAN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Apakah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terdapat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id-ID" sz="1050" dirty="0">
                <a:solidFill>
                  <a:schemeClr val="tx1"/>
                </a:solidFill>
              </a:rPr>
              <a:t>pengaruh strategi pemasaran adaptasi terhadap keunggulan nilai </a:t>
            </a:r>
            <a:r>
              <a:rPr lang="en-US" sz="1050" dirty="0" err="1">
                <a:solidFill>
                  <a:schemeClr val="tx1"/>
                </a:solidFill>
              </a:rPr>
              <a:t>utilitas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intrinsik</a:t>
            </a:r>
            <a:endParaRPr lang="en-US" sz="105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Apakah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terdapat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id-ID" sz="1050" dirty="0">
                <a:solidFill>
                  <a:schemeClr val="tx1"/>
                </a:solidFill>
              </a:rPr>
              <a:t>pengaruh keunggulan nila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utilitas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intrinsik</a:t>
            </a:r>
            <a:r>
              <a:rPr lang="id-ID" sz="1050" dirty="0">
                <a:solidFill>
                  <a:schemeClr val="tx1"/>
                </a:solidFill>
              </a:rPr>
              <a:t> terhadap kinerja pemasaran</a:t>
            </a:r>
            <a:endParaRPr lang="en-US" sz="105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Apakah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terdapat</a:t>
            </a:r>
            <a:r>
              <a:rPr lang="en-US" sz="1050" dirty="0">
                <a:solidFill>
                  <a:schemeClr val="tx1"/>
                </a:solidFill>
              </a:rPr>
              <a:t>  </a:t>
            </a:r>
            <a:r>
              <a:rPr lang="id-ID" sz="1050" dirty="0">
                <a:solidFill>
                  <a:schemeClr val="tx1"/>
                </a:solidFill>
              </a:rPr>
              <a:t>pengaruh </a:t>
            </a:r>
            <a:r>
              <a:rPr lang="en-US" sz="1050" dirty="0" err="1">
                <a:solidFill>
                  <a:schemeClr val="tx1"/>
                </a:solidFill>
              </a:rPr>
              <a:t>kapabilitas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id-ID" sz="1050" dirty="0">
                <a:solidFill>
                  <a:schemeClr val="tx1"/>
                </a:solidFill>
              </a:rPr>
              <a:t>pemasaran kreatif terhadap keunggulan nilai </a:t>
            </a:r>
            <a:r>
              <a:rPr lang="en-US" sz="1050" dirty="0" err="1">
                <a:solidFill>
                  <a:schemeClr val="tx1"/>
                </a:solidFill>
              </a:rPr>
              <a:t>utilitas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intrinsik</a:t>
            </a:r>
            <a:endParaRPr lang="en-US" sz="105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Apakah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terdapat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id-ID" sz="1050" dirty="0">
                <a:solidFill>
                  <a:schemeClr val="tx1"/>
                </a:solidFill>
              </a:rPr>
              <a:t>pengaruh keunggulan nilai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utilitas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intrinsik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terhadap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kemampuan</a:t>
            </a:r>
            <a:r>
              <a:rPr lang="en-US" sz="1050" dirty="0">
                <a:solidFill>
                  <a:schemeClr val="tx1"/>
                </a:solidFill>
              </a:rPr>
              <a:t> me</a:t>
            </a:r>
            <a:r>
              <a:rPr lang="id-ID" sz="1050" dirty="0">
                <a:solidFill>
                  <a:schemeClr val="tx1"/>
                </a:solidFill>
              </a:rPr>
              <a:t>respon pasar</a:t>
            </a:r>
            <a:endParaRPr lang="en-US" sz="105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Apakah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terdapat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id-ID" sz="1050" dirty="0">
                <a:solidFill>
                  <a:schemeClr val="tx1"/>
                </a:solidFill>
              </a:rPr>
              <a:t>pengaruh </a:t>
            </a:r>
            <a:r>
              <a:rPr lang="en-US" sz="1050" dirty="0" err="1">
                <a:solidFill>
                  <a:schemeClr val="tx1"/>
                </a:solidFill>
              </a:rPr>
              <a:t>kemampuan</a:t>
            </a:r>
            <a:r>
              <a:rPr lang="en-US" sz="1050" dirty="0">
                <a:solidFill>
                  <a:schemeClr val="tx1"/>
                </a:solidFill>
              </a:rPr>
              <a:t> me</a:t>
            </a:r>
            <a:r>
              <a:rPr lang="id-ID" sz="1050" dirty="0">
                <a:solidFill>
                  <a:schemeClr val="tx1"/>
                </a:solidFill>
              </a:rPr>
              <a:t>respon pasar terhadap kinerja pemasaran</a:t>
            </a:r>
            <a:endParaRPr lang="en-US" sz="105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Apakah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terdapat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id-ID" sz="1050" dirty="0">
                <a:solidFill>
                  <a:schemeClr val="tx1"/>
                </a:solidFill>
              </a:rPr>
              <a:t>pengaruh </a:t>
            </a:r>
            <a:r>
              <a:rPr lang="en-US" sz="1050" dirty="0" err="1">
                <a:solidFill>
                  <a:schemeClr val="tx1"/>
                </a:solidFill>
              </a:rPr>
              <a:t>kemampuan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id-ID" sz="1050" dirty="0">
                <a:solidFill>
                  <a:schemeClr val="tx1"/>
                </a:solidFill>
              </a:rPr>
              <a:t>pemasaran kreatif </a:t>
            </a:r>
            <a:r>
              <a:rPr lang="en-US" sz="1050" dirty="0" err="1">
                <a:solidFill>
                  <a:schemeClr val="tx1"/>
                </a:solidFill>
              </a:rPr>
              <a:t>terhadap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id-ID" sz="1050" dirty="0">
                <a:solidFill>
                  <a:schemeClr val="tx1"/>
                </a:solidFill>
              </a:rPr>
              <a:t>kinerja pemasaran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BF90BA-FAA0-454E-A479-296F6CF81A81}"/>
              </a:ext>
            </a:extLst>
          </p:cNvPr>
          <p:cNvSpPr txBox="1"/>
          <p:nvPr/>
        </p:nvSpPr>
        <p:spPr>
          <a:xfrm>
            <a:off x="1391889" y="276886"/>
            <a:ext cx="212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PERTANYAAN PENELITIAN</a:t>
            </a:r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xmlns="" id="{31471EF4-F00D-4543-8E49-3739E098DEAB}"/>
              </a:ext>
            </a:extLst>
          </p:cNvPr>
          <p:cNvSpPr/>
          <p:nvPr/>
        </p:nvSpPr>
        <p:spPr>
          <a:xfrm rot="5400000">
            <a:off x="4124222" y="1220909"/>
            <a:ext cx="1557550" cy="962167"/>
          </a:xfrm>
          <a:prstGeom prst="bentUpArrow">
            <a:avLst>
              <a:gd name="adj1" fmla="val 32920"/>
              <a:gd name="adj2" fmla="val 230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200" dirty="0">
                <a:solidFill>
                  <a:schemeClr val="tx1"/>
                </a:solidFill>
              </a:rPr>
              <a:t>TUJUAN PENELITIAN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F6E63C-B455-4822-8633-C993D97638EA}"/>
              </a:ext>
            </a:extLst>
          </p:cNvPr>
          <p:cNvSpPr txBox="1"/>
          <p:nvPr/>
        </p:nvSpPr>
        <p:spPr>
          <a:xfrm>
            <a:off x="395536" y="5457418"/>
            <a:ext cx="4988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/>
              <a:t>PENULISAN TUJUAN PENELITIAN YANG TIDAK</a:t>
            </a:r>
          </a:p>
          <a:p>
            <a:pPr algn="ctr"/>
            <a:r>
              <a:rPr lang="id-ID" sz="2000" b="1" dirty="0"/>
              <a:t>TEPAT DAN ELEGAN</a:t>
            </a:r>
          </a:p>
        </p:txBody>
      </p:sp>
    </p:spTree>
    <p:extLst>
      <p:ext uri="{BB962C8B-B14F-4D97-AF65-F5344CB8AC3E}">
        <p14:creationId xmlns:p14="http://schemas.microsoft.com/office/powerpoint/2010/main" val="313188236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9244" y="1268760"/>
            <a:ext cx="8352928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Penelitian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bertujuan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mengkaji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menganalisis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esensi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peran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orientasi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kewirausahaan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kapabilitas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mengikat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saluran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distribusi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berbasis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komersial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kekuatan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penetrasi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pasar</a:t>
            </a:r>
            <a:r>
              <a:rPr lang="en-US" sz="2000" dirty="0">
                <a:solidFill>
                  <a:schemeClr val="tx1"/>
                </a:solidFill>
              </a:rPr>
              <a:t>, co value creation capability,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keunggulan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posisional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kinerja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pemasaran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Disertasi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Retno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Mulatsih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  Lab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 PSDIE FEB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Undip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41484"/>
            <a:ext cx="482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CONTOH PERUMUSAN TUJUAN</a:t>
            </a:r>
            <a:endParaRPr lang="id-ID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99244" y="3573016"/>
            <a:ext cx="8449220" cy="24468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mengeksplorasi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konseptual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kesenjangan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mengadaptasi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berpusat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Value resonance.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value resonance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diarahkan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bersinergi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kapabilitas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instrument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peningkatakan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Disertasi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Ivon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  Lab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 PSDIE FEB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Undip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26467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Manajemen Pemasaran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332656"/>
            <a:ext cx="8280920" cy="25237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kesenjangan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destinasi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minat</a:t>
            </a:r>
            <a:r>
              <a:rPr lang="en-US" sz="2400" dirty="0"/>
              <a:t> </a:t>
            </a:r>
            <a:r>
              <a:rPr lang="en-US" sz="2400" dirty="0" err="1"/>
              <a:t>berkunjung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mengadopsinya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 model </a:t>
            </a:r>
            <a:r>
              <a:rPr lang="en-US" sz="2400" dirty="0" err="1"/>
              <a:t>konseptual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pemasaran</a:t>
            </a:r>
            <a:r>
              <a:rPr lang="en-US" sz="2400" dirty="0"/>
              <a:t> </a:t>
            </a:r>
            <a:r>
              <a:rPr lang="en-US" sz="2400" dirty="0" err="1"/>
              <a:t>destinasi</a:t>
            </a:r>
            <a:r>
              <a:rPr lang="en-US" sz="24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  Lab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 PSDIE FEB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Undip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944" y="3250719"/>
            <a:ext cx="838351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mengeksplorasi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 </a:t>
            </a:r>
            <a:r>
              <a:rPr lang="en-US" sz="2400" dirty="0" err="1"/>
              <a:t>pelanggan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mengeksploitasikannya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model </a:t>
            </a:r>
            <a:r>
              <a:rPr lang="en-US" sz="2400" dirty="0" err="1"/>
              <a:t>konseptual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 yang </a:t>
            </a:r>
            <a:r>
              <a:rPr lang="en-US" sz="2400" dirty="0" err="1"/>
              <a:t>berpijak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Resource Advantage theory of </a:t>
            </a:r>
            <a:r>
              <a:rPr lang="en-US" sz="2400" dirty="0" err="1"/>
              <a:t>competion</a:t>
            </a:r>
            <a:r>
              <a:rPr lang="en-US" sz="2400" dirty="0"/>
              <a:t> and Service Dominant Logic.</a:t>
            </a:r>
          </a:p>
          <a:p>
            <a:pPr algn="just"/>
            <a:endParaRPr lang="en-US" sz="2400" dirty="0"/>
          </a:p>
          <a:p>
            <a:pPr algn="just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Hidayat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  Lab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 PSDIE FEB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Undip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7675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786</Words>
  <Application>Microsoft Office PowerPoint</Application>
  <PresentationFormat>On-screen Show (4:3)</PresentationFormat>
  <Paragraphs>96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Aswin</cp:lastModifiedBy>
  <cp:revision>542</cp:revision>
  <cp:lastPrinted>2017-04-16T14:44:29Z</cp:lastPrinted>
  <dcterms:created xsi:type="dcterms:W3CDTF">2010-04-18T12:06:30Z</dcterms:created>
  <dcterms:modified xsi:type="dcterms:W3CDTF">2021-08-24T05:20:24Z</dcterms:modified>
</cp:coreProperties>
</file>