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handoutMasterIdLst>
    <p:handoutMasterId r:id="rId12"/>
  </p:handoutMasterIdLst>
  <p:sldIdLst>
    <p:sldId id="256" r:id="rId2"/>
    <p:sldId id="299" r:id="rId3"/>
    <p:sldId id="301" r:id="rId4"/>
    <p:sldId id="302" r:id="rId5"/>
    <p:sldId id="303" r:id="rId6"/>
    <p:sldId id="304" r:id="rId7"/>
    <p:sldId id="305" r:id="rId8"/>
    <p:sldId id="306" r:id="rId9"/>
    <p:sldId id="300" r:id="rId10"/>
  </p:sldIdLst>
  <p:sldSz cx="9144000" cy="6858000" type="screen4x3"/>
  <p:notesSz cx="7045325" cy="9345613"/>
  <p:custDataLst>
    <p:tags r:id="rId1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2" autoAdjust="0"/>
    <p:restoredTop sz="94580" autoAdjust="0"/>
  </p:normalViewPr>
  <p:slideViewPr>
    <p:cSldViewPr>
      <p:cViewPr varScale="1">
        <p:scale>
          <a:sx n="52" d="100"/>
          <a:sy n="52" d="100"/>
        </p:scale>
        <p:origin x="1608" y="48"/>
      </p:cViewPr>
      <p:guideLst>
        <p:guide orient="horz" pos="2160"/>
        <p:guide pos="2880"/>
      </p:guideLst>
    </p:cSldViewPr>
  </p:slideViewPr>
  <p:notesTextViewPr>
    <p:cViewPr>
      <p:scale>
        <a:sx n="100" d="100"/>
        <a:sy n="100" d="100"/>
      </p:scale>
      <p:origin x="0" y="-476"/>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gs" Target="tags/tag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41729364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81B0FB-3768-D779-4C12-ED1CF039A6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811D84-9260-1330-5264-CC4A07F85F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A584B1-E526-D634-6E2C-0847710EBDDB}"/>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3583146A-A802-AAAC-1FF2-5DE52DAE6F1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5534638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6F0A46-E6E3-FD72-41FF-BC6C754384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1378E0-91D3-18F1-3B3B-0D5C9BFD75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8ED003-5F8D-DA54-9E71-06C52ADD084A}"/>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F79139B6-EC44-4BED-AC14-EE5350A3C7F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0861316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46C47-7ECC-31B1-ABD0-5B7BD1C7F4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D9FC05-FA3D-BE6F-B0AF-8CCD126559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093D91-7CC8-9C16-458B-B7A6FBD16D3E}"/>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8BF6716E-DE94-FD90-0715-30A695854F66}"/>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6785840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74664-5DDD-16FA-3F44-7E75096B61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A25BCD-3DA7-C70F-E81C-8E09B98D29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1C1AB7-6165-31BA-66BD-F47DD82C4A7E}"/>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68E36C6C-3A2F-A635-7457-6D89E9CA784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0280093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23FCE3-6546-F329-0ECB-AA87E7C82C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B867D5-41D9-2178-5EA1-61805984D2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FDDAB1-A589-5FCC-3A14-22BA90985247}"/>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81E2A1FA-50A5-6A26-C100-76D697A46D4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8710671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0E9119-78A8-FF15-F7DD-A3AE5829FD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604349-D0B0-055F-61F1-6F932FE397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B3D37E-B319-2493-DD3F-DF46C50EEEF6}"/>
              </a:ext>
            </a:extLst>
          </p:cNvPr>
          <p:cNvSpPr>
            <a:spLocks noGrp="1"/>
          </p:cNvSpPr>
          <p:nvPr>
            <p:ph type="body" idx="1"/>
          </p:nvPr>
        </p:nvSpPr>
        <p:spPr/>
        <p:txBody>
          <a:bodyPr/>
          <a:lstStyle/>
          <a:p>
            <a:pPr algn="l"/>
            <a:r>
              <a:rPr lang="en-US" dirty="0">
                <a:solidFill>
                  <a:schemeClr val="tx1"/>
                </a:solidFill>
                <a:latin typeface="Cambria" panose="02040503050406030204" pitchFamily="18" charset="0"/>
                <a:cs typeface="Arial" panose="020B0604020202020204" pitchFamily="34" charset="0"/>
              </a:rPr>
              <a:t>Tindakan:</a:t>
            </a:r>
          </a:p>
          <a:p>
            <a:pPr marL="514350" indent="-514350" algn="l">
              <a:buAutoNum type="arabicPeriod"/>
            </a:pPr>
            <a:r>
              <a:rPr lang="en-US" dirty="0">
                <a:solidFill>
                  <a:schemeClr val="tx1"/>
                </a:solidFill>
                <a:latin typeface="Cambria" panose="02040503050406030204" pitchFamily="18" charset="0"/>
                <a:cs typeface="Arial" panose="020B0604020202020204" pitchFamily="34" charset="0"/>
              </a:rPr>
              <a:t>Admin media </a:t>
            </a:r>
            <a:r>
              <a:rPr lang="en-US" dirty="0" err="1">
                <a:solidFill>
                  <a:schemeClr val="tx1"/>
                </a:solidFill>
                <a:latin typeface="Cambria" panose="02040503050406030204" pitchFamily="18" charset="0"/>
                <a:cs typeface="Arial" panose="020B0604020202020204" pitchFamily="34" charset="0"/>
              </a:rPr>
              <a:t>sosial</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merespons</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cepat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dengan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permintaan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maaf</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klarifikasi</a:t>
            </a:r>
            <a:r>
              <a:rPr lang="en-US" dirty="0">
                <a:solidFill>
                  <a:schemeClr val="tx1"/>
                </a:solidFill>
                <a:latin typeface="Cambria" panose="02040503050406030204" pitchFamily="18" charset="0"/>
                <a:cs typeface="Arial" panose="020B0604020202020204" pitchFamily="34" charset="0"/>
              </a:rPr>
              <a:t>.</a:t>
            </a:r>
          </a:p>
          <a:p>
            <a:pPr marL="514350" indent="-514350" algn="l">
              <a:buAutoNum type="arabicPeriod"/>
            </a:pPr>
            <a:r>
              <a:rPr lang="en-US" dirty="0" err="1">
                <a:solidFill>
                  <a:schemeClr val="tx1"/>
                </a:solidFill>
                <a:latin typeface="Cambria" panose="02040503050406030204" pitchFamily="18" charset="0"/>
                <a:cs typeface="Arial" panose="020B0604020202020204" pitchFamily="34" charset="0"/>
              </a:rPr>
              <a:t>Manajer</a:t>
            </a:r>
            <a:r>
              <a:rPr lang="en-US" dirty="0">
                <a:solidFill>
                  <a:schemeClr val="tx1"/>
                </a:solidFill>
                <a:latin typeface="Cambria" panose="02040503050406030204" pitchFamily="18" charset="0"/>
                <a:cs typeface="Arial" panose="020B0604020202020204" pitchFamily="34" charset="0"/>
              </a:rPr>
              <a:t> hotel </a:t>
            </a:r>
            <a:r>
              <a:rPr lang="en-US" dirty="0" err="1">
                <a:solidFill>
                  <a:schemeClr val="tx1"/>
                </a:solidFill>
                <a:latin typeface="Cambria" panose="02040503050406030204" pitchFamily="18" charset="0"/>
                <a:cs typeface="Arial" panose="020B0604020202020204" pitchFamily="34" charset="0"/>
              </a:rPr>
              <a:t>menghubungi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langsung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wisatawan</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memberikan</a:t>
            </a:r>
            <a:r>
              <a:rPr lang="en-US" dirty="0">
                <a:solidFill>
                  <a:schemeClr val="tx1"/>
                </a:solidFill>
                <a:latin typeface="Cambria" panose="02040503050406030204" pitchFamily="18" charset="0"/>
                <a:cs typeface="Arial" panose="020B0604020202020204" pitchFamily="34" charset="0"/>
              </a:rPr>
              <a:t> upgrade </a:t>
            </a:r>
            <a:r>
              <a:rPr lang="en-US" dirty="0" err="1">
                <a:solidFill>
                  <a:schemeClr val="tx1"/>
                </a:solidFill>
                <a:latin typeface="Cambria" panose="02040503050406030204" pitchFamily="18" charset="0"/>
                <a:cs typeface="Arial" panose="020B0604020202020204" pitchFamily="34" charset="0"/>
              </a:rPr>
              <a:t>kamar</a:t>
            </a:r>
            <a:r>
              <a:rPr lang="en-US" dirty="0">
                <a:solidFill>
                  <a:schemeClr val="tx1"/>
                </a:solidFill>
                <a:latin typeface="Cambria" panose="02040503050406030204" pitchFamily="18" charset="0"/>
                <a:cs typeface="Arial" panose="020B0604020202020204" pitchFamily="34" charset="0"/>
              </a:rPr>
              <a:t>.</a:t>
            </a:r>
          </a:p>
          <a:p>
            <a:pPr marL="514350" indent="-514350" algn="l">
              <a:buAutoNum type="arabicPeriod"/>
            </a:pPr>
            <a:r>
              <a:rPr lang="en-US" dirty="0">
                <a:solidFill>
                  <a:schemeClr val="tx1"/>
                </a:solidFill>
                <a:latin typeface="Cambria" panose="02040503050406030204" pitchFamily="18" charset="0"/>
                <a:cs typeface="Arial" panose="020B0604020202020204" pitchFamily="34" charset="0"/>
              </a:rPr>
              <a:t>Tim internal </a:t>
            </a:r>
            <a:r>
              <a:rPr lang="en-US" dirty="0" err="1">
                <a:solidFill>
                  <a:schemeClr val="tx1"/>
                </a:solidFill>
                <a:latin typeface="Cambria" panose="02040503050406030204" pitchFamily="18" charset="0"/>
                <a:cs typeface="Arial" panose="020B0604020202020204" pitchFamily="34" charset="0"/>
              </a:rPr>
              <a:t>mengevaluasi</a:t>
            </a:r>
            <a:r>
              <a:rPr lang="en-US" dirty="0">
                <a:solidFill>
                  <a:schemeClr val="tx1"/>
                </a:solidFill>
                <a:latin typeface="Cambria" panose="02040503050406030204" pitchFamily="18" charset="0"/>
                <a:cs typeface="Arial" panose="020B0604020202020204" pitchFamily="34" charset="0"/>
              </a:rPr>
              <a:t> SOP check-in dan </a:t>
            </a:r>
            <a:r>
              <a:rPr lang="en-US" dirty="0" err="1">
                <a:solidFill>
                  <a:schemeClr val="tx1"/>
                </a:solidFill>
                <a:latin typeface="Cambria" panose="02040503050406030204" pitchFamily="18" charset="0"/>
                <a:cs typeface="Arial" panose="020B0604020202020204" pitchFamily="34" charset="0"/>
              </a:rPr>
              <a:t>meningkatkan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pelatihan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staf</a:t>
            </a:r>
            <a:r>
              <a:rPr lang="en-US" dirty="0">
                <a:solidFill>
                  <a:schemeClr val="tx1"/>
                </a:solidFill>
                <a:latin typeface="Cambria" panose="02040503050406030204" pitchFamily="18" charset="0"/>
                <a:cs typeface="Arial" panose="020B0604020202020204" pitchFamily="34" charset="0"/>
              </a:rPr>
              <a:t>.</a:t>
            </a:r>
          </a:p>
          <a:p>
            <a:pPr algn="l"/>
            <a:r>
              <a:rPr lang="en-US" dirty="0">
                <a:solidFill>
                  <a:schemeClr val="tx1"/>
                </a:solidFill>
                <a:latin typeface="Cambria" panose="02040503050406030204" pitchFamily="18" charset="0"/>
                <a:cs typeface="Arial" panose="020B0604020202020204" pitchFamily="34" charset="0"/>
              </a:rPr>
              <a:t>Hasil: </a:t>
            </a:r>
            <a:r>
              <a:rPr lang="en-US" dirty="0" err="1">
                <a:solidFill>
                  <a:schemeClr val="tx1"/>
                </a:solidFill>
                <a:latin typeface="Cambria" panose="02040503050406030204" pitchFamily="18" charset="0"/>
                <a:cs typeface="Arial" panose="020B0604020202020204" pitchFamily="34" charset="0"/>
              </a:rPr>
              <a:t>Wisatawan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merasa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dihargai</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memposting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ulang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pengalaman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positifnya</a:t>
            </a:r>
            <a:r>
              <a:rPr lang="en-US" dirty="0">
                <a:solidFill>
                  <a:schemeClr val="tx1"/>
                </a:solidFill>
                <a:latin typeface="Cambria" panose="02040503050406030204" pitchFamily="18" charset="0"/>
                <a:cs typeface="Arial" panose="020B0604020202020204" pitchFamily="34" charset="0"/>
              </a:rPr>
              <a:t>. Hotel </a:t>
            </a:r>
            <a:r>
              <a:rPr lang="en-US" dirty="0" err="1">
                <a:solidFill>
                  <a:schemeClr val="tx1"/>
                </a:solidFill>
                <a:latin typeface="Cambria" panose="02040503050406030204" pitchFamily="18" charset="0"/>
                <a:cs typeface="Arial" panose="020B0604020202020204" pitchFamily="34" charset="0"/>
              </a:rPr>
              <a:t>mendapatkan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pujian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dari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pengikut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akun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tersebut</a:t>
            </a:r>
            <a:r>
              <a:rPr lang="en-US" dirty="0">
                <a:solidFill>
                  <a:schemeClr val="tx1"/>
                </a:solidFill>
                <a:latin typeface="Cambria" panose="02040503050406030204" pitchFamily="18" charset="0"/>
                <a:cs typeface="Arial" panose="020B0604020202020204" pitchFamily="34" charset="0"/>
              </a:rPr>
              <a:t>.</a:t>
            </a:r>
          </a:p>
          <a:p>
            <a:endParaRPr lang="id-ID" dirty="0"/>
          </a:p>
        </p:txBody>
      </p:sp>
      <p:sp>
        <p:nvSpPr>
          <p:cNvPr id="4" name="Date Placeholder 3">
            <a:extLst>
              <a:ext uri="{FF2B5EF4-FFF2-40B4-BE49-F238E27FC236}">
                <a16:creationId xmlns:a16="http://schemas.microsoft.com/office/drawing/2014/main" id="{D840C33C-B6B0-C74F-09ED-00411171496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2774407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PAR23421 – Manajemen Pelayanan Destinasi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PAR23421 – Manajemen Pelayanan Destinasi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PAR23421 – Manajemen Pelayanan Destinasi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PAR23421 – Manajemen Pelayanan Destinasi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877437"/>
          </a:xfrm>
          <a:prstGeom prst="rect">
            <a:avLst/>
          </a:prstGeom>
          <a:noFill/>
        </p:spPr>
        <p:txBody>
          <a:bodyPr wrap="square" lIns="91440" tIns="45720" rIns="91440" bIns="45720">
            <a:spAutoFit/>
          </a:bodyPr>
          <a:lstStyle/>
          <a:p>
            <a:pPr algn="ct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Manajemen Pelayanan Destinasi Wisata</a:t>
            </a:r>
            <a:endPar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5</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nl-NL"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Manajemen Keluhan Wisatawan dan Strategi Layanan Prima</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2204864"/>
            <a:ext cx="8229600" cy="3921299"/>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dirty="0">
                <a:solidFill>
                  <a:schemeClr val="tx1"/>
                </a:solidFill>
                <a:latin typeface="Cambria" panose="02040503050406030204" pitchFamily="18" charset="0"/>
                <a:cs typeface="Arial" panose="020B0604020202020204" pitchFamily="34" charset="0"/>
              </a:rPr>
              <a:t>Dalam industri pariwisata, pelayanan kepada wisatawan memegang peranan penting dalam membentuk citra dan loyalitas terhadap destinasi. Salah satu aspek pelayanan yang krusial adalah bagaimana pengelola destinasi atau penyedia jasa wisata menangani keluhan wisatawan. Keluhan yang dikelola dengan baik tidak hanya menyelesaikan masalah, tetapi juga berpotensi meningkatkan kepercayaan dan kepuasan pengunjung.</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F27AF-9AB6-249F-0F6D-0913AD25A0F1}"/>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76C73458-8741-C3D8-EE26-9057D8A7F0C5}"/>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nl-NL"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Pengertian Manajemen Keluhan Wisatawan</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98A96CF2-0017-2186-6E55-6948AC18EA1F}"/>
              </a:ext>
            </a:extLst>
          </p:cNvPr>
          <p:cNvSpPr txBox="1">
            <a:spLocks/>
          </p:cNvSpPr>
          <p:nvPr/>
        </p:nvSpPr>
        <p:spPr>
          <a:xfrm>
            <a:off x="457200" y="2204864"/>
            <a:ext cx="8229600" cy="392129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dirty="0">
                <a:solidFill>
                  <a:schemeClr val="tx1"/>
                </a:solidFill>
                <a:latin typeface="Cambria" panose="02040503050406030204" pitchFamily="18" charset="0"/>
                <a:cs typeface="Arial" panose="020B0604020202020204" pitchFamily="34" charset="0"/>
              </a:rPr>
              <a:t>Manajemen keluhan wisatawan adalah proses sistematis untuk menerima, menanggapi, dan menyelesaikan keluhan atau masalah yang disampaikan oleh wisatawan terkait pelayanan, fasilitas, atau pengalaman selama kunjungan mereka di destinasi.</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150684350"/>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A11F6-83EF-C742-F30F-5546B030AFA0}"/>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8C3EBB29-37C0-8F9E-7A1E-8BEB3B386BE9}"/>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nl-NL"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Tujuan Penanganan Keluhan Wisatawan</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901DE660-E4A9-B31E-9839-EC9AF5C3DA5D}"/>
              </a:ext>
            </a:extLst>
          </p:cNvPr>
          <p:cNvSpPr txBox="1">
            <a:spLocks/>
          </p:cNvSpPr>
          <p:nvPr/>
        </p:nvSpPr>
        <p:spPr>
          <a:xfrm>
            <a:off x="457200" y="2204864"/>
            <a:ext cx="8229600" cy="3921299"/>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Mempertahankan kepuasan wisatawan.</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Memperbaiki kualitas pelayanan secara berkelanjutan.</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Mencegah terjadinya keluhan serupa di masa depan.</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Meningkatkan reputasi destinasi atau penyedia layanan.</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Menumbuhkan loyalitas dan promosi dari mulut ke mulut..</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784746147"/>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3AFC4A-8EC1-F7A5-94EC-9583498F71A0}"/>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23A14C3A-6DF6-DF7E-8665-F91A132DABA7}"/>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nl-NL"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Jenis-Jenis Keluhan Wisatawan</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2762733C-7FA5-51E9-02FB-16A1205F5045}"/>
              </a:ext>
            </a:extLst>
          </p:cNvPr>
          <p:cNvSpPr txBox="1">
            <a:spLocks/>
          </p:cNvSpPr>
          <p:nvPr/>
        </p:nvSpPr>
        <p:spPr>
          <a:xfrm>
            <a:off x="457200" y="1484784"/>
            <a:ext cx="8229600" cy="4641379"/>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AutoNum type="arabicPeriod"/>
            </a:pPr>
            <a:r>
              <a:rPr lang="id-ID" b="1" dirty="0">
                <a:solidFill>
                  <a:schemeClr val="tx1"/>
                </a:solidFill>
                <a:latin typeface="Cambria" panose="02040503050406030204" pitchFamily="18" charset="0"/>
                <a:cs typeface="Arial" panose="020B0604020202020204" pitchFamily="34" charset="0"/>
              </a:rPr>
              <a:t>Penerimaan keluhan</a:t>
            </a:r>
            <a:endParaRPr lang="en-US" b="1"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dirty="0">
                <a:solidFill>
                  <a:schemeClr val="tx1"/>
                </a:solidFill>
                <a:latin typeface="Cambria" panose="02040503050406030204" pitchFamily="18" charset="0"/>
                <a:cs typeface="Arial" panose="020B0604020202020204" pitchFamily="34" charset="0"/>
              </a:rPr>
              <a:t>Diterima melalui kotak saran, formulir, email, sosial media, atau langsung kepada staf.</a:t>
            </a:r>
            <a:endParaRPr lang="en-US"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dirty="0">
                <a:solidFill>
                  <a:schemeClr val="tx1"/>
                </a:solidFill>
                <a:latin typeface="Cambria" panose="02040503050406030204" pitchFamily="18" charset="0"/>
                <a:cs typeface="Arial" panose="020B0604020202020204" pitchFamily="34" charset="0"/>
              </a:rPr>
              <a:t>Sikap staf harus ramah, tidak defensif, dan terbuka.</a:t>
            </a:r>
            <a:endParaRPr lang="en-US" dirty="0">
              <a:solidFill>
                <a:schemeClr val="tx1"/>
              </a:solidFill>
              <a:latin typeface="Cambria" panose="02040503050406030204" pitchFamily="18" charset="0"/>
              <a:cs typeface="Arial" panose="020B0604020202020204" pitchFamily="34" charset="0"/>
            </a:endParaRPr>
          </a:p>
          <a:p>
            <a:pPr algn="l"/>
            <a:r>
              <a:rPr lang="en-US" b="1" dirty="0">
                <a:solidFill>
                  <a:schemeClr val="tx1"/>
                </a:solidFill>
                <a:latin typeface="Cambria" panose="02040503050406030204" pitchFamily="18" charset="0"/>
                <a:cs typeface="Arial" panose="020B0604020202020204" pitchFamily="34" charset="0"/>
              </a:rPr>
              <a:t>2. </a:t>
            </a:r>
            <a:r>
              <a:rPr lang="id-ID" b="1" dirty="0">
                <a:solidFill>
                  <a:schemeClr val="tx1"/>
                </a:solidFill>
                <a:latin typeface="Cambria" panose="02040503050406030204" pitchFamily="18" charset="0"/>
                <a:cs typeface="Arial" panose="020B0604020202020204" pitchFamily="34" charset="0"/>
              </a:rPr>
              <a:t>Pencatatan dan Klasifikasi</a:t>
            </a:r>
            <a:endParaRPr lang="en-US" b="1"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dirty="0">
                <a:solidFill>
                  <a:schemeClr val="tx1"/>
                </a:solidFill>
                <a:latin typeface="Cambria" panose="02040503050406030204" pitchFamily="18" charset="0"/>
                <a:cs typeface="Arial" panose="020B0604020202020204" pitchFamily="34" charset="0"/>
              </a:rPr>
              <a:t>Catat keluhan dengan detail.</a:t>
            </a:r>
            <a:endParaRPr lang="en-US"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dirty="0">
                <a:solidFill>
                  <a:schemeClr val="tx1"/>
                </a:solidFill>
                <a:latin typeface="Cambria" panose="02040503050406030204" pitchFamily="18" charset="0"/>
                <a:cs typeface="Arial" panose="020B0604020202020204" pitchFamily="34" charset="0"/>
              </a:rPr>
              <a:t>Klasifikasikan berdasarkan jenis dan tingkat urgensi.</a:t>
            </a:r>
            <a:endParaRPr lang="en-US" dirty="0">
              <a:solidFill>
                <a:schemeClr val="tx1"/>
              </a:solidFill>
              <a:latin typeface="Cambria" panose="02040503050406030204" pitchFamily="18" charset="0"/>
              <a:cs typeface="Arial" panose="020B0604020202020204" pitchFamily="34" charset="0"/>
            </a:endParaRPr>
          </a:p>
          <a:p>
            <a:pPr algn="l"/>
            <a:r>
              <a:rPr lang="en-US" b="1" dirty="0">
                <a:solidFill>
                  <a:schemeClr val="tx1"/>
                </a:solidFill>
                <a:latin typeface="Cambria" panose="02040503050406030204" pitchFamily="18" charset="0"/>
                <a:cs typeface="Arial" panose="020B0604020202020204" pitchFamily="34" charset="0"/>
              </a:rPr>
              <a:t>3. </a:t>
            </a:r>
            <a:r>
              <a:rPr lang="id-ID" b="1" dirty="0">
                <a:solidFill>
                  <a:schemeClr val="tx1"/>
                </a:solidFill>
                <a:latin typeface="Cambria" panose="02040503050406030204" pitchFamily="18" charset="0"/>
                <a:cs typeface="Arial" panose="020B0604020202020204" pitchFamily="34" charset="0"/>
              </a:rPr>
              <a:t>Analisis Masalah</a:t>
            </a:r>
            <a:endParaRPr lang="en-US" b="1"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dirty="0">
                <a:solidFill>
                  <a:schemeClr val="tx1"/>
                </a:solidFill>
                <a:latin typeface="Cambria" panose="02040503050406030204" pitchFamily="18" charset="0"/>
                <a:cs typeface="Arial" panose="020B0604020202020204" pitchFamily="34" charset="0"/>
              </a:rPr>
              <a:t>Telusuri akar penyebab keluhan.</a:t>
            </a:r>
            <a:endParaRPr lang="en-US"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dirty="0">
                <a:solidFill>
                  <a:schemeClr val="tx1"/>
                </a:solidFill>
                <a:latin typeface="Cambria" panose="02040503050406030204" pitchFamily="18" charset="0"/>
                <a:cs typeface="Arial" panose="020B0604020202020204" pitchFamily="34" charset="0"/>
              </a:rPr>
              <a:t>Libatkan pihak yang relevan.</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115785774"/>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8D1FA9-2706-BAD7-FEEF-3FAF6BE95FA2}"/>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F6457DA0-4D4B-FA7A-201D-B5C533F31AC0}"/>
              </a:ext>
            </a:extLst>
          </p:cNvPr>
          <p:cNvSpPr txBox="1">
            <a:spLocks/>
          </p:cNvSpPr>
          <p:nvPr/>
        </p:nvSpPr>
        <p:spPr>
          <a:xfrm>
            <a:off x="457200" y="836712"/>
            <a:ext cx="8229600" cy="528945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b="1" dirty="0">
                <a:solidFill>
                  <a:schemeClr val="tx1"/>
                </a:solidFill>
                <a:latin typeface="Cambria" panose="02040503050406030204" pitchFamily="18" charset="0"/>
                <a:cs typeface="Arial" panose="020B0604020202020204" pitchFamily="34" charset="0"/>
              </a:rPr>
              <a:t>4. </a:t>
            </a:r>
            <a:r>
              <a:rPr lang="id-ID" b="1" dirty="0">
                <a:solidFill>
                  <a:schemeClr val="tx1"/>
                </a:solidFill>
                <a:latin typeface="Cambria" panose="02040503050406030204" pitchFamily="18" charset="0"/>
                <a:cs typeface="Arial" panose="020B0604020202020204" pitchFamily="34" charset="0"/>
              </a:rPr>
              <a:t>Tindakan Penyelesaian</a:t>
            </a:r>
            <a:endParaRPr lang="en-US" b="1"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dirty="0">
                <a:solidFill>
                  <a:schemeClr val="tx1"/>
                </a:solidFill>
                <a:latin typeface="Cambria" panose="02040503050406030204" pitchFamily="18" charset="0"/>
                <a:cs typeface="Arial" panose="020B0604020202020204" pitchFamily="34" charset="0"/>
              </a:rPr>
              <a:t>Tawarkan solusi cepat dan tepat (misalnya: ganti kamar, diskon, permintaan maaf resmi).</a:t>
            </a:r>
            <a:endParaRPr lang="en-US"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dirty="0">
                <a:solidFill>
                  <a:schemeClr val="tx1"/>
                </a:solidFill>
                <a:latin typeface="Cambria" panose="02040503050406030204" pitchFamily="18" charset="0"/>
                <a:cs typeface="Arial" panose="020B0604020202020204" pitchFamily="34" charset="0"/>
              </a:rPr>
              <a:t>Sertakan konfirmasi dan dokumentasi.</a:t>
            </a:r>
            <a:endParaRPr lang="en-US" dirty="0">
              <a:solidFill>
                <a:schemeClr val="tx1"/>
              </a:solidFill>
              <a:latin typeface="Cambria" panose="02040503050406030204" pitchFamily="18" charset="0"/>
              <a:cs typeface="Arial" panose="020B0604020202020204" pitchFamily="34" charset="0"/>
            </a:endParaRPr>
          </a:p>
          <a:p>
            <a:pPr marL="457200" indent="-457200" algn="l">
              <a:buFontTx/>
              <a:buChar char="-"/>
            </a:pPr>
            <a:endParaRPr lang="en-US" dirty="0">
              <a:solidFill>
                <a:schemeClr val="tx1"/>
              </a:solidFill>
              <a:latin typeface="Cambria" panose="02040503050406030204" pitchFamily="18" charset="0"/>
              <a:cs typeface="Arial" panose="020B0604020202020204" pitchFamily="34" charset="0"/>
            </a:endParaRPr>
          </a:p>
          <a:p>
            <a:pPr algn="l"/>
            <a:r>
              <a:rPr lang="en-US" b="1" dirty="0">
                <a:solidFill>
                  <a:schemeClr val="tx1"/>
                </a:solidFill>
                <a:latin typeface="Cambria" panose="02040503050406030204" pitchFamily="18" charset="0"/>
                <a:cs typeface="Arial" panose="020B0604020202020204" pitchFamily="34" charset="0"/>
              </a:rPr>
              <a:t>5. </a:t>
            </a:r>
            <a:r>
              <a:rPr lang="id-ID" b="1" dirty="0">
                <a:solidFill>
                  <a:schemeClr val="tx1"/>
                </a:solidFill>
                <a:latin typeface="Cambria" panose="02040503050406030204" pitchFamily="18" charset="0"/>
                <a:cs typeface="Arial" panose="020B0604020202020204" pitchFamily="34" charset="0"/>
              </a:rPr>
              <a:t>Tindak Lanjut dan Evaluasi</a:t>
            </a:r>
            <a:endParaRPr lang="en-US" b="1"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dirty="0">
                <a:solidFill>
                  <a:schemeClr val="tx1"/>
                </a:solidFill>
                <a:latin typeface="Cambria" panose="02040503050406030204" pitchFamily="18" charset="0"/>
                <a:cs typeface="Arial" panose="020B0604020202020204" pitchFamily="34" charset="0"/>
              </a:rPr>
              <a:t>Pantau apakah wisatawan puas dengan solusi.</a:t>
            </a:r>
            <a:endParaRPr lang="en-US"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dirty="0">
                <a:solidFill>
                  <a:schemeClr val="tx1"/>
                </a:solidFill>
                <a:latin typeface="Cambria" panose="02040503050406030204" pitchFamily="18" charset="0"/>
                <a:cs typeface="Arial" panose="020B0604020202020204" pitchFamily="34" charset="0"/>
              </a:rPr>
              <a:t>Evaluasi dan perbaiki sistem pelayanan jika dibutuhkan.</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572167204"/>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2BFDD5-6518-2396-67B7-46985FC17EAA}"/>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C1DD25A8-E993-A267-AF42-E4FE029BE96D}"/>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Strategi Layanan Prima (Excellent Service)</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551472F0-B249-222C-635F-7BB0AFDD6635}"/>
              </a:ext>
            </a:extLst>
          </p:cNvPr>
          <p:cNvSpPr txBox="1">
            <a:spLocks/>
          </p:cNvSpPr>
          <p:nvPr/>
        </p:nvSpPr>
        <p:spPr>
          <a:xfrm>
            <a:off x="457200" y="1844824"/>
            <a:ext cx="8229600" cy="4281339"/>
          </a:xfrm>
          <a:prstGeom prst="rect">
            <a:avLst/>
          </a:prstGeom>
        </p:spPr>
        <p:txBody>
          <a:bodyPr vert="horz" lIns="91440" tIns="45720" rIns="91440" bIns="45720" rtlCol="0">
            <a:normAutofit fontScale="92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Berorientasi pada kebutuhan dan kepuasan wisatawan.</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Cepat tanggap terhadap keluhan dan permintaan.</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Memberikan pelayanan yang konsisten dan berkualitas.</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Memberikan sentuhan personal dalam pelayanan.</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Melatih SDM untuk bersikap proaktif, empati, dan komunikatif.</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Memiliki sistem pelayanan dan pengaduan yang mudah diakses.</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Membangun budaya pelayanan dalam organisasi.</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777075438"/>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DF256-22ED-D7A0-BF18-A591344B04C1}"/>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EE6790EC-FB45-4181-3528-FF431CE6B011}"/>
              </a:ext>
            </a:extLst>
          </p:cNvPr>
          <p:cNvSpPr txBox="1">
            <a:spLocks/>
          </p:cNvSpPr>
          <p:nvPr/>
        </p:nvSpPr>
        <p:spPr>
          <a:xfrm>
            <a:off x="457200" y="1340768"/>
            <a:ext cx="8229600" cy="478539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dirty="0">
                <a:solidFill>
                  <a:schemeClr val="tx1"/>
                </a:solidFill>
                <a:latin typeface="Cambria" panose="02040503050406030204" pitchFamily="18" charset="0"/>
                <a:cs typeface="Arial" panose="020B0604020202020204" pitchFamily="34" charset="0"/>
              </a:rPr>
              <a:t>Kasus: </a:t>
            </a:r>
            <a:r>
              <a:rPr lang="en-US" dirty="0" err="1">
                <a:solidFill>
                  <a:schemeClr val="tx1"/>
                </a:solidFill>
                <a:latin typeface="Cambria" panose="02040503050406030204" pitchFamily="18" charset="0"/>
                <a:cs typeface="Arial" panose="020B0604020202020204" pitchFamily="34" charset="0"/>
              </a:rPr>
              <a:t>Seorang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wisatawan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mengeluh</a:t>
            </a:r>
            <a:r>
              <a:rPr lang="en-US" dirty="0">
                <a:solidFill>
                  <a:schemeClr val="tx1"/>
                </a:solidFill>
                <a:latin typeface="Cambria" panose="02040503050406030204" pitchFamily="18" charset="0"/>
                <a:cs typeface="Arial" panose="020B0604020202020204" pitchFamily="34" charset="0"/>
              </a:rPr>
              <a:t> di media </a:t>
            </a:r>
            <a:r>
              <a:rPr lang="en-US" dirty="0" err="1">
                <a:solidFill>
                  <a:schemeClr val="tx1"/>
                </a:solidFill>
                <a:latin typeface="Cambria" panose="02040503050406030204" pitchFamily="18" charset="0"/>
                <a:cs typeface="Arial" panose="020B0604020202020204" pitchFamily="34" charset="0"/>
              </a:rPr>
              <a:t>sosial</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tentang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layanan</a:t>
            </a:r>
            <a:r>
              <a:rPr lang="en-US" dirty="0">
                <a:solidFill>
                  <a:schemeClr val="tx1"/>
                </a:solidFill>
                <a:latin typeface="Cambria" panose="02040503050406030204" pitchFamily="18" charset="0"/>
                <a:cs typeface="Arial" panose="020B0604020202020204" pitchFamily="34" charset="0"/>
              </a:rPr>
              <a:t> check-in hotel yang </a:t>
            </a:r>
            <a:r>
              <a:rPr lang="en-US" dirty="0" err="1">
                <a:solidFill>
                  <a:schemeClr val="tx1"/>
                </a:solidFill>
                <a:latin typeface="Cambria" panose="02040503050406030204" pitchFamily="18" charset="0"/>
                <a:cs typeface="Arial" panose="020B0604020202020204" pitchFamily="34" charset="0"/>
              </a:rPr>
              <a:t>lambat</a:t>
            </a:r>
            <a:r>
              <a:rPr lang="en-US" dirty="0">
                <a:solidFill>
                  <a:schemeClr val="tx1"/>
                </a:solidFill>
                <a:latin typeface="Cambria" panose="02040503050406030204" pitchFamily="18" charset="0"/>
                <a:cs typeface="Arial" panose="020B0604020202020204" pitchFamily="34" charset="0"/>
              </a:rPr>
              <a:t>.</a:t>
            </a:r>
          </a:p>
          <a:p>
            <a:pPr algn="l"/>
            <a:endParaRPr lang="en-US" dirty="0">
              <a:solidFill>
                <a:schemeClr val="tx1"/>
              </a:solidFill>
              <a:latin typeface="Cambria" panose="02040503050406030204" pitchFamily="18" charset="0"/>
              <a:cs typeface="Arial" panose="020B0604020202020204" pitchFamily="34" charset="0"/>
            </a:endParaRPr>
          </a:p>
          <a:p>
            <a:pPr algn="l"/>
            <a:r>
              <a:rPr lang="en-US" dirty="0">
                <a:solidFill>
                  <a:schemeClr val="tx1"/>
                </a:solidFill>
                <a:latin typeface="Cambria" panose="02040503050406030204" pitchFamily="18" charset="0"/>
                <a:cs typeface="Arial" panose="020B0604020202020204" pitchFamily="34" charset="0"/>
              </a:rPr>
              <a:t>Tindakan:..?</a:t>
            </a:r>
          </a:p>
          <a:p>
            <a:pPr algn="l"/>
            <a:endParaRPr lang="en-US" dirty="0">
              <a:solidFill>
                <a:schemeClr val="tx1"/>
              </a:solidFill>
              <a:latin typeface="Cambria" panose="02040503050406030204" pitchFamily="18" charset="0"/>
              <a:cs typeface="Arial" panose="020B0604020202020204" pitchFamily="34" charset="0"/>
            </a:endParaRPr>
          </a:p>
          <a:p>
            <a:pPr algn="l"/>
            <a:r>
              <a:rPr lang="en-US" dirty="0">
                <a:solidFill>
                  <a:schemeClr val="tx1"/>
                </a:solidFill>
                <a:latin typeface="Cambria" panose="02040503050406030204" pitchFamily="18" charset="0"/>
                <a:cs typeface="Arial" panose="020B0604020202020204" pitchFamily="34" charset="0"/>
              </a:rPr>
              <a:t>Hasil:..?</a:t>
            </a:r>
          </a:p>
        </p:txBody>
      </p:sp>
    </p:spTree>
    <p:extLst>
      <p:ext uri="{BB962C8B-B14F-4D97-AF65-F5344CB8AC3E}">
        <p14:creationId xmlns:p14="http://schemas.microsoft.com/office/powerpoint/2010/main" val="3032811166"/>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3464</TotalTime>
  <Words>390</Words>
  <Application>Microsoft Office PowerPoint</Application>
  <PresentationFormat>On-screen Show (4:3)</PresentationFormat>
  <Paragraphs>51</Paragraphs>
  <Slides>9</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Rionaldi Ali</cp:lastModifiedBy>
  <cp:revision>472</cp:revision>
  <cp:lastPrinted>2017-08-29T02:54:51Z</cp:lastPrinted>
  <dcterms:created xsi:type="dcterms:W3CDTF">2010-04-18T12:06:30Z</dcterms:created>
  <dcterms:modified xsi:type="dcterms:W3CDTF">2025-04-22T05:21:29Z</dcterms:modified>
</cp:coreProperties>
</file>