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99" r:id="rId3"/>
    <p:sldId id="301" r:id="rId4"/>
    <p:sldId id="302" r:id="rId5"/>
    <p:sldId id="303" r:id="rId6"/>
    <p:sldId id="304" r:id="rId7"/>
    <p:sldId id="305" r:id="rId8"/>
    <p:sldId id="306" r:id="rId9"/>
    <p:sldId id="300" r:id="rId10"/>
  </p:sldIdLst>
  <p:sldSz cx="9144000" cy="6858000" type="screen4x3"/>
  <p:notesSz cx="7045325" cy="9345613"/>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52" d="100"/>
          <a:sy n="52" d="100"/>
        </p:scale>
        <p:origin x="1608" y="48"/>
      </p:cViewPr>
      <p:guideLst>
        <p:guide orient="horz" pos="2160"/>
        <p:guide pos="2880"/>
      </p:guideLst>
    </p:cSldViewPr>
  </p:slideViewPr>
  <p:notesTextViewPr>
    <p:cViewPr>
      <p:scale>
        <a:sx n="100" d="100"/>
        <a:sy n="100" d="100"/>
      </p:scale>
      <p:origin x="0" y="-476"/>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4172936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1B0FB-3768-D779-4C12-ED1CF039A6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811D84-9260-1330-5264-CC4A07F85F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A584B1-E526-D634-6E2C-0847710EBDDB}"/>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3583146A-A802-AAAC-1FF2-5DE52DAE6F1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53463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6F0A46-E6E3-FD72-41FF-BC6C754384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1378E0-91D3-18F1-3B3B-0D5C9BFD75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8ED003-5F8D-DA54-9E71-06C52ADD084A}"/>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F79139B6-EC44-4BED-AC14-EE5350A3C7F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86131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46C47-7ECC-31B1-ABD0-5B7BD1C7F4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D9FC05-FA3D-BE6F-B0AF-8CCD126559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093D91-7CC8-9C16-458B-B7A6FBD16D3E}"/>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8BF6716E-DE94-FD90-0715-30A695854F66}"/>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6785840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74664-5DDD-16FA-3F44-7E75096B61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A25BCD-3DA7-C70F-E81C-8E09B98D29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1C1AB7-6165-31BA-66BD-F47DD82C4A7E}"/>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68E36C6C-3A2F-A635-7457-6D89E9CA784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0280093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3FCE3-6546-F329-0ECB-AA87E7C82C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B867D5-41D9-2178-5EA1-61805984D2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FDDAB1-A589-5FCC-3A14-22BA90985247}"/>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81E2A1FA-50A5-6A26-C100-76D697A46D4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8710671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0E9119-78A8-FF15-F7DD-A3AE5829FD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604349-D0B0-055F-61F1-6F932FE397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B3D37E-B319-2493-DD3F-DF46C50EEEF6}"/>
              </a:ext>
            </a:extLst>
          </p:cNvPr>
          <p:cNvSpPr>
            <a:spLocks noGrp="1"/>
          </p:cNvSpPr>
          <p:nvPr>
            <p:ph type="body" idx="1"/>
          </p:nvPr>
        </p:nvSpPr>
        <p:spPr/>
        <p:txBody>
          <a:bodyPr/>
          <a:lstStyle/>
          <a:p>
            <a:pPr algn="l"/>
            <a:r>
              <a:rPr lang="en-US" dirty="0">
                <a:solidFill>
                  <a:schemeClr val="tx1"/>
                </a:solidFill>
                <a:latin typeface="Cambria" panose="02040503050406030204" pitchFamily="18" charset="0"/>
                <a:cs typeface="Arial" panose="020B0604020202020204" pitchFamily="34" charset="0"/>
              </a:rPr>
              <a:t>Tindakan:</a:t>
            </a:r>
          </a:p>
          <a:p>
            <a:pPr marL="514350" indent="-514350" algn="l">
              <a:buAutoNum type="arabicPeriod"/>
            </a:pPr>
            <a:r>
              <a:rPr lang="en-US" dirty="0">
                <a:solidFill>
                  <a:schemeClr val="tx1"/>
                </a:solidFill>
                <a:latin typeface="Cambria" panose="02040503050406030204" pitchFamily="18" charset="0"/>
                <a:cs typeface="Arial" panose="020B0604020202020204" pitchFamily="34" charset="0"/>
              </a:rPr>
              <a:t>Admin media </a:t>
            </a:r>
            <a:r>
              <a:rPr lang="en-US" dirty="0" err="1">
                <a:solidFill>
                  <a:schemeClr val="tx1"/>
                </a:solidFill>
                <a:latin typeface="Cambria" panose="02040503050406030204" pitchFamily="18" charset="0"/>
                <a:cs typeface="Arial" panose="020B0604020202020204" pitchFamily="34" charset="0"/>
              </a:rPr>
              <a:t>sosial</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merespons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cepat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dengan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permintaan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maaf</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klarifikasi</a:t>
            </a:r>
            <a:r>
              <a:rPr lang="en-US" dirty="0">
                <a:solidFill>
                  <a:schemeClr val="tx1"/>
                </a:solidFill>
                <a:latin typeface="Cambria" panose="02040503050406030204" pitchFamily="18" charset="0"/>
                <a:cs typeface="Arial" panose="020B0604020202020204" pitchFamily="34" charset="0"/>
              </a:rPr>
              <a:t>.</a:t>
            </a:r>
          </a:p>
          <a:p>
            <a:pPr marL="514350" indent="-514350" algn="l">
              <a:buAutoNum type="arabicPeriod"/>
            </a:pPr>
            <a:r>
              <a:rPr lang="en-US" dirty="0" err="1">
                <a:solidFill>
                  <a:schemeClr val="tx1"/>
                </a:solidFill>
                <a:latin typeface="Cambria" panose="02040503050406030204" pitchFamily="18" charset="0"/>
                <a:cs typeface="Arial" panose="020B0604020202020204" pitchFamily="34" charset="0"/>
              </a:rPr>
              <a:t>Manajer</a:t>
            </a:r>
            <a:r>
              <a:rPr lang="en-US" dirty="0">
                <a:solidFill>
                  <a:schemeClr val="tx1"/>
                </a:solidFill>
                <a:latin typeface="Cambria" panose="02040503050406030204" pitchFamily="18" charset="0"/>
                <a:cs typeface="Arial" panose="020B0604020202020204" pitchFamily="34" charset="0"/>
              </a:rPr>
              <a:t> hotel </a:t>
            </a:r>
            <a:r>
              <a:rPr lang="en-US" dirty="0" err="1">
                <a:solidFill>
                  <a:schemeClr val="tx1"/>
                </a:solidFill>
                <a:latin typeface="Cambria" panose="02040503050406030204" pitchFamily="18" charset="0"/>
                <a:cs typeface="Arial" panose="020B0604020202020204" pitchFamily="34" charset="0"/>
              </a:rPr>
              <a:t>menghubungi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langsung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wisatawan</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memberikan</a:t>
            </a:r>
            <a:r>
              <a:rPr lang="en-US" dirty="0">
                <a:solidFill>
                  <a:schemeClr val="tx1"/>
                </a:solidFill>
                <a:latin typeface="Cambria" panose="02040503050406030204" pitchFamily="18" charset="0"/>
                <a:cs typeface="Arial" panose="020B0604020202020204" pitchFamily="34" charset="0"/>
              </a:rPr>
              <a:t> upgrade </a:t>
            </a:r>
            <a:r>
              <a:rPr lang="en-US" dirty="0" err="1">
                <a:solidFill>
                  <a:schemeClr val="tx1"/>
                </a:solidFill>
                <a:latin typeface="Cambria" panose="02040503050406030204" pitchFamily="18" charset="0"/>
                <a:cs typeface="Arial" panose="020B0604020202020204" pitchFamily="34" charset="0"/>
              </a:rPr>
              <a:t>kamar</a:t>
            </a:r>
            <a:r>
              <a:rPr lang="en-US" dirty="0">
                <a:solidFill>
                  <a:schemeClr val="tx1"/>
                </a:solidFill>
                <a:latin typeface="Cambria" panose="02040503050406030204" pitchFamily="18" charset="0"/>
                <a:cs typeface="Arial" panose="020B0604020202020204" pitchFamily="34" charset="0"/>
              </a:rPr>
              <a:t>.</a:t>
            </a:r>
          </a:p>
          <a:p>
            <a:pPr marL="514350" indent="-514350" algn="l">
              <a:buAutoNum type="arabicPeriod"/>
            </a:pPr>
            <a:r>
              <a:rPr lang="en-US" dirty="0">
                <a:solidFill>
                  <a:schemeClr val="tx1"/>
                </a:solidFill>
                <a:latin typeface="Cambria" panose="02040503050406030204" pitchFamily="18" charset="0"/>
                <a:cs typeface="Arial" panose="020B0604020202020204" pitchFamily="34" charset="0"/>
              </a:rPr>
              <a:t>Tim internal </a:t>
            </a:r>
            <a:r>
              <a:rPr lang="en-US" dirty="0" err="1">
                <a:solidFill>
                  <a:schemeClr val="tx1"/>
                </a:solidFill>
                <a:latin typeface="Cambria" panose="02040503050406030204" pitchFamily="18" charset="0"/>
                <a:cs typeface="Arial" panose="020B0604020202020204" pitchFamily="34" charset="0"/>
              </a:rPr>
              <a:t>mengevaluasi</a:t>
            </a:r>
            <a:r>
              <a:rPr lang="en-US" dirty="0">
                <a:solidFill>
                  <a:schemeClr val="tx1"/>
                </a:solidFill>
                <a:latin typeface="Cambria" panose="02040503050406030204" pitchFamily="18" charset="0"/>
                <a:cs typeface="Arial" panose="020B0604020202020204" pitchFamily="34" charset="0"/>
              </a:rPr>
              <a:t> SOP check-in dan </a:t>
            </a:r>
            <a:r>
              <a:rPr lang="en-US" dirty="0" err="1">
                <a:solidFill>
                  <a:schemeClr val="tx1"/>
                </a:solidFill>
                <a:latin typeface="Cambria" panose="02040503050406030204" pitchFamily="18" charset="0"/>
                <a:cs typeface="Arial" panose="020B0604020202020204" pitchFamily="34" charset="0"/>
              </a:rPr>
              <a:t>meningkatkan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pelatihan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staf</a:t>
            </a:r>
            <a:r>
              <a:rPr lang="en-US" dirty="0">
                <a:solidFill>
                  <a:schemeClr val="tx1"/>
                </a:solidFill>
                <a:latin typeface="Cambria" panose="02040503050406030204" pitchFamily="18" charset="0"/>
                <a:cs typeface="Arial" panose="020B0604020202020204" pitchFamily="34" charset="0"/>
              </a:rPr>
              <a:t>.</a:t>
            </a:r>
          </a:p>
          <a:p>
            <a:pPr algn="l"/>
            <a:r>
              <a:rPr lang="en-US" dirty="0">
                <a:solidFill>
                  <a:schemeClr val="tx1"/>
                </a:solidFill>
                <a:latin typeface="Cambria" panose="02040503050406030204" pitchFamily="18" charset="0"/>
                <a:cs typeface="Arial" panose="020B0604020202020204" pitchFamily="34" charset="0"/>
              </a:rPr>
              <a:t>Hasil: </a:t>
            </a:r>
            <a:r>
              <a:rPr lang="en-US" dirty="0" err="1">
                <a:solidFill>
                  <a:schemeClr val="tx1"/>
                </a:solidFill>
                <a:latin typeface="Cambria" panose="02040503050406030204" pitchFamily="18" charset="0"/>
                <a:cs typeface="Arial" panose="020B0604020202020204" pitchFamily="34" charset="0"/>
              </a:rPr>
              <a:t>Wisatawan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merasa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dihargai</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memposting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ulang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pengalaman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positifnya</a:t>
            </a:r>
            <a:r>
              <a:rPr lang="en-US" dirty="0">
                <a:solidFill>
                  <a:schemeClr val="tx1"/>
                </a:solidFill>
                <a:latin typeface="Cambria" panose="02040503050406030204" pitchFamily="18" charset="0"/>
                <a:cs typeface="Arial" panose="020B0604020202020204" pitchFamily="34" charset="0"/>
              </a:rPr>
              <a:t>. Hotel </a:t>
            </a:r>
            <a:r>
              <a:rPr lang="en-US" dirty="0" err="1">
                <a:solidFill>
                  <a:schemeClr val="tx1"/>
                </a:solidFill>
                <a:latin typeface="Cambria" panose="02040503050406030204" pitchFamily="18" charset="0"/>
                <a:cs typeface="Arial" panose="020B0604020202020204" pitchFamily="34" charset="0"/>
              </a:rPr>
              <a:t>mendapatkan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pujian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dari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pengikut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akun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tersebut</a:t>
            </a:r>
            <a:r>
              <a:rPr lang="en-US" dirty="0">
                <a:solidFill>
                  <a:schemeClr val="tx1"/>
                </a:solidFill>
                <a:latin typeface="Cambria" panose="02040503050406030204" pitchFamily="18" charset="0"/>
                <a:cs typeface="Arial" panose="020B0604020202020204" pitchFamily="34" charset="0"/>
              </a:rPr>
              <a:t>.</a:t>
            </a:r>
          </a:p>
          <a:p>
            <a:endParaRPr lang="id-ID" dirty="0"/>
          </a:p>
        </p:txBody>
      </p:sp>
      <p:sp>
        <p:nvSpPr>
          <p:cNvPr id="4" name="Date Placeholder 3">
            <a:extLst>
              <a:ext uri="{FF2B5EF4-FFF2-40B4-BE49-F238E27FC236}">
                <a16:creationId xmlns:a16="http://schemas.microsoft.com/office/drawing/2014/main" id="{D840C33C-B6B0-C74F-09ED-00411171496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277440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877437"/>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Manajemen Pelayanan Destinasi Wisata</a:t>
            </a:r>
            <a:endPar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5</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Manajemen Keluhan Wisatawan dan Strategi Layanan Prima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2204864"/>
            <a:ext cx="8229600" cy="3921299"/>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dirty="0">
                <a:solidFill>
                  <a:schemeClr val="tx1"/>
                </a:solidFill>
                <a:latin typeface="Cambria" panose="02040503050406030204" pitchFamily="18" charset="0"/>
                <a:cs typeface="Arial" panose="020B0604020202020204" pitchFamily="34" charset="0"/>
              </a:rPr>
              <a:t>Dalam industri pariwisata, pelayanan kepada wisatawan memegang peranan penting dalam membentuk citra dan loyalitas terhadap destinasi. Salah satu aspek pelayanan yang krusial adalah bagaimana pengelola destinasi atau penyedia jasa wisata menangani keluhan wisatawan. Keluhan yang dikelola dengan baik tidak hanya menyelesaikan masalah, tetapi juga berpotensi meningkatkan kepercayaan dan kepuasan pengunjung.</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4F27AF-9AB6-249F-0F6D-0913AD25A0F1}"/>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76C73458-8741-C3D8-EE26-9057D8A7F0C5}"/>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Pengertian Manajemen Keluhan Wisatawan</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98A96CF2-0017-2186-6E55-6948AC18EA1F}"/>
              </a:ext>
            </a:extLst>
          </p:cNvPr>
          <p:cNvSpPr txBox="1">
            <a:spLocks/>
          </p:cNvSpPr>
          <p:nvPr/>
        </p:nvSpPr>
        <p:spPr>
          <a:xfrm>
            <a:off x="457200" y="2204864"/>
            <a:ext cx="8229600" cy="39212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dirty="0">
                <a:solidFill>
                  <a:schemeClr val="tx1"/>
                </a:solidFill>
                <a:latin typeface="Cambria" panose="02040503050406030204" pitchFamily="18" charset="0"/>
                <a:cs typeface="Arial" panose="020B0604020202020204" pitchFamily="34" charset="0"/>
              </a:rPr>
              <a:t>Manajemen keluhan wisatawan adalah proses sistematis untuk menerima, menanggapi, dan menyelesaikan keluhan atau masalah yang disampaikan oleh wisatawan terkait pelayanan, fasilitas, atau pengalaman selama kunjungan mereka di destinasi.</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150684350"/>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A11F6-83EF-C742-F30F-5546B030AFA0}"/>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8C3EBB29-37C0-8F9E-7A1E-8BEB3B386BE9}"/>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Tujuan Penanganan Keluhan Wisatawan</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901DE660-E4A9-B31E-9839-EC9AF5C3DA5D}"/>
              </a:ext>
            </a:extLst>
          </p:cNvPr>
          <p:cNvSpPr txBox="1">
            <a:spLocks/>
          </p:cNvSpPr>
          <p:nvPr/>
        </p:nvSpPr>
        <p:spPr>
          <a:xfrm>
            <a:off x="457200" y="2204864"/>
            <a:ext cx="8229600" cy="3921299"/>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Mempertahankan kepuasan wisatawan.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Memperbaiki kualitas pelayanan secara berkelanjutan.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Mencegah terjadinya keluhan serupa di masa depan.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Meningkatkan reputasi destinasi atau penyedia layanan.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Menumbuhkan loyalitas dan promosi dari mulut ke mulut..</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784746147"/>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AFC4A-8EC1-F7A5-94EC-9583498F71A0}"/>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23A14C3A-6DF6-DF7E-8665-F91A132DABA7}"/>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Jenis-Jenis Keluhan Wisatawan</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2762733C-7FA5-51E9-02FB-16A1205F5045}"/>
              </a:ext>
            </a:extLst>
          </p:cNvPr>
          <p:cNvSpPr txBox="1">
            <a:spLocks/>
          </p:cNvSpPr>
          <p:nvPr/>
        </p:nvSpPr>
        <p:spPr>
          <a:xfrm>
            <a:off x="457200" y="1484784"/>
            <a:ext cx="8229600" cy="4641379"/>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Penerimaan keluhan</a:t>
            </a:r>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Diterima melalui kotak saran, formulir, email, sosial media, atau langsung kepada staf.</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Sikap staf harus ramah, tidak defensif, dan terbuka.</a:t>
            </a:r>
            <a:endParaRPr lang="en-US" dirty="0">
              <a:solidFill>
                <a:schemeClr val="tx1"/>
              </a:solidFill>
              <a:latin typeface="Cambria" panose="02040503050406030204" pitchFamily="18" charset="0"/>
              <a:cs typeface="Arial" panose="020B0604020202020204" pitchFamily="34" charset="0"/>
            </a:endParaRPr>
          </a:p>
          <a:p>
            <a:pPr algn="l"/>
            <a:r>
              <a:rPr lang="en-US" b="1" dirty="0">
                <a:solidFill>
                  <a:schemeClr val="tx1"/>
                </a:solidFill>
                <a:latin typeface="Cambria" panose="02040503050406030204" pitchFamily="18" charset="0"/>
                <a:cs typeface="Arial" panose="020B0604020202020204" pitchFamily="34" charset="0"/>
              </a:rPr>
              <a:t>2. </a:t>
            </a:r>
            <a:r>
              <a:rPr lang="id-ID" b="1" dirty="0">
                <a:solidFill>
                  <a:schemeClr val="tx1"/>
                </a:solidFill>
                <a:latin typeface="Cambria" panose="02040503050406030204" pitchFamily="18" charset="0"/>
                <a:cs typeface="Arial" panose="020B0604020202020204" pitchFamily="34" charset="0"/>
              </a:rPr>
              <a:t>Pencatatan dan Klasifikasi</a:t>
            </a:r>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Catat keluhan dengan detail.</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Klasifikasikan berdasarkan jenis dan tingkat urgensi.</a:t>
            </a:r>
            <a:endParaRPr lang="en-US" dirty="0">
              <a:solidFill>
                <a:schemeClr val="tx1"/>
              </a:solidFill>
              <a:latin typeface="Cambria" panose="02040503050406030204" pitchFamily="18" charset="0"/>
              <a:cs typeface="Arial" panose="020B0604020202020204" pitchFamily="34" charset="0"/>
            </a:endParaRPr>
          </a:p>
          <a:p>
            <a:pPr algn="l"/>
            <a:r>
              <a:rPr lang="en-US" b="1" dirty="0">
                <a:solidFill>
                  <a:schemeClr val="tx1"/>
                </a:solidFill>
                <a:latin typeface="Cambria" panose="02040503050406030204" pitchFamily="18" charset="0"/>
                <a:cs typeface="Arial" panose="020B0604020202020204" pitchFamily="34" charset="0"/>
              </a:rPr>
              <a:t>3. </a:t>
            </a:r>
            <a:r>
              <a:rPr lang="id-ID" b="1" dirty="0">
                <a:solidFill>
                  <a:schemeClr val="tx1"/>
                </a:solidFill>
                <a:latin typeface="Cambria" panose="02040503050406030204" pitchFamily="18" charset="0"/>
                <a:cs typeface="Arial" panose="020B0604020202020204" pitchFamily="34" charset="0"/>
              </a:rPr>
              <a:t>Analisis Masalah</a:t>
            </a:r>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Telusuri akar penyebab keluhan.</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Libatkan pihak yang relevan.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115785774"/>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D1FA9-2706-BAD7-FEEF-3FAF6BE95FA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6457DA0-4D4B-FA7A-201D-B5C533F31AC0}"/>
              </a:ext>
            </a:extLst>
          </p:cNvPr>
          <p:cNvSpPr txBox="1">
            <a:spLocks/>
          </p:cNvSpPr>
          <p:nvPr/>
        </p:nvSpPr>
        <p:spPr>
          <a:xfrm>
            <a:off x="457200" y="836712"/>
            <a:ext cx="8229600" cy="528945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1" dirty="0">
                <a:solidFill>
                  <a:schemeClr val="tx1"/>
                </a:solidFill>
                <a:latin typeface="Cambria" panose="02040503050406030204" pitchFamily="18" charset="0"/>
                <a:cs typeface="Arial" panose="020B0604020202020204" pitchFamily="34" charset="0"/>
              </a:rPr>
              <a:t>4. </a:t>
            </a:r>
            <a:r>
              <a:rPr lang="id-ID" b="1" dirty="0">
                <a:solidFill>
                  <a:schemeClr val="tx1"/>
                </a:solidFill>
                <a:latin typeface="Cambria" panose="02040503050406030204" pitchFamily="18" charset="0"/>
                <a:cs typeface="Arial" panose="020B0604020202020204" pitchFamily="34" charset="0"/>
              </a:rPr>
              <a:t>Tindakan Penyelesaian</a:t>
            </a:r>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Tawarkan solusi cepat dan tepat (misalnya: ganti kamar, diskon, permintaan maaf resmi).</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Sertakan konfirmasi dan dokumentasi.</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endParaRPr lang="en-US" dirty="0">
              <a:solidFill>
                <a:schemeClr val="tx1"/>
              </a:solidFill>
              <a:latin typeface="Cambria" panose="02040503050406030204" pitchFamily="18" charset="0"/>
              <a:cs typeface="Arial" panose="020B0604020202020204" pitchFamily="34" charset="0"/>
            </a:endParaRPr>
          </a:p>
          <a:p>
            <a:pPr algn="l"/>
            <a:r>
              <a:rPr lang="en-US" b="1" dirty="0">
                <a:solidFill>
                  <a:schemeClr val="tx1"/>
                </a:solidFill>
                <a:latin typeface="Cambria" panose="02040503050406030204" pitchFamily="18" charset="0"/>
                <a:cs typeface="Arial" panose="020B0604020202020204" pitchFamily="34" charset="0"/>
              </a:rPr>
              <a:t>5. </a:t>
            </a:r>
            <a:r>
              <a:rPr lang="id-ID" b="1" dirty="0">
                <a:solidFill>
                  <a:schemeClr val="tx1"/>
                </a:solidFill>
                <a:latin typeface="Cambria" panose="02040503050406030204" pitchFamily="18" charset="0"/>
                <a:cs typeface="Arial" panose="020B0604020202020204" pitchFamily="34" charset="0"/>
              </a:rPr>
              <a:t>Tindak Lanjut dan Evaluasi</a:t>
            </a:r>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Pantau apakah wisatawan puas dengan solusi.</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Evaluasi dan perbaiki sistem pelayanan jika dibutuhkan.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572167204"/>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BFDD5-6518-2396-67B7-46985FC17EAA}"/>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C1DD25A8-E993-A267-AF42-E4FE029BE96D}"/>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Strategi Layanan Prima (Excellent Service)</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551472F0-B249-222C-635F-7BB0AFDD6635}"/>
              </a:ext>
            </a:extLst>
          </p:cNvPr>
          <p:cNvSpPr txBox="1">
            <a:spLocks/>
          </p:cNvSpPr>
          <p:nvPr/>
        </p:nvSpPr>
        <p:spPr>
          <a:xfrm>
            <a:off x="457200" y="1844824"/>
            <a:ext cx="8229600" cy="4281339"/>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Berorientasi pada kebutuhan dan kepuasan wisatawan.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Cepat tanggap terhadap keluhan dan permintaan.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Memberikan pelayanan yang konsisten dan berkualitas.</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Memberikan sentuhan personal dalam pelayanan.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Melatih SDM untuk bersikap proaktif, empati, dan komunikatif.</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Memiliki sistem pelayanan dan pengaduan yang mudah diakses.</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Membangun budaya pelayanan dalam organisasi.</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777075438"/>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DF256-22ED-D7A0-BF18-A591344B04C1}"/>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EE6790EC-FB45-4181-3528-FF431CE6B011}"/>
              </a:ext>
            </a:extLst>
          </p:cNvPr>
          <p:cNvSpPr txBox="1">
            <a:spLocks/>
          </p:cNvSpPr>
          <p:nvPr/>
        </p:nvSpPr>
        <p:spPr>
          <a:xfrm>
            <a:off x="457200" y="1340768"/>
            <a:ext cx="8229600" cy="478539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dirty="0">
                <a:solidFill>
                  <a:schemeClr val="tx1"/>
                </a:solidFill>
                <a:latin typeface="Cambria" panose="02040503050406030204" pitchFamily="18" charset="0"/>
                <a:cs typeface="Arial" panose="020B0604020202020204" pitchFamily="34" charset="0"/>
              </a:rPr>
              <a:t>Kasus: </a:t>
            </a:r>
            <a:r>
              <a:rPr lang="en-US" dirty="0" err="1">
                <a:solidFill>
                  <a:schemeClr val="tx1"/>
                </a:solidFill>
                <a:latin typeface="Cambria" panose="02040503050406030204" pitchFamily="18" charset="0"/>
                <a:cs typeface="Arial" panose="020B0604020202020204" pitchFamily="34" charset="0"/>
              </a:rPr>
              <a:t>Seorang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wisatawan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mengeluh</a:t>
            </a:r>
            <a:r>
              <a:rPr lang="en-US" dirty="0">
                <a:solidFill>
                  <a:schemeClr val="tx1"/>
                </a:solidFill>
                <a:latin typeface="Cambria" panose="02040503050406030204" pitchFamily="18" charset="0"/>
                <a:cs typeface="Arial" panose="020B0604020202020204" pitchFamily="34" charset="0"/>
              </a:rPr>
              <a:t> di media </a:t>
            </a:r>
            <a:r>
              <a:rPr lang="en-US" dirty="0" err="1">
                <a:solidFill>
                  <a:schemeClr val="tx1"/>
                </a:solidFill>
                <a:latin typeface="Cambria" panose="02040503050406030204" pitchFamily="18" charset="0"/>
                <a:cs typeface="Arial" panose="020B0604020202020204" pitchFamily="34" charset="0"/>
              </a:rPr>
              <a:t>sosial</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tentang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layanan</a:t>
            </a:r>
            <a:r>
              <a:rPr lang="en-US" dirty="0">
                <a:solidFill>
                  <a:schemeClr val="tx1"/>
                </a:solidFill>
                <a:latin typeface="Cambria" panose="02040503050406030204" pitchFamily="18" charset="0"/>
                <a:cs typeface="Arial" panose="020B0604020202020204" pitchFamily="34" charset="0"/>
              </a:rPr>
              <a:t> check-in hotel yang </a:t>
            </a:r>
            <a:r>
              <a:rPr lang="en-US" dirty="0" err="1">
                <a:solidFill>
                  <a:schemeClr val="tx1"/>
                </a:solidFill>
                <a:latin typeface="Cambria" panose="02040503050406030204" pitchFamily="18" charset="0"/>
                <a:cs typeface="Arial" panose="020B0604020202020204" pitchFamily="34" charset="0"/>
              </a:rPr>
              <a:t>lambat</a:t>
            </a:r>
            <a:r>
              <a:rPr lang="en-US" dirty="0">
                <a:solidFill>
                  <a:schemeClr val="tx1"/>
                </a:solidFill>
                <a:latin typeface="Cambria" panose="02040503050406030204" pitchFamily="18" charset="0"/>
                <a:cs typeface="Arial" panose="020B0604020202020204" pitchFamily="34" charset="0"/>
              </a:rPr>
              <a:t>.</a:t>
            </a:r>
          </a:p>
          <a:p>
            <a:pPr algn="l"/>
            <a:endParaRPr lang="en-US" dirty="0">
              <a:solidFill>
                <a:schemeClr val="tx1"/>
              </a:solidFill>
              <a:latin typeface="Cambria" panose="02040503050406030204" pitchFamily="18" charset="0"/>
              <a:cs typeface="Arial" panose="020B0604020202020204" pitchFamily="34" charset="0"/>
            </a:endParaRPr>
          </a:p>
          <a:p>
            <a:pPr algn="l"/>
            <a:r>
              <a:rPr lang="en-US" dirty="0">
                <a:solidFill>
                  <a:schemeClr val="tx1"/>
                </a:solidFill>
                <a:latin typeface="Cambria" panose="02040503050406030204" pitchFamily="18" charset="0"/>
                <a:cs typeface="Arial" panose="020B0604020202020204" pitchFamily="34" charset="0"/>
              </a:rPr>
              <a:t>Tindakan:..?</a:t>
            </a:r>
          </a:p>
          <a:p>
            <a:pPr algn="l"/>
            <a:endParaRPr lang="en-US" dirty="0">
              <a:solidFill>
                <a:schemeClr val="tx1"/>
              </a:solidFill>
              <a:latin typeface="Cambria" panose="02040503050406030204" pitchFamily="18" charset="0"/>
              <a:cs typeface="Arial" panose="020B0604020202020204" pitchFamily="34" charset="0"/>
            </a:endParaRPr>
          </a:p>
          <a:p>
            <a:pPr algn="l"/>
            <a:r>
              <a:rPr lang="en-US" dirty="0">
                <a:solidFill>
                  <a:schemeClr val="tx1"/>
                </a:solidFill>
                <a:latin typeface="Cambria" panose="02040503050406030204" pitchFamily="18" charset="0"/>
                <a:cs typeface="Arial" panose="020B0604020202020204" pitchFamily="34" charset="0"/>
              </a:rPr>
              <a:t>Hasil:..?</a:t>
            </a:r>
          </a:p>
        </p:txBody>
      </p:sp>
    </p:spTree>
    <p:extLst>
      <p:ext uri="{BB962C8B-B14F-4D97-AF65-F5344CB8AC3E}">
        <p14:creationId xmlns:p14="http://schemas.microsoft.com/office/powerpoint/2010/main" val="303281116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3464</TotalTime>
  <Words>390</Words>
  <Application>Microsoft Office PowerPoint</Application>
  <PresentationFormat>On-screen Show (4:3)</PresentationFormat>
  <Paragraphs>51</Paragraphs>
  <Slides>9</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472</cp:revision>
  <cp:lastPrinted>2017-08-29T02:54:51Z</cp:lastPrinted>
  <dcterms:created xsi:type="dcterms:W3CDTF">2010-04-18T12:06:30Z</dcterms:created>
  <dcterms:modified xsi:type="dcterms:W3CDTF">2025-04-22T05:21:29Z</dcterms:modified>
</cp:coreProperties>
</file>