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2" r:id="rId3"/>
    <p:sldId id="311" r:id="rId4"/>
    <p:sldId id="312" r:id="rId5"/>
    <p:sldId id="313" r:id="rId6"/>
    <p:sldId id="317" r:id="rId7"/>
    <p:sldId id="314" r:id="rId8"/>
    <p:sldId id="315" r:id="rId9"/>
    <p:sldId id="316" r:id="rId10"/>
    <p:sldId id="303" r:id="rId11"/>
  </p:sldIdLst>
  <p:sldSz cx="9144000" cy="6858000" type="screen4x3"/>
  <p:notesSz cx="6761163" cy="99425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JENIS-JENIS PENELITIAN 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6 (sesi 1)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Riset SDM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21460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 smtClean="0"/>
              <a:t>BERDASARKAN JENIS DATA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Riset SDM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21460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d-ID" sz="3200" dirty="0">
              <a:solidFill>
                <a:srgbClr val="FFC000"/>
              </a:solidFill>
            </a:endParaRPr>
          </a:p>
          <a:p>
            <a:r>
              <a:rPr lang="id-ID" sz="3200" b="1" dirty="0" smtClean="0">
                <a:solidFill>
                  <a:srgbClr val="C00000"/>
                </a:solidFill>
              </a:rPr>
              <a:t>PENELITIAN PRIMER</a:t>
            </a:r>
            <a:endParaRPr lang="id-ID" sz="3200" dirty="0" smtClean="0"/>
          </a:p>
          <a:p>
            <a:pPr marL="514350" indent="-514350">
              <a:buAutoNum type="arabicParenBoth"/>
            </a:pPr>
            <a:r>
              <a:rPr lang="id-ID" sz="3200" dirty="0" smtClean="0"/>
              <a:t>Membutuhkan data dan informasi dari sumber pertama,biasanya disebut dengan responden.</a:t>
            </a:r>
          </a:p>
          <a:p>
            <a:pPr marL="514350" indent="-514350">
              <a:buAutoNum type="arabicParenBoth"/>
            </a:pPr>
            <a:r>
              <a:rPr lang="id-ID" sz="3200" dirty="0" smtClean="0"/>
              <a:t> Data atau informasi diperoleh melalui pertanyaan tertulis (kuestioner)</a:t>
            </a:r>
          </a:p>
          <a:p>
            <a:pPr marL="514350" indent="-514350">
              <a:buAutoNum type="arabicParenBoth"/>
            </a:pPr>
            <a:r>
              <a:rPr lang="id-ID" sz="3200" dirty="0"/>
              <a:t> </a:t>
            </a:r>
            <a:r>
              <a:rPr lang="id-ID" sz="3200" dirty="0" smtClean="0"/>
              <a:t>Contoh : study kasus , survei dan ekperimental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                </a:t>
            </a:r>
            <a:r>
              <a:rPr lang="id-ID" b="1" dirty="0" smtClean="0">
                <a:solidFill>
                  <a:srgbClr val="C00000"/>
                </a:solidFill>
              </a:rPr>
              <a:t>PENELITIAN SEKUNDER</a:t>
            </a:r>
          </a:p>
          <a:p>
            <a:pPr marL="0" indent="0">
              <a:buNone/>
            </a:pPr>
            <a:r>
              <a:rPr lang="id-ID" dirty="0" smtClean="0"/>
              <a:t>(1) Berdasarkan </a:t>
            </a:r>
            <a:r>
              <a:rPr lang="id-ID" b="1" dirty="0" smtClean="0">
                <a:solidFill>
                  <a:srgbClr val="FF0000"/>
                </a:solidFill>
              </a:rPr>
              <a:t>Tujuan Penelitian</a:t>
            </a:r>
            <a:endParaRPr lang="id-ID" b="1" dirty="0">
              <a:solidFill>
                <a:srgbClr val="FF0000"/>
              </a:solidFill>
            </a:endParaRPr>
          </a:p>
          <a:p>
            <a:r>
              <a:rPr lang="id-ID" dirty="0" smtClean="0"/>
              <a:t>(a) Penelitian Terapan</a:t>
            </a:r>
          </a:p>
          <a:p>
            <a:r>
              <a:rPr lang="id-ID" dirty="0" smtClean="0"/>
              <a:t>(b) Penelitian murni/dasar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(2) Berdasarkan </a:t>
            </a:r>
            <a:r>
              <a:rPr lang="id-ID" b="1" dirty="0" smtClean="0">
                <a:solidFill>
                  <a:srgbClr val="FF0000"/>
                </a:solidFill>
              </a:rPr>
              <a:t>Metode yang digunakan</a:t>
            </a:r>
          </a:p>
          <a:p>
            <a:pPr marL="0" indent="0">
              <a:buNone/>
            </a:pPr>
            <a:r>
              <a:rPr lang="id-ID" dirty="0" smtClean="0"/>
              <a:t>    (a) Penelitian survey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(b) Penelitian ex post facto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(c) Penelitian eksperimen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81777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        (d) Penelitian naturalistik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(e) </a:t>
            </a:r>
            <a:r>
              <a:rPr lang="id-ID" i="1" dirty="0" smtClean="0"/>
              <a:t>Policy resarch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(f) Action Research</a:t>
            </a:r>
          </a:p>
          <a:p>
            <a:pPr marL="0" indent="0">
              <a:buNone/>
            </a:pPr>
            <a:r>
              <a:rPr lang="id-ID" dirty="0" smtClean="0"/>
              <a:t>       (g) Penelitian Evaluasi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(h) Penelitian sejarah</a:t>
            </a: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Riiet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 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17589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(3) Berdasarkan </a:t>
            </a:r>
            <a:r>
              <a:rPr lang="id-ID" b="1" dirty="0" smtClean="0">
                <a:solidFill>
                  <a:srgbClr val="C00000"/>
                </a:solidFill>
              </a:rPr>
              <a:t>Tingkat Eksplanasi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(a) Penelitian Deskriptif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(b) Penelitian Komparatif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(c) penelitian Asosiatif</a:t>
            </a:r>
            <a:endParaRPr lang="id-ID" dirty="0"/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62123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>
                <a:solidFill>
                  <a:srgbClr val="C00000"/>
                </a:solidFill>
              </a:rPr>
              <a:t>Penelitian eksploratif </a:t>
            </a:r>
            <a:endParaRPr lang="id-ID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/>
              <a:t>A</a:t>
            </a:r>
            <a:r>
              <a:rPr lang="id-ID" dirty="0" smtClean="0"/>
              <a:t>dalah </a:t>
            </a:r>
            <a:r>
              <a:rPr lang="id-ID" dirty="0"/>
              <a:t>suatu jenis </a:t>
            </a:r>
            <a:r>
              <a:rPr lang="id-ID" b="1" dirty="0"/>
              <a:t>penelitian</a:t>
            </a:r>
            <a:r>
              <a:rPr lang="id-ID" dirty="0"/>
              <a:t> yang memiliki tujuan untuk melakukan </a:t>
            </a:r>
            <a:r>
              <a:rPr lang="id-ID" b="1" dirty="0"/>
              <a:t>eksplorasi</a:t>
            </a:r>
            <a:r>
              <a:rPr lang="id-ID" dirty="0"/>
              <a:t> atau memperdalam pengetahuan ataupun mencari ide-ide baru mengenai suatu hal tertentu, guna merumuskan permasalahan dengan secara lebih terperinci ataupun mengembangkan hipotesis dan bukanlah untuk menguji </a:t>
            </a:r>
            <a:r>
              <a:rPr lang="id-ID" dirty="0" smtClean="0"/>
              <a:t>hipotesis.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1995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id-ID" sz="11200" dirty="0" smtClean="0"/>
              <a:t>                 </a:t>
            </a:r>
            <a:r>
              <a:rPr lang="id-ID" sz="11200" b="1" dirty="0" smtClean="0">
                <a:solidFill>
                  <a:srgbClr val="FF0000"/>
                </a:solidFill>
              </a:rPr>
              <a:t>RISET EKPLORASI</a:t>
            </a:r>
          </a:p>
          <a:p>
            <a:pPr marL="0" indent="0">
              <a:buNone/>
            </a:pPr>
            <a:endParaRPr lang="id-ID" sz="11200" dirty="0" smtClean="0"/>
          </a:p>
          <a:p>
            <a:pPr marL="514350" indent="-514350">
              <a:buAutoNum type="arabicParenBoth"/>
            </a:pPr>
            <a:r>
              <a:rPr lang="id-ID" sz="11200" dirty="0" smtClean="0"/>
              <a:t>Menjawab pertanyaan APA (WHAT), yang bertujuan </a:t>
            </a:r>
          </a:p>
          <a:p>
            <a:pPr marL="0" indent="0">
              <a:buNone/>
            </a:pPr>
            <a:r>
              <a:rPr lang="id-ID" sz="11200" dirty="0" smtClean="0"/>
              <a:t>      untuk memberikan pemahaman terhadap obyek.</a:t>
            </a:r>
          </a:p>
          <a:p>
            <a:pPr marL="0" indent="0">
              <a:buNone/>
            </a:pPr>
            <a:r>
              <a:rPr lang="id-ID" sz="11200" dirty="0"/>
              <a:t> </a:t>
            </a:r>
            <a:r>
              <a:rPr lang="id-ID" sz="11200" dirty="0" smtClean="0"/>
              <a:t>      Informasinya longgar,fleksibel dan terstruktur.</a:t>
            </a:r>
          </a:p>
          <a:p>
            <a:pPr marL="0" indent="0">
              <a:buNone/>
            </a:pPr>
            <a:endParaRPr lang="id-ID" sz="11200" dirty="0" smtClean="0"/>
          </a:p>
          <a:p>
            <a:pPr marL="514350" indent="-514350">
              <a:buAutoNum type="arabicParenBoth" startAt="2"/>
            </a:pPr>
            <a:r>
              <a:rPr lang="id-ID" sz="11200" dirty="0" smtClean="0"/>
              <a:t>Jumlah sampel tidak perlu banyak,dan analisis dari</a:t>
            </a:r>
          </a:p>
          <a:p>
            <a:pPr marL="0" indent="0">
              <a:buNone/>
            </a:pPr>
            <a:r>
              <a:rPr lang="id-ID" sz="11200" dirty="0"/>
              <a:t> </a:t>
            </a:r>
            <a:r>
              <a:rPr lang="id-ID" sz="11200" dirty="0" smtClean="0"/>
              <a:t>     data primer bersifat kualitatif.</a:t>
            </a:r>
          </a:p>
          <a:p>
            <a:pPr marL="0" indent="0">
              <a:buNone/>
            </a:pPr>
            <a:endParaRPr lang="id-ID" sz="11200" dirty="0" smtClean="0"/>
          </a:p>
          <a:p>
            <a:pPr marL="0" indent="0">
              <a:buNone/>
            </a:pPr>
            <a:r>
              <a:rPr lang="id-ID" sz="11200" dirty="0" smtClean="0"/>
              <a:t>(3)  Sebagai langkah Pengambilan Keputusan</a:t>
            </a:r>
          </a:p>
          <a:p>
            <a:pPr marL="0" indent="0">
              <a:buNone/>
            </a:pPr>
            <a:r>
              <a:rPr lang="id-ID" sz="4500" dirty="0"/>
              <a:t/>
            </a:r>
            <a:br>
              <a:rPr lang="id-ID" sz="4500" dirty="0"/>
            </a:br>
            <a:endParaRPr lang="id-ID" sz="4500" dirty="0"/>
          </a:p>
          <a:p>
            <a:pPr marL="0" indent="0">
              <a:buNone/>
            </a:pPr>
            <a:r>
              <a:rPr lang="id-ID" dirty="0" smtClean="0"/>
              <a:t>.</a:t>
            </a:r>
            <a:endParaRPr lang="id-ID" dirty="0"/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51725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id-ID" dirty="0" smtClean="0"/>
              <a:t>(4) </a:t>
            </a:r>
            <a:r>
              <a:rPr lang="id-ID" sz="3600" dirty="0" smtClean="0"/>
              <a:t>Tujuan riset ini adalah merumuskan Hipotesis </a:t>
            </a:r>
          </a:p>
          <a:p>
            <a:pPr marL="0" indent="0">
              <a:buNone/>
            </a:pPr>
            <a:r>
              <a:rPr lang="id-ID" sz="3600" dirty="0"/>
              <a:t> </a:t>
            </a:r>
            <a:r>
              <a:rPr lang="id-ID" sz="3600" dirty="0" smtClean="0"/>
              <a:t>     permasalahan dari keputusan</a:t>
            </a:r>
          </a:p>
          <a:p>
            <a:pPr marL="0" indent="0">
              <a:buNone/>
            </a:pPr>
            <a:endParaRPr lang="id-ID" sz="3600" dirty="0"/>
          </a:p>
          <a:p>
            <a:pPr marL="0" indent="0">
              <a:buNone/>
            </a:pPr>
            <a:endParaRPr lang="id-ID" sz="3600" dirty="0" smtClean="0"/>
          </a:p>
          <a:p>
            <a:pPr marL="0" indent="0">
              <a:buNone/>
            </a:pPr>
            <a:r>
              <a:rPr lang="id-ID" sz="3600" dirty="0" smtClean="0"/>
              <a:t>(5) Hipotesis yang dimaksud sebagai rekaan atas </a:t>
            </a:r>
          </a:p>
          <a:p>
            <a:pPr marL="0" indent="0">
              <a:buNone/>
            </a:pPr>
            <a:r>
              <a:rPr lang="id-ID" sz="3600" dirty="0"/>
              <a:t> </a:t>
            </a:r>
            <a:r>
              <a:rPr lang="id-ID" sz="3600" dirty="0" smtClean="0"/>
              <a:t>     hubungan antara dua variabel atau lebih.</a:t>
            </a:r>
          </a:p>
          <a:p>
            <a:pPr marL="0" indent="0">
              <a:buNone/>
            </a:pPr>
            <a:r>
              <a:rPr lang="id-ID" sz="3600" dirty="0"/>
              <a:t> </a:t>
            </a:r>
            <a:r>
              <a:rPr lang="id-ID" sz="3600" dirty="0" smtClean="0"/>
              <a:t>     Rekaan tersebut harus mengandung implikasi yang</a:t>
            </a:r>
          </a:p>
          <a:p>
            <a:pPr marL="0" indent="0">
              <a:buNone/>
            </a:pPr>
            <a:r>
              <a:rPr lang="id-ID" sz="3600" dirty="0"/>
              <a:t> </a:t>
            </a:r>
            <a:r>
              <a:rPr lang="id-ID" sz="3600" dirty="0" smtClean="0"/>
              <a:t>     jelas untuk mengukur variabel dan menguji </a:t>
            </a:r>
          </a:p>
          <a:p>
            <a:pPr marL="0" indent="0">
              <a:buNone/>
            </a:pPr>
            <a:r>
              <a:rPr lang="id-ID" sz="3600" dirty="0"/>
              <a:t> </a:t>
            </a:r>
            <a:r>
              <a:rPr lang="id-ID" sz="3600" dirty="0" smtClean="0"/>
              <a:t>     hubungannya.</a:t>
            </a:r>
          </a:p>
          <a:p>
            <a:pPr marL="0" indent="0">
              <a:buNone/>
            </a:pPr>
            <a:endParaRPr lang="id-ID" sz="3600" dirty="0" smtClean="0"/>
          </a:p>
          <a:p>
            <a:pPr marL="0" indent="0">
              <a:buNone/>
            </a:pPr>
            <a:r>
              <a:rPr lang="id-ID" sz="3600" dirty="0"/>
              <a:t> </a:t>
            </a:r>
            <a:r>
              <a:rPr lang="id-ID" sz="3600" dirty="0" smtClean="0"/>
              <a:t>      </a:t>
            </a:r>
          </a:p>
          <a:p>
            <a:pPr marL="0" indent="0">
              <a:buNone/>
            </a:pPr>
            <a:r>
              <a:rPr lang="id-ID" dirty="0"/>
              <a:t/>
            </a:r>
            <a:br>
              <a:rPr lang="id-ID" dirty="0"/>
            </a:br>
            <a:endParaRPr lang="id-ID" dirty="0"/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44511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   </a:t>
            </a:r>
            <a:r>
              <a:rPr lang="id-ID" b="1" dirty="0" smtClean="0">
                <a:solidFill>
                  <a:srgbClr val="FF0000"/>
                </a:solidFill>
              </a:rPr>
              <a:t>Secara rinci tujuan dari riset eksplorasi sbb :</a:t>
            </a:r>
          </a:p>
          <a:p>
            <a:pPr marL="514350" indent="-514350">
              <a:buAutoNum type="arabicParenBoth"/>
            </a:pPr>
            <a:r>
              <a:rPr lang="id-ID" dirty="0" smtClean="0"/>
              <a:t>Untuk menyususnatau memformulasikan suatu</a:t>
            </a:r>
          </a:p>
          <a:p>
            <a:pPr marL="0" indent="0">
              <a:buNone/>
            </a:pPr>
            <a:r>
              <a:rPr lang="id-ID" dirty="0" smtClean="0"/>
              <a:t>      masalah secara lebih tepat</a:t>
            </a:r>
          </a:p>
          <a:p>
            <a:pPr marL="0" indent="0">
              <a:buNone/>
            </a:pPr>
            <a:r>
              <a:rPr lang="id-ID" dirty="0" smtClean="0"/>
              <a:t>(2) Menentukan alternatif tindakan yang akan dilakukan (3) Mengembangkan Hipotesis</a:t>
            </a:r>
          </a:p>
          <a:p>
            <a:pPr marL="514350" indent="-514350">
              <a:buAutoNum type="arabicParenBoth" startAt="4"/>
            </a:pPr>
            <a:r>
              <a:rPr lang="id-ID" dirty="0" smtClean="0"/>
              <a:t>Menentukan variabel-variabel riset dan pengujian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lebih lanjut </a:t>
            </a:r>
          </a:p>
          <a:p>
            <a:pPr marL="514350" indent="-514350">
              <a:buAutoNum type="arabicParenBoth" startAt="5"/>
            </a:pPr>
            <a:r>
              <a:rPr lang="id-ID" dirty="0" smtClean="0"/>
              <a:t>Memperoleh gambaran yang jelas mengenai suatu</a:t>
            </a:r>
          </a:p>
          <a:p>
            <a:pPr marL="0" indent="0">
              <a:buNone/>
            </a:pPr>
            <a:r>
              <a:rPr lang="id-ID" dirty="0" smtClean="0"/>
              <a:t>      masalah</a:t>
            </a:r>
          </a:p>
          <a:p>
            <a:pPr marL="0" indent="0">
              <a:buNone/>
            </a:pPr>
            <a:r>
              <a:rPr lang="id-ID" dirty="0" smtClean="0"/>
              <a:t>(6)  Menentukan prioritas untuk riset lebih lanjut</a:t>
            </a:r>
            <a:endParaRPr lang="id-ID" dirty="0"/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26335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3687</TotalTime>
  <Words>392</Words>
  <Application>Microsoft Office PowerPoint</Application>
  <PresentationFormat>On-screen Show (4:3)</PresentationFormat>
  <Paragraphs>95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BERDASARKAN JENIS DATA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522</cp:revision>
  <cp:lastPrinted>2015-09-17T08:41:14Z</cp:lastPrinted>
  <dcterms:created xsi:type="dcterms:W3CDTF">2010-04-18T12:06:30Z</dcterms:created>
  <dcterms:modified xsi:type="dcterms:W3CDTF">2022-11-01T01:47:03Z</dcterms:modified>
</cp:coreProperties>
</file>