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 Bold" panose="020B0604020202020204" charset="0"/>
      <p:regular r:id="rId15"/>
    </p:embeddedFont>
    <p:embeddedFont>
      <p:font typeface="DM Sans" panose="020B0604020202020204" charset="0"/>
      <p:regular r:id="rId16"/>
    </p:embeddedFont>
    <p:embeddedFont>
      <p:font typeface="DM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44908">
            <a:off x="12395032" y="1204893"/>
            <a:ext cx="7087456" cy="12470359"/>
            <a:chOff x="0" y="0"/>
            <a:chExt cx="660400" cy="1161972"/>
          </a:xfrm>
          <a:solidFill>
            <a:srgbClr val="00B05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61972"/>
            </a:xfrm>
            <a:custGeom>
              <a:avLst/>
              <a:gdLst/>
              <a:ahLst/>
              <a:cxnLst/>
              <a:rect l="l" t="t" r="r" b="b"/>
              <a:pathLst>
                <a:path w="660400" h="116197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6258"/>
                  </a:cubicBezTo>
                  <a:lnTo>
                    <a:pt x="660400" y="1161972"/>
                  </a:lnTo>
                  <a:lnTo>
                    <a:pt x="0" y="1161972"/>
                  </a:lnTo>
                  <a:lnTo>
                    <a:pt x="0" y="33687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98425"/>
              <a:ext cx="660400" cy="106354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482871" y="1991036"/>
            <a:ext cx="6304927" cy="63049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63247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16666" r="-16666"/>
              </a:stretch>
            </a:blipFill>
          </p:spPr>
          <p:txBody>
            <a:bodyPr/>
            <a:lstStyle/>
            <a:p>
              <a:endParaRPr lang="id-ID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808019" y="9334499"/>
            <a:ext cx="1874819" cy="23148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46139" y="-572397"/>
            <a:ext cx="1144795" cy="11447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07776" y="230133"/>
            <a:ext cx="684529" cy="68452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41958" y="3230108"/>
            <a:ext cx="9782677" cy="360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8"/>
              </a:lnSpc>
            </a:pPr>
            <a:r>
              <a:rPr lang="en-US" sz="7932" dirty="0" err="1">
                <a:solidFill>
                  <a:srgbClr val="2B1511"/>
                </a:solidFill>
                <a:latin typeface="Canva Sans Bold"/>
              </a:rPr>
              <a:t>KEBIJAKAN</a:t>
            </a:r>
            <a:r>
              <a:rPr lang="en-US" sz="7932" dirty="0">
                <a:solidFill>
                  <a:srgbClr val="2B1511"/>
                </a:solidFill>
                <a:latin typeface="Canva Sans Bold"/>
              </a:rPr>
              <a:t> </a:t>
            </a:r>
            <a:r>
              <a:rPr lang="en-US" sz="7932" dirty="0" err="1">
                <a:solidFill>
                  <a:srgbClr val="2B1511"/>
                </a:solidFill>
                <a:latin typeface="Canva Sans Bold"/>
              </a:rPr>
              <a:t>PUBLIK</a:t>
            </a:r>
            <a:r>
              <a:rPr lang="en-US" sz="7932" dirty="0">
                <a:solidFill>
                  <a:srgbClr val="2B1511"/>
                </a:solidFill>
                <a:latin typeface="Canva Sans Bold"/>
              </a:rPr>
              <a:t> DAN </a:t>
            </a:r>
            <a:r>
              <a:rPr lang="en-US" sz="7932" dirty="0" err="1">
                <a:solidFill>
                  <a:srgbClr val="2B1511"/>
                </a:solidFill>
                <a:latin typeface="Canva Sans Bold"/>
              </a:rPr>
              <a:t>PENGANGGURAN</a:t>
            </a:r>
            <a:endParaRPr lang="en-US" sz="7932" dirty="0">
              <a:solidFill>
                <a:srgbClr val="2B1511"/>
              </a:solidFill>
              <a:latin typeface="Canva Sans Bold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48AF1E-4B22-4C7E-A7C1-CEA0FD19D2B5}"/>
              </a:ext>
            </a:extLst>
          </p:cNvPr>
          <p:cNvSpPr/>
          <p:nvPr/>
        </p:nvSpPr>
        <p:spPr>
          <a:xfrm>
            <a:off x="533400" y="560364"/>
            <a:ext cx="1744681" cy="174468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#13</a:t>
            </a:r>
            <a:endParaRPr lang="id-ID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8A4E04-7566-4AE8-95CE-BD16349C8086}"/>
              </a:ext>
            </a:extLst>
          </p:cNvPr>
          <p:cNvSpPr/>
          <p:nvPr/>
        </p:nvSpPr>
        <p:spPr>
          <a:xfrm>
            <a:off x="13367493" y="9109559"/>
            <a:ext cx="3682547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Dr. Ir. </a:t>
            </a:r>
            <a:r>
              <a:rPr lang="en-US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Supriyadi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MM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0130" y="4256796"/>
            <a:ext cx="4918723" cy="4034342"/>
            <a:chOff x="0" y="0"/>
            <a:chExt cx="1295466" cy="10625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5466" cy="1062543"/>
            </a:xfrm>
            <a:custGeom>
              <a:avLst/>
              <a:gdLst/>
              <a:ahLst/>
              <a:cxnLst/>
              <a:rect l="l" t="t" r="r" b="b"/>
              <a:pathLst>
                <a:path w="1295466" h="1062543">
                  <a:moveTo>
                    <a:pt x="17314" y="0"/>
                  </a:moveTo>
                  <a:lnTo>
                    <a:pt x="1278152" y="0"/>
                  </a:lnTo>
                  <a:cubicBezTo>
                    <a:pt x="1287715" y="0"/>
                    <a:pt x="1295466" y="7752"/>
                    <a:pt x="1295466" y="17314"/>
                  </a:cubicBezTo>
                  <a:lnTo>
                    <a:pt x="1295466" y="1045229"/>
                  </a:lnTo>
                  <a:cubicBezTo>
                    <a:pt x="1295466" y="1054791"/>
                    <a:pt x="1287715" y="1062543"/>
                    <a:pt x="1278152" y="1062543"/>
                  </a:cubicBezTo>
                  <a:lnTo>
                    <a:pt x="17314" y="1062543"/>
                  </a:lnTo>
                  <a:cubicBezTo>
                    <a:pt x="7752" y="1062543"/>
                    <a:pt x="0" y="1054791"/>
                    <a:pt x="0" y="1045229"/>
                  </a:cubicBezTo>
                  <a:lnTo>
                    <a:pt x="0" y="17314"/>
                  </a:lnTo>
                  <a:cubicBezTo>
                    <a:pt x="0" y="7752"/>
                    <a:pt x="7752" y="0"/>
                    <a:pt x="1731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295466" cy="109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320130" y="3298178"/>
            <a:ext cx="4918723" cy="1473374"/>
            <a:chOff x="0" y="0"/>
            <a:chExt cx="1073340" cy="3215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3340" cy="321513"/>
            </a:xfrm>
            <a:custGeom>
              <a:avLst/>
              <a:gdLst/>
              <a:ahLst/>
              <a:cxnLst/>
              <a:rect l="l" t="t" r="r" b="b"/>
              <a:pathLst>
                <a:path w="1073340" h="321513">
                  <a:moveTo>
                    <a:pt x="1073340" y="0"/>
                  </a:moveTo>
                  <a:lnTo>
                    <a:pt x="1073340" y="207213"/>
                  </a:lnTo>
                  <a:lnTo>
                    <a:pt x="536670" y="321513"/>
                  </a:lnTo>
                  <a:lnTo>
                    <a:pt x="0" y="207213"/>
                  </a:lnTo>
                  <a:lnTo>
                    <a:pt x="0" y="0"/>
                  </a:lnTo>
                  <a:lnTo>
                    <a:pt x="1073340" y="0"/>
                  </a:ln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73340" cy="235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79127" y="1201268"/>
            <a:ext cx="10586863" cy="1354637"/>
            <a:chOff x="0" y="0"/>
            <a:chExt cx="2788310" cy="3567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88310" cy="356777"/>
            </a:xfrm>
            <a:custGeom>
              <a:avLst/>
              <a:gdLst/>
              <a:ahLst/>
              <a:cxnLst/>
              <a:rect l="l" t="t" r="r" b="b"/>
              <a:pathLst>
                <a:path w="2788310" h="356777">
                  <a:moveTo>
                    <a:pt x="8775" y="0"/>
                  </a:moveTo>
                  <a:lnTo>
                    <a:pt x="2779534" y="0"/>
                  </a:lnTo>
                  <a:cubicBezTo>
                    <a:pt x="2781862" y="0"/>
                    <a:pt x="2784094" y="925"/>
                    <a:pt x="2785739" y="2570"/>
                  </a:cubicBezTo>
                  <a:cubicBezTo>
                    <a:pt x="2787385" y="4216"/>
                    <a:pt x="2788310" y="6448"/>
                    <a:pt x="2788310" y="8775"/>
                  </a:cubicBezTo>
                  <a:lnTo>
                    <a:pt x="2788310" y="348001"/>
                  </a:lnTo>
                  <a:cubicBezTo>
                    <a:pt x="2788310" y="350329"/>
                    <a:pt x="2787385" y="352561"/>
                    <a:pt x="2785739" y="354206"/>
                  </a:cubicBezTo>
                  <a:cubicBezTo>
                    <a:pt x="2784094" y="355852"/>
                    <a:pt x="2781862" y="356777"/>
                    <a:pt x="2779534" y="356777"/>
                  </a:cubicBezTo>
                  <a:lnTo>
                    <a:pt x="8775" y="356777"/>
                  </a:lnTo>
                  <a:cubicBezTo>
                    <a:pt x="6448" y="356777"/>
                    <a:pt x="4216" y="355852"/>
                    <a:pt x="2570" y="354206"/>
                  </a:cubicBezTo>
                  <a:cubicBezTo>
                    <a:pt x="925" y="352561"/>
                    <a:pt x="0" y="350329"/>
                    <a:pt x="0" y="348001"/>
                  </a:cubicBezTo>
                  <a:lnTo>
                    <a:pt x="0" y="8775"/>
                  </a:lnTo>
                  <a:cubicBezTo>
                    <a:pt x="0" y="6448"/>
                    <a:pt x="925" y="4216"/>
                    <a:pt x="2570" y="2570"/>
                  </a:cubicBezTo>
                  <a:cubicBezTo>
                    <a:pt x="4216" y="925"/>
                    <a:pt x="6448" y="0"/>
                    <a:pt x="8775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2788310" cy="452027"/>
            </a:xfrm>
            <a:prstGeom prst="rect">
              <a:avLst/>
            </a:prstGeom>
          </p:spPr>
          <p:txBody>
            <a:bodyPr lIns="215900" tIns="215900" rIns="215900" bIns="215900" rtlCol="0" anchor="ctr"/>
            <a:lstStyle/>
            <a:p>
              <a:pPr marL="0" lvl="0" indent="0" algn="ctr">
                <a:lnSpc>
                  <a:spcPts val="7279"/>
                </a:lnSpc>
                <a:spcBef>
                  <a:spcPct val="0"/>
                </a:spcBef>
              </a:pPr>
              <a:r>
                <a:rPr lang="en-US" sz="5199" dirty="0" err="1">
                  <a:solidFill>
                    <a:srgbClr val="EF5241"/>
                  </a:solidFill>
                  <a:latin typeface="Canva Sans Bold"/>
                </a:rPr>
                <a:t>Capaian</a:t>
              </a:r>
              <a:r>
                <a:rPr lang="en-US" sz="5199" dirty="0">
                  <a:solidFill>
                    <a:srgbClr val="EF5241"/>
                  </a:solidFill>
                  <a:latin typeface="Canva Sans Bold"/>
                </a:rPr>
                <a:t> </a:t>
              </a:r>
              <a:r>
                <a:rPr lang="en-US" sz="5199" dirty="0" err="1">
                  <a:solidFill>
                    <a:srgbClr val="EF5241"/>
                  </a:solidFill>
                  <a:latin typeface="Canva Sans Bold"/>
                </a:rPr>
                <a:t>Pembelajaran</a:t>
              </a:r>
              <a:r>
                <a:rPr lang="en-US" sz="5199" dirty="0">
                  <a:solidFill>
                    <a:srgbClr val="EF5241"/>
                  </a:solidFill>
                  <a:latin typeface="Canva Sans Bold"/>
                </a:rPr>
                <a:t> (CP) :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82750" y="4256796"/>
            <a:ext cx="4918723" cy="4034342"/>
            <a:chOff x="0" y="0"/>
            <a:chExt cx="1295466" cy="10625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95466" cy="1062543"/>
            </a:xfrm>
            <a:custGeom>
              <a:avLst/>
              <a:gdLst/>
              <a:ahLst/>
              <a:cxnLst/>
              <a:rect l="l" t="t" r="r" b="b"/>
              <a:pathLst>
                <a:path w="1295466" h="1062543">
                  <a:moveTo>
                    <a:pt x="17314" y="0"/>
                  </a:moveTo>
                  <a:lnTo>
                    <a:pt x="1278152" y="0"/>
                  </a:lnTo>
                  <a:cubicBezTo>
                    <a:pt x="1287715" y="0"/>
                    <a:pt x="1295466" y="7752"/>
                    <a:pt x="1295466" y="17314"/>
                  </a:cubicBezTo>
                  <a:lnTo>
                    <a:pt x="1295466" y="1045229"/>
                  </a:lnTo>
                  <a:cubicBezTo>
                    <a:pt x="1295466" y="1054791"/>
                    <a:pt x="1287715" y="1062543"/>
                    <a:pt x="1278152" y="1062543"/>
                  </a:cubicBezTo>
                  <a:lnTo>
                    <a:pt x="17314" y="1062543"/>
                  </a:lnTo>
                  <a:cubicBezTo>
                    <a:pt x="7752" y="1062543"/>
                    <a:pt x="0" y="1054791"/>
                    <a:pt x="0" y="1045229"/>
                  </a:cubicBezTo>
                  <a:lnTo>
                    <a:pt x="0" y="17314"/>
                  </a:lnTo>
                  <a:cubicBezTo>
                    <a:pt x="0" y="7752"/>
                    <a:pt x="7752" y="0"/>
                    <a:pt x="1731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95466" cy="109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6682750" y="3298178"/>
            <a:ext cx="4918723" cy="1473374"/>
            <a:chOff x="0" y="0"/>
            <a:chExt cx="1073340" cy="3215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3340" cy="321513"/>
            </a:xfrm>
            <a:custGeom>
              <a:avLst/>
              <a:gdLst/>
              <a:ahLst/>
              <a:cxnLst/>
              <a:rect l="l" t="t" r="r" b="b"/>
              <a:pathLst>
                <a:path w="1073340" h="321513">
                  <a:moveTo>
                    <a:pt x="1073340" y="0"/>
                  </a:moveTo>
                  <a:lnTo>
                    <a:pt x="1073340" y="207213"/>
                  </a:lnTo>
                  <a:lnTo>
                    <a:pt x="536670" y="321513"/>
                  </a:lnTo>
                  <a:lnTo>
                    <a:pt x="0" y="207213"/>
                  </a:lnTo>
                  <a:lnTo>
                    <a:pt x="0" y="0"/>
                  </a:lnTo>
                  <a:lnTo>
                    <a:pt x="1073340" y="0"/>
                  </a:ln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073340" cy="235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49148" y="4256796"/>
            <a:ext cx="4918723" cy="4034342"/>
            <a:chOff x="0" y="0"/>
            <a:chExt cx="1295466" cy="10625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95466" cy="1062543"/>
            </a:xfrm>
            <a:custGeom>
              <a:avLst/>
              <a:gdLst/>
              <a:ahLst/>
              <a:cxnLst/>
              <a:rect l="l" t="t" r="r" b="b"/>
              <a:pathLst>
                <a:path w="1295466" h="1062543">
                  <a:moveTo>
                    <a:pt x="17314" y="0"/>
                  </a:moveTo>
                  <a:lnTo>
                    <a:pt x="1278152" y="0"/>
                  </a:lnTo>
                  <a:cubicBezTo>
                    <a:pt x="1287715" y="0"/>
                    <a:pt x="1295466" y="7752"/>
                    <a:pt x="1295466" y="17314"/>
                  </a:cubicBezTo>
                  <a:lnTo>
                    <a:pt x="1295466" y="1045229"/>
                  </a:lnTo>
                  <a:cubicBezTo>
                    <a:pt x="1295466" y="1054791"/>
                    <a:pt x="1287715" y="1062543"/>
                    <a:pt x="1278152" y="1062543"/>
                  </a:cubicBezTo>
                  <a:lnTo>
                    <a:pt x="17314" y="1062543"/>
                  </a:lnTo>
                  <a:cubicBezTo>
                    <a:pt x="7752" y="1062543"/>
                    <a:pt x="0" y="1054791"/>
                    <a:pt x="0" y="1045229"/>
                  </a:cubicBezTo>
                  <a:lnTo>
                    <a:pt x="0" y="17314"/>
                  </a:lnTo>
                  <a:cubicBezTo>
                    <a:pt x="0" y="7752"/>
                    <a:pt x="7752" y="0"/>
                    <a:pt x="1731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295466" cy="1091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2049148" y="3298178"/>
            <a:ext cx="4918723" cy="1473374"/>
            <a:chOff x="0" y="0"/>
            <a:chExt cx="1073340" cy="3215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340" cy="321513"/>
            </a:xfrm>
            <a:custGeom>
              <a:avLst/>
              <a:gdLst/>
              <a:ahLst/>
              <a:cxnLst/>
              <a:rect l="l" t="t" r="r" b="b"/>
              <a:pathLst>
                <a:path w="1073340" h="321513">
                  <a:moveTo>
                    <a:pt x="1073340" y="0"/>
                  </a:moveTo>
                  <a:lnTo>
                    <a:pt x="1073340" y="207213"/>
                  </a:lnTo>
                  <a:lnTo>
                    <a:pt x="536670" y="321513"/>
                  </a:lnTo>
                  <a:lnTo>
                    <a:pt x="0" y="207213"/>
                  </a:lnTo>
                  <a:lnTo>
                    <a:pt x="0" y="0"/>
                  </a:lnTo>
                  <a:lnTo>
                    <a:pt x="1073340" y="0"/>
                  </a:ln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073340" cy="2357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112735" y="8140435"/>
            <a:ext cx="4293129" cy="429312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613155" y="-2146565"/>
            <a:ext cx="4293129" cy="429312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5389711" y="-1175164"/>
            <a:ext cx="4016153" cy="2203864"/>
          </a:xfrm>
          <a:custGeom>
            <a:avLst/>
            <a:gdLst/>
            <a:ahLst/>
            <a:cxnLst/>
            <a:rect l="l" t="t" r="r" b="b"/>
            <a:pathLst>
              <a:path w="4016153" h="2203864">
                <a:moveTo>
                  <a:pt x="0" y="0"/>
                </a:moveTo>
                <a:lnTo>
                  <a:pt x="4016154" y="0"/>
                </a:lnTo>
                <a:lnTo>
                  <a:pt x="4016154" y="2203864"/>
                </a:lnTo>
                <a:lnTo>
                  <a:pt x="0" y="220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743904" y="3990413"/>
            <a:ext cx="407117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AEB"/>
                </a:solidFill>
                <a:latin typeface="DM Sans Bold"/>
              </a:rPr>
              <a:t>Pertama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024081" y="5429620"/>
            <a:ext cx="4236060" cy="271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 dirty="0">
                <a:solidFill>
                  <a:srgbClr val="004AAD"/>
                </a:solidFill>
                <a:latin typeface="DM Sans Bold"/>
              </a:rPr>
              <a:t> Mampu </a:t>
            </a:r>
            <a:r>
              <a:rPr lang="en-US" sz="3600" dirty="0" err="1">
                <a:solidFill>
                  <a:srgbClr val="004AAD"/>
                </a:solidFill>
                <a:latin typeface="DM Sans Bold"/>
              </a:rPr>
              <a:t>menerangkan</a:t>
            </a:r>
            <a:r>
              <a:rPr lang="en-US" sz="3600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DM Sans Bold"/>
              </a:rPr>
              <a:t>pengangguran</a:t>
            </a:r>
            <a:r>
              <a:rPr lang="en-US" sz="3600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00" dirty="0" err="1">
                <a:solidFill>
                  <a:srgbClr val="004AAD"/>
                </a:solidFill>
                <a:latin typeface="DM Sans Bold"/>
              </a:rPr>
              <a:t>struktural</a:t>
            </a:r>
            <a:endParaRPr lang="en-US" sz="3600" dirty="0">
              <a:solidFill>
                <a:srgbClr val="004AAD"/>
              </a:solidFill>
              <a:latin typeface="DM Sa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106524" y="3990413"/>
            <a:ext cx="407117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AEB"/>
                </a:solidFill>
                <a:latin typeface="DM Sans Bold"/>
              </a:rPr>
              <a:t>Kedua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72922" y="3990413"/>
            <a:ext cx="407117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AEB"/>
                </a:solidFill>
                <a:latin typeface="DM Sans Bold"/>
              </a:rPr>
              <a:t>Ketiga</a:t>
            </a:r>
          </a:p>
        </p:txBody>
      </p:sp>
      <p:sp>
        <p:nvSpPr>
          <p:cNvPr id="34" name="Freeform 34"/>
          <p:cNvSpPr/>
          <p:nvPr/>
        </p:nvSpPr>
        <p:spPr>
          <a:xfrm>
            <a:off x="-1474667" y="9379003"/>
            <a:ext cx="4016153" cy="2203864"/>
          </a:xfrm>
          <a:custGeom>
            <a:avLst/>
            <a:gdLst/>
            <a:ahLst/>
            <a:cxnLst/>
            <a:rect l="l" t="t" r="r" b="b"/>
            <a:pathLst>
              <a:path w="4016153" h="2203864">
                <a:moveTo>
                  <a:pt x="0" y="0"/>
                </a:moveTo>
                <a:lnTo>
                  <a:pt x="4016153" y="0"/>
                </a:lnTo>
                <a:lnTo>
                  <a:pt x="4016153" y="2203864"/>
                </a:lnTo>
                <a:lnTo>
                  <a:pt x="0" y="220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2390479" y="5429620"/>
            <a:ext cx="4236060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 dirty="0">
                <a:solidFill>
                  <a:srgbClr val="5E17EB"/>
                </a:solidFill>
                <a:latin typeface="DM Sans Bold"/>
              </a:rPr>
              <a:t>Mampu </a:t>
            </a:r>
            <a:r>
              <a:rPr lang="en-US" sz="3600" dirty="0" err="1">
                <a:solidFill>
                  <a:srgbClr val="5E17EB"/>
                </a:solidFill>
                <a:latin typeface="DM Sans Bold"/>
              </a:rPr>
              <a:t>menerangkan</a:t>
            </a:r>
            <a:r>
              <a:rPr lang="en-US" sz="3600" dirty="0">
                <a:solidFill>
                  <a:srgbClr val="5E17EB"/>
                </a:solidFill>
                <a:latin typeface="DM Sans Bold"/>
              </a:rPr>
              <a:t> </a:t>
            </a:r>
            <a:r>
              <a:rPr lang="en-US" sz="3600" dirty="0" err="1">
                <a:solidFill>
                  <a:srgbClr val="5E17EB"/>
                </a:solidFill>
                <a:latin typeface="DM Sans Bold"/>
              </a:rPr>
              <a:t>pola</a:t>
            </a:r>
            <a:r>
              <a:rPr lang="en-US" sz="3600" dirty="0">
                <a:solidFill>
                  <a:srgbClr val="5E17EB"/>
                </a:solidFill>
                <a:latin typeface="DM Sans Bold"/>
              </a:rPr>
              <a:t> </a:t>
            </a:r>
            <a:r>
              <a:rPr lang="en-US" sz="3600" dirty="0" err="1">
                <a:solidFill>
                  <a:srgbClr val="5E17EB"/>
                </a:solidFill>
                <a:latin typeface="DM Sans Bold"/>
              </a:rPr>
              <a:t>pengangguran</a:t>
            </a:r>
            <a:endParaRPr lang="en-US" sz="3600" dirty="0">
              <a:solidFill>
                <a:srgbClr val="5E17EB"/>
              </a:solidFill>
              <a:latin typeface="DM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661461" y="5190653"/>
            <a:ext cx="4236060" cy="384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0"/>
              </a:lnSpc>
            </a:pPr>
            <a:endParaRPr dirty="0"/>
          </a:p>
          <a:p>
            <a:pPr algn="ctr">
              <a:lnSpc>
                <a:spcPts val="5100"/>
              </a:lnSpc>
            </a:pPr>
            <a:r>
              <a:rPr lang="en-US" sz="3400" dirty="0">
                <a:solidFill>
                  <a:srgbClr val="A44F30"/>
                </a:solidFill>
                <a:latin typeface="DM Sans Bold"/>
              </a:rPr>
              <a:t>Mampu </a:t>
            </a:r>
            <a:r>
              <a:rPr lang="en-US" sz="3400" dirty="0" err="1">
                <a:solidFill>
                  <a:srgbClr val="A44F30"/>
                </a:solidFill>
                <a:latin typeface="DM Sans Bold"/>
              </a:rPr>
              <a:t>menjelaskan</a:t>
            </a:r>
            <a:r>
              <a:rPr lang="en-US" sz="3400" dirty="0">
                <a:solidFill>
                  <a:srgbClr val="A44F30"/>
                </a:solidFill>
                <a:latin typeface="DM Sans Bold"/>
              </a:rPr>
              <a:t> </a:t>
            </a:r>
            <a:r>
              <a:rPr lang="en-US" sz="3400" dirty="0" err="1">
                <a:solidFill>
                  <a:srgbClr val="A44F30"/>
                </a:solidFill>
                <a:latin typeface="DM Sans Bold"/>
              </a:rPr>
              <a:t>kebijakan</a:t>
            </a:r>
            <a:r>
              <a:rPr lang="en-US" sz="3400" dirty="0">
                <a:solidFill>
                  <a:srgbClr val="A44F30"/>
                </a:solidFill>
                <a:latin typeface="DM Sans Bold"/>
              </a:rPr>
              <a:t> </a:t>
            </a:r>
            <a:r>
              <a:rPr lang="en-US" sz="3400" dirty="0" err="1">
                <a:solidFill>
                  <a:srgbClr val="A44F30"/>
                </a:solidFill>
                <a:latin typeface="DM Sans Bold"/>
              </a:rPr>
              <a:t>publik</a:t>
            </a:r>
            <a:r>
              <a:rPr lang="en-US" sz="3400" dirty="0">
                <a:solidFill>
                  <a:srgbClr val="A44F30"/>
                </a:solidFill>
                <a:latin typeface="DM Sans Bold"/>
              </a:rPr>
              <a:t> dan </a:t>
            </a:r>
            <a:r>
              <a:rPr lang="en-US" sz="3400" dirty="0" err="1">
                <a:solidFill>
                  <a:srgbClr val="A44F30"/>
                </a:solidFill>
                <a:latin typeface="DM Sans Bold"/>
              </a:rPr>
              <a:t>pengangguran</a:t>
            </a:r>
            <a:r>
              <a:rPr lang="en-US" sz="3400" dirty="0">
                <a:solidFill>
                  <a:srgbClr val="A44F30"/>
                </a:solidFill>
                <a:latin typeface="DM Sans Bold"/>
              </a:rPr>
              <a:t> </a:t>
            </a:r>
            <a:r>
              <a:rPr lang="en-US" sz="3400" dirty="0" err="1">
                <a:solidFill>
                  <a:srgbClr val="A44F30"/>
                </a:solidFill>
                <a:latin typeface="DM Sans Bold"/>
              </a:rPr>
              <a:t>friksional</a:t>
            </a:r>
            <a:endParaRPr lang="en-US" sz="3400" dirty="0">
              <a:solidFill>
                <a:srgbClr val="A44F30"/>
              </a:solidFill>
              <a:latin typeface="DM Sans Bold"/>
            </a:endParaRPr>
          </a:p>
          <a:p>
            <a:pPr>
              <a:lnSpc>
                <a:spcPts val="2420"/>
              </a:lnSpc>
            </a:pPr>
            <a:endParaRPr lang="en-US" sz="3400" dirty="0">
              <a:solidFill>
                <a:srgbClr val="A44F30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-2023730" y="7040723"/>
            <a:ext cx="3495899" cy="4260352"/>
          </a:xfrm>
          <a:prstGeom prst="line">
            <a:avLst/>
          </a:prstGeom>
          <a:ln w="85725" cap="rnd">
            <a:solidFill>
              <a:srgbClr val="E0B15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306443" y="611889"/>
            <a:ext cx="5777927" cy="1291206"/>
            <a:chOff x="-11868" y="0"/>
            <a:chExt cx="1521759" cy="340071"/>
          </a:xfrm>
        </p:grpSpPr>
        <p:sp>
          <p:nvSpPr>
            <p:cNvPr id="4" name="Freeform 4"/>
            <p:cNvSpPr/>
            <p:nvPr/>
          </p:nvSpPr>
          <p:spPr>
            <a:xfrm>
              <a:off x="-11868" y="5999"/>
              <a:ext cx="1509891" cy="334072"/>
            </a:xfrm>
            <a:custGeom>
              <a:avLst/>
              <a:gdLst/>
              <a:ahLst/>
              <a:cxnLst/>
              <a:rect l="l" t="t" r="r" b="b"/>
              <a:pathLst>
                <a:path w="1509891" h="334072">
                  <a:moveTo>
                    <a:pt x="45915" y="0"/>
                  </a:moveTo>
                  <a:lnTo>
                    <a:pt x="1463975" y="0"/>
                  </a:lnTo>
                  <a:cubicBezTo>
                    <a:pt x="1476153" y="0"/>
                    <a:pt x="1487832" y="4837"/>
                    <a:pt x="1496442" y="13448"/>
                  </a:cubicBezTo>
                  <a:cubicBezTo>
                    <a:pt x="1505053" y="22059"/>
                    <a:pt x="1509891" y="33738"/>
                    <a:pt x="1509891" y="45915"/>
                  </a:cubicBezTo>
                  <a:lnTo>
                    <a:pt x="1509891" y="288157"/>
                  </a:lnTo>
                  <a:cubicBezTo>
                    <a:pt x="1509891" y="313515"/>
                    <a:pt x="1489334" y="334072"/>
                    <a:pt x="1463975" y="334072"/>
                  </a:cubicBezTo>
                  <a:lnTo>
                    <a:pt x="45915" y="334072"/>
                  </a:lnTo>
                  <a:cubicBezTo>
                    <a:pt x="20557" y="334072"/>
                    <a:pt x="0" y="313515"/>
                    <a:pt x="0" y="288157"/>
                  </a:cubicBezTo>
                  <a:lnTo>
                    <a:pt x="0" y="45915"/>
                  </a:lnTo>
                  <a:cubicBezTo>
                    <a:pt x="0" y="20557"/>
                    <a:pt x="20557" y="0"/>
                    <a:pt x="4591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509891" cy="334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935"/>
                </a:lnSpc>
                <a:spcBef>
                  <a:spcPct val="0"/>
                </a:spcBef>
              </a:pPr>
              <a:r>
                <a:rPr lang="en-US" sz="4946" dirty="0" err="1">
                  <a:solidFill>
                    <a:srgbClr val="C63E2F"/>
                  </a:solidFill>
                  <a:latin typeface="Canva Sans Bold"/>
                </a:rPr>
                <a:t>Pendahuluan</a:t>
              </a:r>
              <a:endParaRPr lang="en-US" sz="4946" dirty="0">
                <a:solidFill>
                  <a:srgbClr val="C63E2F"/>
                </a:solidFill>
                <a:latin typeface="Canva Sans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-8419140">
            <a:off x="16781988" y="-3913825"/>
            <a:ext cx="2842082" cy="7253346"/>
            <a:chOff x="0" y="0"/>
            <a:chExt cx="660400" cy="16854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1685423"/>
            </a:xfrm>
            <a:custGeom>
              <a:avLst/>
              <a:gdLst/>
              <a:ahLst/>
              <a:cxnLst/>
              <a:rect l="l" t="t" r="r" b="b"/>
              <a:pathLst>
                <a:path w="660400" h="1685423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7885"/>
                  </a:cubicBezTo>
                  <a:lnTo>
                    <a:pt x="660400" y="1685423"/>
                  </a:lnTo>
                  <a:lnTo>
                    <a:pt x="0" y="1685423"/>
                  </a:lnTo>
                  <a:lnTo>
                    <a:pt x="0" y="34887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>
                <a:alpha val="43922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98425"/>
              <a:ext cx="660400" cy="1586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8422862">
            <a:off x="18303618" y="-391052"/>
            <a:ext cx="1338510" cy="5875601"/>
            <a:chOff x="0" y="0"/>
            <a:chExt cx="660400" cy="28989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2898930"/>
            </a:xfrm>
            <a:custGeom>
              <a:avLst/>
              <a:gdLst/>
              <a:ahLst/>
              <a:cxnLst/>
              <a:rect l="l" t="t" r="r" b="b"/>
              <a:pathLst>
                <a:path w="660400" h="289893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74841"/>
                  </a:cubicBezTo>
                  <a:lnTo>
                    <a:pt x="660400" y="2898930"/>
                  </a:lnTo>
                  <a:lnTo>
                    <a:pt x="0" y="2898930"/>
                  </a:lnTo>
                  <a:lnTo>
                    <a:pt x="0" y="376714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8425"/>
              <a:ext cx="660400" cy="2800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8422862">
            <a:off x="14997526" y="-558072"/>
            <a:ext cx="411277" cy="1644511"/>
            <a:chOff x="0" y="0"/>
            <a:chExt cx="660400" cy="264063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2640639"/>
            </a:xfrm>
            <a:custGeom>
              <a:avLst/>
              <a:gdLst/>
              <a:ahLst/>
              <a:cxnLst/>
              <a:rect l="l" t="t" r="r" b="b"/>
              <a:pathLst>
                <a:path w="660400" h="264063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69104"/>
                  </a:cubicBezTo>
                  <a:lnTo>
                    <a:pt x="660400" y="2640639"/>
                  </a:lnTo>
                  <a:lnTo>
                    <a:pt x="0" y="2640639"/>
                  </a:lnTo>
                  <a:lnTo>
                    <a:pt x="0" y="37078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8425"/>
              <a:ext cx="660400" cy="2542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H="1">
            <a:off x="17077631" y="-274996"/>
            <a:ext cx="3190486" cy="3827111"/>
          </a:xfrm>
          <a:prstGeom prst="line">
            <a:avLst/>
          </a:prstGeom>
          <a:ln w="85725" cap="rnd">
            <a:solidFill>
              <a:srgbClr val="E0B1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617564" y="5852089"/>
            <a:ext cx="17052872" cy="279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5E17EB"/>
                </a:solidFill>
                <a:latin typeface="DM Sans"/>
              </a:rPr>
              <a:t>Tingkat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pengangguran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yang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tinggi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akan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mengganggu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stabilitas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negara. Karena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dengan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tingginya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tingkat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pengangguran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akan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menimbulkan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tingkat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kriminalitas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.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Sehingga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hal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ini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akan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mengancam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tingkat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investasi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. Dimana para investor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akan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enggan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utk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menanamkan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uangnya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utk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membangun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pabrik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(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industri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). Dan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ini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akan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berdampak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pada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perekonomian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.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Untuk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itu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pengangguran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harus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segera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5E17EB"/>
                </a:solidFill>
                <a:latin typeface="DM Sans"/>
              </a:rPr>
              <a:t>diatasi</a:t>
            </a:r>
            <a:r>
              <a:rPr lang="en-US" sz="3200" dirty="0">
                <a:solidFill>
                  <a:srgbClr val="5E17EB"/>
                </a:solidFill>
                <a:latin typeface="DM Sans"/>
              </a:rPr>
              <a:t>.</a:t>
            </a:r>
          </a:p>
        </p:txBody>
      </p:sp>
      <p:pic>
        <p:nvPicPr>
          <p:cNvPr id="1026" name="Picture 2" descr="DAMPAK DIBALIK MENINGKATNYA ANGKA PENGANGGURAN – Website ...">
            <a:extLst>
              <a:ext uri="{FF2B5EF4-FFF2-40B4-BE49-F238E27FC236}">
                <a16:creationId xmlns:a16="http://schemas.microsoft.com/office/drawing/2014/main" id="{CE1C025D-5AC7-4DB3-9A13-95B8D293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041">
            <a:off x="396320" y="2347411"/>
            <a:ext cx="3453148" cy="22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4557310" y="2546748"/>
            <a:ext cx="12844682" cy="3022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64"/>
              </a:lnSpc>
            </a:pPr>
            <a:r>
              <a:rPr lang="en-US" sz="3200" dirty="0" err="1">
                <a:solidFill>
                  <a:srgbClr val="000000"/>
                </a:solidFill>
                <a:latin typeface="DM Sans"/>
              </a:rPr>
              <a:t>Pengangguran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merupakan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salah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satu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masalah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harus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diselesaikan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oleh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pemerintah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. Karena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pengangguran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membawa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dampak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pada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pertumbuhan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perkembangan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perekonomian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Untuk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itu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pengangguran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harus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dicarikan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DM Sans"/>
              </a:rPr>
              <a:t>solusinya</a:t>
            </a:r>
            <a:r>
              <a:rPr lang="en-US" sz="3200" dirty="0">
                <a:solidFill>
                  <a:srgbClr val="000000"/>
                </a:solidFill>
                <a:latin typeface="DM Sans"/>
              </a:rPr>
              <a:t>.</a:t>
            </a:r>
          </a:p>
          <a:p>
            <a:pPr algn="just">
              <a:lnSpc>
                <a:spcPts val="4864"/>
              </a:lnSpc>
            </a:pPr>
            <a:endParaRPr lang="en-US" sz="3200" dirty="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524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0810607">
            <a:off x="14811297" y="311791"/>
            <a:ext cx="3353637" cy="5324055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79222" r="-7922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74670" y="429283"/>
            <a:ext cx="9614408" cy="83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99"/>
              </a:lnSpc>
            </a:pPr>
            <a:r>
              <a:rPr lang="en-US" sz="5582" dirty="0">
                <a:solidFill>
                  <a:srgbClr val="000000"/>
                </a:solidFill>
                <a:latin typeface="DM Sans Bold"/>
              </a:rPr>
              <a:t>2. </a:t>
            </a:r>
            <a:r>
              <a:rPr lang="en-US" sz="5582" dirty="0" err="1">
                <a:solidFill>
                  <a:srgbClr val="000000"/>
                </a:solidFill>
                <a:latin typeface="DM Sans Bold"/>
              </a:rPr>
              <a:t>Pengertian</a:t>
            </a:r>
            <a:r>
              <a:rPr lang="en-US" sz="5582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5582" dirty="0" err="1">
                <a:solidFill>
                  <a:srgbClr val="000000"/>
                </a:solidFill>
                <a:latin typeface="DM Sans Bold"/>
              </a:rPr>
              <a:t>Pengangguran</a:t>
            </a:r>
            <a:endParaRPr lang="en-US" sz="5582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399804"/>
            <a:ext cx="12687300" cy="4896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49"/>
              </a:lnSpc>
            </a:pP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Penduduk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usia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productif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yang </a:t>
            </a:r>
            <a:r>
              <a:rPr lang="en-US" sz="3699" dirty="0" err="1">
                <a:solidFill>
                  <a:srgbClr val="C00000"/>
                </a:solidFill>
                <a:latin typeface="DM Sans Bold"/>
              </a:rPr>
              <a:t>tdk</a:t>
            </a:r>
            <a:r>
              <a:rPr lang="en-US" sz="3699" dirty="0">
                <a:solidFill>
                  <a:srgbClr val="C00000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C00000"/>
                </a:solidFill>
                <a:latin typeface="DM Sans Bold"/>
              </a:rPr>
              <a:t>dapat</a:t>
            </a:r>
            <a:r>
              <a:rPr lang="en-US" sz="3699" dirty="0">
                <a:solidFill>
                  <a:srgbClr val="C00000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C00000"/>
                </a:solidFill>
                <a:latin typeface="DM Sans Bold"/>
              </a:rPr>
              <a:t>bekerja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, </a:t>
            </a:r>
            <a:r>
              <a:rPr lang="en-US" sz="3699" dirty="0" err="1">
                <a:solidFill>
                  <a:schemeClr val="accent3">
                    <a:lumMod val="50000"/>
                  </a:schemeClr>
                </a:solidFill>
                <a:latin typeface="DM Sans Bold"/>
              </a:rPr>
              <a:t>sedang</a:t>
            </a:r>
            <a:r>
              <a:rPr lang="en-US" sz="3699" dirty="0">
                <a:solidFill>
                  <a:schemeClr val="accent3">
                    <a:lumMod val="50000"/>
                  </a:schemeClr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chemeClr val="accent3">
                    <a:lumMod val="50000"/>
                  </a:schemeClr>
                </a:solidFill>
                <a:latin typeface="DM Sans Bold"/>
              </a:rPr>
              <a:t>mencari</a:t>
            </a:r>
            <a:r>
              <a:rPr lang="en-US" sz="3699" dirty="0">
                <a:solidFill>
                  <a:schemeClr val="accent3">
                    <a:lumMod val="50000"/>
                  </a:schemeClr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chemeClr val="accent3">
                    <a:lumMod val="50000"/>
                  </a:schemeClr>
                </a:solidFill>
                <a:latin typeface="DM Sans Bold"/>
              </a:rPr>
              <a:t>kerja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,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atau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B0F0"/>
                </a:solidFill>
                <a:latin typeface="DM Sans Bold"/>
              </a:rPr>
              <a:t>sedang</a:t>
            </a:r>
            <a:r>
              <a:rPr lang="en-US" sz="3699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B0F0"/>
                </a:solidFill>
                <a:latin typeface="DM Sans Bold"/>
              </a:rPr>
              <a:t>menunggu</a:t>
            </a:r>
            <a:r>
              <a:rPr lang="en-US" sz="3699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B0F0"/>
                </a:solidFill>
                <a:latin typeface="DM Sans Bold"/>
              </a:rPr>
              <a:t>dalam</a:t>
            </a:r>
            <a:r>
              <a:rPr lang="en-US" sz="3699" dirty="0">
                <a:solidFill>
                  <a:srgbClr val="00B0F0"/>
                </a:solidFill>
                <a:latin typeface="DM Sans Bold"/>
              </a:rPr>
              <a:t> proses </a:t>
            </a:r>
            <a:r>
              <a:rPr lang="en-US" sz="3699" dirty="0" err="1">
                <a:solidFill>
                  <a:srgbClr val="00B0F0"/>
                </a:solidFill>
                <a:latin typeface="DM Sans Bold"/>
              </a:rPr>
              <a:t>membangun</a:t>
            </a:r>
            <a:r>
              <a:rPr lang="en-US" sz="3699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B0F0"/>
                </a:solidFill>
                <a:latin typeface="DM Sans Bold"/>
              </a:rPr>
              <a:t>sebuah</a:t>
            </a:r>
            <a:r>
              <a:rPr lang="en-US" sz="3699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B0F0"/>
                </a:solidFill>
                <a:latin typeface="DM Sans Bold"/>
              </a:rPr>
              <a:t>bisnis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.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Dengan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kata lain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mereka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yang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belum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diterima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oleh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lapangan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pekerjaan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,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atau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sedang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berproses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membangun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bisnis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atau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sedang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mencari</a:t>
            </a:r>
            <a:r>
              <a:rPr lang="en-US" sz="3699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3699" dirty="0" err="1">
                <a:solidFill>
                  <a:srgbClr val="004AAD"/>
                </a:solidFill>
                <a:latin typeface="DM Sans Bold"/>
              </a:rPr>
              <a:t>pekerjaan</a:t>
            </a:r>
            <a:endParaRPr lang="en-US" sz="3699" dirty="0">
              <a:solidFill>
                <a:srgbClr val="004AAD"/>
              </a:solidFill>
              <a:latin typeface="DM Sans Bold"/>
            </a:endParaRPr>
          </a:p>
          <a:p>
            <a:pPr algn="just">
              <a:lnSpc>
                <a:spcPts val="5549"/>
              </a:lnSpc>
              <a:spcBef>
                <a:spcPct val="0"/>
              </a:spcBef>
            </a:pPr>
            <a:endParaRPr lang="en-US" sz="3699" dirty="0">
              <a:solidFill>
                <a:srgbClr val="004AAD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3136" y="-4978729"/>
            <a:ext cx="7331288" cy="733128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9928" y="218153"/>
            <a:ext cx="10522154" cy="1163460"/>
            <a:chOff x="0" y="0"/>
            <a:chExt cx="2771267" cy="3064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267" cy="306426"/>
            </a:xfrm>
            <a:custGeom>
              <a:avLst/>
              <a:gdLst/>
              <a:ahLst/>
              <a:cxnLst/>
              <a:rect l="l" t="t" r="r" b="b"/>
              <a:pathLst>
                <a:path w="2771267" h="306426">
                  <a:moveTo>
                    <a:pt x="8829" y="0"/>
                  </a:moveTo>
                  <a:lnTo>
                    <a:pt x="2762438" y="0"/>
                  </a:lnTo>
                  <a:cubicBezTo>
                    <a:pt x="2764779" y="0"/>
                    <a:pt x="2767025" y="930"/>
                    <a:pt x="2768681" y="2586"/>
                  </a:cubicBezTo>
                  <a:cubicBezTo>
                    <a:pt x="2770337" y="4242"/>
                    <a:pt x="2771267" y="6488"/>
                    <a:pt x="2771267" y="8829"/>
                  </a:cubicBezTo>
                  <a:lnTo>
                    <a:pt x="2771267" y="297596"/>
                  </a:lnTo>
                  <a:cubicBezTo>
                    <a:pt x="2771267" y="299938"/>
                    <a:pt x="2770337" y="302184"/>
                    <a:pt x="2768681" y="303840"/>
                  </a:cubicBezTo>
                  <a:cubicBezTo>
                    <a:pt x="2767025" y="305495"/>
                    <a:pt x="2764779" y="306426"/>
                    <a:pt x="2762438" y="306426"/>
                  </a:cubicBezTo>
                  <a:lnTo>
                    <a:pt x="8829" y="306426"/>
                  </a:lnTo>
                  <a:cubicBezTo>
                    <a:pt x="3953" y="306426"/>
                    <a:pt x="0" y="302473"/>
                    <a:pt x="0" y="297596"/>
                  </a:cubicBezTo>
                  <a:lnTo>
                    <a:pt x="0" y="8829"/>
                  </a:lnTo>
                  <a:cubicBezTo>
                    <a:pt x="0" y="6488"/>
                    <a:pt x="930" y="4242"/>
                    <a:pt x="2586" y="2586"/>
                  </a:cubicBezTo>
                  <a:cubicBezTo>
                    <a:pt x="4242" y="930"/>
                    <a:pt x="6488" y="0"/>
                    <a:pt x="882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771267" cy="382626"/>
            </a:xfrm>
            <a:prstGeom prst="rect">
              <a:avLst/>
            </a:prstGeom>
          </p:spPr>
          <p:txBody>
            <a:bodyPr lIns="215900" tIns="215900" rIns="215900" bIns="215900" rtlCol="0" anchor="ctr"/>
            <a:lstStyle/>
            <a:p>
              <a:pPr marL="0" lvl="0" indent="0" algn="ctr">
                <a:lnSpc>
                  <a:spcPts val="5739"/>
                </a:lnSpc>
                <a:spcBef>
                  <a:spcPct val="0"/>
                </a:spcBef>
              </a:pPr>
              <a:r>
                <a:rPr lang="en-US" sz="4099">
                  <a:solidFill>
                    <a:srgbClr val="2B1511"/>
                  </a:solidFill>
                  <a:latin typeface="Canva Sans Bold"/>
                </a:rPr>
                <a:t>3. Penyebab Terjadinya Pengangguran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19559" y="2023386"/>
            <a:ext cx="3830680" cy="658347"/>
            <a:chOff x="0" y="0"/>
            <a:chExt cx="4620996" cy="7941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20895" cy="794131"/>
            </a:xfrm>
            <a:custGeom>
              <a:avLst/>
              <a:gdLst/>
              <a:ahLst/>
              <a:cxnLst/>
              <a:rect l="l" t="t" r="r" b="b"/>
              <a:pathLst>
                <a:path w="4620895" h="794131">
                  <a:moveTo>
                    <a:pt x="418211" y="794131"/>
                  </a:moveTo>
                  <a:cubicBezTo>
                    <a:pt x="982726" y="417957"/>
                    <a:pt x="1630934" y="229870"/>
                    <a:pt x="2320925" y="229870"/>
                  </a:cubicBezTo>
                  <a:cubicBezTo>
                    <a:pt x="2990088" y="229870"/>
                    <a:pt x="3638169" y="417957"/>
                    <a:pt x="4223639" y="794131"/>
                  </a:cubicBezTo>
                  <a:cubicBezTo>
                    <a:pt x="4620895" y="794131"/>
                    <a:pt x="4620895" y="794131"/>
                    <a:pt x="4620895" y="794131"/>
                  </a:cubicBezTo>
                  <a:cubicBezTo>
                    <a:pt x="4432681" y="647827"/>
                    <a:pt x="4432681" y="647827"/>
                    <a:pt x="4432681" y="647827"/>
                  </a:cubicBezTo>
                  <a:cubicBezTo>
                    <a:pt x="3805555" y="229870"/>
                    <a:pt x="3073654" y="0"/>
                    <a:pt x="2320925" y="0"/>
                  </a:cubicBezTo>
                  <a:cubicBezTo>
                    <a:pt x="1547241" y="0"/>
                    <a:pt x="815467" y="229870"/>
                    <a:pt x="188214" y="647827"/>
                  </a:cubicBezTo>
                  <a:cubicBezTo>
                    <a:pt x="0" y="794131"/>
                    <a:pt x="0" y="794131"/>
                    <a:pt x="0" y="794131"/>
                  </a:cubicBezTo>
                  <a:lnTo>
                    <a:pt x="418211" y="794131"/>
                  </a:lnTo>
                  <a:close/>
                </a:path>
              </a:pathLst>
            </a:custGeom>
            <a:solidFill>
              <a:srgbClr val="EF5241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502203" y="7605268"/>
            <a:ext cx="3865093" cy="658347"/>
            <a:chOff x="0" y="0"/>
            <a:chExt cx="4662509" cy="7941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62551" cy="794131"/>
            </a:xfrm>
            <a:custGeom>
              <a:avLst/>
              <a:gdLst/>
              <a:ahLst/>
              <a:cxnLst/>
              <a:rect l="l" t="t" r="r" b="b"/>
              <a:pathLst>
                <a:path w="4662551" h="794131">
                  <a:moveTo>
                    <a:pt x="4265295" y="0"/>
                  </a:moveTo>
                  <a:cubicBezTo>
                    <a:pt x="4244340" y="0"/>
                    <a:pt x="4244340" y="0"/>
                    <a:pt x="4244340" y="0"/>
                  </a:cubicBezTo>
                  <a:cubicBezTo>
                    <a:pt x="3679825" y="355346"/>
                    <a:pt x="3010789" y="564261"/>
                    <a:pt x="2341753" y="564261"/>
                  </a:cubicBezTo>
                  <a:cubicBezTo>
                    <a:pt x="1651762" y="564261"/>
                    <a:pt x="982726" y="355346"/>
                    <a:pt x="418211" y="0"/>
                  </a:cubicBezTo>
                  <a:cubicBezTo>
                    <a:pt x="397256" y="0"/>
                    <a:pt x="397256" y="0"/>
                    <a:pt x="3972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9042" y="146304"/>
                    <a:pt x="209042" y="146304"/>
                    <a:pt x="209042" y="146304"/>
                  </a:cubicBezTo>
                  <a:cubicBezTo>
                    <a:pt x="836295" y="564261"/>
                    <a:pt x="1568069" y="794131"/>
                    <a:pt x="2341753" y="794131"/>
                  </a:cubicBezTo>
                  <a:cubicBezTo>
                    <a:pt x="3094482" y="794131"/>
                    <a:pt x="3826256" y="564261"/>
                    <a:pt x="4453509" y="146304"/>
                  </a:cubicBezTo>
                  <a:cubicBezTo>
                    <a:pt x="4662551" y="0"/>
                    <a:pt x="4662551" y="0"/>
                    <a:pt x="4662551" y="0"/>
                  </a:cubicBezTo>
                  <a:lnTo>
                    <a:pt x="4265295" y="0"/>
                  </a:lnTo>
                  <a:close/>
                </a:path>
              </a:pathLst>
            </a:custGeom>
            <a:solidFill>
              <a:srgbClr val="EF524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323762" y="3220080"/>
            <a:ext cx="658347" cy="3846540"/>
            <a:chOff x="0" y="0"/>
            <a:chExt cx="794172" cy="46401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94131" cy="4640072"/>
            </a:xfrm>
            <a:custGeom>
              <a:avLst/>
              <a:gdLst/>
              <a:ahLst/>
              <a:cxnLst/>
              <a:rect l="l" t="t" r="r" b="b"/>
              <a:pathLst>
                <a:path w="794131" h="4640072">
                  <a:moveTo>
                    <a:pt x="794131" y="4222115"/>
                  </a:moveTo>
                  <a:cubicBezTo>
                    <a:pt x="417957" y="3657727"/>
                    <a:pt x="229870" y="3009773"/>
                    <a:pt x="229870" y="2320036"/>
                  </a:cubicBezTo>
                  <a:cubicBezTo>
                    <a:pt x="229870" y="1630299"/>
                    <a:pt x="417957" y="982345"/>
                    <a:pt x="794131" y="418084"/>
                  </a:cubicBezTo>
                  <a:cubicBezTo>
                    <a:pt x="794131" y="0"/>
                    <a:pt x="794131" y="0"/>
                    <a:pt x="794131" y="0"/>
                  </a:cubicBezTo>
                  <a:cubicBezTo>
                    <a:pt x="647827" y="188087"/>
                    <a:pt x="647827" y="188087"/>
                    <a:pt x="647827" y="188087"/>
                  </a:cubicBezTo>
                  <a:cubicBezTo>
                    <a:pt x="209042" y="836041"/>
                    <a:pt x="0" y="1567561"/>
                    <a:pt x="0" y="2320036"/>
                  </a:cubicBezTo>
                  <a:cubicBezTo>
                    <a:pt x="0" y="3072511"/>
                    <a:pt x="209042" y="3804031"/>
                    <a:pt x="647827" y="4451985"/>
                  </a:cubicBezTo>
                  <a:cubicBezTo>
                    <a:pt x="794131" y="4640072"/>
                    <a:pt x="794131" y="4640072"/>
                    <a:pt x="794131" y="4640072"/>
                  </a:cubicBezTo>
                  <a:lnTo>
                    <a:pt x="794131" y="4222115"/>
                  </a:lnTo>
                  <a:close/>
                </a:path>
              </a:pathLst>
            </a:custGeom>
            <a:solidFill>
              <a:srgbClr val="A44F3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887390" y="3201826"/>
            <a:ext cx="658347" cy="3883348"/>
            <a:chOff x="0" y="0"/>
            <a:chExt cx="794172" cy="46845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4131" cy="4684522"/>
            </a:xfrm>
            <a:custGeom>
              <a:avLst/>
              <a:gdLst/>
              <a:ahLst/>
              <a:cxnLst/>
              <a:rect l="l" t="t" r="r" b="b"/>
              <a:pathLst>
                <a:path w="794131" h="4684522">
                  <a:moveTo>
                    <a:pt x="146304" y="20916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8211"/>
                    <a:pt x="0" y="418211"/>
                    <a:pt x="0" y="418211"/>
                  </a:cubicBezTo>
                  <a:cubicBezTo>
                    <a:pt x="376174" y="982853"/>
                    <a:pt x="564261" y="1652143"/>
                    <a:pt x="564261" y="2342261"/>
                  </a:cubicBezTo>
                  <a:cubicBezTo>
                    <a:pt x="564261" y="3032379"/>
                    <a:pt x="376174" y="3701669"/>
                    <a:pt x="0" y="4266311"/>
                  </a:cubicBezTo>
                  <a:cubicBezTo>
                    <a:pt x="0" y="4684522"/>
                    <a:pt x="0" y="4684522"/>
                    <a:pt x="0" y="4684522"/>
                  </a:cubicBezTo>
                  <a:cubicBezTo>
                    <a:pt x="146304" y="4475353"/>
                    <a:pt x="146304" y="4475353"/>
                    <a:pt x="146304" y="4475353"/>
                  </a:cubicBezTo>
                  <a:cubicBezTo>
                    <a:pt x="585216" y="3827018"/>
                    <a:pt x="794131" y="3095117"/>
                    <a:pt x="794131" y="2342261"/>
                  </a:cubicBezTo>
                  <a:cubicBezTo>
                    <a:pt x="794131" y="1589405"/>
                    <a:pt x="585216" y="857377"/>
                    <a:pt x="146304" y="209169"/>
                  </a:cubicBezTo>
                  <a:close/>
                </a:path>
              </a:pathLst>
            </a:custGeom>
            <a:solidFill>
              <a:srgbClr val="A44F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848734" y="8098728"/>
            <a:ext cx="3616106" cy="361610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B15E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90600" y="1947186"/>
            <a:ext cx="7710439" cy="893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8"/>
              </a:lnSpc>
            </a:pPr>
            <a:r>
              <a:rPr lang="en-US" sz="2400" dirty="0" err="1">
                <a:solidFill>
                  <a:srgbClr val="5E17EB"/>
                </a:solidFill>
                <a:latin typeface="DM Sans Bold"/>
              </a:rPr>
              <a:t>Terbatasnya</a:t>
            </a:r>
            <a:r>
              <a:rPr lang="en-US" sz="2400" dirty="0">
                <a:solidFill>
                  <a:srgbClr val="5E17EB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5E17EB"/>
                </a:solidFill>
                <a:latin typeface="DM Sans Bold"/>
              </a:rPr>
              <a:t>lapangan</a:t>
            </a:r>
            <a:r>
              <a:rPr lang="en-US" sz="2400" dirty="0">
                <a:solidFill>
                  <a:srgbClr val="5E17EB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5E17EB"/>
                </a:solidFill>
                <a:latin typeface="DM Sans Bold"/>
              </a:rPr>
              <a:t>sehingga</a:t>
            </a:r>
            <a:r>
              <a:rPr lang="en-US" sz="2400" dirty="0">
                <a:solidFill>
                  <a:srgbClr val="5E17EB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5E17EB"/>
                </a:solidFill>
                <a:latin typeface="DM Sans Bold"/>
              </a:rPr>
              <a:t>memunculkan</a:t>
            </a:r>
            <a:r>
              <a:rPr lang="en-US" sz="2400" dirty="0">
                <a:solidFill>
                  <a:srgbClr val="5E17EB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5E17EB"/>
                </a:solidFill>
                <a:latin typeface="DM Sans Bold"/>
              </a:rPr>
              <a:t>terjadinya</a:t>
            </a:r>
            <a:r>
              <a:rPr lang="en-US" sz="2400" dirty="0">
                <a:solidFill>
                  <a:srgbClr val="5E17EB"/>
                </a:solidFill>
                <a:latin typeface="DM Sans Bold"/>
              </a:rPr>
              <a:t>  </a:t>
            </a:r>
            <a:r>
              <a:rPr lang="en-US" sz="2400" dirty="0" err="1">
                <a:solidFill>
                  <a:srgbClr val="5E17EB"/>
                </a:solidFill>
                <a:latin typeface="DM Sans Bold"/>
              </a:rPr>
              <a:t>pengangguran</a:t>
            </a:r>
            <a:endParaRPr lang="en-US" sz="2400" dirty="0">
              <a:solidFill>
                <a:srgbClr val="5E17EB"/>
              </a:solidFill>
              <a:latin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7558" y="1918611"/>
            <a:ext cx="616570" cy="60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9"/>
              </a:lnSpc>
            </a:pPr>
            <a:r>
              <a:rPr lang="en-US" sz="3322" dirty="0">
                <a:solidFill>
                  <a:srgbClr val="231F1F"/>
                </a:solidFill>
                <a:latin typeface="DM Sans Bold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0600" y="3224656"/>
            <a:ext cx="7005739" cy="82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44"/>
              </a:lnSpc>
            </a:pPr>
            <a:r>
              <a:rPr lang="en-US" sz="2200">
                <a:solidFill>
                  <a:srgbClr val="FF5757"/>
                </a:solidFill>
                <a:latin typeface="DM Sans Bold"/>
              </a:rPr>
              <a:t>Kemajuan teknologi yang tidak diimbangi oleh skill pencari kerja.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7558" y="3318892"/>
            <a:ext cx="616570" cy="60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9"/>
              </a:lnSpc>
            </a:pPr>
            <a:r>
              <a:rPr lang="en-US" sz="3322" dirty="0">
                <a:solidFill>
                  <a:srgbClr val="040200"/>
                </a:solidFill>
                <a:latin typeface="DM Sans Bold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0600" y="4486222"/>
            <a:ext cx="7005739" cy="893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8"/>
              </a:lnSpc>
            </a:pPr>
            <a:r>
              <a:rPr lang="en-US" sz="2400">
                <a:solidFill>
                  <a:srgbClr val="00BF63"/>
                </a:solidFill>
                <a:latin typeface="DM Sans Bold"/>
              </a:rPr>
              <a:t>Pengangguran juga dapat terjadi manakala seseorang mengalami PHK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7558" y="4708702"/>
            <a:ext cx="616570" cy="60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9"/>
              </a:lnSpc>
            </a:pPr>
            <a:r>
              <a:rPr lang="en-US" sz="3322">
                <a:solidFill>
                  <a:srgbClr val="040200"/>
                </a:solidFill>
                <a:latin typeface="DM Sans Bold"/>
              </a:rPr>
              <a:t>03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0600" y="5560261"/>
            <a:ext cx="5853180" cy="1807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8"/>
              </a:lnSpc>
            </a:pPr>
            <a:r>
              <a:rPr lang="en-US" sz="2400" dirty="0">
                <a:solidFill>
                  <a:srgbClr val="FF914D"/>
                </a:solidFill>
                <a:latin typeface="DM Sans Bold"/>
              </a:rPr>
              <a:t>Lokasi yang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jauh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dari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pencari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kerja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,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sehingga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pencari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kerja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enggan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utk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melamar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pekerjaan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yang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dibuat</a:t>
            </a:r>
            <a:r>
              <a:rPr lang="en-US" sz="2400" dirty="0">
                <a:solidFill>
                  <a:srgbClr val="FF914D"/>
                </a:solidFill>
                <a:latin typeface="DM Sans Bold"/>
              </a:rPr>
              <a:t> oleh </a:t>
            </a:r>
            <a:r>
              <a:rPr lang="en-US" sz="2400" dirty="0" err="1">
                <a:solidFill>
                  <a:srgbClr val="FF914D"/>
                </a:solidFill>
                <a:latin typeface="DM Sans Bold"/>
              </a:rPr>
              <a:t>perusahaan</a:t>
            </a:r>
            <a:endParaRPr lang="en-US" sz="2400" dirty="0">
              <a:solidFill>
                <a:srgbClr val="FF914D"/>
              </a:solidFill>
              <a:latin typeface="DM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35012" y="6197151"/>
            <a:ext cx="616570" cy="60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049"/>
              </a:lnSpc>
              <a:spcBef>
                <a:spcPct val="0"/>
              </a:spcBef>
            </a:pPr>
            <a:r>
              <a:rPr lang="en-US" sz="3322" dirty="0">
                <a:solidFill>
                  <a:srgbClr val="040200"/>
                </a:solidFill>
                <a:latin typeface="DM Sans Bold"/>
              </a:rPr>
              <a:t>04</a:t>
            </a:r>
          </a:p>
        </p:txBody>
      </p:sp>
      <p:sp>
        <p:nvSpPr>
          <p:cNvPr id="33" name="Freeform 33"/>
          <p:cNvSpPr/>
          <p:nvPr/>
        </p:nvSpPr>
        <p:spPr>
          <a:xfrm>
            <a:off x="11984372" y="6184119"/>
            <a:ext cx="901055" cy="901055"/>
          </a:xfrm>
          <a:custGeom>
            <a:avLst/>
            <a:gdLst/>
            <a:ahLst/>
            <a:cxnLst/>
            <a:rect l="l" t="t" r="r" b="b"/>
            <a:pathLst>
              <a:path w="901055" h="901055">
                <a:moveTo>
                  <a:pt x="0" y="0"/>
                </a:moveTo>
                <a:lnTo>
                  <a:pt x="901054" y="0"/>
                </a:lnTo>
                <a:lnTo>
                  <a:pt x="901054" y="901055"/>
                </a:lnTo>
                <a:lnTo>
                  <a:pt x="0" y="901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5425AD-EACA-451B-8625-DA4978D3A5A0}"/>
              </a:ext>
            </a:extLst>
          </p:cNvPr>
          <p:cNvGrpSpPr/>
          <p:nvPr/>
        </p:nvGrpSpPr>
        <p:grpSpPr>
          <a:xfrm>
            <a:off x="12012882" y="1314785"/>
            <a:ext cx="1438188" cy="1592581"/>
            <a:chOff x="12012882" y="1314785"/>
            <a:chExt cx="1438188" cy="1592581"/>
          </a:xfrm>
        </p:grpSpPr>
        <p:grpSp>
          <p:nvGrpSpPr>
            <p:cNvPr id="36" name="Group 36"/>
            <p:cNvGrpSpPr/>
            <p:nvPr/>
          </p:nvGrpSpPr>
          <p:grpSpPr>
            <a:xfrm>
              <a:off x="12012882" y="1486235"/>
              <a:ext cx="1438188" cy="1421131"/>
              <a:chOff x="0" y="0"/>
              <a:chExt cx="1734904" cy="171432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8C52FF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2418057" y="1314785"/>
              <a:ext cx="615553" cy="156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dirty="0">
                  <a:solidFill>
                    <a:srgbClr val="A2A19F"/>
                  </a:solidFill>
                  <a:latin typeface="Canva Sans Bold"/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722E74-48CE-4D45-B76B-309A4E43A13D}"/>
              </a:ext>
            </a:extLst>
          </p:cNvPr>
          <p:cNvGrpSpPr/>
          <p:nvPr/>
        </p:nvGrpSpPr>
        <p:grpSpPr>
          <a:xfrm>
            <a:off x="9263015" y="2553496"/>
            <a:ext cx="1438188" cy="1650276"/>
            <a:chOff x="9263015" y="2553496"/>
            <a:chExt cx="1438188" cy="1650276"/>
          </a:xfrm>
        </p:grpSpPr>
        <p:grpSp>
          <p:nvGrpSpPr>
            <p:cNvPr id="34" name="Group 34"/>
            <p:cNvGrpSpPr/>
            <p:nvPr/>
          </p:nvGrpSpPr>
          <p:grpSpPr>
            <a:xfrm>
              <a:off x="9263015" y="2782641"/>
              <a:ext cx="1438188" cy="1421131"/>
              <a:chOff x="0" y="0"/>
              <a:chExt cx="1734904" cy="171432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FF5757"/>
              </a:solidFill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9635225" y="2553496"/>
              <a:ext cx="650974" cy="156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dirty="0">
                  <a:solidFill>
                    <a:srgbClr val="000000"/>
                  </a:solidFill>
                  <a:latin typeface="Canva Sans Bold"/>
                </a:rPr>
                <a:t>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B3F024C-00F2-47F6-8752-8F2D6F11B58F}"/>
              </a:ext>
            </a:extLst>
          </p:cNvPr>
          <p:cNvGrpSpPr/>
          <p:nvPr/>
        </p:nvGrpSpPr>
        <p:grpSpPr>
          <a:xfrm>
            <a:off x="9144000" y="5500076"/>
            <a:ext cx="1438188" cy="1628984"/>
            <a:chOff x="9144000" y="5500076"/>
            <a:chExt cx="1438188" cy="1628984"/>
          </a:xfrm>
        </p:grpSpPr>
        <p:grpSp>
          <p:nvGrpSpPr>
            <p:cNvPr id="31" name="Group 31"/>
            <p:cNvGrpSpPr/>
            <p:nvPr/>
          </p:nvGrpSpPr>
          <p:grpSpPr>
            <a:xfrm>
              <a:off x="9144000" y="5707929"/>
              <a:ext cx="1438188" cy="1421131"/>
              <a:chOff x="0" y="0"/>
              <a:chExt cx="1734904" cy="17143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9517887" y="5500076"/>
              <a:ext cx="690414" cy="156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dirty="0">
                  <a:solidFill>
                    <a:srgbClr val="000000"/>
                  </a:solidFill>
                  <a:latin typeface="Canva Sans Bold"/>
                </a:rPr>
                <a:t>3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692578" y="9685368"/>
            <a:ext cx="61555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1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0389D64-99B9-46C3-AD27-1AAA5D001F11}"/>
              </a:ext>
            </a:extLst>
          </p:cNvPr>
          <p:cNvGrpSpPr/>
          <p:nvPr/>
        </p:nvGrpSpPr>
        <p:grpSpPr>
          <a:xfrm>
            <a:off x="11715805" y="7187816"/>
            <a:ext cx="1438188" cy="1621478"/>
            <a:chOff x="11715805" y="7187816"/>
            <a:chExt cx="1438188" cy="1621478"/>
          </a:xfrm>
        </p:grpSpPr>
        <p:grpSp>
          <p:nvGrpSpPr>
            <p:cNvPr id="29" name="Group 29"/>
            <p:cNvGrpSpPr/>
            <p:nvPr/>
          </p:nvGrpSpPr>
          <p:grpSpPr>
            <a:xfrm>
              <a:off x="11715805" y="7388163"/>
              <a:ext cx="1438188" cy="1421131"/>
              <a:chOff x="0" y="0"/>
              <a:chExt cx="1734904" cy="17143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44" name="TextBox 44"/>
            <p:cNvSpPr txBox="1"/>
            <p:nvPr/>
          </p:nvSpPr>
          <p:spPr>
            <a:xfrm>
              <a:off x="12054619" y="7187816"/>
              <a:ext cx="726877" cy="156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dirty="0">
                  <a:solidFill>
                    <a:srgbClr val="000000"/>
                  </a:solidFill>
                  <a:latin typeface="Canva Sans Bold"/>
                </a:rPr>
                <a:t>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C09A81-1ED0-4345-B888-3B3D79804201}"/>
              </a:ext>
            </a:extLst>
          </p:cNvPr>
          <p:cNvGrpSpPr/>
          <p:nvPr/>
        </p:nvGrpSpPr>
        <p:grpSpPr>
          <a:xfrm>
            <a:off x="14497469" y="5765649"/>
            <a:ext cx="1438188" cy="1614466"/>
            <a:chOff x="14497469" y="5765649"/>
            <a:chExt cx="1438188" cy="1614466"/>
          </a:xfrm>
        </p:grpSpPr>
        <p:grpSp>
          <p:nvGrpSpPr>
            <p:cNvPr id="27" name="Group 27"/>
            <p:cNvGrpSpPr/>
            <p:nvPr/>
          </p:nvGrpSpPr>
          <p:grpSpPr>
            <a:xfrm>
              <a:off x="14497469" y="5958984"/>
              <a:ext cx="1438188" cy="1421131"/>
              <a:chOff x="0" y="0"/>
              <a:chExt cx="1734904" cy="171432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A44F30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14865106" y="5765649"/>
              <a:ext cx="702915" cy="156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dirty="0">
                  <a:solidFill>
                    <a:srgbClr val="00BF63"/>
                  </a:solidFill>
                  <a:latin typeface="Canva Sans Bold"/>
                </a:rPr>
                <a:t>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CFAA502-9674-4B82-8A9D-D17645DA2C2F}"/>
              </a:ext>
            </a:extLst>
          </p:cNvPr>
          <p:cNvGrpSpPr/>
          <p:nvPr/>
        </p:nvGrpSpPr>
        <p:grpSpPr>
          <a:xfrm>
            <a:off x="14537411" y="2927157"/>
            <a:ext cx="1438188" cy="1592581"/>
            <a:chOff x="14537411" y="2927157"/>
            <a:chExt cx="1438188" cy="1592581"/>
          </a:xfrm>
        </p:grpSpPr>
        <p:grpSp>
          <p:nvGrpSpPr>
            <p:cNvPr id="38" name="Group 38"/>
            <p:cNvGrpSpPr/>
            <p:nvPr/>
          </p:nvGrpSpPr>
          <p:grpSpPr>
            <a:xfrm>
              <a:off x="14537411" y="3098607"/>
              <a:ext cx="1438188" cy="1421131"/>
              <a:chOff x="0" y="0"/>
              <a:chExt cx="1734904" cy="171432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14887390" y="2927157"/>
              <a:ext cx="757684" cy="156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dirty="0">
                  <a:solidFill>
                    <a:srgbClr val="FFFFFF"/>
                  </a:solidFill>
                  <a:latin typeface="Canva Sans Bold"/>
                </a:rPr>
                <a:t>6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3591211" y="1558446"/>
            <a:ext cx="325070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8C52FF"/>
                </a:solidFill>
                <a:latin typeface="DM Sans Bold"/>
              </a:rPr>
              <a:t>Lap. </a:t>
            </a:r>
            <a:r>
              <a:rPr lang="en-US" sz="2799" dirty="0" err="1">
                <a:solidFill>
                  <a:srgbClr val="8C52FF"/>
                </a:solidFill>
                <a:latin typeface="DM Sans Bold"/>
              </a:rPr>
              <a:t>Kerja</a:t>
            </a:r>
            <a:r>
              <a:rPr lang="en-US" sz="2799" dirty="0">
                <a:solidFill>
                  <a:srgbClr val="8C52FF"/>
                </a:solidFill>
                <a:latin typeface="DM Sans Bold"/>
              </a:rPr>
              <a:t> </a:t>
            </a:r>
            <a:r>
              <a:rPr lang="en-US" sz="2799" dirty="0" err="1">
                <a:solidFill>
                  <a:srgbClr val="8C52FF"/>
                </a:solidFill>
                <a:latin typeface="DM Sans Bold"/>
              </a:rPr>
              <a:t>terbatas</a:t>
            </a:r>
            <a:endParaRPr lang="en-US" sz="2799" dirty="0">
              <a:solidFill>
                <a:srgbClr val="8C52FF"/>
              </a:solidFill>
              <a:latin typeface="DM Sa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720239" y="4250498"/>
            <a:ext cx="433982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F5757"/>
                </a:solidFill>
                <a:latin typeface="DM Sans Bold"/>
              </a:rPr>
              <a:t>Perkembangan</a:t>
            </a:r>
            <a:r>
              <a:rPr lang="en-US" sz="2799" dirty="0">
                <a:solidFill>
                  <a:srgbClr val="FF5757"/>
                </a:solidFill>
                <a:latin typeface="DM Sans Bold"/>
              </a:rPr>
              <a:t> </a:t>
            </a:r>
            <a:r>
              <a:rPr lang="en-US" sz="2799" dirty="0" err="1">
                <a:solidFill>
                  <a:srgbClr val="FF5757"/>
                </a:solidFill>
                <a:latin typeface="DM Sans Bold"/>
              </a:rPr>
              <a:t>Teknologi</a:t>
            </a:r>
            <a:endParaRPr lang="en-US" sz="2799" dirty="0">
              <a:solidFill>
                <a:srgbClr val="FF5757"/>
              </a:solidFill>
              <a:latin typeface="DM San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484300" y="7071910"/>
            <a:ext cx="475758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BF63"/>
                </a:solidFill>
                <a:latin typeface="DM Sans Bold"/>
              </a:rPr>
              <a:t>Pemutusan</a:t>
            </a:r>
            <a:r>
              <a:rPr lang="en-US" sz="2799" dirty="0">
                <a:solidFill>
                  <a:srgbClr val="00BF63"/>
                </a:solidFill>
                <a:latin typeface="DM Sans Bold"/>
              </a:rPr>
              <a:t> </a:t>
            </a:r>
            <a:r>
              <a:rPr lang="en-US" sz="2799" dirty="0" err="1">
                <a:solidFill>
                  <a:srgbClr val="00BF63"/>
                </a:solidFill>
                <a:latin typeface="DM Sans Bold"/>
              </a:rPr>
              <a:t>Hubungan</a:t>
            </a:r>
            <a:r>
              <a:rPr lang="en-US" sz="2799" dirty="0">
                <a:solidFill>
                  <a:srgbClr val="00BF63"/>
                </a:solidFill>
                <a:latin typeface="DM Sans Bold"/>
              </a:rPr>
              <a:t> </a:t>
            </a:r>
            <a:r>
              <a:rPr lang="en-US" sz="2799" dirty="0" err="1">
                <a:solidFill>
                  <a:srgbClr val="00BF63"/>
                </a:solidFill>
                <a:latin typeface="DM Sans Bold"/>
              </a:rPr>
              <a:t>Kerja</a:t>
            </a:r>
            <a:endParaRPr lang="en-US" sz="2799" dirty="0">
              <a:solidFill>
                <a:srgbClr val="00BF63"/>
              </a:solidFill>
              <a:latin typeface="DM Sa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1248484" y="9028369"/>
            <a:ext cx="246920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914D"/>
                </a:solidFill>
                <a:latin typeface="DM Sans Bold"/>
              </a:rPr>
              <a:t>Lokasi </a:t>
            </a:r>
            <a:r>
              <a:rPr lang="en-US" sz="2799" dirty="0" err="1">
                <a:solidFill>
                  <a:srgbClr val="FF914D"/>
                </a:solidFill>
                <a:latin typeface="DM Sans Bold"/>
              </a:rPr>
              <a:t>Pekerja</a:t>
            </a:r>
            <a:endParaRPr lang="en-US" sz="2799" dirty="0">
              <a:solidFill>
                <a:srgbClr val="FF914D"/>
              </a:solidFill>
              <a:latin typeface="DM Sans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4255803" y="7424812"/>
            <a:ext cx="192152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A44F30"/>
                </a:solidFill>
                <a:latin typeface="DM Sans Bold"/>
              </a:rPr>
              <a:t>Pendidikan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165613" y="4624248"/>
            <a:ext cx="280481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4AAD"/>
                </a:solidFill>
                <a:latin typeface="DM Sans Bold"/>
              </a:rPr>
              <a:t>Ketidakcocokan</a:t>
            </a:r>
            <a:endParaRPr lang="en-US" sz="2799" dirty="0">
              <a:solidFill>
                <a:srgbClr val="004AAD"/>
              </a:solidFill>
              <a:latin typeface="DM Sans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990600" y="7463429"/>
            <a:ext cx="5853180" cy="135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8"/>
              </a:lnSpc>
            </a:pPr>
            <a:r>
              <a:rPr lang="en-US" sz="2400">
                <a:solidFill>
                  <a:srgbClr val="7F522E"/>
                </a:solidFill>
                <a:latin typeface="DM Sans Bold"/>
              </a:rPr>
              <a:t>Pencari kerja yang tidak memenuhi prasyarat pendidikan yang ditentukan oleh perusahaan.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61961" y="7583653"/>
            <a:ext cx="616570" cy="60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049"/>
              </a:lnSpc>
              <a:spcBef>
                <a:spcPct val="0"/>
              </a:spcBef>
            </a:pPr>
            <a:r>
              <a:rPr lang="en-US" sz="3322" dirty="0">
                <a:solidFill>
                  <a:srgbClr val="040200"/>
                </a:solidFill>
                <a:latin typeface="DM Sans Bold"/>
              </a:rPr>
              <a:t>05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90600" y="8994668"/>
            <a:ext cx="5853180" cy="893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8"/>
              </a:lnSpc>
            </a:pPr>
            <a:r>
              <a:rPr lang="en-US" sz="2400" dirty="0" err="1">
                <a:solidFill>
                  <a:srgbClr val="004AAD"/>
                </a:solidFill>
                <a:latin typeface="DM Sans Bold"/>
              </a:rPr>
              <a:t>Ketidaksesuaian</a:t>
            </a:r>
            <a:r>
              <a:rPr lang="en-US" sz="2400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004AAD"/>
                </a:solidFill>
                <a:latin typeface="DM Sans Bold"/>
              </a:rPr>
              <a:t>keahlian</a:t>
            </a:r>
            <a:r>
              <a:rPr lang="en-US" sz="2400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004AAD"/>
                </a:solidFill>
                <a:latin typeface="DM Sans Bold"/>
              </a:rPr>
              <a:t>dgn</a:t>
            </a:r>
            <a:r>
              <a:rPr lang="en-US" sz="2400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004AAD"/>
                </a:solidFill>
                <a:latin typeface="DM Sans Bold"/>
              </a:rPr>
              <a:t>tuntutan</a:t>
            </a:r>
            <a:r>
              <a:rPr lang="en-US" sz="2400" dirty="0">
                <a:solidFill>
                  <a:srgbClr val="004AAD"/>
                </a:solidFill>
                <a:latin typeface="DM Sans Bold"/>
              </a:rPr>
              <a:t> </a:t>
            </a:r>
            <a:r>
              <a:rPr lang="en-US" sz="2400" dirty="0" err="1">
                <a:solidFill>
                  <a:srgbClr val="004AAD"/>
                </a:solidFill>
                <a:latin typeface="DM Sans Bold"/>
              </a:rPr>
              <a:t>pekerjaan</a:t>
            </a:r>
            <a:endParaRPr lang="en-US" sz="2400" dirty="0">
              <a:solidFill>
                <a:srgbClr val="004AAD"/>
              </a:solidFill>
              <a:latin typeface="DM Sa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1961" y="9153621"/>
            <a:ext cx="616570" cy="60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049"/>
              </a:lnSpc>
              <a:spcBef>
                <a:spcPct val="0"/>
              </a:spcBef>
            </a:pPr>
            <a:r>
              <a:rPr lang="en-US" sz="3322" dirty="0">
                <a:solidFill>
                  <a:srgbClr val="040200"/>
                </a:solidFill>
                <a:latin typeface="DM Sans Bold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68200" y="0"/>
            <a:ext cx="6019800" cy="10287000"/>
            <a:chOff x="0" y="0"/>
            <a:chExt cx="845993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3095" r="33095"/>
            <a:stretch>
              <a:fillRect/>
            </a:stretch>
          </p:blipFill>
          <p:spPr>
            <a:xfrm>
              <a:off x="0" y="0"/>
              <a:ext cx="845993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68777" y="1528076"/>
            <a:ext cx="276010" cy="27601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8777" y="3694523"/>
            <a:ext cx="276010" cy="27601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5241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8777" y="5665488"/>
            <a:ext cx="276010" cy="27601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8777" y="7989691"/>
            <a:ext cx="276010" cy="27601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-34483" y="-5231"/>
            <a:ext cx="1358542" cy="1358542"/>
          </a:xfrm>
          <a:custGeom>
            <a:avLst/>
            <a:gdLst/>
            <a:ahLst/>
            <a:cxnLst/>
            <a:rect l="l" t="t" r="r" b="b"/>
            <a:pathLst>
              <a:path w="1358542" h="1358542">
                <a:moveTo>
                  <a:pt x="1358542" y="0"/>
                </a:moveTo>
                <a:lnTo>
                  <a:pt x="0" y="0"/>
                </a:lnTo>
                <a:lnTo>
                  <a:pt x="0" y="1358542"/>
                </a:lnTo>
                <a:lnTo>
                  <a:pt x="1358542" y="1358542"/>
                </a:lnTo>
                <a:lnTo>
                  <a:pt x="135854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930145"/>
            <a:ext cx="10712813" cy="158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0"/>
              </a:lnSpc>
            </a:pP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Pengangguran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yg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terjadi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akibat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penurunan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aktivitas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ekonomi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Kondisi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ini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mengakibatkan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perusahaan-perusahaan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mengurangi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aktivitas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produksinya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Shg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perusahaan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terpaksa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harus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melakukan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pengurangan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jumlah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karyawan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PHK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).</a:t>
            </a:r>
          </a:p>
          <a:p>
            <a:pPr algn="just">
              <a:lnSpc>
                <a:spcPts val="315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66697" y="1439036"/>
            <a:ext cx="3991836" cy="33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2"/>
              </a:lnSpc>
            </a:pPr>
            <a:r>
              <a:rPr lang="en-US" sz="2193">
                <a:solidFill>
                  <a:srgbClr val="004AAD"/>
                </a:solidFill>
                <a:latin typeface="DM Sans Bold"/>
              </a:rPr>
              <a:t>Konjungtur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3903858"/>
            <a:ext cx="10712813" cy="158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Pengangguran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ini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terjadi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karena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ketidaksesuaian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antara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pencari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kerja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dgn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lokasi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tempat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kerja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Artinya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pelamar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kerja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ada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di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suatu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wilayah,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sementara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lapangan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pekerjaan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ada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di wilayah lain.</a:t>
            </a:r>
          </a:p>
          <a:p>
            <a:pPr>
              <a:lnSpc>
                <a:spcPts val="315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6697" y="3605483"/>
            <a:ext cx="5757008" cy="33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2"/>
              </a:lnSpc>
            </a:pPr>
            <a:r>
              <a:rPr lang="en-US" sz="2193" dirty="0" err="1">
                <a:solidFill>
                  <a:srgbClr val="EF5241"/>
                </a:solidFill>
                <a:latin typeface="DM Sans Bold"/>
              </a:rPr>
              <a:t>Friksional</a:t>
            </a:r>
            <a:endParaRPr lang="en-US" sz="2193" dirty="0">
              <a:solidFill>
                <a:srgbClr val="EF5241"/>
              </a:solidFill>
              <a:latin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6066705"/>
            <a:ext cx="10712813" cy="158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Pengangguran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siklus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terjadi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karena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kondisi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/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musim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tertentu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</a:t>
            </a:r>
          </a:p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DM Sans"/>
              </a:rPr>
              <a:t>Misal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: Para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nelayan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terpaksa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harus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menganggur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hingga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beberapa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hari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tidak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mencari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ikan,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karena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musim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air pasang di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laut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Para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pekerja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bangunan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tidak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dapat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bekerja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karena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pekerjaannya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sudah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selesai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sehingga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harus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menunggu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proyek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yang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baru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lagi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6697" y="5576448"/>
            <a:ext cx="3991836" cy="33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2"/>
              </a:lnSpc>
            </a:pPr>
            <a:r>
              <a:rPr lang="en-US" sz="2193" dirty="0" err="1">
                <a:solidFill>
                  <a:srgbClr val="00BF63"/>
                </a:solidFill>
                <a:latin typeface="DM Sans Bold"/>
              </a:rPr>
              <a:t>Siklus</a:t>
            </a:r>
            <a:endParaRPr lang="en-US" sz="2193" dirty="0">
              <a:solidFill>
                <a:srgbClr val="00BF63"/>
              </a:solidFill>
              <a:latin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8390909"/>
            <a:ext cx="10458204" cy="198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0"/>
              </a:lnSpc>
            </a:pP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Pengangguran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yang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disebabkan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oleh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pergeseran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sistem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ekonomi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Dimana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saat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ini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industri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perusahaan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telah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banyak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menggunakan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teknologi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Sementara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kualitas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pencari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kerja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SDM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nya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tidak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memadai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Sehingga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mereka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tidak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masuk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dalam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kriteria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perusahaan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Maka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mereka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tidak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bekerja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/</a:t>
            </a:r>
            <a:r>
              <a:rPr lang="en-US" sz="2100" dirty="0" err="1">
                <a:solidFill>
                  <a:srgbClr val="000000"/>
                </a:solidFill>
                <a:latin typeface="DM Sans"/>
              </a:rPr>
              <a:t>menganggur</a:t>
            </a:r>
            <a:r>
              <a:rPr lang="en-US" sz="2100" dirty="0">
                <a:solidFill>
                  <a:srgbClr val="000000"/>
                </a:solidFill>
                <a:latin typeface="DM Sans"/>
              </a:rPr>
              <a:t>.</a:t>
            </a:r>
          </a:p>
          <a:p>
            <a:pPr algn="just">
              <a:lnSpc>
                <a:spcPts val="315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66697" y="7900651"/>
            <a:ext cx="5757008" cy="33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2"/>
              </a:lnSpc>
            </a:pPr>
            <a:r>
              <a:rPr lang="en-US" sz="2193" dirty="0" err="1">
                <a:solidFill>
                  <a:srgbClr val="5E17EB"/>
                </a:solidFill>
                <a:latin typeface="DM Sans Bold"/>
              </a:rPr>
              <a:t>Struktural</a:t>
            </a:r>
            <a:endParaRPr lang="en-US" sz="2193" dirty="0">
              <a:solidFill>
                <a:srgbClr val="5E17EB"/>
              </a:solidFill>
              <a:latin typeface="DM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986619" y="196975"/>
            <a:ext cx="5766981" cy="6134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00B0F0"/>
                </a:solidFill>
                <a:latin typeface="DM Sans Bold"/>
              </a:rPr>
              <a:t>4. </a:t>
            </a:r>
            <a:r>
              <a:rPr lang="en-US" sz="3599" dirty="0" err="1">
                <a:solidFill>
                  <a:srgbClr val="00B0F0"/>
                </a:solidFill>
                <a:latin typeface="DM Sans Bold"/>
              </a:rPr>
              <a:t>Jenis</a:t>
            </a:r>
            <a:r>
              <a:rPr lang="en-US" sz="3599" dirty="0">
                <a:solidFill>
                  <a:srgbClr val="00B0F0"/>
                </a:solidFill>
                <a:latin typeface="DM Sans Bold"/>
              </a:rPr>
              <a:t> </a:t>
            </a:r>
            <a:r>
              <a:rPr lang="en-US" sz="3599" dirty="0" err="1">
                <a:solidFill>
                  <a:srgbClr val="00B0F0"/>
                </a:solidFill>
                <a:latin typeface="DM Sans Bold"/>
              </a:rPr>
              <a:t>Pengangguran</a:t>
            </a:r>
            <a:endParaRPr lang="en-US" sz="3599" dirty="0">
              <a:solidFill>
                <a:srgbClr val="00B0F0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1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2372" y="2690181"/>
            <a:ext cx="14302644" cy="7020290"/>
          </a:xfrm>
          <a:custGeom>
            <a:avLst/>
            <a:gdLst/>
            <a:ahLst/>
            <a:cxnLst/>
            <a:rect l="l" t="t" r="r" b="b"/>
            <a:pathLst>
              <a:path w="14302644" h="7020290">
                <a:moveTo>
                  <a:pt x="0" y="0"/>
                </a:moveTo>
                <a:lnTo>
                  <a:pt x="14302643" y="0"/>
                </a:lnTo>
                <a:lnTo>
                  <a:pt x="14302643" y="7020290"/>
                </a:lnTo>
                <a:lnTo>
                  <a:pt x="0" y="7020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0" b="-8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42704" y="418950"/>
            <a:ext cx="5502422" cy="1919230"/>
          </a:xfrm>
          <a:custGeom>
            <a:avLst/>
            <a:gdLst/>
            <a:ahLst/>
            <a:cxnLst/>
            <a:rect l="l" t="t" r="r" b="b"/>
            <a:pathLst>
              <a:path w="5502422" h="1919230">
                <a:moveTo>
                  <a:pt x="0" y="0"/>
                </a:moveTo>
                <a:lnTo>
                  <a:pt x="5502422" y="0"/>
                </a:lnTo>
                <a:lnTo>
                  <a:pt x="5502422" y="1919230"/>
                </a:lnTo>
                <a:lnTo>
                  <a:pt x="0" y="1919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4193" y="4831475"/>
            <a:ext cx="3628511" cy="1184848"/>
          </a:xfrm>
          <a:custGeom>
            <a:avLst/>
            <a:gdLst/>
            <a:ahLst/>
            <a:cxnLst/>
            <a:rect l="l" t="t" r="r" b="b"/>
            <a:pathLst>
              <a:path w="3628511" h="1184848">
                <a:moveTo>
                  <a:pt x="0" y="0"/>
                </a:moveTo>
                <a:lnTo>
                  <a:pt x="3628511" y="0"/>
                </a:lnTo>
                <a:lnTo>
                  <a:pt x="3628511" y="1184848"/>
                </a:lnTo>
                <a:lnTo>
                  <a:pt x="0" y="1184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560" b="-2656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524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7550" y="600064"/>
            <a:ext cx="17615466" cy="8976548"/>
          </a:xfrm>
          <a:custGeom>
            <a:avLst/>
            <a:gdLst/>
            <a:ahLst/>
            <a:cxnLst/>
            <a:rect l="l" t="t" r="r" b="b"/>
            <a:pathLst>
              <a:path w="17615466" h="8976548">
                <a:moveTo>
                  <a:pt x="0" y="0"/>
                </a:moveTo>
                <a:lnTo>
                  <a:pt x="17615467" y="0"/>
                </a:lnTo>
                <a:lnTo>
                  <a:pt x="17615467" y="8976548"/>
                </a:lnTo>
                <a:lnTo>
                  <a:pt x="0" y="8976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1135" y="9258300"/>
            <a:ext cx="19132920" cy="2701944"/>
            <a:chOff x="0" y="0"/>
            <a:chExt cx="5039123" cy="711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9123" cy="711623"/>
            </a:xfrm>
            <a:custGeom>
              <a:avLst/>
              <a:gdLst/>
              <a:ahLst/>
              <a:cxnLst/>
              <a:rect l="l" t="t" r="r" b="b"/>
              <a:pathLst>
                <a:path w="5039123" h="711623">
                  <a:moveTo>
                    <a:pt x="0" y="0"/>
                  </a:moveTo>
                  <a:lnTo>
                    <a:pt x="5039123" y="0"/>
                  </a:lnTo>
                  <a:lnTo>
                    <a:pt x="5039123" y="711623"/>
                  </a:lnTo>
                  <a:lnTo>
                    <a:pt x="0" y="711623"/>
                  </a:lnTo>
                  <a:close/>
                </a:path>
              </a:pathLst>
            </a:custGeom>
            <a:solidFill>
              <a:srgbClr val="E0B1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039123" cy="74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5904" y="2855914"/>
            <a:ext cx="17712971" cy="5911704"/>
          </a:xfrm>
          <a:custGeom>
            <a:avLst/>
            <a:gdLst/>
            <a:ahLst/>
            <a:cxnLst/>
            <a:rect l="l" t="t" r="r" b="b"/>
            <a:pathLst>
              <a:path w="17712971" h="5911704">
                <a:moveTo>
                  <a:pt x="0" y="0"/>
                </a:moveTo>
                <a:lnTo>
                  <a:pt x="17712971" y="0"/>
                </a:lnTo>
                <a:lnTo>
                  <a:pt x="17712971" y="5911705"/>
                </a:lnTo>
                <a:lnTo>
                  <a:pt x="0" y="5911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7034" y="473709"/>
            <a:ext cx="13437178" cy="9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  <a:spcBef>
                <a:spcPct val="0"/>
              </a:spcBef>
            </a:pPr>
            <a:r>
              <a:rPr lang="en-US" sz="5799" dirty="0">
                <a:solidFill>
                  <a:srgbClr val="000000"/>
                </a:solidFill>
                <a:latin typeface="DM Sans Bold"/>
              </a:rPr>
              <a:t>6. Solusi </a:t>
            </a:r>
            <a:r>
              <a:rPr lang="en-US" sz="5799" dirty="0" err="1">
                <a:solidFill>
                  <a:srgbClr val="000000"/>
                </a:solidFill>
                <a:latin typeface="DM Sans Bold"/>
              </a:rPr>
              <a:t>Mengatasi</a:t>
            </a:r>
            <a:r>
              <a:rPr lang="en-US" sz="5799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5799" dirty="0" err="1">
                <a:solidFill>
                  <a:srgbClr val="000000"/>
                </a:solidFill>
                <a:latin typeface="DM Sans Bold"/>
              </a:rPr>
              <a:t>Pengangguran</a:t>
            </a:r>
            <a:endParaRPr lang="en-US" sz="5799" dirty="0">
              <a:solidFill>
                <a:srgbClr val="000000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421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DM Sans</vt:lpstr>
      <vt:lpstr>DM Sans Bold</vt:lpstr>
      <vt:lpstr>Canva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#13 KEBIJAKAN PUBLIK DAN PENGANGGURAN</dc:title>
  <cp:lastModifiedBy>Windows</cp:lastModifiedBy>
  <cp:revision>5</cp:revision>
  <dcterms:created xsi:type="dcterms:W3CDTF">2006-08-16T00:00:00Z</dcterms:created>
  <dcterms:modified xsi:type="dcterms:W3CDTF">2023-12-26T13:39:40Z</dcterms:modified>
  <dc:identifier>DAFzbVc4jdo</dc:identifier>
</cp:coreProperties>
</file>