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99" r:id="rId3"/>
    <p:sldId id="322" r:id="rId4"/>
    <p:sldId id="323" r:id="rId5"/>
    <p:sldId id="324" r:id="rId6"/>
    <p:sldId id="325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00" r:id="rId28"/>
  </p:sldIdLst>
  <p:sldSz cx="9144000" cy="6858000" type="screen4x3"/>
  <p:notesSz cx="7045325" cy="9345613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273" autoAdjust="0"/>
  </p:normalViewPr>
  <p:slideViewPr>
    <p:cSldViewPr>
      <p:cViewPr varScale="1">
        <p:scale>
          <a:sx n="60" d="100"/>
          <a:sy n="60" d="100"/>
        </p:scale>
        <p:origin x="141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masakan</a:t>
            </a:r>
            <a:r>
              <a:rPr lang="en-US" dirty="0"/>
              <a:t> </a:t>
            </a:r>
            <a:r>
              <a:rPr lang="en-US" dirty="0" err="1"/>
              <a:t>berat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F&amp;B </a:t>
            </a:r>
            <a:r>
              <a:rPr lang="en-US" dirty="0" err="1"/>
              <a:t>Produk</a:t>
            </a:r>
            <a:r>
              <a:rPr lang="en-US" dirty="0"/>
              <a:t> (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selvie</a:t>
            </a:r>
            <a:r>
              <a:rPr lang="en-US" dirty="0"/>
              <a:t>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602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masakan</a:t>
            </a:r>
            <a:r>
              <a:rPr lang="en-US" dirty="0"/>
              <a:t> </a:t>
            </a:r>
            <a:r>
              <a:rPr lang="en-US" dirty="0" err="1"/>
              <a:t>berat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F&amp;B </a:t>
            </a:r>
            <a:r>
              <a:rPr lang="en-US" dirty="0" err="1"/>
              <a:t>Produk</a:t>
            </a:r>
            <a:r>
              <a:rPr lang="en-US" dirty="0"/>
              <a:t> (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selvie</a:t>
            </a:r>
            <a:r>
              <a:rPr lang="en-US" dirty="0"/>
              <a:t>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15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Cina</a:t>
            </a:r>
            <a:r>
              <a:rPr lang="en-US" dirty="0"/>
              <a:t> :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 dan </a:t>
            </a:r>
            <a:r>
              <a:rPr lang="en-US" dirty="0" err="1"/>
              <a:t>mimum</a:t>
            </a:r>
            <a:r>
              <a:rPr lang="en-US" dirty="0"/>
              <a:t> </a:t>
            </a:r>
            <a:r>
              <a:rPr lang="en-US" dirty="0" err="1"/>
              <a:t>terbuat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tembikar</a:t>
            </a:r>
            <a:r>
              <a:rPr lang="en-US" dirty="0"/>
              <a:t> (</a:t>
            </a:r>
            <a:r>
              <a:rPr lang="en-US" dirty="0" err="1"/>
              <a:t>keramik</a:t>
            </a:r>
            <a:r>
              <a:rPr lang="en-US" dirty="0"/>
              <a:t>)</a:t>
            </a:r>
          </a:p>
          <a:p>
            <a:r>
              <a:rPr lang="en-US" dirty="0"/>
              <a:t>Arab :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meja</a:t>
            </a:r>
            <a:r>
              <a:rPr lang="en-US" dirty="0"/>
              <a:t> Panjang </a:t>
            </a:r>
            <a:r>
              <a:rPr lang="en-US" dirty="0" err="1"/>
              <a:t>khas</a:t>
            </a:r>
            <a:r>
              <a:rPr lang="en-US" dirty="0"/>
              <a:t> Kerajaan di </a:t>
            </a:r>
            <a:r>
              <a:rPr lang="en-US" dirty="0" err="1"/>
              <a:t>timur</a:t>
            </a:r>
            <a:r>
              <a:rPr lang="en-US" dirty="0"/>
              <a:t> </a:t>
            </a:r>
            <a:r>
              <a:rPr lang="en-US"/>
              <a:t>tengah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772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Hotel Indonesia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/>
                </a:solidFill>
              </a:rPr>
              <a:t>Ambarukmo</a:t>
            </a:r>
            <a:r>
              <a:rPr lang="en-US" sz="1200" dirty="0">
                <a:solidFill>
                  <a:schemeClr val="tx1"/>
                </a:solidFill>
              </a:rPr>
              <a:t> (</a:t>
            </a:r>
            <a:r>
              <a:rPr lang="en-US" sz="1200" dirty="0" err="1">
                <a:solidFill>
                  <a:schemeClr val="tx1"/>
                </a:solidFill>
              </a:rPr>
              <a:t>jogja</a:t>
            </a:r>
            <a:r>
              <a:rPr lang="en-US" sz="1200" dirty="0">
                <a:solidFill>
                  <a:schemeClr val="tx1"/>
                </a:solidFill>
              </a:rPr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Samudra Beach, dan (Pelabuhan ratu, </a:t>
            </a:r>
            <a:r>
              <a:rPr lang="en-US" sz="1200" dirty="0" err="1">
                <a:solidFill>
                  <a:schemeClr val="tx1"/>
                </a:solidFill>
              </a:rPr>
              <a:t>sukabumi</a:t>
            </a:r>
            <a:r>
              <a:rPr lang="en-US" sz="1200" dirty="0">
                <a:solidFill>
                  <a:schemeClr val="tx1"/>
                </a:solidFill>
              </a:rPr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Bali Beach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623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Gabungkan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food beverage and service.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memulihkan</a:t>
            </a:r>
            <a:r>
              <a:rPr lang="en-US" dirty="0"/>
              <a:t> stamina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menikmati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dan </a:t>
            </a:r>
            <a:r>
              <a:rPr lang="en-US" dirty="0" err="1"/>
              <a:t>minuman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..</a:t>
            </a:r>
          </a:p>
          <a:p>
            <a:endParaRPr lang="en-US" dirty="0"/>
          </a:p>
          <a:p>
            <a:r>
              <a:rPr lang="en-US" dirty="0"/>
              <a:t>1.RLP (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prasarana</a:t>
            </a:r>
            <a:r>
              <a:rPr lang="en-US" dirty="0"/>
              <a:t>, </a:t>
            </a:r>
            <a:r>
              <a:rPr lang="en-US" dirty="0" err="1"/>
              <a:t>meja</a:t>
            </a:r>
            <a:r>
              <a:rPr lang="en-US" dirty="0"/>
              <a:t>, </a:t>
            </a:r>
            <a:r>
              <a:rPr lang="en-US" dirty="0" err="1"/>
              <a:t>kursi</a:t>
            </a:r>
            <a:r>
              <a:rPr lang="en-US" dirty="0"/>
              <a:t>, </a:t>
            </a:r>
            <a:r>
              <a:rPr lang="en-US" dirty="0" err="1"/>
              <a:t>koordinasi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endParaRPr lang="en-US" dirty="0"/>
          </a:p>
          <a:p>
            <a:r>
              <a:rPr lang="en-US" dirty="0"/>
              <a:t>2.KM (</a:t>
            </a:r>
            <a:r>
              <a:rPr lang="en-US" dirty="0" err="1"/>
              <a:t>peraturan-peraturan</a:t>
            </a:r>
            <a:r>
              <a:rPr lang="en-US" dirty="0"/>
              <a:t> yang di </a:t>
            </a:r>
            <a:r>
              <a:rPr lang="en-US" dirty="0" err="1"/>
              <a:t>buat</a:t>
            </a:r>
            <a:r>
              <a:rPr lang="en-US" dirty="0"/>
              <a:t> oleh </a:t>
            </a:r>
            <a:r>
              <a:rPr lang="en-US" dirty="0" err="1"/>
              <a:t>pemilik</a:t>
            </a:r>
            <a:r>
              <a:rPr lang="en-US" dirty="0"/>
              <a:t> Perusahaan)</a:t>
            </a:r>
          </a:p>
          <a:p>
            <a:r>
              <a:rPr lang="en-US" dirty="0"/>
              <a:t>3.JP (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khas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restoran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20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err="1"/>
              <a:t>Beroprasi</a:t>
            </a:r>
            <a:r>
              <a:rPr lang="en-US" dirty="0"/>
              <a:t> </a:t>
            </a:r>
            <a:r>
              <a:rPr lang="en-US" dirty="0" err="1"/>
              <a:t>sendiri</a:t>
            </a:r>
            <a:endParaRPr lang="en-US" dirty="0"/>
          </a:p>
          <a:p>
            <a:pPr marL="228600" indent="-228600">
              <a:buAutoNum type="arabicPeriod"/>
            </a:pPr>
            <a:r>
              <a:rPr lang="en-US" dirty="0" err="1"/>
              <a:t>Terintegrasi</a:t>
            </a:r>
            <a:r>
              <a:rPr lang="en-US" dirty="0"/>
              <a:t> di hotel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25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dirty="0"/>
              <a:t>flambe </a:t>
            </a:r>
            <a:r>
              <a:rPr lang="en-US" sz="1200" i="0" dirty="0"/>
              <a:t>(</a:t>
            </a:r>
            <a:r>
              <a:rPr lang="en-US" sz="1200" i="0" dirty="0" err="1"/>
              <a:t>memasak</a:t>
            </a:r>
            <a:r>
              <a:rPr lang="en-US" sz="1200" i="0" dirty="0"/>
              <a:t> di </a:t>
            </a:r>
            <a:r>
              <a:rPr lang="en-US" sz="1200" i="0" dirty="0" err="1"/>
              <a:t>depan</a:t>
            </a:r>
            <a:r>
              <a:rPr lang="en-US" sz="1200" i="0" dirty="0"/>
              <a:t> </a:t>
            </a:r>
            <a:r>
              <a:rPr lang="en-US" sz="1200" i="0" dirty="0" err="1"/>
              <a:t>tamu</a:t>
            </a:r>
            <a:r>
              <a:rPr lang="en-US" sz="1200" i="0" dirty="0"/>
              <a:t> : </a:t>
            </a:r>
            <a:r>
              <a:rPr lang="en-US" sz="1200" i="0" dirty="0" err="1"/>
              <a:t>papper</a:t>
            </a:r>
            <a:r>
              <a:rPr lang="en-US" sz="1200" i="0" dirty="0"/>
              <a:t> steak) </a:t>
            </a:r>
            <a:r>
              <a:rPr lang="en-US" sz="1200" i="1" dirty="0"/>
              <a:t>Carving (</a:t>
            </a:r>
            <a:r>
              <a:rPr lang="en-US" sz="1200" i="0" dirty="0" err="1"/>
              <a:t>siap</a:t>
            </a:r>
            <a:r>
              <a:rPr lang="en-US" sz="1200" i="0" dirty="0"/>
              <a:t> di </a:t>
            </a:r>
            <a:r>
              <a:rPr lang="en-US" sz="1200" i="0" dirty="0" err="1"/>
              <a:t>sajikan</a:t>
            </a:r>
            <a:r>
              <a:rPr lang="en-US" sz="1200" i="0" dirty="0"/>
              <a:t> pada </a:t>
            </a:r>
            <a:r>
              <a:rPr lang="en-US" sz="1200" i="0" dirty="0" err="1"/>
              <a:t>tamu</a:t>
            </a:r>
            <a:r>
              <a:rPr lang="en-US" sz="1200" i="0" dirty="0"/>
              <a:t> dan </a:t>
            </a:r>
            <a:r>
              <a:rPr lang="en-US" sz="1200" i="0" dirty="0" err="1"/>
              <a:t>tidak</a:t>
            </a:r>
            <a:r>
              <a:rPr lang="en-US" sz="1200" i="0" dirty="0"/>
              <a:t> di </a:t>
            </a:r>
            <a:r>
              <a:rPr lang="en-US" sz="1200" i="0" dirty="0" err="1"/>
              <a:t>masak</a:t>
            </a:r>
            <a:r>
              <a:rPr lang="en-US" sz="1200" i="0" dirty="0"/>
              <a:t> </a:t>
            </a:r>
            <a:r>
              <a:rPr lang="en-US" sz="1200" i="0" dirty="0" err="1"/>
              <a:t>lagi</a:t>
            </a:r>
            <a:r>
              <a:rPr lang="en-US" sz="1200" i="0" dirty="0"/>
              <a:t>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795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pembuka</a:t>
            </a:r>
            <a:r>
              <a:rPr lang="en-US" dirty="0"/>
              <a:t>, sup,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dan </a:t>
            </a:r>
            <a:r>
              <a:rPr lang="en-US" dirty="0" err="1"/>
              <a:t>penutup</a:t>
            </a:r>
            <a:r>
              <a:rPr lang="en-US" dirty="0"/>
              <a:t>.</a:t>
            </a:r>
          </a:p>
          <a:p>
            <a:pPr marL="228600" indent="-228600">
              <a:buAutoNum type="arabicPeriod"/>
            </a:pPr>
            <a:r>
              <a:rPr lang="en-US" dirty="0"/>
              <a:t>Harga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paket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tiket</a:t>
            </a:r>
            <a:r>
              <a:rPr lang="en-US" dirty="0"/>
              <a:t> </a:t>
            </a:r>
            <a:r>
              <a:rPr lang="en-US" dirty="0" err="1"/>
              <a:t>masuk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457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Makanan</a:t>
            </a:r>
            <a:r>
              <a:rPr lang="en-US" dirty="0"/>
              <a:t> yang di </a:t>
            </a:r>
            <a:r>
              <a:rPr lang="en-US" dirty="0" err="1"/>
              <a:t>tawarkan</a:t>
            </a:r>
            <a:r>
              <a:rPr lang="en-US" dirty="0"/>
              <a:t> </a:t>
            </a:r>
            <a:r>
              <a:rPr lang="en-US" dirty="0" err="1"/>
              <a:t>hanyalah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</a:t>
            </a:r>
            <a:r>
              <a:rPr lang="en-US" dirty="0" err="1"/>
              <a:t>pelengkap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tamu</a:t>
            </a:r>
            <a:r>
              <a:rPr lang="en-US" dirty="0"/>
              <a:t> yang </a:t>
            </a:r>
            <a:r>
              <a:rPr lang="en-US" dirty="0" err="1"/>
              <a:t>membutuhkan</a:t>
            </a:r>
            <a:r>
              <a:rPr lang="en-US" dirty="0"/>
              <a:t>.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di </a:t>
            </a:r>
            <a:r>
              <a:rPr lang="en-US" dirty="0" err="1"/>
              <a:t>luar</a:t>
            </a:r>
            <a:r>
              <a:rPr lang="en-US" dirty="0"/>
              <a:t> hotel dan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60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STEWARDING : CUCI PIRING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73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Operasional Restoran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Operasional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Bar_Nia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Bar_Nia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OPERASIONAL RESTAURANT BAR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522EDC-2FED-DF0F-2288-5C55F24DC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555167"/>
            <a:ext cx="4320480" cy="28738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4B07E4-A194-50D3-EC8E-EAE025472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3645024"/>
            <a:ext cx="4320480" cy="2876001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id="{B3A37A33-B5B5-028B-9C46-269E33CEB305}"/>
              </a:ext>
            </a:extLst>
          </p:cNvPr>
          <p:cNvSpPr txBox="1">
            <a:spLocks/>
          </p:cNvSpPr>
          <p:nvPr/>
        </p:nvSpPr>
        <p:spPr>
          <a:xfrm>
            <a:off x="4653032" y="836712"/>
            <a:ext cx="4374989" cy="2435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/>
              <a:t>Continental Restaurant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 err="1"/>
              <a:t>Diperuntukan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orang-orang yang </a:t>
            </a:r>
            <a:r>
              <a:rPr lang="en-US" sz="2000" dirty="0" err="1"/>
              <a:t>menyenangi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yang </a:t>
            </a:r>
            <a:r>
              <a:rPr lang="en-US" sz="2000" dirty="0" err="1"/>
              <a:t>berkualitas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dan </a:t>
            </a:r>
            <a:r>
              <a:rPr lang="en-US" sz="2000" dirty="0" err="1"/>
              <a:t>enak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suasana</a:t>
            </a:r>
            <a:r>
              <a:rPr lang="en-US" sz="2000" dirty="0"/>
              <a:t> </a:t>
            </a:r>
            <a:r>
              <a:rPr lang="en-US" sz="2000" dirty="0" err="1"/>
              <a:t>tenang</a:t>
            </a:r>
            <a:r>
              <a:rPr lang="en-US" sz="2000" dirty="0"/>
              <a:t> dan </a:t>
            </a:r>
            <a:r>
              <a:rPr lang="en-US" sz="2000" dirty="0" err="1"/>
              <a:t>santai</a:t>
            </a:r>
            <a:r>
              <a:rPr lang="en-US" sz="2000" dirty="0"/>
              <a:t>,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mengutamakan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terkenal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Eropa</a:t>
            </a:r>
            <a:endParaRPr lang="en-US" sz="2000" dirty="0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E3A1A7AE-154F-B366-7837-1821639C7C94}"/>
              </a:ext>
            </a:extLst>
          </p:cNvPr>
          <p:cNvSpPr txBox="1">
            <a:spLocks/>
          </p:cNvSpPr>
          <p:nvPr/>
        </p:nvSpPr>
        <p:spPr>
          <a:xfrm>
            <a:off x="4588184" y="3645024"/>
            <a:ext cx="4374989" cy="2435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/>
              <a:t>Supper Club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 err="1"/>
              <a:t>Mengutamakan</a:t>
            </a:r>
            <a:r>
              <a:rPr lang="en-US" sz="2000" dirty="0"/>
              <a:t> </a:t>
            </a:r>
            <a:r>
              <a:rPr lang="en-US" sz="2000" i="1" dirty="0"/>
              <a:t>show </a:t>
            </a:r>
            <a:r>
              <a:rPr lang="en-US" sz="2000" dirty="0" err="1"/>
              <a:t>dengan</a:t>
            </a:r>
            <a:r>
              <a:rPr lang="en-US" sz="2000" dirty="0"/>
              <a:t> artis-artis Bintang dunia </a:t>
            </a:r>
            <a:r>
              <a:rPr lang="en-US" sz="2000" dirty="0" err="1"/>
              <a:t>terkenal</a:t>
            </a:r>
            <a:r>
              <a:rPr lang="en-US" sz="2000" dirty="0"/>
              <a:t> yang </a:t>
            </a:r>
            <a:r>
              <a:rPr lang="en-US" sz="2000" dirty="0" err="1"/>
              <a:t>sudah</a:t>
            </a:r>
            <a:r>
              <a:rPr lang="en-US" sz="2000" dirty="0"/>
              <a:t> di </a:t>
            </a:r>
            <a:r>
              <a:rPr lang="en-US" sz="2000" dirty="0" err="1"/>
              <a:t>kontrak</a:t>
            </a:r>
            <a:r>
              <a:rPr lang="en-US" sz="2000" dirty="0"/>
              <a:t> oleh </a:t>
            </a:r>
            <a:r>
              <a:rPr lang="en-US" sz="2000" dirty="0" err="1"/>
              <a:t>pihak</a:t>
            </a:r>
            <a:r>
              <a:rPr lang="en-US" sz="2000" dirty="0"/>
              <a:t> hotel.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hanya</a:t>
            </a:r>
            <a:r>
              <a:rPr lang="en-US" sz="2000" dirty="0"/>
              <a:t> </a:t>
            </a:r>
            <a:r>
              <a:rPr lang="en-US" sz="2000" dirty="0" err="1"/>
              <a:t>sambilan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 yang </a:t>
            </a:r>
            <a:r>
              <a:rPr lang="en-US" sz="2000" dirty="0" err="1"/>
              <a:t>ingin</a:t>
            </a:r>
            <a:r>
              <a:rPr lang="en-US" sz="2000" dirty="0"/>
              <a:t> </a:t>
            </a:r>
            <a:r>
              <a:rPr lang="en-US" sz="2000" dirty="0" err="1"/>
              <a:t>menikmati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pada Tengah </a:t>
            </a:r>
            <a:r>
              <a:rPr lang="en-US" sz="2000" dirty="0" err="1"/>
              <a:t>malam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332667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705573-C898-CCC1-36A6-6DC9230B8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3" y="548680"/>
            <a:ext cx="4392488" cy="29107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E01E2C-A8B7-8CBF-7EF7-7C4A4771A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684" y="3680002"/>
            <a:ext cx="4392488" cy="2917350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id="{E7AAE7CF-A57E-DDDD-77C5-CFE2C3CE6E3E}"/>
              </a:ext>
            </a:extLst>
          </p:cNvPr>
          <p:cNvSpPr txBox="1">
            <a:spLocks/>
          </p:cNvSpPr>
          <p:nvPr/>
        </p:nvSpPr>
        <p:spPr>
          <a:xfrm>
            <a:off x="4653032" y="836712"/>
            <a:ext cx="4374989" cy="2435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/>
              <a:t>Night  Club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berikut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tempat</a:t>
            </a:r>
            <a:r>
              <a:rPr lang="en-US" sz="2000" dirty="0"/>
              <a:t> </a:t>
            </a:r>
            <a:r>
              <a:rPr lang="en-US" sz="2000" dirty="0" err="1"/>
              <a:t>hiburan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berdansa</a:t>
            </a:r>
            <a:r>
              <a:rPr lang="en-US" sz="2000" dirty="0"/>
              <a:t> yang </a:t>
            </a:r>
            <a:r>
              <a:rPr lang="en-US" sz="2000" dirty="0" err="1"/>
              <a:t>dibuka</a:t>
            </a:r>
            <a:r>
              <a:rPr lang="en-US" sz="2000" dirty="0"/>
              <a:t> pada </a:t>
            </a:r>
            <a:r>
              <a:rPr lang="en-US" sz="2000" dirty="0" err="1"/>
              <a:t>malam</a:t>
            </a:r>
            <a:r>
              <a:rPr lang="en-US" sz="2000" dirty="0"/>
              <a:t> </a:t>
            </a:r>
            <a:r>
              <a:rPr lang="en-US" sz="2000" dirty="0" err="1"/>
              <a:t>hari</a:t>
            </a:r>
            <a:r>
              <a:rPr lang="en-US" sz="2000" dirty="0"/>
              <a:t>. </a:t>
            </a:r>
            <a:r>
              <a:rPr lang="en-US" sz="2000" dirty="0" err="1"/>
              <a:t>Dilengkapi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fasilitas</a:t>
            </a:r>
            <a:r>
              <a:rPr lang="en-US" sz="2000" dirty="0"/>
              <a:t> Bar yang </a:t>
            </a:r>
            <a:r>
              <a:rPr lang="en-US" sz="2000" dirty="0" err="1"/>
              <a:t>menyediakan</a:t>
            </a:r>
            <a:r>
              <a:rPr lang="en-US" sz="2000" dirty="0"/>
              <a:t> </a:t>
            </a:r>
            <a:r>
              <a:rPr lang="en-US" sz="2000" dirty="0" err="1"/>
              <a:t>minuman</a:t>
            </a:r>
            <a:r>
              <a:rPr lang="en-US" sz="2000" dirty="0"/>
              <a:t> </a:t>
            </a:r>
            <a:r>
              <a:rPr lang="en-US" sz="2000" dirty="0" err="1"/>
              <a:t>beralkohol</a:t>
            </a:r>
            <a:r>
              <a:rPr lang="en-US" sz="2000" dirty="0"/>
              <a:t>. </a:t>
            </a:r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C5BF6971-D57B-1B62-3D2E-66B4CEF2E4D8}"/>
              </a:ext>
            </a:extLst>
          </p:cNvPr>
          <p:cNvSpPr txBox="1">
            <a:spLocks/>
          </p:cNvSpPr>
          <p:nvPr/>
        </p:nvSpPr>
        <p:spPr>
          <a:xfrm>
            <a:off x="4628259" y="3680002"/>
            <a:ext cx="4374989" cy="2435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/>
              <a:t>Specialty Restaurant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karakteristik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suasana</a:t>
            </a:r>
            <a:r>
              <a:rPr lang="en-US" sz="2000" dirty="0"/>
              <a:t>, interior dan exterior.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biasanya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menonjolkan</a:t>
            </a:r>
            <a:r>
              <a:rPr lang="en-US" sz="2000" dirty="0"/>
              <a:t> </a:t>
            </a:r>
            <a:r>
              <a:rPr lang="en-US" sz="2000" dirty="0" err="1"/>
              <a:t>cirikhas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daerah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negara </a:t>
            </a:r>
            <a:r>
              <a:rPr lang="en-US" sz="2000" dirty="0" err="1"/>
              <a:t>tertentu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016823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1">
            <a:extLst>
              <a:ext uri="{FF2B5EF4-FFF2-40B4-BE49-F238E27FC236}">
                <a16:creationId xmlns:a16="http://schemas.microsoft.com/office/drawing/2014/main" id="{A0635F97-3016-C9C6-E45E-9F6748E19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8424936" cy="5400600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err="1">
                <a:solidFill>
                  <a:schemeClr val="tx1"/>
                </a:solidFill>
              </a:rPr>
              <a:t>Struktur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Organisasi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Restoran</a:t>
            </a:r>
            <a:endParaRPr lang="en-US" sz="2000" b="1" dirty="0">
              <a:solidFill>
                <a:schemeClr val="tx1"/>
              </a:solidFill>
            </a:endParaRPr>
          </a:p>
          <a:p>
            <a:pPr algn="just"/>
            <a:endParaRPr lang="en-US" sz="2000" b="1" dirty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Struktur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organisasi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serangkaian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hubungan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antara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individu-individu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kelompok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kemudian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struktur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tersebut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dilukiskan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diagram yang </a:t>
            </a:r>
            <a:r>
              <a:rPr lang="en-US" sz="2000" dirty="0" err="1">
                <a:solidFill>
                  <a:schemeClr val="tx1"/>
                </a:solidFill>
              </a:rPr>
              <a:t>memperlihatkan</a:t>
            </a:r>
            <a:r>
              <a:rPr lang="en-US" sz="2000" dirty="0">
                <a:solidFill>
                  <a:schemeClr val="tx1"/>
                </a:solidFill>
              </a:rPr>
              <a:t> garis </a:t>
            </a:r>
            <a:r>
              <a:rPr lang="en-US" sz="2000" dirty="0" err="1">
                <a:solidFill>
                  <a:schemeClr val="tx1"/>
                </a:solidFill>
              </a:rPr>
              <a:t>besar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fugsi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usaha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arus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tanggung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jawab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wewenang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Manfaat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struktur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organisasi</a:t>
            </a:r>
            <a:r>
              <a:rPr lang="en-US" sz="2000" dirty="0">
                <a:solidFill>
                  <a:schemeClr val="tx1"/>
                </a:solidFill>
              </a:rPr>
              <a:t> 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Citra Perusahaan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Jenjang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karier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Tugas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tanggung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jawab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Menerima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meneruskan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perintah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Memperlihatkan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fungsi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ada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77653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1">
            <a:extLst>
              <a:ext uri="{FF2B5EF4-FFF2-40B4-BE49-F238E27FC236}">
                <a16:creationId xmlns:a16="http://schemas.microsoft.com/office/drawing/2014/main" id="{A0635F97-3016-C9C6-E45E-9F6748E19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8424936" cy="1800200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err="1">
                <a:solidFill>
                  <a:schemeClr val="tx1"/>
                </a:solidFill>
              </a:rPr>
              <a:t>Struktur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Organisasi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Restoran</a:t>
            </a:r>
            <a:r>
              <a:rPr lang="en-US" sz="2000" b="1" dirty="0">
                <a:solidFill>
                  <a:schemeClr val="tx1"/>
                </a:solidFill>
              </a:rPr>
              <a:t> di Hotel Kecil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Hotel </a:t>
            </a:r>
            <a:r>
              <a:rPr lang="en-US" sz="2000" dirty="0" err="1">
                <a:solidFill>
                  <a:schemeClr val="tx1"/>
                </a:solidFill>
              </a:rPr>
              <a:t>kecil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memiliki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sebuah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ruang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lingkup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aktivitas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terbatas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operasional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berada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bawah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tanggung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jawab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seorang</a:t>
            </a:r>
            <a:r>
              <a:rPr lang="en-US" sz="2000" dirty="0">
                <a:solidFill>
                  <a:schemeClr val="tx1"/>
                </a:solidFill>
              </a:rPr>
              <a:t> supervisor.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6D21A8-3069-92EC-5E95-FADC8FEAA5E8}"/>
              </a:ext>
            </a:extLst>
          </p:cNvPr>
          <p:cNvSpPr txBox="1"/>
          <p:nvPr/>
        </p:nvSpPr>
        <p:spPr>
          <a:xfrm>
            <a:off x="3563888" y="2959001"/>
            <a:ext cx="2448272" cy="4770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500" dirty="0"/>
              <a:t>SUPERVISOR</a:t>
            </a:r>
            <a:endParaRPr lang="id-ID" sz="2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417EC8-66BC-212C-581D-B36888AB0AB0}"/>
              </a:ext>
            </a:extLst>
          </p:cNvPr>
          <p:cNvSpPr txBox="1"/>
          <p:nvPr/>
        </p:nvSpPr>
        <p:spPr>
          <a:xfrm>
            <a:off x="3563888" y="4293096"/>
            <a:ext cx="2448272" cy="4770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500" dirty="0"/>
              <a:t>WAITER</a:t>
            </a:r>
            <a:endParaRPr lang="id-ID" sz="25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0BB14E0-96BA-3632-EF4C-5A1F4D1683F9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4788024" y="3436055"/>
            <a:ext cx="0" cy="8570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7048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1">
            <a:extLst>
              <a:ext uri="{FF2B5EF4-FFF2-40B4-BE49-F238E27FC236}">
                <a16:creationId xmlns:a16="http://schemas.microsoft.com/office/drawing/2014/main" id="{A0635F97-3016-C9C6-E45E-9F6748E19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8424936" cy="1584176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err="1">
                <a:solidFill>
                  <a:schemeClr val="tx1"/>
                </a:solidFill>
              </a:rPr>
              <a:t>Struktur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Organisasi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Restoran</a:t>
            </a:r>
            <a:r>
              <a:rPr lang="en-US" sz="2000" b="1" dirty="0">
                <a:solidFill>
                  <a:schemeClr val="tx1"/>
                </a:solidFill>
              </a:rPr>
              <a:t> di Hotel </a:t>
            </a:r>
            <a:r>
              <a:rPr lang="en-US" sz="2000" b="1" dirty="0" err="1">
                <a:solidFill>
                  <a:schemeClr val="tx1"/>
                </a:solidFill>
              </a:rPr>
              <a:t>Menengah</a:t>
            </a:r>
            <a:endParaRPr lang="en-US" sz="2000" b="1" dirty="0">
              <a:solidFill>
                <a:schemeClr val="tx1"/>
              </a:solidFill>
            </a:endParaRP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Hotel </a:t>
            </a:r>
            <a:r>
              <a:rPr lang="en-US" sz="2000" dirty="0" err="1">
                <a:solidFill>
                  <a:schemeClr val="tx1"/>
                </a:solidFill>
              </a:rPr>
              <a:t>menengah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memiliki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fasilitas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tidak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terlalu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banyak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maka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tanggung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jawab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oprasionalnya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berada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bawah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tanggung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jawab</a:t>
            </a:r>
            <a:r>
              <a:rPr lang="en-US" sz="2000" dirty="0">
                <a:solidFill>
                  <a:schemeClr val="tx1"/>
                </a:solidFill>
              </a:rPr>
              <a:t> Head Waiter.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6D21A8-3069-92EC-5E95-FADC8FEAA5E8}"/>
              </a:ext>
            </a:extLst>
          </p:cNvPr>
          <p:cNvSpPr txBox="1"/>
          <p:nvPr/>
        </p:nvSpPr>
        <p:spPr>
          <a:xfrm>
            <a:off x="3995936" y="2348880"/>
            <a:ext cx="158417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HEAD WAITER</a:t>
            </a:r>
            <a:endParaRPr lang="id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417EC8-66BC-212C-581D-B36888AB0AB0}"/>
              </a:ext>
            </a:extLst>
          </p:cNvPr>
          <p:cNvSpPr txBox="1"/>
          <p:nvPr/>
        </p:nvSpPr>
        <p:spPr>
          <a:xfrm>
            <a:off x="3995936" y="3286725"/>
            <a:ext cx="1656184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ASSISTANT HEAD WAITER</a:t>
            </a:r>
            <a:endParaRPr lang="id-ID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FA9222-46F1-CC33-EDFE-4DC3E3E3464D}"/>
              </a:ext>
            </a:extLst>
          </p:cNvPr>
          <p:cNvSpPr txBox="1"/>
          <p:nvPr/>
        </p:nvSpPr>
        <p:spPr>
          <a:xfrm>
            <a:off x="3995936" y="4509120"/>
            <a:ext cx="16561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CAPTAIN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27F6C1-DE0D-F7B6-0219-30632BCAC18D}"/>
              </a:ext>
            </a:extLst>
          </p:cNvPr>
          <p:cNvSpPr txBox="1"/>
          <p:nvPr/>
        </p:nvSpPr>
        <p:spPr>
          <a:xfrm>
            <a:off x="3997192" y="5517232"/>
            <a:ext cx="16561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WAITER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007936F-6D90-0064-1742-F370054A6302}"/>
              </a:ext>
            </a:extLst>
          </p:cNvPr>
          <p:cNvCxnSpPr>
            <a:stCxn id="4" idx="2"/>
          </p:cNvCxnSpPr>
          <p:nvPr/>
        </p:nvCxnSpPr>
        <p:spPr>
          <a:xfrm>
            <a:off x="4788024" y="2718212"/>
            <a:ext cx="0" cy="5685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58AF171-FF81-B1D7-E09D-7E4C5DB3D65F}"/>
              </a:ext>
            </a:extLst>
          </p:cNvPr>
          <p:cNvCxnSpPr/>
          <p:nvPr/>
        </p:nvCxnSpPr>
        <p:spPr>
          <a:xfrm>
            <a:off x="4788024" y="3940607"/>
            <a:ext cx="0" cy="5685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D426A15-ADD9-1BCD-81DC-488D0529F9F8}"/>
              </a:ext>
            </a:extLst>
          </p:cNvPr>
          <p:cNvCxnSpPr/>
          <p:nvPr/>
        </p:nvCxnSpPr>
        <p:spPr>
          <a:xfrm>
            <a:off x="4788024" y="4878452"/>
            <a:ext cx="0" cy="5685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529479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company&#10;&#10;Description automatically generated">
            <a:extLst>
              <a:ext uri="{FF2B5EF4-FFF2-40B4-BE49-F238E27FC236}">
                <a16:creationId xmlns:a16="http://schemas.microsoft.com/office/drawing/2014/main" id="{6D57C397-B7FB-9ED0-EE5E-49ED697CC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240" y="1600200"/>
            <a:ext cx="6857520" cy="4525963"/>
          </a:xfrm>
          <a:prstGeom prst="rect">
            <a:avLst/>
          </a:prstGeom>
          <a:noFill/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9F943735-11D3-2089-7721-5EE6DCA6D358}"/>
              </a:ext>
            </a:extLst>
          </p:cNvPr>
          <p:cNvSpPr txBox="1">
            <a:spLocks/>
          </p:cNvSpPr>
          <p:nvPr/>
        </p:nvSpPr>
        <p:spPr>
          <a:xfrm>
            <a:off x="395536" y="764704"/>
            <a:ext cx="8424936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b="1" dirty="0" err="1"/>
              <a:t>Struktur</a:t>
            </a:r>
            <a:r>
              <a:rPr lang="en-US" sz="2000" b="1" dirty="0"/>
              <a:t> </a:t>
            </a:r>
            <a:r>
              <a:rPr lang="en-US" sz="2000" b="1" dirty="0" err="1"/>
              <a:t>Organisasi</a:t>
            </a:r>
            <a:r>
              <a:rPr lang="en-US" sz="2000" b="1" dirty="0"/>
              <a:t> di Hotel </a:t>
            </a:r>
            <a:r>
              <a:rPr lang="en-US" sz="2000" b="1" dirty="0" err="1"/>
              <a:t>Besar</a:t>
            </a:r>
            <a:endParaRPr lang="en-US" sz="2000" b="1" dirty="0"/>
          </a:p>
          <a:p>
            <a:pPr marL="0" indent="0" algn="just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8174005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">
            <a:extLst>
              <a:ext uri="{FF2B5EF4-FFF2-40B4-BE49-F238E27FC236}">
                <a16:creationId xmlns:a16="http://schemas.microsoft.com/office/drawing/2014/main" id="{9F943735-11D3-2089-7721-5EE6DCA6D358}"/>
              </a:ext>
            </a:extLst>
          </p:cNvPr>
          <p:cNvSpPr txBox="1">
            <a:spLocks/>
          </p:cNvSpPr>
          <p:nvPr/>
        </p:nvSpPr>
        <p:spPr>
          <a:xfrm>
            <a:off x="395536" y="764704"/>
            <a:ext cx="8424936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b="1" dirty="0" err="1"/>
              <a:t>Struktur</a:t>
            </a:r>
            <a:r>
              <a:rPr lang="en-US" sz="2000" b="1" dirty="0"/>
              <a:t> </a:t>
            </a:r>
            <a:r>
              <a:rPr lang="en-US" sz="2000" b="1" dirty="0" err="1"/>
              <a:t>Organisasi</a:t>
            </a:r>
            <a:r>
              <a:rPr lang="en-US" sz="2000" b="1" dirty="0"/>
              <a:t> </a:t>
            </a:r>
            <a:r>
              <a:rPr lang="en-US" sz="2000" b="1" dirty="0" err="1"/>
              <a:t>Restoran</a:t>
            </a:r>
            <a:r>
              <a:rPr lang="en-US" sz="2000" b="1" dirty="0"/>
              <a:t> di Hotel </a:t>
            </a:r>
            <a:r>
              <a:rPr lang="en-US" sz="2000" b="1" dirty="0" err="1"/>
              <a:t>Besar</a:t>
            </a:r>
            <a:endParaRPr lang="en-US" sz="2000" b="1" dirty="0"/>
          </a:p>
          <a:p>
            <a:pPr marL="0" indent="0" algn="just">
              <a:buNone/>
            </a:pP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120DA6-61AB-C65A-B5AC-8EC48F07156B}"/>
              </a:ext>
            </a:extLst>
          </p:cNvPr>
          <p:cNvSpPr txBox="1"/>
          <p:nvPr/>
        </p:nvSpPr>
        <p:spPr>
          <a:xfrm>
            <a:off x="1907704" y="1317687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RESTAURANT MANAGER</a:t>
            </a:r>
            <a:endParaRPr lang="id-ID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118EB0-72CB-716D-AE20-AA37258D1F71}"/>
              </a:ext>
            </a:extLst>
          </p:cNvPr>
          <p:cNvSpPr txBox="1"/>
          <p:nvPr/>
        </p:nvSpPr>
        <p:spPr>
          <a:xfrm>
            <a:off x="1907704" y="2094186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HEAD WAITER</a:t>
            </a:r>
            <a:endParaRPr lang="id-ID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DB67BA-C3F6-2FC8-117B-54EDDF2CBFD2}"/>
              </a:ext>
            </a:extLst>
          </p:cNvPr>
          <p:cNvSpPr txBox="1"/>
          <p:nvPr/>
        </p:nvSpPr>
        <p:spPr>
          <a:xfrm>
            <a:off x="1907704" y="2869605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ASSISTANT HEAD WAITER</a:t>
            </a:r>
            <a:endParaRPr lang="id-I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ED9B9C-29A5-1E1B-1ED1-066ED94902EF}"/>
              </a:ext>
            </a:extLst>
          </p:cNvPr>
          <p:cNvSpPr txBox="1"/>
          <p:nvPr/>
        </p:nvSpPr>
        <p:spPr>
          <a:xfrm>
            <a:off x="1907704" y="3645024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CAPTAIN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DBF40B-586A-2B80-2809-056F613C4A80}"/>
              </a:ext>
            </a:extLst>
          </p:cNvPr>
          <p:cNvSpPr txBox="1"/>
          <p:nvPr/>
        </p:nvSpPr>
        <p:spPr>
          <a:xfrm>
            <a:off x="1907704" y="4420443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ASSIST. CAPTAIN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5BC600-0686-6580-8CA5-330E0DA5D3EE}"/>
              </a:ext>
            </a:extLst>
          </p:cNvPr>
          <p:cNvSpPr txBox="1"/>
          <p:nvPr/>
        </p:nvSpPr>
        <p:spPr>
          <a:xfrm>
            <a:off x="1907704" y="5195862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WAITER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7DA04E-AC4A-8D45-3319-7068CED1A544}"/>
              </a:ext>
            </a:extLst>
          </p:cNvPr>
          <p:cNvSpPr txBox="1"/>
          <p:nvPr/>
        </p:nvSpPr>
        <p:spPr>
          <a:xfrm>
            <a:off x="1907704" y="5971281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BUSH BOY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F0A91B6-D44A-8391-C42A-FC0D3AC75693}"/>
              </a:ext>
            </a:extLst>
          </p:cNvPr>
          <p:cNvCxnSpPr>
            <a:stCxn id="2" idx="2"/>
            <a:endCxn id="3" idx="0"/>
          </p:cNvCxnSpPr>
          <p:nvPr/>
        </p:nvCxnSpPr>
        <p:spPr>
          <a:xfrm>
            <a:off x="3239852" y="1687019"/>
            <a:ext cx="0" cy="407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6D883A4-EDE7-D249-A41D-A1C2A5304C12}"/>
              </a:ext>
            </a:extLst>
          </p:cNvPr>
          <p:cNvCxnSpPr/>
          <p:nvPr/>
        </p:nvCxnSpPr>
        <p:spPr>
          <a:xfrm>
            <a:off x="3239852" y="2447749"/>
            <a:ext cx="0" cy="407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F0D17B7-2A90-22CE-CAFC-8C586E6D5BD5}"/>
              </a:ext>
            </a:extLst>
          </p:cNvPr>
          <p:cNvCxnSpPr/>
          <p:nvPr/>
        </p:nvCxnSpPr>
        <p:spPr>
          <a:xfrm>
            <a:off x="3267618" y="3238937"/>
            <a:ext cx="0" cy="407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8F30E99-B602-29E9-FFA4-DB4E9A6F9B0B}"/>
              </a:ext>
            </a:extLst>
          </p:cNvPr>
          <p:cNvCxnSpPr/>
          <p:nvPr/>
        </p:nvCxnSpPr>
        <p:spPr>
          <a:xfrm>
            <a:off x="3283027" y="4014356"/>
            <a:ext cx="0" cy="407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EE52EA4-9499-3081-DF17-257A4CD88E2D}"/>
              </a:ext>
            </a:extLst>
          </p:cNvPr>
          <p:cNvCxnSpPr/>
          <p:nvPr/>
        </p:nvCxnSpPr>
        <p:spPr>
          <a:xfrm>
            <a:off x="3283027" y="4788695"/>
            <a:ext cx="0" cy="407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25F032F-99AE-A86B-10AF-668753CF54FC}"/>
              </a:ext>
            </a:extLst>
          </p:cNvPr>
          <p:cNvCxnSpPr/>
          <p:nvPr/>
        </p:nvCxnSpPr>
        <p:spPr>
          <a:xfrm>
            <a:off x="3275856" y="5565194"/>
            <a:ext cx="0" cy="407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1ADCF62-5E30-A7A9-3E15-E3F7446DE12E}"/>
              </a:ext>
            </a:extLst>
          </p:cNvPr>
          <p:cNvSpPr txBox="1"/>
          <p:nvPr/>
        </p:nvSpPr>
        <p:spPr>
          <a:xfrm>
            <a:off x="5364088" y="1313459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SECRETARY</a:t>
            </a:r>
            <a:endParaRPr lang="id-ID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7C2C97-8C59-A350-F5E0-BC0965739BB0}"/>
              </a:ext>
            </a:extLst>
          </p:cNvPr>
          <p:cNvSpPr txBox="1"/>
          <p:nvPr/>
        </p:nvSpPr>
        <p:spPr>
          <a:xfrm>
            <a:off x="5364088" y="3645024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RESTAURANT MANAGER</a:t>
            </a:r>
            <a:endParaRPr lang="id-ID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C88D918-CF4A-544D-9E83-D3CD51454A5B}"/>
              </a:ext>
            </a:extLst>
          </p:cNvPr>
          <p:cNvCxnSpPr>
            <a:stCxn id="7" idx="3"/>
            <a:endCxn id="21" idx="1"/>
          </p:cNvCxnSpPr>
          <p:nvPr/>
        </p:nvCxnSpPr>
        <p:spPr>
          <a:xfrm>
            <a:off x="4572000" y="3829690"/>
            <a:ext cx="79208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D593065-D858-338C-2739-2706E95D2AE3}"/>
              </a:ext>
            </a:extLst>
          </p:cNvPr>
          <p:cNvCxnSpPr/>
          <p:nvPr/>
        </p:nvCxnSpPr>
        <p:spPr>
          <a:xfrm>
            <a:off x="4572000" y="1498125"/>
            <a:ext cx="792088" cy="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535337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">
            <a:extLst>
              <a:ext uri="{FF2B5EF4-FFF2-40B4-BE49-F238E27FC236}">
                <a16:creationId xmlns:a16="http://schemas.microsoft.com/office/drawing/2014/main" id="{9F943735-11D3-2089-7721-5EE6DCA6D358}"/>
              </a:ext>
            </a:extLst>
          </p:cNvPr>
          <p:cNvSpPr txBox="1">
            <a:spLocks/>
          </p:cNvSpPr>
          <p:nvPr/>
        </p:nvSpPr>
        <p:spPr>
          <a:xfrm>
            <a:off x="395536" y="764704"/>
            <a:ext cx="8424936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Uraian</a:t>
            </a:r>
            <a:r>
              <a:rPr lang="en-US" sz="2000" b="1" dirty="0"/>
              <a:t> </a:t>
            </a:r>
            <a:r>
              <a:rPr lang="en-US" sz="2000" b="1" dirty="0" err="1"/>
              <a:t>Tugas</a:t>
            </a:r>
            <a:r>
              <a:rPr lang="en-US" sz="2000" b="1" dirty="0"/>
              <a:t> dan </a:t>
            </a:r>
            <a:r>
              <a:rPr lang="en-US" sz="2000" b="1" dirty="0" err="1"/>
              <a:t>Tanggung</a:t>
            </a:r>
            <a:r>
              <a:rPr lang="en-US" sz="2000" b="1" dirty="0"/>
              <a:t> Jawab</a:t>
            </a:r>
          </a:p>
          <a:p>
            <a:pPr marL="0" indent="0" algn="just">
              <a:buNone/>
            </a:pPr>
            <a:endParaRPr lang="en-US" sz="2000" b="1" dirty="0"/>
          </a:p>
          <a:p>
            <a:pPr marL="457200" indent="-457200" algn="just">
              <a:buFont typeface="+mj-lt"/>
              <a:buAutoNum type="alphaLcPeriod"/>
            </a:pPr>
            <a:r>
              <a:rPr lang="en-US" sz="2000" i="1" dirty="0"/>
              <a:t>Restaurant Manager</a:t>
            </a:r>
          </a:p>
          <a:p>
            <a:pPr marL="0" indent="0" algn="just">
              <a:buNone/>
            </a:pPr>
            <a:r>
              <a:rPr lang="en-US" sz="2000" dirty="0" err="1"/>
              <a:t>bertanggung</a:t>
            </a:r>
            <a:r>
              <a:rPr lang="en-US" sz="2000" dirty="0"/>
              <a:t> </a:t>
            </a:r>
            <a:r>
              <a:rPr lang="en-US" sz="2000" dirty="0" err="1"/>
              <a:t>jawab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i="1" dirty="0"/>
              <a:t>Food and Beverage Manager </a:t>
            </a:r>
            <a:r>
              <a:rPr lang="en-US" sz="2000" dirty="0" err="1"/>
              <a:t>mengenai</a:t>
            </a:r>
            <a:r>
              <a:rPr lang="en-US" sz="2000" dirty="0"/>
              <a:t> </a:t>
            </a:r>
            <a:r>
              <a:rPr lang="en-US" sz="2000" dirty="0" err="1"/>
              <a:t>kelancaran</a:t>
            </a:r>
            <a:r>
              <a:rPr lang="en-US" sz="2000" dirty="0"/>
              <a:t> 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yang </a:t>
            </a:r>
            <a:r>
              <a:rPr lang="en-US" sz="2000" dirty="0" err="1"/>
              <a:t>ada</a:t>
            </a:r>
            <a:r>
              <a:rPr lang="en-US" sz="2000" dirty="0"/>
              <a:t> di hotel (</a:t>
            </a:r>
            <a:r>
              <a:rPr lang="en-US" sz="2000" dirty="0" err="1"/>
              <a:t>memimpin</a:t>
            </a:r>
            <a:r>
              <a:rPr lang="en-US" sz="2000" dirty="0"/>
              <a:t> </a:t>
            </a:r>
            <a:r>
              <a:rPr lang="en-US" sz="2000" i="1" dirty="0"/>
              <a:t>briefing,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</a:t>
            </a:r>
            <a:r>
              <a:rPr lang="en-US" sz="2000" i="1" dirty="0"/>
              <a:t>log book </a:t>
            </a:r>
            <a:r>
              <a:rPr lang="en-US" sz="2000" dirty="0"/>
              <a:t>pada </a:t>
            </a:r>
            <a:r>
              <a:rPr lang="en-US" sz="2000" dirty="0" err="1"/>
              <a:t>bawahan</a:t>
            </a:r>
            <a:r>
              <a:rPr lang="en-US" sz="2000" dirty="0"/>
              <a:t>, </a:t>
            </a:r>
            <a:r>
              <a:rPr lang="en-US" sz="2000" dirty="0" err="1"/>
              <a:t>memastikan</a:t>
            </a:r>
            <a:r>
              <a:rPr lang="en-US" sz="2000" dirty="0"/>
              <a:t> </a:t>
            </a:r>
            <a:r>
              <a:rPr lang="en-US" sz="2000" i="1" dirty="0"/>
              <a:t>product knowledge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kru</a:t>
            </a:r>
            <a:r>
              <a:rPr lang="en-US" sz="2000" dirty="0"/>
              <a:t>, </a:t>
            </a:r>
            <a:r>
              <a:rPr lang="en-US" sz="2000" dirty="0" err="1"/>
              <a:t>dsb</a:t>
            </a:r>
            <a:r>
              <a:rPr lang="en-US" sz="2000" dirty="0"/>
              <a:t>)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i="1" dirty="0"/>
              <a:t>b. Assistant Restaurant Manager</a:t>
            </a:r>
          </a:p>
          <a:p>
            <a:pPr marL="0" indent="0" algn="just">
              <a:buNone/>
            </a:pP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tanggung</a:t>
            </a:r>
            <a:r>
              <a:rPr lang="en-US" sz="2000" dirty="0"/>
              <a:t> </a:t>
            </a:r>
            <a:r>
              <a:rPr lang="en-US" sz="2000" dirty="0" err="1"/>
              <a:t>jawab</a:t>
            </a:r>
            <a:r>
              <a:rPr lang="en-US" sz="2000" dirty="0"/>
              <a:t> </a:t>
            </a: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i="1" dirty="0"/>
              <a:t>restaurant manager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melaksanakan</a:t>
            </a:r>
            <a:r>
              <a:rPr lang="en-US" sz="2000" dirty="0"/>
              <a:t> </a:t>
            </a:r>
            <a:r>
              <a:rPr lang="en-US" sz="2000" dirty="0" err="1"/>
              <a:t>tugas</a:t>
            </a:r>
            <a:r>
              <a:rPr lang="en-US" sz="2000" dirty="0"/>
              <a:t> </a:t>
            </a:r>
            <a:r>
              <a:rPr lang="en-US" sz="2000" dirty="0" err="1"/>
              <a:t>sehari-hari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mengawasi</a:t>
            </a:r>
            <a:r>
              <a:rPr lang="en-US" sz="2000" dirty="0"/>
              <a:t> </a:t>
            </a:r>
            <a:r>
              <a:rPr lang="en-US" sz="2000" dirty="0" err="1"/>
              <a:t>kelancaran</a:t>
            </a:r>
            <a:r>
              <a:rPr lang="en-US" sz="2000" dirty="0"/>
              <a:t> </a:t>
            </a:r>
            <a:r>
              <a:rPr lang="en-US" sz="2000" dirty="0" err="1"/>
              <a:t>oprasional</a:t>
            </a:r>
            <a:r>
              <a:rPr lang="en-US" sz="2000" dirty="0"/>
              <a:t> 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yang </a:t>
            </a:r>
            <a:r>
              <a:rPr lang="en-US" sz="2000" dirty="0" err="1"/>
              <a:t>terdapat</a:t>
            </a:r>
            <a:r>
              <a:rPr lang="en-US" sz="2000" dirty="0"/>
              <a:t> di hotel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i="1" dirty="0"/>
              <a:t>c. Head Waiter</a:t>
            </a:r>
          </a:p>
          <a:p>
            <a:pPr marL="0" indent="0" algn="just">
              <a:buNone/>
            </a:pPr>
            <a:r>
              <a:rPr lang="en-US" sz="2000" dirty="0" err="1"/>
              <a:t>Bertanggung</a:t>
            </a:r>
            <a:r>
              <a:rPr lang="en-US" sz="2000" dirty="0"/>
              <a:t> </a:t>
            </a:r>
            <a:r>
              <a:rPr lang="en-US" sz="2000" dirty="0" err="1"/>
              <a:t>jawab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penuh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kelancaran</a:t>
            </a:r>
            <a:r>
              <a:rPr lang="en-US" sz="2000" dirty="0"/>
              <a:t> </a:t>
            </a:r>
            <a:r>
              <a:rPr lang="en-US" sz="2000" dirty="0" err="1"/>
              <a:t>oprasional</a:t>
            </a:r>
            <a:r>
              <a:rPr lang="en-US" sz="2000" dirty="0"/>
              <a:t> </a:t>
            </a: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i="1" dirty="0"/>
              <a:t>restaurant manager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91035113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">
            <a:extLst>
              <a:ext uri="{FF2B5EF4-FFF2-40B4-BE49-F238E27FC236}">
                <a16:creationId xmlns:a16="http://schemas.microsoft.com/office/drawing/2014/main" id="{9F943735-11D3-2089-7721-5EE6DCA6D358}"/>
              </a:ext>
            </a:extLst>
          </p:cNvPr>
          <p:cNvSpPr txBox="1">
            <a:spLocks/>
          </p:cNvSpPr>
          <p:nvPr/>
        </p:nvSpPr>
        <p:spPr>
          <a:xfrm>
            <a:off x="395536" y="764704"/>
            <a:ext cx="8424936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Uraian</a:t>
            </a:r>
            <a:r>
              <a:rPr lang="en-US" sz="2000" b="1" dirty="0"/>
              <a:t> </a:t>
            </a:r>
            <a:r>
              <a:rPr lang="en-US" sz="2000" b="1" dirty="0" err="1"/>
              <a:t>Tugas</a:t>
            </a:r>
            <a:r>
              <a:rPr lang="en-US" sz="2000" b="1" dirty="0"/>
              <a:t> dan </a:t>
            </a:r>
            <a:r>
              <a:rPr lang="en-US" sz="2000" b="1" dirty="0" err="1"/>
              <a:t>Tanggung</a:t>
            </a:r>
            <a:r>
              <a:rPr lang="en-US" sz="2000" b="1" dirty="0"/>
              <a:t> Jawab</a:t>
            </a:r>
          </a:p>
          <a:p>
            <a:pPr marL="0" indent="0" algn="just">
              <a:buNone/>
            </a:pPr>
            <a:endParaRPr lang="en-US" sz="2000" b="1" dirty="0"/>
          </a:p>
          <a:p>
            <a:pPr marL="0" indent="0" algn="just">
              <a:buNone/>
            </a:pPr>
            <a:r>
              <a:rPr lang="en-US" sz="2000" i="1" dirty="0"/>
              <a:t>d. Assistant Head Waiter</a:t>
            </a:r>
          </a:p>
          <a:p>
            <a:pPr marL="0" indent="0" algn="just">
              <a:buNone/>
            </a:pPr>
            <a:r>
              <a:rPr lang="en-US" sz="2000" dirty="0" err="1"/>
              <a:t>Bertugas</a:t>
            </a:r>
            <a:r>
              <a:rPr lang="en-US" sz="2000" dirty="0"/>
              <a:t> </a:t>
            </a: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i="1" dirty="0"/>
              <a:t>head waiter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tugas</a:t>
            </a:r>
            <a:r>
              <a:rPr lang="en-US" sz="2000" dirty="0"/>
              <a:t> </a:t>
            </a:r>
            <a:r>
              <a:rPr lang="en-US" sz="2000" dirty="0" err="1"/>
              <a:t>sehari-hari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mengawasi</a:t>
            </a:r>
            <a:r>
              <a:rPr lang="en-US" sz="2000" dirty="0"/>
              <a:t> </a:t>
            </a:r>
            <a:r>
              <a:rPr lang="en-US" sz="2000" dirty="0" err="1"/>
              <a:t>kelancaran</a:t>
            </a:r>
            <a:r>
              <a:rPr lang="en-US" sz="2000" dirty="0"/>
              <a:t> </a:t>
            </a:r>
            <a:r>
              <a:rPr lang="en-US" sz="2000" dirty="0" err="1"/>
              <a:t>oprasional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dan </a:t>
            </a:r>
            <a:r>
              <a:rPr lang="en-US" sz="2000" dirty="0" err="1"/>
              <a:t>menggantikan</a:t>
            </a:r>
            <a:r>
              <a:rPr lang="en-US" sz="2000" dirty="0"/>
              <a:t> </a:t>
            </a:r>
            <a:r>
              <a:rPr lang="en-US" sz="2000" dirty="0" err="1"/>
              <a:t>tugas</a:t>
            </a:r>
            <a:r>
              <a:rPr lang="en-US" sz="2000" dirty="0"/>
              <a:t> </a:t>
            </a:r>
            <a:r>
              <a:rPr lang="en-US" sz="2000" i="1" dirty="0"/>
              <a:t>head waiter </a:t>
            </a:r>
            <a:r>
              <a:rPr lang="en-US" sz="2000" dirty="0" err="1"/>
              <a:t>apabila</a:t>
            </a:r>
            <a:r>
              <a:rPr lang="en-US" sz="2000" dirty="0"/>
              <a:t> </a:t>
            </a:r>
            <a:r>
              <a:rPr lang="en-US" sz="2000" i="1" dirty="0"/>
              <a:t>head waiter </a:t>
            </a:r>
            <a:r>
              <a:rPr lang="en-US" sz="2000" dirty="0" err="1"/>
              <a:t>berhalangan</a:t>
            </a:r>
            <a:endParaRPr lang="en-US" sz="2000" dirty="0"/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i="1" dirty="0"/>
              <a:t>e. Captain</a:t>
            </a:r>
          </a:p>
          <a:p>
            <a:pPr marL="0" indent="0" algn="just">
              <a:buNone/>
            </a:pPr>
            <a:r>
              <a:rPr lang="en-US" sz="2000" dirty="0" err="1"/>
              <a:t>Bertanggung</a:t>
            </a:r>
            <a:r>
              <a:rPr lang="en-US" sz="2000" dirty="0"/>
              <a:t> </a:t>
            </a:r>
            <a:r>
              <a:rPr lang="en-US" sz="2000" dirty="0" err="1"/>
              <a:t>jawab</a:t>
            </a:r>
            <a:r>
              <a:rPr lang="en-US" sz="2000" dirty="0"/>
              <a:t> pada </a:t>
            </a:r>
            <a:r>
              <a:rPr lang="en-US" sz="2000" i="1" dirty="0"/>
              <a:t>head waiter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bagian</a:t>
            </a:r>
            <a:r>
              <a:rPr lang="en-US" sz="2000" dirty="0"/>
              <a:t> pada </a:t>
            </a:r>
            <a:r>
              <a:rPr lang="en-US" sz="2000" dirty="0" err="1"/>
              <a:t>restoran</a:t>
            </a:r>
            <a:r>
              <a:rPr lang="en-US" sz="2000" dirty="0"/>
              <a:t> dan </a:t>
            </a:r>
            <a:r>
              <a:rPr lang="en-US" sz="2000" dirty="0" err="1"/>
              <a:t>melayani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hal</a:t>
            </a:r>
            <a:r>
              <a:rPr lang="en-US" sz="2000" dirty="0"/>
              <a:t> </a:t>
            </a:r>
            <a:r>
              <a:rPr lang="en-US" sz="2000" dirty="0" err="1"/>
              <a:t>tertentu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pesanan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, </a:t>
            </a:r>
            <a:r>
              <a:rPr lang="en-US" sz="2000" dirty="0" err="1"/>
              <a:t>menyediakan</a:t>
            </a:r>
            <a:r>
              <a:rPr lang="en-US" sz="2000" dirty="0"/>
              <a:t> </a:t>
            </a:r>
            <a:r>
              <a:rPr lang="en-US" sz="2000" dirty="0" err="1"/>
              <a:t>anggur</a:t>
            </a:r>
            <a:r>
              <a:rPr lang="en-US" sz="2000" dirty="0"/>
              <a:t>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i="1" dirty="0"/>
              <a:t>flaming &amp; carving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4132183392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">
            <a:extLst>
              <a:ext uri="{FF2B5EF4-FFF2-40B4-BE49-F238E27FC236}">
                <a16:creationId xmlns:a16="http://schemas.microsoft.com/office/drawing/2014/main" id="{9F943735-11D3-2089-7721-5EE6DCA6D358}"/>
              </a:ext>
            </a:extLst>
          </p:cNvPr>
          <p:cNvSpPr txBox="1">
            <a:spLocks/>
          </p:cNvSpPr>
          <p:nvPr/>
        </p:nvSpPr>
        <p:spPr>
          <a:xfrm>
            <a:off x="395536" y="764704"/>
            <a:ext cx="8424936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Uraian</a:t>
            </a:r>
            <a:r>
              <a:rPr lang="en-US" sz="2000" b="1" dirty="0"/>
              <a:t> </a:t>
            </a:r>
            <a:r>
              <a:rPr lang="en-US" sz="2000" b="1" dirty="0" err="1"/>
              <a:t>Tugas</a:t>
            </a:r>
            <a:r>
              <a:rPr lang="en-US" sz="2000" b="1" dirty="0"/>
              <a:t> dan </a:t>
            </a:r>
            <a:r>
              <a:rPr lang="en-US" sz="2000" b="1" dirty="0" err="1"/>
              <a:t>Tanggung</a:t>
            </a:r>
            <a:r>
              <a:rPr lang="en-US" sz="2000" b="1" dirty="0"/>
              <a:t> Jawab</a:t>
            </a:r>
            <a:endParaRPr lang="en-US" sz="2000" b="1" i="1" dirty="0"/>
          </a:p>
          <a:p>
            <a:pPr marL="0" indent="0" algn="just">
              <a:buNone/>
            </a:pPr>
            <a:r>
              <a:rPr lang="en-US" sz="2000" i="1" dirty="0"/>
              <a:t>f. Waiter</a:t>
            </a:r>
          </a:p>
          <a:p>
            <a:pPr marL="0" indent="0" algn="just">
              <a:buNone/>
            </a:pPr>
            <a:r>
              <a:rPr lang="en-US" sz="2000" dirty="0" err="1"/>
              <a:t>Melayani</a:t>
            </a:r>
            <a:r>
              <a:rPr lang="en-US" sz="2000" dirty="0"/>
              <a:t> dan </a:t>
            </a:r>
            <a:r>
              <a:rPr lang="en-US" sz="2000" dirty="0" err="1"/>
              <a:t>memenuhi</a:t>
            </a:r>
            <a:r>
              <a:rPr lang="en-US" sz="2000" dirty="0"/>
              <a:t> 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kebutuhan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. </a:t>
            </a:r>
            <a:r>
              <a:rPr lang="en-US" sz="2000" dirty="0" err="1"/>
              <a:t>Tugas</a:t>
            </a:r>
            <a:r>
              <a:rPr lang="en-US" sz="2000" dirty="0"/>
              <a:t> dan </a:t>
            </a:r>
            <a:r>
              <a:rPr lang="en-US" sz="2000" dirty="0" err="1"/>
              <a:t>tanggung</a:t>
            </a:r>
            <a:r>
              <a:rPr lang="en-US" sz="2000" dirty="0"/>
              <a:t> </a:t>
            </a:r>
            <a:r>
              <a:rPr lang="en-US" sz="2000" dirty="0" err="1"/>
              <a:t>jawab</a:t>
            </a:r>
            <a:r>
              <a:rPr lang="en-US" sz="2000" dirty="0"/>
              <a:t> :</a:t>
            </a:r>
          </a:p>
          <a:p>
            <a:pPr algn="just"/>
            <a:r>
              <a:rPr lang="en-US" sz="2000" dirty="0" err="1"/>
              <a:t>Mempersiapkan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sebelum</a:t>
            </a:r>
            <a:r>
              <a:rPr lang="en-US" sz="2000" dirty="0"/>
              <a:t> </a:t>
            </a:r>
            <a:r>
              <a:rPr lang="en-US" sz="2000" dirty="0" err="1"/>
              <a:t>buka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melengkapi</a:t>
            </a:r>
            <a:r>
              <a:rPr lang="en-US" sz="2000" dirty="0"/>
              <a:t> 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perlengkapan</a:t>
            </a:r>
            <a:r>
              <a:rPr lang="en-US" sz="2000" dirty="0"/>
              <a:t> yang </a:t>
            </a:r>
            <a:r>
              <a:rPr lang="en-US" sz="2000" dirty="0" err="1"/>
              <a:t>akan</a:t>
            </a:r>
            <a:r>
              <a:rPr lang="en-US" sz="2000" dirty="0"/>
              <a:t> di </a:t>
            </a:r>
            <a:r>
              <a:rPr lang="en-US" sz="2000" dirty="0" err="1"/>
              <a:t>gunakan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oprasional</a:t>
            </a:r>
            <a:endParaRPr lang="en-US" sz="2000" dirty="0"/>
          </a:p>
          <a:p>
            <a:pPr algn="just"/>
            <a:r>
              <a:rPr lang="en-US" sz="2000" dirty="0" err="1"/>
              <a:t>Menjaga</a:t>
            </a:r>
            <a:r>
              <a:rPr lang="en-US" sz="2000" dirty="0"/>
              <a:t> </a:t>
            </a:r>
            <a:r>
              <a:rPr lang="en-US" sz="2000" dirty="0" err="1"/>
              <a:t>kebersihan</a:t>
            </a:r>
            <a:r>
              <a:rPr lang="en-US" sz="2000" dirty="0"/>
              <a:t>, </a:t>
            </a:r>
            <a:r>
              <a:rPr lang="en-US" sz="2000" dirty="0" err="1"/>
              <a:t>keamanan</a:t>
            </a:r>
            <a:r>
              <a:rPr lang="en-US" sz="2000" dirty="0"/>
              <a:t> dan </a:t>
            </a:r>
            <a:r>
              <a:rPr lang="en-US" sz="2000" dirty="0" err="1"/>
              <a:t>keselamatan</a:t>
            </a:r>
            <a:r>
              <a:rPr lang="en-US" sz="2000" dirty="0"/>
              <a:t> </a:t>
            </a:r>
            <a:r>
              <a:rPr lang="en-US" sz="2000" dirty="0" err="1"/>
              <a:t>kerja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i="1" dirty="0"/>
              <a:t>Waiter </a:t>
            </a:r>
            <a:r>
              <a:rPr lang="en-US" sz="2000" dirty="0" err="1"/>
              <a:t>dituntut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presyaratan</a:t>
            </a:r>
            <a:r>
              <a:rPr lang="en-US" sz="2000" dirty="0"/>
              <a:t> </a:t>
            </a:r>
            <a:r>
              <a:rPr lang="en-US" sz="2000" dirty="0" err="1"/>
              <a:t>berikut</a:t>
            </a:r>
            <a:r>
              <a:rPr lang="en-US" sz="2000" dirty="0"/>
              <a:t> :</a:t>
            </a:r>
          </a:p>
          <a:p>
            <a:pPr algn="just"/>
            <a:r>
              <a:rPr lang="en-US" sz="2000" dirty="0"/>
              <a:t>Ramah Tamah</a:t>
            </a:r>
          </a:p>
          <a:p>
            <a:pPr algn="just"/>
            <a:r>
              <a:rPr lang="en-US" sz="2000" dirty="0" err="1"/>
              <a:t>Penampilan</a:t>
            </a:r>
            <a:r>
              <a:rPr lang="en-US" sz="2000" dirty="0"/>
              <a:t> </a:t>
            </a:r>
            <a:r>
              <a:rPr lang="en-US" sz="2000" dirty="0" err="1"/>
              <a:t>pribadi</a:t>
            </a:r>
            <a:r>
              <a:rPr lang="en-US" sz="2000" dirty="0"/>
              <a:t> (</a:t>
            </a:r>
            <a:r>
              <a:rPr lang="en-US" sz="2000" dirty="0" err="1"/>
              <a:t>kebersihan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 &amp; </a:t>
            </a:r>
            <a:r>
              <a:rPr lang="en-US" sz="2000" dirty="0" err="1"/>
              <a:t>kerapihan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)</a:t>
            </a:r>
          </a:p>
          <a:p>
            <a:pPr algn="just"/>
            <a:r>
              <a:rPr lang="en-US" sz="2000" dirty="0"/>
              <a:t>Kesehatan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i="1" dirty="0"/>
              <a:t>g. </a:t>
            </a:r>
            <a:r>
              <a:rPr lang="en-US" sz="2000" i="1" dirty="0" err="1"/>
              <a:t>Bushboy</a:t>
            </a:r>
            <a:endParaRPr lang="en-US" sz="2000" i="1" dirty="0"/>
          </a:p>
          <a:p>
            <a:pPr marL="0" indent="0" algn="just">
              <a:buNone/>
            </a:pPr>
            <a:r>
              <a:rPr lang="en-US" sz="2000" dirty="0" err="1"/>
              <a:t>Bertugas</a:t>
            </a:r>
            <a:r>
              <a:rPr lang="en-US" sz="2000" dirty="0"/>
              <a:t> </a:t>
            </a:r>
            <a:r>
              <a:rPr lang="en-US" sz="2000" dirty="0" err="1"/>
              <a:t>mebantu</a:t>
            </a:r>
            <a:r>
              <a:rPr lang="en-US" sz="2000" dirty="0"/>
              <a:t> </a:t>
            </a:r>
            <a:r>
              <a:rPr lang="en-US" sz="2000" i="1" dirty="0"/>
              <a:t>waiter </a:t>
            </a:r>
            <a:r>
              <a:rPr lang="en-US" sz="2000" dirty="0" err="1"/>
              <a:t>terutama</a:t>
            </a:r>
            <a:r>
              <a:rPr lang="en-US" sz="2000" dirty="0"/>
              <a:t> pada </a:t>
            </a:r>
            <a:r>
              <a:rPr lang="en-US" sz="2000" dirty="0" err="1"/>
              <a:t>waktu</a:t>
            </a:r>
            <a:r>
              <a:rPr lang="en-US" sz="2000" dirty="0"/>
              <a:t> </a:t>
            </a:r>
            <a:r>
              <a:rPr lang="en-US" sz="2000" dirty="0" err="1"/>
              <a:t>persiapan</a:t>
            </a:r>
            <a:r>
              <a:rPr lang="en-US" sz="2000" dirty="0"/>
              <a:t>, </a:t>
            </a:r>
            <a:r>
              <a:rPr lang="en-US" sz="2000" dirty="0" err="1"/>
              <a:t>mengangkat</a:t>
            </a:r>
            <a:r>
              <a:rPr lang="en-US" sz="2000" dirty="0"/>
              <a:t> </a:t>
            </a:r>
            <a:r>
              <a:rPr lang="en-US" sz="2000" dirty="0" err="1"/>
              <a:t>piring</a:t>
            </a:r>
            <a:r>
              <a:rPr lang="en-US" sz="2000" dirty="0"/>
              <a:t> </a:t>
            </a:r>
            <a:r>
              <a:rPr lang="en-US" sz="2000" dirty="0" err="1"/>
              <a:t>kotor</a:t>
            </a:r>
            <a:r>
              <a:rPr lang="en-US" sz="2000" dirty="0"/>
              <a:t> dan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dapur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endParaRPr lang="en-US" sz="2000" i="1" dirty="0"/>
          </a:p>
          <a:p>
            <a:pPr marL="0" indent="0" algn="just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6331552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Pengetahuan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Restoran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pembahasan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diperuntukan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minuman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Kerjasama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oprasional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">
            <a:extLst>
              <a:ext uri="{FF2B5EF4-FFF2-40B4-BE49-F238E27FC236}">
                <a16:creationId xmlns:a16="http://schemas.microsoft.com/office/drawing/2014/main" id="{9F943735-11D3-2089-7721-5EE6DCA6D358}"/>
              </a:ext>
            </a:extLst>
          </p:cNvPr>
          <p:cNvSpPr txBox="1">
            <a:spLocks/>
          </p:cNvSpPr>
          <p:nvPr/>
        </p:nvSpPr>
        <p:spPr>
          <a:xfrm>
            <a:off x="395536" y="764704"/>
            <a:ext cx="8424936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Uraian</a:t>
            </a:r>
            <a:r>
              <a:rPr lang="en-US" sz="2000" b="1" dirty="0"/>
              <a:t> </a:t>
            </a:r>
            <a:r>
              <a:rPr lang="en-US" sz="2000" b="1" dirty="0" err="1"/>
              <a:t>Tugas</a:t>
            </a:r>
            <a:r>
              <a:rPr lang="en-US" sz="2000" b="1" dirty="0"/>
              <a:t> dan </a:t>
            </a:r>
            <a:r>
              <a:rPr lang="en-US" sz="2000" b="1" dirty="0" err="1"/>
              <a:t>Tanggung</a:t>
            </a:r>
            <a:r>
              <a:rPr lang="en-US" sz="2000" b="1" dirty="0"/>
              <a:t> Jawab</a:t>
            </a:r>
            <a:endParaRPr lang="en-US" sz="2000" b="1" i="1" dirty="0"/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i="1" dirty="0"/>
              <a:t>h. Hostess</a:t>
            </a:r>
          </a:p>
          <a:p>
            <a:pPr marL="0" indent="0" algn="just">
              <a:buNone/>
            </a:pP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nyonya</a:t>
            </a:r>
            <a:r>
              <a:rPr lang="en-US" sz="2000" dirty="0"/>
              <a:t> </a:t>
            </a:r>
            <a:r>
              <a:rPr lang="en-US" sz="2000" dirty="0" err="1"/>
              <a:t>rumah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i="1" dirty="0"/>
              <a:t> greeter, </a:t>
            </a:r>
            <a:r>
              <a:rPr lang="en-US" sz="2000" dirty="0" err="1"/>
              <a:t>menyambut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 yang dating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, </a:t>
            </a:r>
            <a:r>
              <a:rPr lang="en-US" sz="2000" dirty="0" err="1"/>
              <a:t>mengantar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meja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, </a:t>
            </a:r>
            <a:r>
              <a:rPr lang="en-US" sz="2000" dirty="0" err="1"/>
              <a:t>sampai</a:t>
            </a:r>
            <a:r>
              <a:rPr lang="en-US" sz="2000" dirty="0"/>
              <a:t> </a:t>
            </a:r>
            <a:r>
              <a:rPr lang="en-US" sz="2000" dirty="0" err="1"/>
              <a:t>mengantar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 yang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meninggalkan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sampai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depan</a:t>
            </a:r>
            <a:r>
              <a:rPr lang="en-US" sz="2000" dirty="0"/>
              <a:t> </a:t>
            </a:r>
            <a:r>
              <a:rPr lang="en-US" sz="2000" dirty="0" err="1"/>
              <a:t>pintu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31783192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">
            <a:extLst>
              <a:ext uri="{FF2B5EF4-FFF2-40B4-BE49-F238E27FC236}">
                <a16:creationId xmlns:a16="http://schemas.microsoft.com/office/drawing/2014/main" id="{9F943735-11D3-2089-7721-5EE6DCA6D358}"/>
              </a:ext>
            </a:extLst>
          </p:cNvPr>
          <p:cNvSpPr txBox="1">
            <a:spLocks/>
          </p:cNvSpPr>
          <p:nvPr/>
        </p:nvSpPr>
        <p:spPr>
          <a:xfrm>
            <a:off x="395536" y="764704"/>
            <a:ext cx="8424936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/>
              <a:t>Hubungan</a:t>
            </a:r>
            <a:r>
              <a:rPr lang="en-US" b="1" dirty="0"/>
              <a:t> Kerjasama </a:t>
            </a:r>
            <a:r>
              <a:rPr lang="en-US" b="1" dirty="0" err="1"/>
              <a:t>Restoran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Bagian Lain</a:t>
            </a:r>
            <a:endParaRPr lang="en-US" b="1" i="1" dirty="0"/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CCA1CD-EEC2-B569-F176-04581974E0C1}"/>
              </a:ext>
            </a:extLst>
          </p:cNvPr>
          <p:cNvSpPr txBox="1"/>
          <p:nvPr/>
        </p:nvSpPr>
        <p:spPr>
          <a:xfrm>
            <a:off x="3059832" y="2852936"/>
            <a:ext cx="2736304" cy="101566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RESTAURANT</a:t>
            </a:r>
          </a:p>
          <a:p>
            <a:pPr algn="ctr"/>
            <a:endParaRPr lang="id-ID" sz="2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EDF8FB-E91C-E27A-8DA7-F6C36D031241}"/>
              </a:ext>
            </a:extLst>
          </p:cNvPr>
          <p:cNvSpPr txBox="1"/>
          <p:nvPr/>
        </p:nvSpPr>
        <p:spPr>
          <a:xfrm>
            <a:off x="611560" y="2276872"/>
            <a:ext cx="1800200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STORE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6FB4D3-47AF-0D39-9942-E5344AC342FA}"/>
              </a:ext>
            </a:extLst>
          </p:cNvPr>
          <p:cNvSpPr txBox="1"/>
          <p:nvPr/>
        </p:nvSpPr>
        <p:spPr>
          <a:xfrm>
            <a:off x="3059832" y="1772816"/>
            <a:ext cx="2736304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FRONT OFFICE CASHIER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B52BE1-8114-4008-0249-7ED181096B71}"/>
              </a:ext>
            </a:extLst>
          </p:cNvPr>
          <p:cNvSpPr txBox="1"/>
          <p:nvPr/>
        </p:nvSpPr>
        <p:spPr>
          <a:xfrm>
            <a:off x="6732240" y="2276872"/>
            <a:ext cx="1800200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ENGINERING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64DDB0-61F6-CDDE-23FC-392CAB5E7123}"/>
              </a:ext>
            </a:extLst>
          </p:cNvPr>
          <p:cNvSpPr txBox="1"/>
          <p:nvPr/>
        </p:nvSpPr>
        <p:spPr>
          <a:xfrm>
            <a:off x="6300192" y="3160712"/>
            <a:ext cx="2229617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KITCHEN &amp; PASTRY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DA7343-CF9A-1F1A-FB75-84492DF06ACF}"/>
              </a:ext>
            </a:extLst>
          </p:cNvPr>
          <p:cNvSpPr txBox="1"/>
          <p:nvPr/>
        </p:nvSpPr>
        <p:spPr>
          <a:xfrm>
            <a:off x="396851" y="3154550"/>
            <a:ext cx="2229617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LINE ROOM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8AF774-1386-821E-9561-6EA9A504DFD3}"/>
              </a:ext>
            </a:extLst>
          </p:cNvPr>
          <p:cNvSpPr txBox="1"/>
          <p:nvPr/>
        </p:nvSpPr>
        <p:spPr>
          <a:xfrm>
            <a:off x="640598" y="4187675"/>
            <a:ext cx="1800200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BAR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483E35-5360-DA9F-FDCD-C832A06F64A2}"/>
              </a:ext>
            </a:extLst>
          </p:cNvPr>
          <p:cNvSpPr txBox="1"/>
          <p:nvPr/>
        </p:nvSpPr>
        <p:spPr>
          <a:xfrm>
            <a:off x="2267744" y="5066828"/>
            <a:ext cx="1872208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HOUSE KEEPING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769EAE-DD21-1B23-F931-05A91222592F}"/>
              </a:ext>
            </a:extLst>
          </p:cNvPr>
          <p:cNvSpPr txBox="1"/>
          <p:nvPr/>
        </p:nvSpPr>
        <p:spPr>
          <a:xfrm>
            <a:off x="4859215" y="5066828"/>
            <a:ext cx="1872208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MARKETING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9FE6A2-6084-75CE-1030-49B18DCDBC6A}"/>
              </a:ext>
            </a:extLst>
          </p:cNvPr>
          <p:cNvSpPr txBox="1"/>
          <p:nvPr/>
        </p:nvSpPr>
        <p:spPr>
          <a:xfrm>
            <a:off x="6698996" y="4187675"/>
            <a:ext cx="1800200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STEWARDING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EDE7B77-A396-D325-0CBF-880041C95444}"/>
              </a:ext>
            </a:extLst>
          </p:cNvPr>
          <p:cNvCxnSpPr>
            <a:stCxn id="3" idx="2"/>
          </p:cNvCxnSpPr>
          <p:nvPr/>
        </p:nvCxnSpPr>
        <p:spPr>
          <a:xfrm>
            <a:off x="1511660" y="2676982"/>
            <a:ext cx="1548172" cy="1759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937C0A7-1DF2-022A-049A-3226A9BC64B7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5795319" y="2676982"/>
            <a:ext cx="1837021" cy="22544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D39BBB-D863-4CD2-6632-268F398DB59C}"/>
              </a:ext>
            </a:extLst>
          </p:cNvPr>
          <p:cNvCxnSpPr>
            <a:cxnSpLocks/>
            <a:stCxn id="2" idx="0"/>
            <a:endCxn id="4" idx="2"/>
          </p:cNvCxnSpPr>
          <p:nvPr/>
        </p:nvCxnSpPr>
        <p:spPr>
          <a:xfrm flipV="1">
            <a:off x="4427984" y="2172926"/>
            <a:ext cx="0" cy="6800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59C358C-5B2B-449E-AA59-5D3E4203E998}"/>
              </a:ext>
            </a:extLst>
          </p:cNvPr>
          <p:cNvCxnSpPr>
            <a:cxnSpLocks/>
            <a:endCxn id="2" idx="2"/>
          </p:cNvCxnSpPr>
          <p:nvPr/>
        </p:nvCxnSpPr>
        <p:spPr>
          <a:xfrm flipV="1">
            <a:off x="3187518" y="3868599"/>
            <a:ext cx="1240466" cy="11982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C2AB2BE-5864-8110-6A57-802AFC74725D}"/>
              </a:ext>
            </a:extLst>
          </p:cNvPr>
          <p:cNvCxnSpPr>
            <a:cxnSpLocks/>
            <a:stCxn id="11" idx="0"/>
            <a:endCxn id="2" idx="2"/>
          </p:cNvCxnSpPr>
          <p:nvPr/>
        </p:nvCxnSpPr>
        <p:spPr>
          <a:xfrm flipH="1" flipV="1">
            <a:off x="4427984" y="3868599"/>
            <a:ext cx="1367335" cy="11982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9E2C0B1-C062-D391-1F8A-EBC98BF759A8}"/>
              </a:ext>
            </a:extLst>
          </p:cNvPr>
          <p:cNvCxnSpPr>
            <a:cxnSpLocks/>
          </p:cNvCxnSpPr>
          <p:nvPr/>
        </p:nvCxnSpPr>
        <p:spPr>
          <a:xfrm flipH="1" flipV="1">
            <a:off x="5563490" y="3896344"/>
            <a:ext cx="1135506" cy="519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4FD4D91-5C7D-552A-C88E-6814A78063A9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5795319" y="3356311"/>
            <a:ext cx="504873" cy="44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ACC6CCB-08C2-22F4-8FF5-0C172287C5F5}"/>
              </a:ext>
            </a:extLst>
          </p:cNvPr>
          <p:cNvCxnSpPr>
            <a:cxnSpLocks/>
            <a:endCxn id="8" idx="3"/>
          </p:cNvCxnSpPr>
          <p:nvPr/>
        </p:nvCxnSpPr>
        <p:spPr>
          <a:xfrm flipH="1" flipV="1">
            <a:off x="2626468" y="3354605"/>
            <a:ext cx="448421" cy="89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23CBC87-1D9C-EBDD-7214-2EC76B1B4D86}"/>
              </a:ext>
            </a:extLst>
          </p:cNvPr>
          <p:cNvCxnSpPr>
            <a:cxnSpLocks/>
          </p:cNvCxnSpPr>
          <p:nvPr/>
        </p:nvCxnSpPr>
        <p:spPr>
          <a:xfrm flipV="1">
            <a:off x="2447974" y="3876228"/>
            <a:ext cx="925214" cy="5391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864099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D2E10A6-2B18-04E1-813D-F6800E7D3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15" y="692696"/>
            <a:ext cx="4310667" cy="2376264"/>
          </a:xfrm>
        </p:spPr>
        <p:txBody>
          <a:bodyPr>
            <a:normAutofit/>
          </a:bodyPr>
          <a:lstStyle/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Front Office Cashier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Dimana </a:t>
            </a:r>
            <a:r>
              <a:rPr lang="en-US" sz="2000" dirty="0" err="1">
                <a:solidFill>
                  <a:schemeClr val="tx1"/>
                </a:solidFill>
              </a:rPr>
              <a:t>semua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tagihan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pembayaran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tertunda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dilakukan</a:t>
            </a:r>
            <a:r>
              <a:rPr lang="en-US" sz="2000" dirty="0">
                <a:solidFill>
                  <a:schemeClr val="tx1"/>
                </a:solidFill>
              </a:rPr>
              <a:t> oleh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segera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diserahkan</a:t>
            </a:r>
            <a:r>
              <a:rPr lang="en-US" sz="2000" dirty="0">
                <a:solidFill>
                  <a:schemeClr val="tx1"/>
                </a:solidFill>
              </a:rPr>
              <a:t> pada </a:t>
            </a:r>
            <a:r>
              <a:rPr lang="en-US" sz="2000" i="1" dirty="0">
                <a:solidFill>
                  <a:schemeClr val="tx1"/>
                </a:solidFill>
              </a:rPr>
              <a:t>Front Office Cashier </a:t>
            </a:r>
            <a:r>
              <a:rPr lang="en-US" sz="2000" dirty="0">
                <a:solidFill>
                  <a:schemeClr val="tx1"/>
                </a:solidFill>
              </a:rPr>
              <a:t>agar </a:t>
            </a:r>
            <a:r>
              <a:rPr lang="en-US" sz="2000" dirty="0" err="1">
                <a:solidFill>
                  <a:schemeClr val="tx1"/>
                </a:solidFill>
              </a:rPr>
              <a:t>segera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diselesaikan</a:t>
            </a:r>
            <a:r>
              <a:rPr lang="en-US" sz="2000" dirty="0">
                <a:solidFill>
                  <a:schemeClr val="tx1"/>
                </a:solidFill>
              </a:rPr>
              <a:t> oleh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bersangkutan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hendak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check-out</a:t>
            </a: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CC5576-DCC7-E5BD-BA73-50EFA1500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8191" y="548681"/>
            <a:ext cx="4428492" cy="29523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4253C0-50EE-DA8E-41E7-C75F0844A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645024"/>
            <a:ext cx="4454683" cy="2952329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id="{0F258628-B91D-B00E-49CF-D308140BB363}"/>
              </a:ext>
            </a:extLst>
          </p:cNvPr>
          <p:cNvSpPr txBox="1">
            <a:spLocks/>
          </p:cNvSpPr>
          <p:nvPr/>
        </p:nvSpPr>
        <p:spPr>
          <a:xfrm>
            <a:off x="152315" y="3785286"/>
            <a:ext cx="4310667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Bar</a:t>
            </a: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Merupakan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bagian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khusus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menyediakan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minuman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Maka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bagian</a:t>
            </a:r>
            <a:r>
              <a:rPr lang="en-US" sz="2000" dirty="0">
                <a:solidFill>
                  <a:schemeClr val="tx1"/>
                </a:solidFill>
              </a:rPr>
              <a:t> bar yang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menyediakan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pesanan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minuman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khusus</a:t>
            </a:r>
            <a:r>
              <a:rPr lang="en-US" sz="2000" dirty="0">
                <a:solidFill>
                  <a:schemeClr val="tx1"/>
                </a:solidFill>
              </a:rPr>
              <a:t> para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tidak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tersedia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sz="2000" i="1" dirty="0">
              <a:solidFill>
                <a:schemeClr val="tx1"/>
              </a:solidFill>
            </a:endParaRP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722549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D2E10A6-2B18-04E1-813D-F6800E7D3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14" y="980728"/>
            <a:ext cx="4310667" cy="2376264"/>
          </a:xfrm>
        </p:spPr>
        <p:txBody>
          <a:bodyPr>
            <a:normAutofit/>
          </a:bodyPr>
          <a:lstStyle/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Kitchen/ Pastry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Bagian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hotel yang </a:t>
            </a:r>
            <a:r>
              <a:rPr lang="en-US" sz="2000" dirty="0" err="1">
                <a:solidFill>
                  <a:schemeClr val="tx1"/>
                </a:solidFill>
              </a:rPr>
              <a:t>memproduksi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makanan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i="1" dirty="0">
                <a:solidFill>
                  <a:schemeClr val="tx1"/>
                </a:solidFill>
              </a:rPr>
              <a:t>pastry. Kitchen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mengeluarkan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makanan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penutup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i="1" dirty="0">
                <a:solidFill>
                  <a:schemeClr val="tx1"/>
                </a:solidFill>
              </a:rPr>
              <a:t>dessert</a:t>
            </a:r>
            <a:r>
              <a:rPr lang="en-US" sz="2000" dirty="0">
                <a:solidFill>
                  <a:schemeClr val="tx1"/>
                </a:solidFill>
              </a:rPr>
              <a:t>) dan </a:t>
            </a:r>
            <a:r>
              <a:rPr lang="en-US" sz="2000" i="1" dirty="0">
                <a:solidFill>
                  <a:schemeClr val="tx1"/>
                </a:solidFill>
              </a:rPr>
              <a:t>bakery. </a:t>
            </a: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0F258628-B91D-B00E-49CF-D308140BB363}"/>
              </a:ext>
            </a:extLst>
          </p:cNvPr>
          <p:cNvSpPr txBox="1">
            <a:spLocks/>
          </p:cNvSpPr>
          <p:nvPr/>
        </p:nvSpPr>
        <p:spPr>
          <a:xfrm>
            <a:off x="152315" y="3785286"/>
            <a:ext cx="4310667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Linen Room</a:t>
            </a: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Setiap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memerlukan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lena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bersih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oprasionalnya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Maka</a:t>
            </a:r>
            <a:r>
              <a:rPr lang="en-US" sz="2000" dirty="0">
                <a:solidFill>
                  <a:schemeClr val="tx1"/>
                </a:solidFill>
              </a:rPr>
              <a:t> line room </a:t>
            </a:r>
            <a:r>
              <a:rPr lang="en-US" sz="2000" dirty="0" err="1">
                <a:solidFill>
                  <a:schemeClr val="tx1"/>
                </a:solidFill>
              </a:rPr>
              <a:t>inilah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menyediakan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keperluan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semua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jenis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lena</a:t>
            </a:r>
            <a:r>
              <a:rPr lang="en-US" sz="2000" dirty="0">
                <a:solidFill>
                  <a:schemeClr val="tx1"/>
                </a:solidFill>
              </a:rPr>
              <a:t> yang di </a:t>
            </a:r>
            <a:r>
              <a:rPr lang="en-US" sz="2000" dirty="0" err="1">
                <a:solidFill>
                  <a:schemeClr val="tx1"/>
                </a:solidFill>
              </a:rPr>
              <a:t>gunakan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dirty="0" err="1">
                <a:solidFill>
                  <a:schemeClr val="tx1"/>
                </a:solidFill>
              </a:rPr>
              <a:t>selimut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seprai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dll</a:t>
            </a:r>
            <a:r>
              <a:rPr lang="en-US" sz="2000" dirty="0">
                <a:solidFill>
                  <a:schemeClr val="tx1"/>
                </a:solidFill>
              </a:rPr>
              <a:t>).</a:t>
            </a:r>
            <a:endParaRPr lang="en-US" sz="2000" i="1" dirty="0">
              <a:solidFill>
                <a:schemeClr val="tx1"/>
              </a:solidFill>
            </a:endParaRP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A8082A-D5E8-BA68-C811-59C5D9341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001" y="548680"/>
            <a:ext cx="4454684" cy="29995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FB9142-C22E-380F-A5C9-819EF7540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7001" y="3645024"/>
            <a:ext cx="4485478" cy="299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558558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D2E10A6-2B18-04E1-813D-F6800E7D3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14" y="980728"/>
            <a:ext cx="4310667" cy="2376264"/>
          </a:xfrm>
        </p:spPr>
        <p:txBody>
          <a:bodyPr>
            <a:normAutofit/>
          </a:bodyPr>
          <a:lstStyle/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Store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Gudang </a:t>
            </a:r>
            <a:r>
              <a:rPr lang="en-US" sz="2000" dirty="0" err="1">
                <a:solidFill>
                  <a:schemeClr val="tx1"/>
                </a:solidFill>
              </a:rPr>
              <a:t>persediaan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sehari-hari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menyediakan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kebutuhan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seperti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bumbu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i="1" dirty="0">
                <a:solidFill>
                  <a:schemeClr val="tx1"/>
                </a:solidFill>
              </a:rPr>
              <a:t>tomato ketchup, mustard, </a:t>
            </a:r>
            <a:r>
              <a:rPr lang="en-US" sz="2000" dirty="0">
                <a:solidFill>
                  <a:schemeClr val="tx1"/>
                </a:solidFill>
              </a:rPr>
              <a:t>garam, </a:t>
            </a:r>
            <a:r>
              <a:rPr lang="en-US" sz="2000" dirty="0" err="1">
                <a:solidFill>
                  <a:schemeClr val="tx1"/>
                </a:solidFill>
              </a:rPr>
              <a:t>merica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i="1" dirty="0">
                <a:solidFill>
                  <a:schemeClr val="tx1"/>
                </a:solidFill>
              </a:rPr>
              <a:t>paper napkin, place mate, tooth picks </a:t>
            </a:r>
            <a:r>
              <a:rPr lang="en-US" sz="2000" dirty="0" err="1">
                <a:solidFill>
                  <a:schemeClr val="tx1"/>
                </a:solidFill>
              </a:rPr>
              <a:t>dll</a:t>
            </a:r>
            <a:endParaRPr lang="en-US" sz="2000" i="1" dirty="0">
              <a:solidFill>
                <a:schemeClr val="tx1"/>
              </a:solidFill>
            </a:endParaRP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0F258628-B91D-B00E-49CF-D308140BB363}"/>
              </a:ext>
            </a:extLst>
          </p:cNvPr>
          <p:cNvSpPr txBox="1">
            <a:spLocks/>
          </p:cNvSpPr>
          <p:nvPr/>
        </p:nvSpPr>
        <p:spPr>
          <a:xfrm>
            <a:off x="152315" y="3785286"/>
            <a:ext cx="4310667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Marketing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Sarana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menjual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produk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luar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Sehingga</a:t>
            </a:r>
            <a:r>
              <a:rPr lang="en-US" sz="2000" dirty="0">
                <a:solidFill>
                  <a:schemeClr val="tx1"/>
                </a:solidFill>
              </a:rPr>
              <a:t> marketing </a:t>
            </a:r>
            <a:r>
              <a:rPr lang="en-US" sz="2000" dirty="0" err="1">
                <a:solidFill>
                  <a:schemeClr val="tx1"/>
                </a:solidFill>
              </a:rPr>
              <a:t>mempunyai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fungsi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penting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sebuah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guna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mendatangkan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endParaRPr lang="en-US" sz="2000" i="1" dirty="0">
              <a:solidFill>
                <a:schemeClr val="tx1"/>
              </a:solidFill>
            </a:endParaRP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76FAED-02AD-A510-F257-41B8D42A7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195" y="621406"/>
            <a:ext cx="4499302" cy="28329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54C682-5DF3-D25B-28F7-B8B3E8D76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645024"/>
            <a:ext cx="4419685" cy="283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6134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641848-80F7-F3BF-4D3A-4F4D26B4A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367" y="548680"/>
            <a:ext cx="4300660" cy="28803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5A5FBB-DF78-000A-4399-721C0FCF8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951" y="3573016"/>
            <a:ext cx="4365491" cy="2880321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id="{0DE528B8-7318-C459-B240-219DCB3DB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241" y="800708"/>
            <a:ext cx="4310667" cy="2376264"/>
          </a:xfrm>
        </p:spPr>
        <p:txBody>
          <a:bodyPr>
            <a:normAutofit/>
          </a:bodyPr>
          <a:lstStyle/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Housekeeping</a:t>
            </a: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kenyamanan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kepentingan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maka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sebuah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haruslah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selalu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bersih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i="1" dirty="0">
                <a:solidFill>
                  <a:schemeClr val="tx1"/>
                </a:solidFill>
              </a:rPr>
              <a:t>Housekeeping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dapertemen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secara</a:t>
            </a:r>
            <a:r>
              <a:rPr lang="en-US" sz="2000" dirty="0">
                <a:solidFill>
                  <a:schemeClr val="tx1"/>
                </a:solidFill>
              </a:rPr>
              <a:t> rutin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pembersihan</a:t>
            </a:r>
            <a:r>
              <a:rPr lang="en-US" sz="2000" dirty="0">
                <a:solidFill>
                  <a:schemeClr val="tx1"/>
                </a:solidFill>
              </a:rPr>
              <a:t> .</a:t>
            </a:r>
            <a:endParaRPr lang="en-US" sz="2000" i="1" dirty="0">
              <a:solidFill>
                <a:schemeClr val="tx1"/>
              </a:solidFill>
            </a:endParaRP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32551194-12B5-F332-A364-830839A01CBE}"/>
              </a:ext>
            </a:extLst>
          </p:cNvPr>
          <p:cNvSpPr txBox="1">
            <a:spLocks/>
          </p:cNvSpPr>
          <p:nvPr/>
        </p:nvSpPr>
        <p:spPr>
          <a:xfrm>
            <a:off x="169944" y="3589917"/>
            <a:ext cx="4310667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Stewarding</a:t>
            </a: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Merupakan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bagian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F&amp;B </a:t>
            </a:r>
            <a:r>
              <a:rPr lang="en-US" sz="2000" i="1" dirty="0" err="1">
                <a:solidFill>
                  <a:schemeClr val="tx1"/>
                </a:solidFill>
              </a:rPr>
              <a:t>Departmen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yang </a:t>
            </a:r>
            <a:r>
              <a:rPr lang="en-US" sz="2000" dirty="0" err="1">
                <a:solidFill>
                  <a:schemeClr val="tx1"/>
                </a:solidFill>
              </a:rPr>
              <a:t>bertugas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merawat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kebersihan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memelihara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kualitas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peralatan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. Serta </a:t>
            </a:r>
            <a:r>
              <a:rPr lang="en-US" sz="2000" dirty="0" err="1">
                <a:solidFill>
                  <a:schemeClr val="tx1"/>
                </a:solidFill>
              </a:rPr>
              <a:t>menyediakan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peralatan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seperti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gelas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piring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sendok</a:t>
            </a:r>
            <a:r>
              <a:rPr lang="en-US" sz="2000" dirty="0">
                <a:solidFill>
                  <a:schemeClr val="tx1"/>
                </a:solidFill>
              </a:rPr>
              <a:t> yang di </a:t>
            </a:r>
            <a:r>
              <a:rPr lang="en-US" sz="2000" dirty="0" err="1">
                <a:solidFill>
                  <a:schemeClr val="tx1"/>
                </a:solidFill>
              </a:rPr>
              <a:t>perlukan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endParaRPr lang="en-US" sz="2000" i="1" dirty="0">
              <a:solidFill>
                <a:schemeClr val="tx1"/>
              </a:solidFill>
            </a:endParaRP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116167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1">
            <a:extLst>
              <a:ext uri="{FF2B5EF4-FFF2-40B4-BE49-F238E27FC236}">
                <a16:creationId xmlns:a16="http://schemas.microsoft.com/office/drawing/2014/main" id="{0DE528B8-7318-C459-B240-219DCB3DB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21670" y="3792647"/>
            <a:ext cx="4310667" cy="2376264"/>
          </a:xfrm>
        </p:spPr>
        <p:txBody>
          <a:bodyPr>
            <a:normAutofit/>
          </a:bodyPr>
          <a:lstStyle/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Engineering</a:t>
            </a: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Teknisi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bertugas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memperbaiki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segala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kerusakan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perlengkapan</a:t>
            </a:r>
            <a:r>
              <a:rPr lang="en-US" sz="2000" dirty="0">
                <a:solidFill>
                  <a:schemeClr val="tx1"/>
                </a:solidFill>
              </a:rPr>
              <a:t> yang di </a:t>
            </a:r>
            <a:r>
              <a:rPr lang="en-US" sz="2000" dirty="0" err="1">
                <a:solidFill>
                  <a:schemeClr val="tx1"/>
                </a:solidFill>
              </a:rPr>
              <a:t>perlukan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seperti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meja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patah</a:t>
            </a:r>
            <a:r>
              <a:rPr lang="en-US" sz="2000" dirty="0">
                <a:solidFill>
                  <a:schemeClr val="tx1"/>
                </a:solidFill>
              </a:rPr>
              <a:t>, Listrik yang </a:t>
            </a:r>
            <a:r>
              <a:rPr lang="en-US" sz="2000" dirty="0" err="1">
                <a:solidFill>
                  <a:schemeClr val="tx1"/>
                </a:solidFill>
              </a:rPr>
              <a:t>bermasalah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dll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sz="2000" i="1" dirty="0">
              <a:solidFill>
                <a:schemeClr val="tx1"/>
              </a:solidFill>
            </a:endParaRP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4B1362-4F0E-2D92-88A7-CD2F46940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670" y="739393"/>
            <a:ext cx="4310667" cy="286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03322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5759A-47C3-0E14-7788-75D2F89AE520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Food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and Beverage </a:t>
            </a:r>
            <a:r>
              <a:rPr lang="en-US" sz="26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Departement</a:t>
            </a:r>
            <a:endParaRPr lang="en-US" sz="26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Tolak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ukur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FB </a:t>
            </a:r>
            <a:r>
              <a:rPr lang="en-US" sz="25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Departement</a:t>
            </a: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1.Food		        2. Beverage	          3.Service</a:t>
            </a:r>
          </a:p>
          <a:p>
            <a:pPr algn="l"/>
            <a:endParaRPr lang="en-US" sz="1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FB </a:t>
            </a:r>
            <a:r>
              <a:rPr lang="en-US" sz="25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Departement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dikatakan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memproduksi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en-US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menjual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en-US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id-ID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B79804-8DDF-8851-0DB9-AB71C3BC0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51" y="1625382"/>
            <a:ext cx="2256338" cy="14983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0CC57E-8A02-2651-E78D-76426524E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6274" y="1648242"/>
            <a:ext cx="2256338" cy="15278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E3EC81-5DB5-B2E0-8EA3-49EA12954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920" y="1628800"/>
            <a:ext cx="2297123" cy="152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0218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5759A-47C3-0E14-7788-75D2F89AE520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Pengenalan</a:t>
            </a:r>
            <a:r>
              <a:rPr lang="en-US" sz="2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en-US" sz="25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dilihat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Asia Tenggara (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1750 SM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Timur Tengah (Arab) 3150 SM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Eropa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Prancis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Roma dan Yunani) Zaman Raja Louis XIV (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Selanjutnya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diikuti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semakin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Coffee House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didirikan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Amerika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salah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terkenal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“DELMONICO”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New York 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abad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ke-19.</a:t>
            </a:r>
          </a:p>
        </p:txBody>
      </p:sp>
    </p:spTree>
    <p:extLst>
      <p:ext uri="{BB962C8B-B14F-4D97-AF65-F5344CB8AC3E}">
        <p14:creationId xmlns:p14="http://schemas.microsoft.com/office/powerpoint/2010/main" val="106329419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5F555E2-ED5C-BCA1-84C1-B66A16C4B7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60032" y="1196752"/>
            <a:ext cx="4032448" cy="3528392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Internasional</a:t>
            </a:r>
            <a:r>
              <a:rPr lang="en-US" sz="2000" dirty="0">
                <a:solidFill>
                  <a:schemeClr val="tx1"/>
                </a:solidFill>
              </a:rPr>
              <a:t> Indonesia </a:t>
            </a:r>
            <a:r>
              <a:rPr lang="en-US" sz="2000" dirty="0" err="1">
                <a:solidFill>
                  <a:schemeClr val="tx1"/>
                </a:solidFill>
              </a:rPr>
              <a:t>diperkirakan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bersamaan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berdirinya</a:t>
            </a:r>
            <a:r>
              <a:rPr lang="en-US" sz="2000" dirty="0">
                <a:solidFill>
                  <a:schemeClr val="tx1"/>
                </a:solidFill>
              </a:rPr>
              <a:t> Hotel </a:t>
            </a:r>
            <a:r>
              <a:rPr lang="en-US" sz="2000" dirty="0" err="1">
                <a:solidFill>
                  <a:schemeClr val="tx1"/>
                </a:solidFill>
              </a:rPr>
              <a:t>Internasional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tahun</a:t>
            </a:r>
            <a:r>
              <a:rPr lang="en-US" sz="2000" dirty="0">
                <a:solidFill>
                  <a:schemeClr val="tx1"/>
                </a:solidFill>
              </a:rPr>
              <a:t> 1962 </a:t>
            </a:r>
            <a:r>
              <a:rPr lang="en-US" sz="2000" dirty="0" err="1">
                <a:solidFill>
                  <a:schemeClr val="tx1"/>
                </a:solidFill>
              </a:rPr>
              <a:t>yaitu</a:t>
            </a:r>
            <a:r>
              <a:rPr lang="en-US" sz="2000" dirty="0">
                <a:solidFill>
                  <a:schemeClr val="tx1"/>
                </a:solidFill>
              </a:rPr>
              <a:t> :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Hotel Indonesia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Ambarukmo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Samudra Beach, dan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Bali Beach</a:t>
            </a: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EF8CDB-9C6E-687D-2AB7-95EBE1F5D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764704"/>
            <a:ext cx="4032448" cy="4344006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id="{5FEFA5E0-7E6E-FED2-F2D8-8CC8C663677C}"/>
              </a:ext>
            </a:extLst>
          </p:cNvPr>
          <p:cNvSpPr txBox="1">
            <a:spLocks/>
          </p:cNvSpPr>
          <p:nvPr/>
        </p:nvSpPr>
        <p:spPr>
          <a:xfrm>
            <a:off x="539552" y="5301208"/>
            <a:ext cx="3744416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tx1"/>
                </a:solidFill>
              </a:rPr>
              <a:t>Delmonico’s Restaurant</a:t>
            </a:r>
            <a:endParaRPr lang="id-ID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06905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E0C1A26-8C9D-C395-941D-A28DD680CD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8424936" cy="5400600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mempunyai</a:t>
            </a:r>
            <a:r>
              <a:rPr lang="en-US" sz="2000" dirty="0">
                <a:solidFill>
                  <a:schemeClr val="tx1"/>
                </a:solidFill>
              </a:rPr>
              <a:t> arti yang sangat </a:t>
            </a:r>
            <a:r>
              <a:rPr lang="en-US" sz="2000" dirty="0" err="1">
                <a:solidFill>
                  <a:schemeClr val="tx1"/>
                </a:solidFill>
              </a:rPr>
              <a:t>beragam</a:t>
            </a:r>
            <a:r>
              <a:rPr lang="en-US" sz="2000" dirty="0">
                <a:solidFill>
                  <a:schemeClr val="tx1"/>
                </a:solidFill>
              </a:rPr>
              <a:t> salah </a:t>
            </a:r>
            <a:r>
              <a:rPr lang="en-US" sz="2000" dirty="0" err="1">
                <a:solidFill>
                  <a:schemeClr val="tx1"/>
                </a:solidFill>
              </a:rPr>
              <a:t>satunya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rest </a:t>
            </a:r>
            <a:r>
              <a:rPr lang="en-US" sz="2000" dirty="0">
                <a:solidFill>
                  <a:schemeClr val="tx1"/>
                </a:solidFill>
              </a:rPr>
              <a:t>(</a:t>
            </a:r>
            <a:r>
              <a:rPr lang="en-US" sz="2000" dirty="0" err="1">
                <a:solidFill>
                  <a:schemeClr val="tx1"/>
                </a:solidFill>
              </a:rPr>
              <a:t>tempat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beristirahat</a:t>
            </a:r>
            <a:r>
              <a:rPr lang="en-US" sz="2000" dirty="0">
                <a:solidFill>
                  <a:schemeClr val="tx1"/>
                </a:solidFill>
              </a:rPr>
              <a:t>) dan </a:t>
            </a:r>
            <a:r>
              <a:rPr lang="en-US" sz="2000" i="1" dirty="0" err="1">
                <a:solidFill>
                  <a:schemeClr val="tx1"/>
                </a:solidFill>
              </a:rPr>
              <a:t>taurant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(</a:t>
            </a:r>
            <a:r>
              <a:rPr lang="en-US" sz="2000" dirty="0" err="1">
                <a:solidFill>
                  <a:schemeClr val="tx1"/>
                </a:solidFill>
              </a:rPr>
              <a:t>bangunan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dibuat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secara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permanen</a:t>
            </a:r>
            <a:r>
              <a:rPr lang="en-US" sz="2000" dirty="0">
                <a:solidFill>
                  <a:schemeClr val="tx1"/>
                </a:solidFill>
              </a:rPr>
              <a:t>)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Tujuan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pendirian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:</a:t>
            </a:r>
          </a:p>
          <a:p>
            <a:pPr marL="342900" indent="-342900" algn="just">
              <a:buFontTx/>
              <a:buChar char="-"/>
            </a:pPr>
            <a:r>
              <a:rPr lang="en-US" sz="2000" dirty="0" err="1">
                <a:solidFill>
                  <a:schemeClr val="tx1"/>
                </a:solidFill>
              </a:rPr>
              <a:t>Kepuasan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en-US" sz="2000" dirty="0" err="1">
                <a:solidFill>
                  <a:schemeClr val="tx1"/>
                </a:solidFill>
              </a:rPr>
              <a:t>Mencari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Keuntungan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Tx/>
              <a:buChar char="-"/>
            </a:pPr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Beberapa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hal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mempengaruhi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kinerja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terdapat</a:t>
            </a:r>
            <a:r>
              <a:rPr lang="en-US" sz="2000" dirty="0">
                <a:solidFill>
                  <a:schemeClr val="tx1"/>
                </a:solidFill>
              </a:rPr>
              <a:t> pada </a:t>
            </a:r>
            <a:r>
              <a:rPr lang="en-US" sz="2000" dirty="0" err="1">
                <a:solidFill>
                  <a:schemeClr val="tx1"/>
                </a:solidFill>
              </a:rPr>
              <a:t>sebuah</a:t>
            </a:r>
            <a:r>
              <a:rPr lang="en-US" sz="2000" dirty="0">
                <a:solidFill>
                  <a:schemeClr val="tx1"/>
                </a:solidFill>
              </a:rPr>
              <a:t> Hotel 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Ruang </a:t>
            </a:r>
            <a:r>
              <a:rPr lang="en-US" sz="2000" dirty="0" err="1">
                <a:solidFill>
                  <a:schemeClr val="tx1"/>
                </a:solidFill>
              </a:rPr>
              <a:t>lingkup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pekerjaannya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Kebijakan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manajemen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Jenis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perusahaannya</a:t>
            </a:r>
            <a:endParaRPr lang="id-ID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6179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5759A-47C3-0E14-7788-75D2F89AE520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Jenis-jenis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10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   1.Darat		         2. Udara	                            3.Laut</a:t>
            </a:r>
          </a:p>
          <a:p>
            <a:pPr algn="l"/>
            <a:endParaRPr lang="en-US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dibedakan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Self Operation</a:t>
            </a:r>
          </a:p>
          <a:p>
            <a:pPr marL="457200" indent="-457200" algn="l">
              <a:buAutoNum type="arabicPeriod"/>
            </a:pPr>
            <a:r>
              <a:rPr lang="en-US" sz="2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Integrated in the hotel</a:t>
            </a:r>
            <a:endParaRPr lang="id-ID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746E29-8D59-DD12-F59A-47D2C366E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745" y="1268760"/>
            <a:ext cx="2694232" cy="1800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ACE3EE-E1CC-87CC-6838-A9CC644291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836" y="1213185"/>
            <a:ext cx="2704355" cy="1800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860B11-BCE9-BBB5-47AE-86AE9A55C0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7867" y="1219668"/>
            <a:ext cx="2567388" cy="184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4928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B8D00D5-8E50-61FB-EA24-75A4B7944429}"/>
              </a:ext>
            </a:extLst>
          </p:cNvPr>
          <p:cNvSpPr txBox="1">
            <a:spLocks/>
          </p:cNvSpPr>
          <p:nvPr/>
        </p:nvSpPr>
        <p:spPr>
          <a:xfrm>
            <a:off x="611560" y="404664"/>
            <a:ext cx="7643192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u="sng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</a:t>
            </a:r>
            <a:r>
              <a:rPr lang="en-US" sz="2000" b="1" u="sng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Restoran</a:t>
            </a:r>
            <a:r>
              <a:rPr lang="en-US" sz="2000" b="1" u="sng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Berdasarkan</a:t>
            </a:r>
            <a:r>
              <a:rPr lang="en-US" sz="2000" b="1" u="sng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</a:t>
            </a:r>
            <a:r>
              <a:rPr lang="en-US" sz="2000" b="1" u="sng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Pelayanan</a:t>
            </a:r>
            <a:r>
              <a:rPr lang="en-US" sz="2000" b="1" u="sng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yang </a:t>
            </a:r>
            <a:r>
              <a:rPr lang="en-US" sz="2000" b="1" u="sng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disajikan</a:t>
            </a:r>
            <a:endParaRPr kumimoji="0" lang="id-ID" sz="20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032061-6154-D9AD-A009-7D6926B5A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980728"/>
            <a:ext cx="4176464" cy="27634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7E7106-D16D-0873-2276-B7B731EC5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035" y="3861048"/>
            <a:ext cx="4176464" cy="2767612"/>
          </a:xfrm>
          <a:prstGeom prst="rect">
            <a:avLst/>
          </a:prstGeom>
        </p:spPr>
      </p:pic>
      <p:sp>
        <p:nvSpPr>
          <p:cNvPr id="8" name="Subtitle 1">
            <a:extLst>
              <a:ext uri="{FF2B5EF4-FFF2-40B4-BE49-F238E27FC236}">
                <a16:creationId xmlns:a16="http://schemas.microsoft.com/office/drawing/2014/main" id="{592CA5B7-F78C-5DA1-45F0-29F92E7DD415}"/>
              </a:ext>
            </a:extLst>
          </p:cNvPr>
          <p:cNvSpPr txBox="1">
            <a:spLocks/>
          </p:cNvSpPr>
          <p:nvPr/>
        </p:nvSpPr>
        <p:spPr>
          <a:xfrm>
            <a:off x="4589499" y="1115615"/>
            <a:ext cx="4374989" cy="2628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/>
              <a:t>Grill Room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 err="1"/>
              <a:t>Restoran</a:t>
            </a:r>
            <a:r>
              <a:rPr lang="en-US" sz="2000" dirty="0"/>
              <a:t> yang </a:t>
            </a:r>
            <a:r>
              <a:rPr lang="en-US" sz="2000" dirty="0" err="1"/>
              <a:t>bersifat</a:t>
            </a:r>
            <a:r>
              <a:rPr lang="en-US" sz="2000" dirty="0"/>
              <a:t> formal,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segala</a:t>
            </a:r>
            <a:r>
              <a:rPr lang="en-US" sz="2000" dirty="0"/>
              <a:t> yang </a:t>
            </a:r>
            <a:r>
              <a:rPr lang="en-US" sz="2000" dirty="0" err="1"/>
              <a:t>berkualitas</a:t>
            </a:r>
            <a:r>
              <a:rPr lang="en-US" sz="2000" dirty="0"/>
              <a:t> </a:t>
            </a:r>
            <a:r>
              <a:rPr lang="en-US" sz="2000" dirty="0" err="1"/>
              <a:t>nomor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, </a:t>
            </a:r>
            <a:r>
              <a:rPr lang="en-US" sz="2000" dirty="0" err="1"/>
              <a:t>pelayanan</a:t>
            </a:r>
            <a:r>
              <a:rPr lang="en-US" sz="2000" dirty="0"/>
              <a:t>, </a:t>
            </a:r>
            <a:r>
              <a:rPr lang="en-US" sz="2000" dirty="0" err="1"/>
              <a:t>penataan</a:t>
            </a:r>
            <a:r>
              <a:rPr lang="en-US" sz="2000" dirty="0"/>
              <a:t> </a:t>
            </a:r>
            <a:r>
              <a:rPr lang="en-US" sz="2000" dirty="0" err="1"/>
              <a:t>ruangan</a:t>
            </a:r>
            <a:r>
              <a:rPr lang="en-US" sz="2000" dirty="0"/>
              <a:t>, </a:t>
            </a:r>
            <a:r>
              <a:rPr lang="en-US" sz="2000" dirty="0" err="1"/>
              <a:t>hingga</a:t>
            </a:r>
            <a:r>
              <a:rPr lang="en-US" sz="2000" dirty="0"/>
              <a:t> </a:t>
            </a:r>
            <a:r>
              <a:rPr lang="en-US" sz="2000" dirty="0" err="1"/>
              <a:t>peralatan</a:t>
            </a:r>
            <a:r>
              <a:rPr lang="en-US" sz="2000" dirty="0"/>
              <a:t> </a:t>
            </a:r>
            <a:r>
              <a:rPr lang="en-US" sz="2000" dirty="0" err="1"/>
              <a:t>makan</a:t>
            </a:r>
            <a:r>
              <a:rPr lang="en-US" sz="2000" dirty="0"/>
              <a:t>. </a:t>
            </a:r>
            <a:r>
              <a:rPr lang="en-US" sz="2000" dirty="0" err="1"/>
              <a:t>Penyajian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a’la</a:t>
            </a:r>
            <a:r>
              <a:rPr lang="en-US" sz="2000" dirty="0"/>
              <a:t> </a:t>
            </a:r>
            <a:r>
              <a:rPr lang="en-US" sz="2000" dirty="0" err="1"/>
              <a:t>Prancis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biasa</a:t>
            </a:r>
            <a:r>
              <a:rPr lang="en-US" sz="2000" dirty="0"/>
              <a:t> di </a:t>
            </a:r>
            <a:r>
              <a:rPr lang="en-US" sz="2000" dirty="0" err="1"/>
              <a:t>sebut</a:t>
            </a:r>
            <a:r>
              <a:rPr lang="en-US" sz="2000" dirty="0"/>
              <a:t> </a:t>
            </a:r>
            <a:r>
              <a:rPr lang="en-US" sz="2000" i="1" dirty="0"/>
              <a:t>flambe &amp; Carving</a:t>
            </a:r>
            <a:endParaRPr lang="en-US" sz="2000" dirty="0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007403B5-0DDD-DB6D-CCD9-A24AE1AF3206}"/>
              </a:ext>
            </a:extLst>
          </p:cNvPr>
          <p:cNvSpPr txBox="1">
            <a:spLocks/>
          </p:cNvSpPr>
          <p:nvPr/>
        </p:nvSpPr>
        <p:spPr>
          <a:xfrm>
            <a:off x="4589499" y="4221088"/>
            <a:ext cx="4374989" cy="18118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/>
              <a:t>Dining Room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berkelas</a:t>
            </a:r>
            <a:r>
              <a:rPr lang="en-US" sz="2000" dirty="0"/>
              <a:t> yang </a:t>
            </a:r>
            <a:r>
              <a:rPr lang="en-US" sz="2000" dirty="0" err="1"/>
              <a:t>mengutamakan</a:t>
            </a:r>
            <a:r>
              <a:rPr lang="en-US" sz="2000" dirty="0"/>
              <a:t> </a:t>
            </a:r>
            <a:r>
              <a:rPr lang="en-US" sz="2000" dirty="0" err="1"/>
              <a:t>kualitas</a:t>
            </a:r>
            <a:r>
              <a:rPr lang="en-US" sz="2000" dirty="0"/>
              <a:t> dan </a:t>
            </a:r>
            <a:r>
              <a:rPr lang="en-US" sz="2000" dirty="0" err="1"/>
              <a:t>pelayanan</a:t>
            </a:r>
            <a:r>
              <a:rPr lang="en-US" sz="2000" dirty="0"/>
              <a:t>.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terkenal</a:t>
            </a:r>
            <a:r>
              <a:rPr lang="en-US" sz="2000" dirty="0"/>
              <a:t> </a:t>
            </a:r>
            <a:r>
              <a:rPr lang="en-US" sz="2000" dirty="0" err="1"/>
              <a:t>kekhasan</a:t>
            </a:r>
            <a:r>
              <a:rPr lang="en-US" sz="2000" dirty="0"/>
              <a:t> </a:t>
            </a:r>
            <a:r>
              <a:rPr lang="en-US" sz="2000" dirty="0" err="1"/>
              <a:t>Eropa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836804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0BA65E-5C6C-ADB6-ABC7-564681546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35" y="486458"/>
            <a:ext cx="4454122" cy="29425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EFD25D-7985-949A-3319-4FD13518B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35" y="3645024"/>
            <a:ext cx="4522797" cy="2942542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id="{DC870E89-DEB2-D9EB-4015-7BC3D7361016}"/>
              </a:ext>
            </a:extLst>
          </p:cNvPr>
          <p:cNvSpPr txBox="1">
            <a:spLocks/>
          </p:cNvSpPr>
          <p:nvPr/>
        </p:nvSpPr>
        <p:spPr>
          <a:xfrm>
            <a:off x="4653032" y="836712"/>
            <a:ext cx="4374989" cy="2435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/>
              <a:t>Coffee Shop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/>
              <a:t>Ciri </a:t>
            </a:r>
            <a:r>
              <a:rPr lang="en-US" sz="2000" dirty="0" err="1"/>
              <a:t>pelayanan</a:t>
            </a:r>
            <a:r>
              <a:rPr lang="en-US" sz="2000" dirty="0"/>
              <a:t> dan </a:t>
            </a:r>
            <a:r>
              <a:rPr lang="en-US" sz="2000" dirty="0" err="1"/>
              <a:t>penyajian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cepat</a:t>
            </a:r>
            <a:r>
              <a:rPr lang="en-US" sz="2000" dirty="0"/>
              <a:t> dan </a:t>
            </a:r>
            <a:r>
              <a:rPr lang="en-US" sz="2000" dirty="0" err="1"/>
              <a:t>langsung</a:t>
            </a:r>
            <a:r>
              <a:rPr lang="en-US" sz="2000" dirty="0"/>
              <a:t> di </a:t>
            </a:r>
            <a:r>
              <a:rPr lang="en-US" sz="2000" dirty="0" err="1"/>
              <a:t>antar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meja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. </a:t>
            </a:r>
            <a:r>
              <a:rPr lang="en-US" sz="2000" i="1" dirty="0"/>
              <a:t>Coffee shop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yang informal yang </a:t>
            </a:r>
            <a:r>
              <a:rPr lang="en-US" sz="2000" dirty="0" err="1"/>
              <a:t>biasanya</a:t>
            </a:r>
            <a:r>
              <a:rPr lang="en-US" sz="2000" dirty="0"/>
              <a:t> di hotel-hotel </a:t>
            </a:r>
            <a:r>
              <a:rPr lang="en-US" sz="2000" dirty="0" err="1"/>
              <a:t>buka</a:t>
            </a:r>
            <a:r>
              <a:rPr lang="en-US" sz="2000" dirty="0"/>
              <a:t> </a:t>
            </a:r>
            <a:r>
              <a:rPr lang="en-US" sz="2000" dirty="0" err="1"/>
              <a:t>selama</a:t>
            </a:r>
            <a:r>
              <a:rPr lang="en-US" sz="2000" dirty="0"/>
              <a:t> 24 jam.</a:t>
            </a:r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2886FE80-2D6C-1DA3-C778-53327EA2FC20}"/>
              </a:ext>
            </a:extLst>
          </p:cNvPr>
          <p:cNvSpPr txBox="1">
            <a:spLocks/>
          </p:cNvSpPr>
          <p:nvPr/>
        </p:nvSpPr>
        <p:spPr>
          <a:xfrm>
            <a:off x="4742544" y="3676000"/>
            <a:ext cx="4271221" cy="2435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 err="1"/>
              <a:t>Cafetaria</a:t>
            </a:r>
            <a:r>
              <a:rPr lang="en-US" sz="2000" b="1" i="1" dirty="0"/>
              <a:t>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 err="1"/>
              <a:t>Restoran</a:t>
            </a:r>
            <a:r>
              <a:rPr lang="en-US" sz="2000" dirty="0"/>
              <a:t> yang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siap</a:t>
            </a:r>
            <a:r>
              <a:rPr lang="en-US" sz="2000" dirty="0"/>
              <a:t> </a:t>
            </a:r>
            <a:r>
              <a:rPr lang="en-US" sz="2000" dirty="0" err="1"/>
              <a:t>saji</a:t>
            </a:r>
            <a:r>
              <a:rPr lang="en-US" sz="2000" dirty="0"/>
              <a:t> dan </a:t>
            </a:r>
            <a:r>
              <a:rPr lang="en-US" sz="2000" dirty="0" err="1"/>
              <a:t>minuman</a:t>
            </a:r>
            <a:r>
              <a:rPr lang="en-US" sz="2000" dirty="0"/>
              <a:t> </a:t>
            </a:r>
            <a:r>
              <a:rPr lang="en-US" sz="2000" dirty="0" err="1"/>
              <a:t>ringan</a:t>
            </a:r>
            <a:r>
              <a:rPr lang="en-US" sz="2000" dirty="0"/>
              <a:t>. </a:t>
            </a:r>
            <a:r>
              <a:rPr lang="en-US" sz="2000" dirty="0" err="1"/>
              <a:t>Makanannya</a:t>
            </a:r>
            <a:r>
              <a:rPr lang="en-US" sz="2000" dirty="0"/>
              <a:t> </a:t>
            </a:r>
            <a:r>
              <a:rPr lang="en-US" sz="2000" dirty="0" err="1"/>
              <a:t>biasa</a:t>
            </a:r>
            <a:r>
              <a:rPr lang="en-US" sz="2000" dirty="0"/>
              <a:t> di </a:t>
            </a:r>
            <a:r>
              <a:rPr lang="en-US" sz="2000" dirty="0" err="1"/>
              <a:t>pajang</a:t>
            </a:r>
            <a:r>
              <a:rPr lang="en-US" sz="2000" dirty="0"/>
              <a:t> di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konter</a:t>
            </a:r>
            <a:r>
              <a:rPr lang="en-US" sz="2000" dirty="0"/>
              <a:t>,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memilih</a:t>
            </a:r>
            <a:r>
              <a:rPr lang="en-US" sz="2000" dirty="0"/>
              <a:t>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selera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1650614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5161</TotalTime>
  <Words>1403</Words>
  <Application>Microsoft Office PowerPoint</Application>
  <PresentationFormat>On-screen Show (4:3)</PresentationFormat>
  <Paragraphs>192</Paragraphs>
  <Slides>27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Nia Lefani</cp:lastModifiedBy>
  <cp:revision>478</cp:revision>
  <cp:lastPrinted>2017-08-29T02:54:51Z</cp:lastPrinted>
  <dcterms:created xsi:type="dcterms:W3CDTF">2010-04-18T12:06:30Z</dcterms:created>
  <dcterms:modified xsi:type="dcterms:W3CDTF">2025-10-06T02:43:49Z</dcterms:modified>
</cp:coreProperties>
</file>