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99" r:id="rId3"/>
    <p:sldId id="343" r:id="rId4"/>
    <p:sldId id="303" r:id="rId5"/>
    <p:sldId id="349" r:id="rId6"/>
    <p:sldId id="308" r:id="rId7"/>
    <p:sldId id="353" r:id="rId8"/>
    <p:sldId id="352" r:id="rId9"/>
    <p:sldId id="354" r:id="rId10"/>
    <p:sldId id="344" r:id="rId11"/>
    <p:sldId id="345" r:id="rId12"/>
    <p:sldId id="346" r:id="rId13"/>
    <p:sldId id="350" r:id="rId14"/>
    <p:sldId id="355" r:id="rId15"/>
    <p:sldId id="356" r:id="rId16"/>
    <p:sldId id="337" r:id="rId17"/>
  </p:sldIdLst>
  <p:sldSz cx="9144000" cy="6858000" type="screen4x3"/>
  <p:notesSz cx="7045325" cy="9345613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6" autoAdjust="0"/>
    <p:restoredTop sz="94291" autoAdjust="0"/>
  </p:normalViewPr>
  <p:slideViewPr>
    <p:cSldViewPr>
      <p:cViewPr varScale="1">
        <p:scale>
          <a:sx n="68" d="100"/>
          <a:sy n="68" d="100"/>
        </p:scale>
        <p:origin x="142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2868" y="84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HKB24413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BISNS – LEMBAGA PEMBIAYAAN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lang="en-ID" sz="1100" b="0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HKB24402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BISNIS – LEMBAGA PEMBIAYAAN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204864"/>
            <a:ext cx="914400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9</a:t>
            </a:r>
          </a:p>
          <a:p>
            <a:pPr algn="ctr"/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LEMBAGA PEMBIAYAAN SEBAGAI PENUNJANG KEGIATAN BISNIS</a:t>
            </a: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9590DD6-6396-47AF-8942-B3BB4EF7B96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55290" y="4580985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4C44F55-1E8A-023F-3361-088AA200F2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311" y="574693"/>
            <a:ext cx="8496944" cy="518457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br>
              <a:rPr lang="en-ID" sz="2400" b="0" i="0" dirty="0">
                <a:solidFill>
                  <a:schemeClr val="tx1"/>
                </a:solidFill>
                <a:effectLst/>
                <a:latin typeface="Google Sans"/>
              </a:rPr>
            </a:br>
            <a:endParaRPr lang="en-ID" sz="2400" dirty="0"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9CF46B4-41A7-2A89-BFFF-6CF14472E8DA}"/>
              </a:ext>
            </a:extLst>
          </p:cNvPr>
          <p:cNvSpPr/>
          <p:nvPr/>
        </p:nvSpPr>
        <p:spPr>
          <a:xfrm>
            <a:off x="231707" y="1329753"/>
            <a:ext cx="2381056" cy="180755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/>
              <a:t>Klausul</a:t>
            </a:r>
            <a:r>
              <a:rPr lang="en-US" sz="2000" dirty="0"/>
              <a:t> </a:t>
            </a:r>
            <a:r>
              <a:rPr lang="en-US" sz="2000" dirty="0" err="1"/>
              <a:t>utama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kontrak</a:t>
            </a:r>
            <a:r>
              <a:rPr lang="en-US" sz="2000" dirty="0"/>
              <a:t> </a:t>
            </a:r>
            <a:endParaRPr lang="en-ID" sz="20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78CE6A0-A8D2-6D81-CFB7-61F265143A8C}"/>
              </a:ext>
            </a:extLst>
          </p:cNvPr>
          <p:cNvSpPr/>
          <p:nvPr/>
        </p:nvSpPr>
        <p:spPr>
          <a:xfrm>
            <a:off x="3250064" y="1111632"/>
            <a:ext cx="5426392" cy="4011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Nominal </a:t>
            </a:r>
            <a:r>
              <a:rPr lang="en-US" dirty="0" err="1"/>
              <a:t>Pembiayaan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C990FB8-1D45-4872-DA21-BE991DA04FCB}"/>
              </a:ext>
            </a:extLst>
          </p:cNvPr>
          <p:cNvSpPr/>
          <p:nvPr/>
        </p:nvSpPr>
        <p:spPr>
          <a:xfrm>
            <a:off x="3330219" y="1635769"/>
            <a:ext cx="5398432" cy="4011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Jadwal</a:t>
            </a:r>
            <a:r>
              <a:rPr lang="en-US" dirty="0"/>
              <a:t> </a:t>
            </a:r>
            <a:r>
              <a:rPr lang="en-US" dirty="0" err="1"/>
              <a:t>Pembayaran</a:t>
            </a:r>
            <a:r>
              <a:rPr lang="en-US" dirty="0"/>
              <a:t>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F3175A8-4A18-93BC-305E-BA05D7A734C9}"/>
              </a:ext>
            </a:extLst>
          </p:cNvPr>
          <p:cNvSpPr/>
          <p:nvPr/>
        </p:nvSpPr>
        <p:spPr>
          <a:xfrm>
            <a:off x="3563018" y="2032551"/>
            <a:ext cx="5113437" cy="44087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Sanksi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keterlambatan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wanprestasi</a:t>
            </a:r>
            <a:endParaRPr lang="en-ID" dirty="0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2299B7E-29B8-001D-3534-B459092CE4C8}"/>
              </a:ext>
            </a:extLst>
          </p:cNvPr>
          <p:cNvCxnSpPr>
            <a:cxnSpLocks/>
          </p:cNvCxnSpPr>
          <p:nvPr/>
        </p:nvCxnSpPr>
        <p:spPr>
          <a:xfrm flipV="1">
            <a:off x="2533627" y="1719971"/>
            <a:ext cx="767771" cy="13503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76BEC07-4526-59A5-51C0-168FBD56E702}"/>
              </a:ext>
            </a:extLst>
          </p:cNvPr>
          <p:cNvCxnSpPr>
            <a:cxnSpLocks/>
          </p:cNvCxnSpPr>
          <p:nvPr/>
        </p:nvCxnSpPr>
        <p:spPr>
          <a:xfrm flipV="1">
            <a:off x="2533627" y="2125521"/>
            <a:ext cx="796592" cy="9447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EF9CC238-1252-746A-654F-48515F400D22}"/>
              </a:ext>
            </a:extLst>
          </p:cNvPr>
          <p:cNvCxnSpPr>
            <a:cxnSpLocks/>
          </p:cNvCxnSpPr>
          <p:nvPr/>
        </p:nvCxnSpPr>
        <p:spPr>
          <a:xfrm flipV="1">
            <a:off x="2548881" y="2888566"/>
            <a:ext cx="1010571" cy="2345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F4C4B57-46E5-A20E-F2BF-8CDB23F80374}"/>
              </a:ext>
            </a:extLst>
          </p:cNvPr>
          <p:cNvCxnSpPr>
            <a:cxnSpLocks/>
          </p:cNvCxnSpPr>
          <p:nvPr/>
        </p:nvCxnSpPr>
        <p:spPr>
          <a:xfrm flipV="1">
            <a:off x="2533627" y="2427142"/>
            <a:ext cx="1025825" cy="6959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EB64524-FBFC-6F4D-0F84-0C5DA15120BE}"/>
              </a:ext>
            </a:extLst>
          </p:cNvPr>
          <p:cNvSpPr/>
          <p:nvPr/>
        </p:nvSpPr>
        <p:spPr>
          <a:xfrm>
            <a:off x="3484393" y="2565344"/>
            <a:ext cx="4957734" cy="35249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Jaminan</a:t>
            </a:r>
            <a:r>
              <a:rPr lang="en-US" dirty="0"/>
              <a:t> (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)</a:t>
            </a:r>
            <a:endParaRPr lang="en-ID" dirty="0"/>
          </a:p>
        </p:txBody>
      </p:sp>
      <p:sp>
        <p:nvSpPr>
          <p:cNvPr id="17" name="Speech Bubble: Oval 16">
            <a:extLst>
              <a:ext uri="{FF2B5EF4-FFF2-40B4-BE49-F238E27FC236}">
                <a16:creationId xmlns:a16="http://schemas.microsoft.com/office/drawing/2014/main" id="{4E4DA53A-6F14-847E-8CB0-1C2A31EC1E92}"/>
              </a:ext>
            </a:extLst>
          </p:cNvPr>
          <p:cNvSpPr/>
          <p:nvPr/>
        </p:nvSpPr>
        <p:spPr>
          <a:xfrm>
            <a:off x="231707" y="3988949"/>
            <a:ext cx="2927546" cy="1152127"/>
          </a:xfrm>
          <a:prstGeom prst="wedgeEllipse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Sanksi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pembiayaan</a:t>
            </a:r>
            <a:endParaRPr lang="en-ID" dirty="0"/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3DBD63A-45FA-4EBF-AD08-D0F4B39E2287}"/>
              </a:ext>
            </a:extLst>
          </p:cNvPr>
          <p:cNvCxnSpPr>
            <a:cxnSpLocks/>
          </p:cNvCxnSpPr>
          <p:nvPr/>
        </p:nvCxnSpPr>
        <p:spPr>
          <a:xfrm flipV="1">
            <a:off x="3098389" y="3754637"/>
            <a:ext cx="736971" cy="6847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9C8DDD62-EB9A-16A9-F442-DCB5782DE4A2}"/>
              </a:ext>
            </a:extLst>
          </p:cNvPr>
          <p:cNvSpPr/>
          <p:nvPr/>
        </p:nvSpPr>
        <p:spPr>
          <a:xfrm>
            <a:off x="3914808" y="3438489"/>
            <a:ext cx="4409855" cy="5504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Sanksi</a:t>
            </a:r>
            <a:r>
              <a:rPr lang="en-US" dirty="0"/>
              <a:t> </a:t>
            </a:r>
            <a:r>
              <a:rPr lang="en-US" dirty="0" err="1"/>
              <a:t>Administratif</a:t>
            </a:r>
            <a:r>
              <a:rPr lang="en-US" dirty="0"/>
              <a:t> : </a:t>
            </a:r>
            <a:r>
              <a:rPr lang="en-US" dirty="0" err="1"/>
              <a:t>Denda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</a:t>
            </a:r>
            <a:r>
              <a:rPr lang="en-US" dirty="0" err="1"/>
              <a:t>keterlambatan</a:t>
            </a:r>
            <a:endParaRPr lang="en-ID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63CD80E-A9C1-4716-5AF2-88514E939857}"/>
              </a:ext>
            </a:extLst>
          </p:cNvPr>
          <p:cNvSpPr/>
          <p:nvPr/>
        </p:nvSpPr>
        <p:spPr>
          <a:xfrm>
            <a:off x="3775274" y="4127968"/>
            <a:ext cx="4769895" cy="6666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Eksekusi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jaminan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hal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pembiayaan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agunan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jaminan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dieksekusi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jika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terjadi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wanprestasi</a:t>
            </a:r>
            <a:endParaRPr lang="en-ID" sz="1400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C298485-229E-F67F-8551-7726EFDE9340}"/>
              </a:ext>
            </a:extLst>
          </p:cNvPr>
          <p:cNvSpPr/>
          <p:nvPr/>
        </p:nvSpPr>
        <p:spPr>
          <a:xfrm>
            <a:off x="2690557" y="5031516"/>
            <a:ext cx="5769876" cy="7798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Pemutusan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 : Jika </a:t>
            </a:r>
            <a:r>
              <a:rPr lang="en-US" dirty="0" err="1"/>
              <a:t>penerima</a:t>
            </a:r>
            <a:r>
              <a:rPr lang="en-US" dirty="0"/>
              <a:t> </a:t>
            </a:r>
            <a:r>
              <a:rPr lang="en-US" dirty="0" err="1"/>
              <a:t>pembiayaan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, </a:t>
            </a:r>
            <a:r>
              <a:rPr lang="en-US" dirty="0" err="1"/>
              <a:t>pemberi</a:t>
            </a:r>
            <a:r>
              <a:rPr lang="en-US" dirty="0"/>
              <a:t> </a:t>
            </a:r>
            <a:r>
              <a:rPr lang="en-US" dirty="0" err="1"/>
              <a:t>pembiayaan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menerus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yang </a:t>
            </a:r>
            <a:r>
              <a:rPr lang="en-US" dirty="0" err="1"/>
              <a:t>disepakati</a:t>
            </a:r>
            <a:r>
              <a:rPr lang="en-US" dirty="0"/>
              <a:t> </a:t>
            </a:r>
            <a:endParaRPr lang="en-ID" dirty="0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1A30840-841B-0B6E-75BE-722D4035A356}"/>
              </a:ext>
            </a:extLst>
          </p:cNvPr>
          <p:cNvCxnSpPr>
            <a:cxnSpLocks/>
          </p:cNvCxnSpPr>
          <p:nvPr/>
        </p:nvCxnSpPr>
        <p:spPr>
          <a:xfrm>
            <a:off x="3153177" y="4483160"/>
            <a:ext cx="637100" cy="2726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99F98F0E-680B-2209-B073-9A5D76775B55}"/>
              </a:ext>
            </a:extLst>
          </p:cNvPr>
          <p:cNvCxnSpPr>
            <a:cxnSpLocks/>
          </p:cNvCxnSpPr>
          <p:nvPr/>
        </p:nvCxnSpPr>
        <p:spPr>
          <a:xfrm>
            <a:off x="3180368" y="4544403"/>
            <a:ext cx="573790" cy="3686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4104059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A2C4561-E664-4ECC-ED22-A07C7F1986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4704"/>
            <a:ext cx="8820472" cy="5472608"/>
          </a:xfrm>
        </p:spPr>
        <p:txBody>
          <a:bodyPr>
            <a:normAutofit/>
          </a:bodyPr>
          <a:lstStyle/>
          <a:p>
            <a:pPr algn="just"/>
            <a:r>
              <a:rPr lang="en-ID" dirty="0">
                <a:solidFill>
                  <a:schemeClr val="tx1"/>
                </a:solidFill>
              </a:rPr>
              <a:t>•	</a:t>
            </a:r>
            <a:r>
              <a:rPr lang="en-ID" dirty="0" err="1">
                <a:solidFill>
                  <a:schemeClr val="tx1"/>
                </a:solidFill>
              </a:rPr>
              <a:t>Penyelesaian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Sengketa</a:t>
            </a:r>
            <a:r>
              <a:rPr lang="en-ID" dirty="0">
                <a:solidFill>
                  <a:schemeClr val="tx1"/>
                </a:solidFill>
              </a:rPr>
              <a:t>: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ID" dirty="0" err="1">
                <a:solidFill>
                  <a:schemeClr val="tx1"/>
                </a:solidFill>
              </a:rPr>
              <a:t>Melalui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Pengadilan</a:t>
            </a:r>
            <a:r>
              <a:rPr lang="en-ID" dirty="0">
                <a:solidFill>
                  <a:schemeClr val="tx1"/>
                </a:solidFill>
              </a:rPr>
              <a:t>: Jika salah </a:t>
            </a:r>
            <a:r>
              <a:rPr lang="en-ID" dirty="0" err="1">
                <a:solidFill>
                  <a:schemeClr val="tx1"/>
                </a:solidFill>
              </a:rPr>
              <a:t>satu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merasa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dirugikan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tercapai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kesepakatan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damai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endParaRPr lang="en-ID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ID" dirty="0" err="1">
                <a:solidFill>
                  <a:schemeClr val="tx1"/>
                </a:solidFill>
              </a:rPr>
              <a:t>Melalui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Alternatif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Penyelesaian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Sengketa</a:t>
            </a:r>
            <a:r>
              <a:rPr lang="en-ID" dirty="0">
                <a:solidFill>
                  <a:schemeClr val="tx1"/>
                </a:solidFill>
              </a:rPr>
              <a:t> (ADR): 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ID" dirty="0">
                <a:solidFill>
                  <a:schemeClr val="tx1"/>
                </a:solidFill>
              </a:rPr>
              <a:t>	</a:t>
            </a:r>
            <a:r>
              <a:rPr lang="en-ID" dirty="0" err="1">
                <a:solidFill>
                  <a:schemeClr val="tx1"/>
                </a:solidFill>
              </a:rPr>
              <a:t>Mediasi</a:t>
            </a:r>
            <a:r>
              <a:rPr lang="en-ID" dirty="0">
                <a:solidFill>
                  <a:schemeClr val="tx1"/>
                </a:solidFill>
              </a:rPr>
              <a:t>: </a:t>
            </a:r>
            <a:r>
              <a:rPr lang="en-ID" dirty="0" err="1">
                <a:solidFill>
                  <a:schemeClr val="tx1"/>
                </a:solidFill>
              </a:rPr>
              <a:t>Melibatkan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ketiga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netral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membantu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menyelesaikan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sengketa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ID" dirty="0" err="1">
                <a:solidFill>
                  <a:schemeClr val="tx1"/>
                </a:solidFill>
              </a:rPr>
              <a:t>Arbitrase</a:t>
            </a:r>
            <a:r>
              <a:rPr lang="en-ID" dirty="0">
                <a:solidFill>
                  <a:schemeClr val="tx1"/>
                </a:solidFill>
              </a:rPr>
              <a:t>: </a:t>
            </a:r>
            <a:r>
              <a:rPr lang="en-ID" dirty="0" err="1">
                <a:solidFill>
                  <a:schemeClr val="tx1"/>
                </a:solidFill>
              </a:rPr>
              <a:t>Penyelesaian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sengketa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hasilnya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mengikat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dilakukan</a:t>
            </a:r>
            <a:r>
              <a:rPr lang="en-ID" dirty="0">
                <a:solidFill>
                  <a:schemeClr val="tx1"/>
                </a:solidFill>
              </a:rPr>
              <a:t> oleh </a:t>
            </a:r>
            <a:r>
              <a:rPr lang="en-ID" dirty="0" err="1">
                <a:solidFill>
                  <a:schemeClr val="tx1"/>
                </a:solidFill>
              </a:rPr>
              <a:t>lembaga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arbitrase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seperti</a:t>
            </a:r>
            <a:r>
              <a:rPr lang="en-ID" dirty="0">
                <a:solidFill>
                  <a:schemeClr val="tx1"/>
                </a:solidFill>
              </a:rPr>
              <a:t> Badan </a:t>
            </a:r>
            <a:r>
              <a:rPr lang="en-ID" dirty="0" err="1">
                <a:solidFill>
                  <a:schemeClr val="tx1"/>
                </a:solidFill>
              </a:rPr>
              <a:t>Arbitrase</a:t>
            </a:r>
            <a:r>
              <a:rPr lang="en-ID" dirty="0">
                <a:solidFill>
                  <a:schemeClr val="tx1"/>
                </a:solidFill>
              </a:rPr>
              <a:t> Nasional Indonesia (BANI).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317895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7">
            <a:extLst>
              <a:ext uri="{FF2B5EF4-FFF2-40B4-BE49-F238E27FC236}">
                <a16:creationId xmlns:a16="http://schemas.microsoft.com/office/drawing/2014/main" id="{07C94D94-90E7-9C83-7593-689B55BDFC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8964488" cy="5328592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 Peran Lembaga </a:t>
            </a:r>
            <a:r>
              <a:rPr lang="en-US" sz="2400" dirty="0" err="1">
                <a:solidFill>
                  <a:schemeClr val="tx1"/>
                </a:solidFill>
              </a:rPr>
              <a:t>Pembiayaan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Kegiatan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Bisnis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  <a:p>
            <a:pPr marL="800100" indent="-342900" algn="l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Mendukung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Pembelian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Bisnis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Pembiayaan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pembelian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alat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berat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mesin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properti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komersial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Lembaga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pembiayaan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menyediakan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skema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kredit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leasing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membantu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pelaku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memperoleh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produktif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tanpa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mengeluarkan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dana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langsung</a:t>
            </a:r>
            <a:endParaRPr lang="en-ID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71550" indent="-514350" algn="l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libri" panose="020F0502020204030204" pitchFamily="34" charset="0"/>
              </a:rPr>
              <a:t>Meningkatkan</a:t>
            </a:r>
            <a:r>
              <a:rPr lang="en-ID" sz="2400" dirty="0">
                <a:solidFill>
                  <a:schemeClr val="tx1"/>
                </a:solidFill>
                <a:latin typeface="Calibri" panose="020F0502020204030204" pitchFamily="34" charset="0"/>
              </a:rPr>
              <a:t> Modal </a:t>
            </a:r>
            <a:r>
              <a:rPr lang="en-ID" sz="2400" dirty="0" err="1">
                <a:solidFill>
                  <a:schemeClr val="tx1"/>
                </a:solidFill>
                <a:latin typeface="Calibri" panose="020F0502020204030204" pitchFamily="34" charset="0"/>
              </a:rPr>
              <a:t>Kerja</a:t>
            </a:r>
            <a:r>
              <a:rPr lang="en-ID" sz="2400" dirty="0">
                <a:solidFill>
                  <a:schemeClr val="tx1"/>
                </a:solidFill>
                <a:latin typeface="Calibri" panose="020F050202020403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libri" panose="020F0502020204030204" pitchFamily="34" charset="0"/>
              </a:rPr>
              <a:t>membantu</a:t>
            </a:r>
            <a:r>
              <a:rPr lang="en-ID" sz="24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libri" panose="020F0502020204030204" pitchFamily="34" charset="0"/>
              </a:rPr>
              <a:t>arus</a:t>
            </a:r>
            <a:r>
              <a:rPr lang="en-ID" sz="2400" dirty="0">
                <a:solidFill>
                  <a:schemeClr val="tx1"/>
                </a:solidFill>
                <a:latin typeface="Calibri" panose="020F0502020204030204" pitchFamily="34" charset="0"/>
              </a:rPr>
              <a:t> kas </a:t>
            </a:r>
            <a:r>
              <a:rPr lang="en-ID" sz="2400" dirty="0" err="1">
                <a:solidFill>
                  <a:schemeClr val="tx1"/>
                </a:solidFill>
                <a:latin typeface="Calibri" panose="020F0502020204030204" pitchFamily="34" charset="0"/>
              </a:rPr>
              <a:t>usaha</a:t>
            </a:r>
            <a:r>
              <a:rPr lang="en-ID" sz="24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libri" panose="020F0502020204030204" pitchFamily="34" charset="0"/>
              </a:rPr>
              <a:t>kecil</a:t>
            </a:r>
            <a:r>
              <a:rPr lang="en-ID" sz="2400" dirty="0">
                <a:solidFill>
                  <a:schemeClr val="tx1"/>
                </a:solidFill>
                <a:latin typeface="Calibri" panose="020F050202020403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libri" panose="020F0502020204030204" pitchFamily="34" charset="0"/>
              </a:rPr>
              <a:t>menegah</a:t>
            </a:r>
            <a:r>
              <a:rPr lang="en-ID" sz="2400" dirty="0">
                <a:solidFill>
                  <a:schemeClr val="tx1"/>
                </a:solidFill>
                <a:latin typeface="Calibri" panose="020F0502020204030204" pitchFamily="34" charset="0"/>
              </a:rPr>
              <a:t> (UKM) yang </a:t>
            </a:r>
            <a:r>
              <a:rPr lang="en-ID" sz="2400" dirty="0" err="1">
                <a:solidFill>
                  <a:schemeClr val="tx1"/>
                </a:solidFill>
                <a:latin typeface="Calibri" panose="020F0502020204030204" pitchFamily="34" charset="0"/>
              </a:rPr>
              <a:t>menghadapi</a:t>
            </a:r>
            <a:r>
              <a:rPr lang="en-ID" sz="24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libri" panose="020F0502020204030204" pitchFamily="34" charset="0"/>
              </a:rPr>
              <a:t>keterbatasan</a:t>
            </a:r>
            <a:r>
              <a:rPr lang="en-ID" sz="2400" dirty="0">
                <a:solidFill>
                  <a:schemeClr val="tx1"/>
                </a:solidFill>
                <a:latin typeface="Calibri" panose="020F0502020204030204" pitchFamily="34" charset="0"/>
              </a:rPr>
              <a:t> modal </a:t>
            </a:r>
            <a:r>
              <a:rPr lang="en-ID" sz="2400" dirty="0" err="1">
                <a:solidFill>
                  <a:schemeClr val="tx1"/>
                </a:solidFill>
                <a:latin typeface="Calibri" panose="020F0502020204030204" pitchFamily="34" charset="0"/>
              </a:rPr>
              <a:t>kerja</a:t>
            </a:r>
            <a:endParaRPr lang="en-ID" sz="24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971550" indent="-514350" algn="l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libri" panose="020F0502020204030204" pitchFamily="34" charset="0"/>
              </a:rPr>
              <a:t>Mendorong</a:t>
            </a:r>
            <a:r>
              <a:rPr lang="en-ID" sz="24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libri" panose="020F0502020204030204" pitchFamily="34" charset="0"/>
              </a:rPr>
              <a:t>pertumbuhan</a:t>
            </a:r>
            <a:r>
              <a:rPr lang="en-ID" sz="24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libri" panose="020F0502020204030204" pitchFamily="34" charset="0"/>
              </a:rPr>
              <a:t>usaha</a:t>
            </a:r>
            <a:r>
              <a:rPr lang="en-ID" sz="24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libri" panose="020F0502020204030204" pitchFamily="34" charset="0"/>
              </a:rPr>
              <a:t>baru</a:t>
            </a:r>
            <a:r>
              <a:rPr lang="en-ID" sz="24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  <a:p>
            <a:pPr marL="971550" indent="-514350" algn="l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libri" panose="020F0502020204030204" pitchFamily="34" charset="0"/>
              </a:rPr>
              <a:t>Mitigasi</a:t>
            </a:r>
            <a:r>
              <a:rPr lang="en-ID" sz="24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libri" panose="020F0502020204030204" pitchFamily="34" charset="0"/>
              </a:rPr>
              <a:t>risko</a:t>
            </a:r>
            <a:endParaRPr lang="en-ID" sz="24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650902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9DB49C9-B0D0-93CF-C5AD-2232CC6656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548680"/>
            <a:ext cx="8568952" cy="5616624"/>
          </a:xfrm>
        </p:spPr>
        <p:txBody>
          <a:bodyPr>
            <a:noAutofit/>
          </a:bodyPr>
          <a:lstStyle/>
          <a:p>
            <a:pPr algn="just"/>
            <a:r>
              <a:rPr lang="en-US" sz="2400" dirty="0" err="1">
                <a:solidFill>
                  <a:schemeClr val="tx1"/>
                </a:solidFill>
              </a:rPr>
              <a:t>Tantangan</a:t>
            </a:r>
            <a:r>
              <a:rPr lang="en-US" sz="2400" dirty="0">
                <a:solidFill>
                  <a:schemeClr val="tx1"/>
                </a:solidFill>
              </a:rPr>
              <a:t> dan </a:t>
            </a:r>
            <a:r>
              <a:rPr lang="en-US" sz="2400" dirty="0" err="1">
                <a:solidFill>
                  <a:schemeClr val="tx1"/>
                </a:solidFill>
              </a:rPr>
              <a:t>Risiko</a:t>
            </a:r>
            <a:r>
              <a:rPr lang="en-US" sz="2400" dirty="0">
                <a:solidFill>
                  <a:schemeClr val="tx1"/>
                </a:solidFill>
              </a:rPr>
              <a:t> Lembaga </a:t>
            </a:r>
            <a:r>
              <a:rPr lang="en-US" sz="2400" dirty="0" err="1">
                <a:solidFill>
                  <a:schemeClr val="tx1"/>
                </a:solidFill>
              </a:rPr>
              <a:t>Pembiayaan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Risiko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Kredit</a:t>
            </a:r>
            <a:r>
              <a:rPr lang="en-US" sz="2400" dirty="0">
                <a:solidFill>
                  <a:schemeClr val="tx1"/>
                </a:solidFill>
              </a:rPr>
              <a:t> dan </a:t>
            </a:r>
            <a:r>
              <a:rPr lang="en-US" sz="2400" dirty="0" err="1">
                <a:solidFill>
                  <a:schemeClr val="tx1"/>
                </a:solidFill>
              </a:rPr>
              <a:t>Likuiditas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penanganan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kredit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bermasalah</a:t>
            </a:r>
            <a:r>
              <a:rPr lang="en-US" sz="2400" dirty="0">
                <a:solidFill>
                  <a:schemeClr val="tx1"/>
                </a:solidFill>
              </a:rPr>
              <a:t>) </a:t>
            </a:r>
            <a:r>
              <a:rPr lang="en-US" sz="2400" i="1" dirty="0">
                <a:solidFill>
                  <a:schemeClr val="tx1"/>
                </a:solidFill>
              </a:rPr>
              <a:t>Non Performing Loan/ </a:t>
            </a:r>
            <a:r>
              <a:rPr lang="en-US" sz="2400" dirty="0">
                <a:solidFill>
                  <a:schemeClr val="tx1"/>
                </a:solidFill>
              </a:rPr>
              <a:t>NPL:</a:t>
            </a:r>
            <a:r>
              <a:rPr lang="en-ID" sz="24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Salah </a:t>
            </a:r>
            <a:r>
              <a:rPr lang="en-ID" sz="24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tantangan</a:t>
            </a:r>
            <a:r>
              <a:rPr lang="en-ID" sz="24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utama</a:t>
            </a:r>
            <a:r>
              <a:rPr lang="en-ID" sz="24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lembaga</a:t>
            </a:r>
            <a:r>
              <a:rPr lang="en-ID" sz="24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pembiayaan</a:t>
            </a:r>
            <a:r>
              <a:rPr lang="en-ID" sz="24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risiko</a:t>
            </a:r>
            <a:r>
              <a:rPr lang="en-ID" sz="24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gagal</a:t>
            </a:r>
            <a:r>
              <a:rPr lang="en-ID" sz="24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bayar</a:t>
            </a:r>
            <a:r>
              <a:rPr lang="en-ID" sz="24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Tingginya</a:t>
            </a:r>
            <a:r>
              <a:rPr lang="en-ID" sz="24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NPL </a:t>
            </a:r>
            <a:r>
              <a:rPr lang="en-ID" sz="24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mengurangi</a:t>
            </a:r>
            <a:r>
              <a:rPr lang="en-ID" sz="24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likuiditas</a:t>
            </a:r>
            <a:r>
              <a:rPr lang="en-ID" sz="24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memengaruhi</a:t>
            </a:r>
            <a:r>
              <a:rPr lang="en-ID" sz="24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stabilitas</a:t>
            </a:r>
            <a:r>
              <a:rPr lang="en-ID" sz="24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keuangan</a:t>
            </a:r>
            <a:r>
              <a:rPr lang="en-ID" sz="24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perusahaan</a:t>
            </a:r>
            <a:r>
              <a:rPr lang="en-ID" sz="24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. </a:t>
            </a:r>
          </a:p>
          <a:p>
            <a:pPr algn="just"/>
            <a:endParaRPr lang="en-ID" sz="2400" dirty="0">
              <a:effectLst/>
              <a:ea typeface="Calibri" panose="020F0502020204030204" pitchFamily="34" charset="0"/>
            </a:endParaRPr>
          </a:p>
          <a:p>
            <a:pPr algn="just"/>
            <a:r>
              <a:rPr lang="en-US" sz="2400" dirty="0" err="1">
                <a:solidFill>
                  <a:schemeClr val="tx1"/>
                </a:solidFill>
              </a:rPr>
              <a:t>Penanganan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dilakukan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meliputi</a:t>
            </a:r>
            <a:r>
              <a:rPr lang="en-US" sz="2400" dirty="0">
                <a:solidFill>
                  <a:schemeClr val="tx1"/>
                </a:solidFill>
              </a:rPr>
              <a:t>: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Restrukturisasi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kredit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Mengubah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jadwal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pembayaran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menurunkan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bunga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memperpanjang</a:t>
            </a:r>
            <a:r>
              <a:rPr lang="en-US" sz="2400" dirty="0">
                <a:solidFill>
                  <a:schemeClr val="tx1"/>
                </a:solidFill>
              </a:rPr>
              <a:t> tenor.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Eksekusi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jaminan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Mengambil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alih</a:t>
            </a:r>
            <a:r>
              <a:rPr lang="en-US" sz="2400" dirty="0">
                <a:solidFill>
                  <a:schemeClr val="tx1"/>
                </a:solidFill>
              </a:rPr>
              <a:t> dan </a:t>
            </a:r>
            <a:r>
              <a:rPr lang="en-US" sz="2400" dirty="0" err="1">
                <a:solidFill>
                  <a:schemeClr val="tx1"/>
                </a:solidFill>
              </a:rPr>
              <a:t>menjual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aset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dijadikan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agunan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Penguatan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analisis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kredit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Memastikan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penilaian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risiko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kredit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lebih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teliti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sebelum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memberikan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pembiayaan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199747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0459622-8079-A13F-5151-3406ACAAEC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4704"/>
            <a:ext cx="8964488" cy="5472608"/>
          </a:xfrm>
        </p:spPr>
        <p:txBody>
          <a:bodyPr/>
          <a:lstStyle/>
          <a:p>
            <a:r>
              <a:rPr lang="en-US" b="1" dirty="0"/>
              <a:t> </a:t>
            </a:r>
            <a:r>
              <a:rPr lang="en-US" b="1" dirty="0" err="1"/>
              <a:t>Persaingan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Lembaga </a:t>
            </a:r>
            <a:r>
              <a:rPr lang="en-US" b="1" dirty="0" err="1"/>
              <a:t>Keuangan</a:t>
            </a:r>
            <a:r>
              <a:rPr lang="en-US" b="1" dirty="0"/>
              <a:t> Lain</a:t>
            </a:r>
          </a:p>
          <a:p>
            <a:endParaRPr lang="en-ID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6F1080E-86BA-76C8-C35F-F64A56EF08EF}"/>
              </a:ext>
            </a:extLst>
          </p:cNvPr>
          <p:cNvSpPr/>
          <p:nvPr/>
        </p:nvSpPr>
        <p:spPr>
          <a:xfrm>
            <a:off x="17694" y="1772816"/>
            <a:ext cx="7650650" cy="1440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err="1"/>
              <a:t>Kompetensi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Bank:</a:t>
            </a:r>
          </a:p>
          <a:p>
            <a:pPr algn="just"/>
            <a:r>
              <a:rPr lang="en-US" dirty="0"/>
              <a:t>Bank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keunggulan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menghimpun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dana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masyarakat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melalui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tabungan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deposito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yang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sering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kali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mereka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dana (cost of funds) yang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lebih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rendah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dibanding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lembaga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pembiayaan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dirty="0"/>
              <a:t> </a:t>
            </a:r>
            <a:endParaRPr lang="en-ID" dirty="0"/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6E32F800-E03A-318A-717C-D8AF68560591}"/>
              </a:ext>
            </a:extLst>
          </p:cNvPr>
          <p:cNvSpPr/>
          <p:nvPr/>
        </p:nvSpPr>
        <p:spPr>
          <a:xfrm>
            <a:off x="5364088" y="3068960"/>
            <a:ext cx="936104" cy="864096"/>
          </a:xfrm>
          <a:prstGeom prst="down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65A325-39B2-A5A2-A634-B169656C772C}"/>
              </a:ext>
            </a:extLst>
          </p:cNvPr>
          <p:cNvSpPr/>
          <p:nvPr/>
        </p:nvSpPr>
        <p:spPr>
          <a:xfrm>
            <a:off x="323528" y="3912913"/>
            <a:ext cx="8496944" cy="212423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1600" dirty="0" err="1"/>
              <a:t>Persaingan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Fintech 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Fintech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menawarkan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solusi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pembiayaan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lebih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cepat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fleksibel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berbasis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teknologi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Tantangan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memaksa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lembaga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pembiayaan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ü"/>
              <a:tabLst>
                <a:tab pos="914400" algn="l"/>
              </a:tabLst>
            </a:pP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Mengembangkan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layanan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digital.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ü"/>
              <a:tabLst>
                <a:tab pos="914400" algn="l"/>
              </a:tabLst>
            </a:pP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pembiayaan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lebih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kompetitif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inovatif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ü"/>
              <a:tabLst>
                <a:tab pos="914400" algn="l"/>
              </a:tabLst>
            </a:pP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Mempercepat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proses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persetujuan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kredit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melalui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integrasi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teknologi</a:t>
            </a:r>
            <a:endParaRPr lang="en-ID" sz="1600" dirty="0"/>
          </a:p>
        </p:txBody>
      </p:sp>
    </p:spTree>
    <p:extLst>
      <p:ext uri="{BB962C8B-B14F-4D97-AF65-F5344CB8AC3E}">
        <p14:creationId xmlns:p14="http://schemas.microsoft.com/office/powerpoint/2010/main" val="3873425723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0A43FE4-566B-0038-FCAA-F00A64D1C6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548680"/>
            <a:ext cx="8568952" cy="5544616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tx1"/>
                </a:solidFill>
              </a:rPr>
              <a:t>LATIHAN SOAL 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Jelaskan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perbedaan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antara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pembiayaan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jangka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pendek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jangka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panjang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Berikan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contoh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masing-masing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jenis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pembiayaan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kapan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sebaiknya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digunakan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Analisislah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faktor-faktor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perlu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dipertimbangkan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oleh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seorang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pengusaha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sebelum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memutuskan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mengajukan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pinjaman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bank. 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Jelaskan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keuntungan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kerugian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menggunakan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modal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ventura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sebagai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sumber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pembiayaan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bagi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startup. 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Bagaimana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cara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mengelola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arus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kas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bisnis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agar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tetap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sehat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Jelaskan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peran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pembiayaan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dalam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pengelolaan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arus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kas</a:t>
            </a:r>
            <a:r>
              <a:rPr lang="en-US" altLang="en-US" sz="2600" dirty="0">
                <a:solidFill>
                  <a:schemeClr val="tx1"/>
                </a:solidFill>
                <a:latin typeface="Arial" panose="020B0604020202020204" pitchFamily="34" charset="0"/>
              </a:rPr>
              <a:t>!</a:t>
            </a:r>
            <a:endParaRPr kumimoji="0" lang="en-US" altLang="en-US" sz="2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01958048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B450397-FDE3-8B4E-B45C-4EDCA95890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955948"/>
            <a:ext cx="8640960" cy="4946104"/>
          </a:xfrm>
        </p:spPr>
        <p:txBody>
          <a:bodyPr>
            <a:normAutofit/>
          </a:bodyPr>
          <a:lstStyle/>
          <a:p>
            <a:endParaRPr lang="en-US" sz="5000" dirty="0"/>
          </a:p>
          <a:p>
            <a:endParaRPr lang="en-US" sz="5000" dirty="0"/>
          </a:p>
          <a:p>
            <a:r>
              <a:rPr lang="en-US" sz="5000" dirty="0"/>
              <a:t>THANK YOU</a:t>
            </a:r>
            <a:endParaRPr lang="en-ID" sz="5000" dirty="0"/>
          </a:p>
        </p:txBody>
      </p:sp>
    </p:spTree>
    <p:extLst>
      <p:ext uri="{BB962C8B-B14F-4D97-AF65-F5344CB8AC3E}">
        <p14:creationId xmlns:p14="http://schemas.microsoft.com/office/powerpoint/2010/main" val="3158652231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11560" y="803735"/>
            <a:ext cx="8229600" cy="83919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Lembaga 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Pembiayaan</a:t>
            </a:r>
            <a:endParaRPr lang="en-US" sz="3600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689D216-7FC4-8A12-5B87-A3342BE711F7}"/>
              </a:ext>
            </a:extLst>
          </p:cNvPr>
          <p:cNvSpPr/>
          <p:nvPr/>
        </p:nvSpPr>
        <p:spPr>
          <a:xfrm>
            <a:off x="272117" y="1760364"/>
            <a:ext cx="3034680" cy="83919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Definisi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Lembaga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Pembiayaan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142E14C9-BFD1-88D7-541A-01E1B6DFC441}"/>
              </a:ext>
            </a:extLst>
          </p:cNvPr>
          <p:cNvSpPr/>
          <p:nvPr/>
        </p:nvSpPr>
        <p:spPr>
          <a:xfrm>
            <a:off x="2571247" y="2475803"/>
            <a:ext cx="1224136" cy="1249040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654A608-7ED0-13BA-03CD-C7720FD118D7}"/>
              </a:ext>
            </a:extLst>
          </p:cNvPr>
          <p:cNvSpPr/>
          <p:nvPr/>
        </p:nvSpPr>
        <p:spPr>
          <a:xfrm>
            <a:off x="107504" y="3884599"/>
            <a:ext cx="8579296" cy="22415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Pasal 1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ayat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(1)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Peraturan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Presiden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Nomor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9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2009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tentang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Lembaga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Pembiayaan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"Lembaga </a:t>
            </a:r>
            <a:r>
              <a:rPr lang="en-ID" sz="1800" i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pembiayaan</a:t>
            </a:r>
            <a:r>
              <a:rPr lang="en-ID" sz="18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i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ID" sz="18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badan </a:t>
            </a:r>
            <a:r>
              <a:rPr lang="en-ID" sz="1800" i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sz="18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i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melakukan</a:t>
            </a:r>
            <a:r>
              <a:rPr lang="en-ID" sz="18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i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kegiatan</a:t>
            </a:r>
            <a:r>
              <a:rPr lang="en-ID" sz="18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i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pembiayaan</a:t>
            </a:r>
            <a:r>
              <a:rPr lang="en-ID" sz="18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i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i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bentuk</a:t>
            </a:r>
            <a:r>
              <a:rPr lang="en-ID" sz="18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i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penyediaan</a:t>
            </a:r>
            <a:r>
              <a:rPr lang="en-ID" sz="18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dana </a:t>
            </a:r>
            <a:r>
              <a:rPr lang="en-ID" sz="1800" i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i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ID" sz="18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modal."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7F225BD-2288-AC38-B327-462177AC6A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9532" y="620688"/>
            <a:ext cx="8424936" cy="4874096"/>
          </a:xfrm>
        </p:spPr>
        <p:txBody>
          <a:bodyPr/>
          <a:lstStyle/>
          <a:p>
            <a:pPr algn="just"/>
            <a:endParaRPr lang="en-ID" dirty="0">
              <a:solidFill>
                <a:schemeClr val="tx1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0D107EF-0470-4F58-7625-EADB67A4C0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509132"/>
              </p:ext>
            </p:extLst>
          </p:nvPr>
        </p:nvGraphicFramePr>
        <p:xfrm>
          <a:off x="324224" y="620688"/>
          <a:ext cx="8290101" cy="640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3367">
                  <a:extLst>
                    <a:ext uri="{9D8B030D-6E8A-4147-A177-3AD203B41FA5}">
                      <a16:colId xmlns:a16="http://schemas.microsoft.com/office/drawing/2014/main" val="2132854218"/>
                    </a:ext>
                  </a:extLst>
                </a:gridCol>
                <a:gridCol w="2763367">
                  <a:extLst>
                    <a:ext uri="{9D8B030D-6E8A-4147-A177-3AD203B41FA5}">
                      <a16:colId xmlns:a16="http://schemas.microsoft.com/office/drawing/2014/main" val="2926000978"/>
                    </a:ext>
                  </a:extLst>
                </a:gridCol>
                <a:gridCol w="2763367">
                  <a:extLst>
                    <a:ext uri="{9D8B030D-6E8A-4147-A177-3AD203B41FA5}">
                      <a16:colId xmlns:a16="http://schemas.microsoft.com/office/drawing/2014/main" val="26376821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Aspek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Lembaga </a:t>
                      </a:r>
                      <a:r>
                        <a:rPr lang="en-US" dirty="0" err="1"/>
                        <a:t>Pembiayaan</a:t>
                      </a:r>
                      <a:r>
                        <a:rPr lang="en-US" dirty="0"/>
                        <a:t> 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Lembaga </a:t>
                      </a:r>
                      <a:r>
                        <a:rPr lang="en-US" dirty="0" err="1"/>
                        <a:t>Perbankan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38505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Regulasi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Diatur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dalam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Peraturan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Presiden</a:t>
                      </a:r>
                      <a:r>
                        <a:rPr lang="en-US" dirty="0"/>
                        <a:t> dan OJK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Diatur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dalam</a:t>
                      </a:r>
                      <a:r>
                        <a:rPr lang="en-US" dirty="0"/>
                        <a:t> UU No. 10 </a:t>
                      </a:r>
                      <a:r>
                        <a:rPr lang="en-US" dirty="0" err="1"/>
                        <a:t>Tahun</a:t>
                      </a:r>
                      <a:r>
                        <a:rPr lang="en-US" dirty="0"/>
                        <a:t> 1998 </a:t>
                      </a:r>
                      <a:r>
                        <a:rPr lang="en-US" dirty="0" err="1"/>
                        <a:t>tentang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Perbankan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49697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Fokus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Kegiatan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Membiayai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kebutuhan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bisnis</a:t>
                      </a:r>
                      <a:r>
                        <a:rPr lang="en-US" dirty="0"/>
                        <a:t> dan </a:t>
                      </a:r>
                      <a:r>
                        <a:rPr lang="en-US" dirty="0" err="1"/>
                        <a:t>konsumsi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tanpa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menghimpun</a:t>
                      </a:r>
                      <a:r>
                        <a:rPr lang="en-US" dirty="0"/>
                        <a:t> dana </a:t>
                      </a:r>
                      <a:r>
                        <a:rPr lang="en-US" dirty="0" err="1"/>
                        <a:t>dari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masyarakat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Menghimpun</a:t>
                      </a:r>
                      <a:r>
                        <a:rPr lang="en-US" dirty="0"/>
                        <a:t> dana </a:t>
                      </a:r>
                      <a:r>
                        <a:rPr lang="en-US" dirty="0" err="1"/>
                        <a:t>dari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masyarakat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dalam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bentuk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simpanan</a:t>
                      </a:r>
                      <a:r>
                        <a:rPr lang="en-US" dirty="0"/>
                        <a:t> dan </a:t>
                      </a:r>
                      <a:r>
                        <a:rPr lang="en-US" dirty="0" err="1"/>
                        <a:t>menyalurkan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kembali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dalam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bentuk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kredit</a:t>
                      </a:r>
                      <a:r>
                        <a:rPr lang="en-US" dirty="0"/>
                        <a:t>.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17859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Sumber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Pendanaan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Modal </a:t>
                      </a:r>
                      <a:r>
                        <a:rPr lang="en-US" dirty="0" err="1"/>
                        <a:t>sendiri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pinjaman</a:t>
                      </a:r>
                      <a:r>
                        <a:rPr lang="en-US" dirty="0"/>
                        <a:t> bank, </a:t>
                      </a:r>
                      <a:r>
                        <a:rPr lang="en-US" dirty="0" err="1"/>
                        <a:t>atau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penerbitan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surat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berharga</a:t>
                      </a:r>
                      <a:r>
                        <a:rPr lang="en-US" dirty="0"/>
                        <a:t>.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Dana </a:t>
                      </a:r>
                      <a:r>
                        <a:rPr lang="en-US" dirty="0" err="1"/>
                        <a:t>dari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simpanan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nasabah</a:t>
                      </a:r>
                      <a:r>
                        <a:rPr lang="en-US" dirty="0"/>
                        <a:t> (</a:t>
                      </a:r>
                      <a:r>
                        <a:rPr lang="en-US" dirty="0" err="1"/>
                        <a:t>giro</a:t>
                      </a:r>
                      <a:r>
                        <a:rPr lang="en-US" dirty="0"/>
                        <a:t>, Tabungan, </a:t>
                      </a:r>
                      <a:r>
                        <a:rPr lang="en-US" dirty="0" err="1"/>
                        <a:t>deposito</a:t>
                      </a:r>
                      <a:r>
                        <a:rPr lang="en-US" dirty="0"/>
                        <a:t>) dan modal bank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55779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Jenis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Produk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Leasing, </a:t>
                      </a:r>
                      <a:r>
                        <a:rPr lang="en-US" dirty="0" err="1"/>
                        <a:t>anjak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piutang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pembiayaan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konsumen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dll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Kredi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giro</a:t>
                      </a:r>
                      <a:r>
                        <a:rPr lang="en-US" dirty="0"/>
                        <a:t>, Tabungan, </a:t>
                      </a:r>
                      <a:r>
                        <a:rPr lang="en-US" dirty="0" err="1"/>
                        <a:t>kartu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kredit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dll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05677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Pengawasan</a:t>
                      </a:r>
                      <a:r>
                        <a:rPr lang="en-US" dirty="0"/>
                        <a:t> 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Diawas</a:t>
                      </a:r>
                      <a:r>
                        <a:rPr lang="en-US" dirty="0"/>
                        <a:t> oleh OJK di </a:t>
                      </a:r>
                      <a:r>
                        <a:rPr lang="en-US" dirty="0" err="1"/>
                        <a:t>sektor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pembiayaan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Diawas</a:t>
                      </a:r>
                      <a:r>
                        <a:rPr lang="en-US" dirty="0"/>
                        <a:t> oleh OJK di </a:t>
                      </a:r>
                      <a:r>
                        <a:rPr lang="en-US" dirty="0" err="1"/>
                        <a:t>sektor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perbankan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38373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Kepemilikan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Barang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Dalam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pembiayaan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tertentu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barang</a:t>
                      </a:r>
                      <a:r>
                        <a:rPr lang="en-US" dirty="0"/>
                        <a:t> yang </a:t>
                      </a:r>
                      <a:r>
                        <a:rPr lang="en-US" dirty="0" err="1"/>
                        <a:t>dibiayai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bisa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tetap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menjadi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milik</a:t>
                      </a:r>
                      <a:r>
                        <a:rPr lang="en-US" dirty="0"/>
                        <a:t> Lembaga </a:t>
                      </a:r>
                      <a:r>
                        <a:rPr lang="en-US" dirty="0" err="1"/>
                        <a:t>pembiayaan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hingga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lunas</a:t>
                      </a:r>
                      <a:r>
                        <a:rPr lang="en-US" dirty="0"/>
                        <a:t> (</a:t>
                      </a:r>
                      <a:r>
                        <a:rPr lang="en-US" dirty="0" err="1"/>
                        <a:t>misal</a:t>
                      </a:r>
                      <a:r>
                        <a:rPr lang="en-US" dirty="0"/>
                        <a:t> leasing)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Barang</a:t>
                      </a:r>
                      <a:r>
                        <a:rPr lang="en-US" dirty="0"/>
                        <a:t> yang </a:t>
                      </a:r>
                      <a:r>
                        <a:rPr lang="en-US" dirty="0" err="1"/>
                        <a:t>dibiayai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umumnya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langsung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menjadi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milik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debitur</a:t>
                      </a:r>
                      <a:r>
                        <a:rPr lang="en-US" dirty="0"/>
                        <a:t>. 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6203594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810F59F6-2561-ABCF-14E6-835831D670E7}"/>
              </a:ext>
            </a:extLst>
          </p:cNvPr>
          <p:cNvSpPr/>
          <p:nvPr/>
        </p:nvSpPr>
        <p:spPr>
          <a:xfrm>
            <a:off x="341878" y="160418"/>
            <a:ext cx="8424936" cy="53673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Perbadaan</a:t>
            </a:r>
            <a:r>
              <a:rPr lang="en-US" dirty="0"/>
              <a:t> Lembaga </a:t>
            </a:r>
            <a:r>
              <a:rPr lang="en-US" dirty="0" err="1"/>
              <a:t>Pembiayaan</a:t>
            </a:r>
            <a:r>
              <a:rPr lang="en-US" dirty="0"/>
              <a:t> dan Lembaga </a:t>
            </a:r>
            <a:r>
              <a:rPr lang="en-US" dirty="0" err="1"/>
              <a:t>Perbankan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63603245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90872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q"/>
            </a:pP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09FE0CD-B475-9CB3-8DFC-E1400F53371F}"/>
              </a:ext>
            </a:extLst>
          </p:cNvPr>
          <p:cNvSpPr/>
          <p:nvPr/>
        </p:nvSpPr>
        <p:spPr>
          <a:xfrm>
            <a:off x="719572" y="624043"/>
            <a:ext cx="7704855" cy="6480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Tujuan</a:t>
            </a:r>
            <a:r>
              <a:rPr lang="en-US" sz="2400" dirty="0"/>
              <a:t> dan </a:t>
            </a:r>
            <a:r>
              <a:rPr lang="en-US" sz="2400" dirty="0" err="1"/>
              <a:t>Fungsi</a:t>
            </a:r>
            <a:r>
              <a:rPr lang="en-US" sz="2400" dirty="0"/>
              <a:t> Lembaga </a:t>
            </a:r>
            <a:r>
              <a:rPr lang="en-US" sz="2400" dirty="0" err="1"/>
              <a:t>Pembiayaan</a:t>
            </a:r>
            <a:endParaRPr lang="en-ID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543FF6-B225-96A7-C5DF-88F1BEC04959}"/>
              </a:ext>
            </a:extLst>
          </p:cNvPr>
          <p:cNvSpPr txBox="1"/>
          <p:nvPr/>
        </p:nvSpPr>
        <p:spPr>
          <a:xfrm>
            <a:off x="457200" y="948079"/>
            <a:ext cx="82296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ID" sz="2400" dirty="0"/>
          </a:p>
          <a:p>
            <a:endParaRPr lang="en-ID" sz="24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C7A43FD-0E84-828D-D210-1CF58D21C67B}"/>
              </a:ext>
            </a:extLst>
          </p:cNvPr>
          <p:cNvSpPr/>
          <p:nvPr/>
        </p:nvSpPr>
        <p:spPr>
          <a:xfrm>
            <a:off x="0" y="2314270"/>
            <a:ext cx="2123728" cy="154677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Tujuan</a:t>
            </a:r>
            <a:r>
              <a:rPr lang="en-US" dirty="0"/>
              <a:t> Lembaga </a:t>
            </a:r>
            <a:r>
              <a:rPr lang="en-US" dirty="0" err="1"/>
              <a:t>Pembiayaan</a:t>
            </a:r>
            <a:r>
              <a:rPr lang="en-US" dirty="0"/>
              <a:t> </a:t>
            </a:r>
            <a:endParaRPr lang="en-ID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D6D3A282-FCBC-0467-DA26-2737BD688FEA}"/>
              </a:ext>
            </a:extLst>
          </p:cNvPr>
          <p:cNvCxnSpPr>
            <a:cxnSpLocks/>
          </p:cNvCxnSpPr>
          <p:nvPr/>
        </p:nvCxnSpPr>
        <p:spPr>
          <a:xfrm>
            <a:off x="2173670" y="3047366"/>
            <a:ext cx="1343400" cy="8336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07AC9598-8693-833C-683E-69BAD6606CC1}"/>
              </a:ext>
            </a:extLst>
          </p:cNvPr>
          <p:cNvSpPr/>
          <p:nvPr/>
        </p:nvSpPr>
        <p:spPr>
          <a:xfrm>
            <a:off x="3790256" y="1585792"/>
            <a:ext cx="5353743" cy="200214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en-US" sz="1600" dirty="0"/>
          </a:p>
          <a:p>
            <a:pPr algn="just"/>
            <a:r>
              <a:rPr lang="en-ID" sz="1600" dirty="0" err="1"/>
              <a:t>Mendukung</a:t>
            </a:r>
            <a:r>
              <a:rPr lang="en-ID" sz="1600" dirty="0"/>
              <a:t> </a:t>
            </a:r>
            <a:r>
              <a:rPr lang="en-ID" sz="1600" dirty="0" err="1"/>
              <a:t>pertumbuhan</a:t>
            </a:r>
            <a:r>
              <a:rPr lang="en-ID" sz="1600" dirty="0"/>
              <a:t> </a:t>
            </a:r>
            <a:r>
              <a:rPr lang="en-ID" sz="1600" dirty="0" err="1"/>
              <a:t>ekonomi</a:t>
            </a:r>
            <a:r>
              <a:rPr lang="en-ID" sz="1600" dirty="0"/>
              <a:t> : </a:t>
            </a:r>
          </a:p>
          <a:p>
            <a:pPr algn="just"/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Lembaga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pembiayaan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berperan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penting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mendorong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pertumbuhan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ekonomi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akses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pendanaan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sektor-sektor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produktif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industri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jasa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Hal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membantu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investasi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menciptakan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lapangan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kerja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mendorong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stabilitas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ekonomi</a:t>
            </a:r>
            <a:endParaRPr lang="en-ID" sz="1600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1E2B0BD-49A6-BA26-7A9B-103D820F1A8A}"/>
              </a:ext>
            </a:extLst>
          </p:cNvPr>
          <p:cNvCxnSpPr>
            <a:cxnSpLocks/>
          </p:cNvCxnSpPr>
          <p:nvPr/>
        </p:nvCxnSpPr>
        <p:spPr>
          <a:xfrm flipV="1">
            <a:off x="2123728" y="2153729"/>
            <a:ext cx="1507019" cy="8936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E5BE2DFA-D590-211B-18B5-333686CF93AE}"/>
              </a:ext>
            </a:extLst>
          </p:cNvPr>
          <p:cNvSpPr/>
          <p:nvPr/>
        </p:nvSpPr>
        <p:spPr>
          <a:xfrm>
            <a:off x="3376572" y="3901613"/>
            <a:ext cx="5760640" cy="24321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Lembaga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pembiayaan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membantu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individu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memperoleh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dana yang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diperlukan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ekspansi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pembelian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memenuhi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kebutuhan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operasional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tanpa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bergantung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sepenuhnya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pada modal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sendiri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7137203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A8E626B-BA30-AEAA-4440-6C9217A3D7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7524" y="908720"/>
            <a:ext cx="8568952" cy="5256584"/>
          </a:xfrm>
        </p:spPr>
        <p:txBody>
          <a:bodyPr>
            <a:noAutofit/>
          </a:bodyPr>
          <a:lstStyle/>
          <a:p>
            <a:pPr algn="just"/>
            <a:r>
              <a:rPr lang="en-ID" sz="2400" dirty="0" err="1">
                <a:solidFill>
                  <a:schemeClr val="tx1"/>
                </a:solidFill>
              </a:rPr>
              <a:t>Fungsi</a:t>
            </a:r>
            <a:r>
              <a:rPr lang="en-ID" sz="2400" dirty="0">
                <a:solidFill>
                  <a:schemeClr val="tx1"/>
                </a:solidFill>
              </a:rPr>
              <a:t> Lembaga </a:t>
            </a:r>
            <a:r>
              <a:rPr lang="en-ID" sz="2400" dirty="0" err="1">
                <a:solidFill>
                  <a:schemeClr val="tx1"/>
                </a:solidFill>
              </a:rPr>
              <a:t>Pembiayaan</a:t>
            </a:r>
            <a:r>
              <a:rPr lang="en-ID" sz="2400" dirty="0">
                <a:solidFill>
                  <a:schemeClr val="tx1"/>
                </a:solidFill>
              </a:rPr>
              <a:t>: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</a:rPr>
              <a:t>Sumber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pendanaan</a:t>
            </a:r>
            <a:r>
              <a:rPr lang="en-ID" sz="2400" dirty="0">
                <a:solidFill>
                  <a:schemeClr val="tx1"/>
                </a:solidFill>
              </a:rPr>
              <a:t>:</a:t>
            </a:r>
          </a:p>
          <a:p>
            <a:pPr algn="just"/>
            <a:r>
              <a:rPr lang="en-ID" sz="2400" dirty="0" err="1">
                <a:solidFill>
                  <a:schemeClr val="tx1"/>
                </a:solidFill>
              </a:rPr>
              <a:t>Menyediakan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solusi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keuangan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fleksibel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bagi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individu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perusahaan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melalui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fasilitas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kredit</a:t>
            </a:r>
            <a:r>
              <a:rPr lang="en-ID" sz="2400" dirty="0">
                <a:solidFill>
                  <a:schemeClr val="tx1"/>
                </a:solidFill>
              </a:rPr>
              <a:t>, leasing,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skema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pembiayaan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lainnya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</a:rPr>
              <a:t>Meningkatkan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likuiditas</a:t>
            </a:r>
            <a:r>
              <a:rPr lang="en-ID" sz="2400" dirty="0">
                <a:solidFill>
                  <a:schemeClr val="tx1"/>
                </a:solidFill>
              </a:rPr>
              <a:t>:</a:t>
            </a:r>
          </a:p>
          <a:p>
            <a:pPr algn="just"/>
            <a:r>
              <a:rPr lang="en-ID" sz="2400" dirty="0" err="1">
                <a:solidFill>
                  <a:schemeClr val="tx1"/>
                </a:solidFill>
              </a:rPr>
              <a:t>Membantu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menjaga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arus</a:t>
            </a:r>
            <a:r>
              <a:rPr lang="en-ID" sz="2400" dirty="0">
                <a:solidFill>
                  <a:schemeClr val="tx1"/>
                </a:solidFill>
              </a:rPr>
              <a:t> kas </a:t>
            </a:r>
            <a:r>
              <a:rPr lang="en-ID" sz="2400" dirty="0" err="1">
                <a:solidFill>
                  <a:schemeClr val="tx1"/>
                </a:solidFill>
              </a:rPr>
              <a:t>perusahaan</a:t>
            </a:r>
            <a:r>
              <a:rPr lang="en-ID" sz="2400" dirty="0">
                <a:solidFill>
                  <a:schemeClr val="tx1"/>
                </a:solidFill>
              </a:rPr>
              <a:t> agar </a:t>
            </a:r>
            <a:r>
              <a:rPr lang="en-ID" sz="2400" dirty="0" err="1">
                <a:solidFill>
                  <a:schemeClr val="tx1"/>
                </a:solidFill>
              </a:rPr>
              <a:t>tetap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stabil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terutama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dalam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memenuhi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kebutuhan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mendesak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tanpa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mengganggu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operasional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ID" sz="24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Mendorong</a:t>
            </a:r>
            <a:r>
              <a:rPr lang="en-ID" sz="24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inovasi</a:t>
            </a:r>
            <a:r>
              <a:rPr lang="en-ID" sz="24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dan </a:t>
            </a:r>
            <a:r>
              <a:rPr lang="en-ID" sz="24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diversifikasi</a:t>
            </a:r>
            <a:r>
              <a:rPr lang="en-ID" sz="24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usaha</a:t>
            </a:r>
            <a:r>
              <a:rPr lang="en-ID" sz="2400" b="1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:</a:t>
            </a:r>
            <a:br>
              <a:rPr lang="en-ID" sz="24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</a:br>
            <a:r>
              <a:rPr lang="en-ID" sz="24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Dengan</a:t>
            </a:r>
            <a:r>
              <a:rPr lang="en-ID" sz="24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adanya</a:t>
            </a:r>
            <a:r>
              <a:rPr lang="en-ID" sz="24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dukungan</a:t>
            </a:r>
            <a:r>
              <a:rPr lang="en-ID" sz="24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keuangan</a:t>
            </a:r>
            <a:r>
              <a:rPr lang="en-ID" sz="24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, </a:t>
            </a:r>
            <a:r>
              <a:rPr lang="en-ID" sz="24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perusahaan</a:t>
            </a:r>
            <a:r>
              <a:rPr lang="en-ID" sz="24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dapat</a:t>
            </a:r>
            <a:r>
              <a:rPr lang="en-ID" sz="24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mengembangkan</a:t>
            </a:r>
            <a:r>
              <a:rPr lang="en-ID" sz="24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produk</a:t>
            </a:r>
            <a:r>
              <a:rPr lang="en-ID" sz="24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atau</a:t>
            </a:r>
            <a:r>
              <a:rPr lang="en-ID" sz="24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layanan</a:t>
            </a:r>
            <a:r>
              <a:rPr lang="en-ID" sz="24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baru</a:t>
            </a:r>
            <a:r>
              <a:rPr lang="en-ID" sz="24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, </a:t>
            </a:r>
            <a:r>
              <a:rPr lang="en-ID" sz="24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meningkatkan</a:t>
            </a:r>
            <a:r>
              <a:rPr lang="en-ID" sz="24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daya</a:t>
            </a:r>
            <a:r>
              <a:rPr lang="en-ID" sz="24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saing</a:t>
            </a:r>
            <a:r>
              <a:rPr lang="en-ID" sz="24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, dan </a:t>
            </a:r>
            <a:r>
              <a:rPr lang="en-ID" sz="24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memasuki</a:t>
            </a:r>
            <a:r>
              <a:rPr lang="en-ID" sz="24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pasar </a:t>
            </a:r>
            <a:r>
              <a:rPr lang="en-ID" sz="24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baru</a:t>
            </a:r>
            <a:r>
              <a:rPr lang="en-ID" sz="24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.</a:t>
            </a:r>
          </a:p>
          <a:p>
            <a:pPr algn="just"/>
            <a:endParaRPr lang="en-ID" sz="2400" dirty="0">
              <a:solidFill>
                <a:schemeClr val="tx1"/>
              </a:solidFill>
            </a:endParaRPr>
          </a:p>
          <a:p>
            <a:pPr algn="just"/>
            <a:endParaRPr lang="en-ID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651490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D31B68A-E817-50A5-DE85-2C6A0D6712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26481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1071ACA-EEA5-839B-EAD8-671AA18248FD}"/>
              </a:ext>
            </a:extLst>
          </p:cNvPr>
          <p:cNvSpPr/>
          <p:nvPr/>
        </p:nvSpPr>
        <p:spPr>
          <a:xfrm>
            <a:off x="1331640" y="836712"/>
            <a:ext cx="6192688" cy="64807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Jenis-Jenis</a:t>
            </a:r>
            <a:r>
              <a:rPr lang="en-US" dirty="0"/>
              <a:t> Lembaga </a:t>
            </a:r>
            <a:r>
              <a:rPr lang="en-US" dirty="0" err="1"/>
              <a:t>Pembiayaan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4BBD34C-7DA6-F519-1340-BDD586F64B8B}"/>
              </a:ext>
            </a:extLst>
          </p:cNvPr>
          <p:cNvSpPr/>
          <p:nvPr/>
        </p:nvSpPr>
        <p:spPr>
          <a:xfrm>
            <a:off x="132408" y="1664078"/>
            <a:ext cx="8832080" cy="435721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ID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Leasing </a:t>
            </a:r>
            <a:r>
              <a:rPr lang="en-ID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dalah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bentuk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pembiayaan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mana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leasing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menyediakan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modal yang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dibutuhkan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pelaku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kendaraan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alat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berat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sewa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guna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ID" dirty="0" err="1">
                <a:latin typeface="Calibri" panose="020F0502020204030204" pitchFamily="34" charset="0"/>
                <a:cs typeface="Times New Roman" panose="02020603050405020304" pitchFamily="18" charset="0"/>
              </a:rPr>
              <a:t>Contoh</a:t>
            </a:r>
            <a:r>
              <a:rPr lang="en-ID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Times New Roman" panose="02020603050405020304" pitchFamily="18" charset="0"/>
              </a:rPr>
              <a:t>produk</a:t>
            </a:r>
            <a:r>
              <a:rPr lang="en-ID" dirty="0">
                <a:latin typeface="Calibri" panose="020F0502020204030204" pitchFamily="34" charset="0"/>
                <a:cs typeface="Times New Roman" panose="02020603050405020304" pitchFamily="18" charset="0"/>
              </a:rPr>
              <a:t> leasing </a:t>
            </a:r>
            <a:r>
              <a:rPr lang="en-ID" dirty="0" err="1">
                <a:latin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dirty="0">
                <a:latin typeface="Calibri" panose="020F0502020204030204" pitchFamily="34" charset="0"/>
                <a:cs typeface="Times New Roman" panose="02020603050405020304" pitchFamily="18" charset="0"/>
              </a:rPr>
              <a:t> dunia </a:t>
            </a:r>
            <a:r>
              <a:rPr lang="en-ID" dirty="0" err="1">
                <a:latin typeface="Calibri" panose="020F0502020204030204" pitchFamily="34" charset="0"/>
                <a:cs typeface="Times New Roman" panose="02020603050405020304" pitchFamily="18" charset="0"/>
              </a:rPr>
              <a:t>bisnis</a:t>
            </a:r>
            <a:r>
              <a:rPr lang="en-ID" dirty="0">
                <a:latin typeface="Calibri" panose="020F0502020204030204" pitchFamily="34" charset="0"/>
                <a:cs typeface="Times New Roman" panose="02020603050405020304" pitchFamily="18" charset="0"/>
              </a:rPr>
              <a:t> :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ID" dirty="0" err="1">
                <a:latin typeface="Calibri" panose="020F0502020204030204" pitchFamily="34" charset="0"/>
                <a:cs typeface="Times New Roman" panose="02020603050405020304" pitchFamily="18" charset="0"/>
              </a:rPr>
              <a:t>Pembiayaan</a:t>
            </a:r>
            <a:r>
              <a:rPr lang="en-ID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Times New Roman" panose="02020603050405020304" pitchFamily="18" charset="0"/>
              </a:rPr>
              <a:t>kendaraan</a:t>
            </a:r>
            <a:r>
              <a:rPr lang="en-ID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Times New Roman" panose="02020603050405020304" pitchFamily="18" charset="0"/>
              </a:rPr>
              <a:t>operasional</a:t>
            </a:r>
            <a:r>
              <a:rPr lang="en-ID" dirty="0">
                <a:latin typeface="Calibri" panose="020F0502020204030204" pitchFamily="34" charset="0"/>
                <a:cs typeface="Times New Roman" panose="02020603050405020304" pitchFamily="18" charset="0"/>
              </a:rPr>
              <a:t> Perusahaan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ID" dirty="0" err="1">
                <a:latin typeface="Calibri" panose="020F0502020204030204" pitchFamily="34" charset="0"/>
                <a:cs typeface="Times New Roman" panose="02020603050405020304" pitchFamily="18" charset="0"/>
              </a:rPr>
              <a:t>Penyewaan</a:t>
            </a:r>
            <a:r>
              <a:rPr lang="en-ID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Times New Roman" panose="02020603050405020304" pitchFamily="18" charset="0"/>
              </a:rPr>
              <a:t>alat</a:t>
            </a:r>
            <a:r>
              <a:rPr lang="en-ID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Times New Roman" panose="02020603050405020304" pitchFamily="18" charset="0"/>
              </a:rPr>
              <a:t>berat</a:t>
            </a:r>
            <a:r>
              <a:rPr lang="en-ID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Times New Roman" panose="02020603050405020304" pitchFamily="18" charset="0"/>
              </a:rPr>
              <a:t>proyek</a:t>
            </a:r>
            <a:r>
              <a:rPr lang="en-ID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Times New Roman" panose="02020603050405020304" pitchFamily="18" charset="0"/>
              </a:rPr>
              <a:t>konstruksi</a:t>
            </a:r>
            <a:r>
              <a:rPr lang="en-ID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Times New Roman" panose="02020603050405020304" pitchFamily="18" charset="0"/>
              </a:rPr>
              <a:t>pertambangan</a:t>
            </a:r>
            <a:r>
              <a:rPr lang="en-ID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/>
            <a:endParaRPr lang="en-ID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ID" dirty="0">
                <a:latin typeface="Calibri" panose="020F0502020204030204" pitchFamily="34" charset="0"/>
                <a:cs typeface="Times New Roman" panose="02020603050405020304" pitchFamily="18" charset="0"/>
              </a:rPr>
              <a:t>2. Perusahaan Modal Ventura 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Modal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vdalah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bentuk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pembiayaan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ekuitas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diberikan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rintisan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kecil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menengah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potensi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pertumbuhan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tinggi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ID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Perusahaan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Anjak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Piutang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: Perusahaan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anjak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piutang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membeli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piutang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dagang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pelaku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potongan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tertentu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kemudian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menagih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piutang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tersebut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debitur</a:t>
            </a:r>
            <a:r>
              <a:rPr lang="en-ID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Adapun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manfaat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pelaku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mempercepat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perputaran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kas,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mengurangi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risiko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kredit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macet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memungkinkan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focus pada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operasional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bisnis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tanpa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terganggu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proses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penagihan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ID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35652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CA4170E-7A01-001B-58D9-F83DA299C8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908720"/>
            <a:ext cx="8892480" cy="5112568"/>
          </a:xfrm>
        </p:spPr>
        <p:txBody>
          <a:bodyPr/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4. 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Perusahaan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Pembiayaan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Konsumen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menyediakan</a:t>
            </a:r>
            <a:r>
              <a:rPr lang="en-ID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dana </a:t>
            </a:r>
            <a:r>
              <a:rPr lang="en-ID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bagi</a:t>
            </a:r>
            <a:r>
              <a:rPr lang="en-ID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individu</a:t>
            </a:r>
            <a:r>
              <a:rPr lang="en-ID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untuk</a:t>
            </a:r>
            <a:r>
              <a:rPr lang="en-ID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pembelian</a:t>
            </a:r>
            <a:r>
              <a:rPr lang="en-ID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barang</a:t>
            </a:r>
            <a:r>
              <a:rPr lang="en-ID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konsumsi</a:t>
            </a:r>
            <a:r>
              <a:rPr lang="en-ID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, </a:t>
            </a:r>
            <a:r>
              <a:rPr lang="en-ID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seperti</a:t>
            </a:r>
            <a:r>
              <a:rPr lang="en-ID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kendaraan</a:t>
            </a:r>
            <a:r>
              <a:rPr lang="en-ID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bermotor</a:t>
            </a:r>
            <a:r>
              <a:rPr lang="en-ID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, </a:t>
            </a:r>
            <a:r>
              <a:rPr lang="en-ID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elektronik</a:t>
            </a:r>
            <a:r>
              <a:rPr lang="en-ID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, </a:t>
            </a:r>
            <a:r>
              <a:rPr lang="en-ID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atau</a:t>
            </a:r>
            <a:r>
              <a:rPr lang="en-ID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kebutuhan</a:t>
            </a:r>
            <a:r>
              <a:rPr lang="en-ID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rumah</a:t>
            </a:r>
            <a:r>
              <a:rPr lang="en-ID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tangga</a:t>
            </a:r>
            <a:r>
              <a:rPr lang="en-ID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lainnya</a:t>
            </a:r>
            <a:endParaRPr lang="en-ID" sz="1800" kern="100" dirty="0"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algn="just"/>
            <a:r>
              <a:rPr lang="en-ID" sz="1600" dirty="0" err="1">
                <a:solidFill>
                  <a:schemeClr val="tx1"/>
                </a:solidFill>
              </a:rPr>
              <a:t>Contoh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implementasinya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dirty="0">
                <a:solidFill>
                  <a:schemeClr val="tx1"/>
                </a:solidFill>
              </a:rPr>
              <a:t>:</a:t>
            </a:r>
            <a:endParaRPr lang="en-ID" dirty="0">
              <a:solidFill>
                <a:schemeClr val="tx1"/>
              </a:solidFill>
              <a:effectLst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Pembiayaan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kendaraan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bermotor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dengan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skema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cicilan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, di mana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konsumen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membayar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uang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muka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dan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angsuran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bulanan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kepada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perusahaan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pembiayaan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Pembiayaan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pembelian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barang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elektronik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dengan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tenor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pembayaran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tertentu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ID" sz="1800" kern="100" dirty="0"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lvl="1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en-ID" sz="1800" b="1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5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. Perusahaan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Pembiayaan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Infrastruktur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: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Mendukung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proyek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pembangunan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besar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:</a:t>
            </a:r>
            <a:b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</a:b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Perusahaan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ini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fokus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pada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pembiayaan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proyek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infrastruktur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,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seperti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jalan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tol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,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pelabuhan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,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bandara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,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atau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pembangkit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listrik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.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Proyek-proyek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ini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biasanya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membutuhkan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modal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besar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dengan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jangka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waktu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pengembalian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yang </a:t>
            </a:r>
            <a:r>
              <a:rPr lang="en-ID" sz="18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panjang</a:t>
            </a:r>
            <a:r>
              <a:rPr lang="en-ID" sz="18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.</a:t>
            </a:r>
          </a:p>
          <a:p>
            <a:pPr lvl="1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endParaRPr lang="en-ID" sz="1800" kern="100" dirty="0">
              <a:effectLst/>
              <a:ea typeface="Calibri" panose="020F0502020204030204" pitchFamily="34" charset="0"/>
            </a:endParaRPr>
          </a:p>
          <a:p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253426562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2753040-167F-5800-E2D2-E4268654A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548680"/>
            <a:ext cx="8568952" cy="5616624"/>
          </a:xfrm>
        </p:spPr>
        <p:txBody>
          <a:bodyPr/>
          <a:lstStyle/>
          <a:p>
            <a:endParaRPr lang="en-ID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20FCF2-724C-2841-1800-236A7CF204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6050" y="532094"/>
            <a:ext cx="3888432" cy="144016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A7D02A86-CCCC-35BA-BDB7-FC61D4A71392}"/>
              </a:ext>
            </a:extLst>
          </p:cNvPr>
          <p:cNvSpPr/>
          <p:nvPr/>
        </p:nvSpPr>
        <p:spPr>
          <a:xfrm>
            <a:off x="319518" y="700372"/>
            <a:ext cx="4396498" cy="6403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Regulasi</a:t>
            </a:r>
            <a:r>
              <a:rPr lang="en-US" dirty="0"/>
              <a:t> dan </a:t>
            </a:r>
            <a:r>
              <a:rPr lang="en-US" dirty="0" err="1"/>
              <a:t>Landasan</a:t>
            </a:r>
            <a:r>
              <a:rPr lang="en-US" dirty="0"/>
              <a:t> Hukum </a:t>
            </a:r>
            <a:endParaRPr lang="en-ID" dirty="0"/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644BDAD1-B510-B2A2-42A0-643EBFFBD474}"/>
              </a:ext>
            </a:extLst>
          </p:cNvPr>
          <p:cNvSpPr/>
          <p:nvPr/>
        </p:nvSpPr>
        <p:spPr>
          <a:xfrm>
            <a:off x="2193731" y="1484784"/>
            <a:ext cx="648072" cy="792088"/>
          </a:xfrm>
          <a:prstGeom prst="down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F6C0509-33D0-EBAF-22A4-6BAE59D64F37}"/>
              </a:ext>
            </a:extLst>
          </p:cNvPr>
          <p:cNvSpPr/>
          <p:nvPr/>
        </p:nvSpPr>
        <p:spPr>
          <a:xfrm>
            <a:off x="353906" y="2600908"/>
            <a:ext cx="6234318" cy="144016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UU No. 21 </a:t>
            </a:r>
            <a:r>
              <a:rPr lang="en-US" dirty="0" err="1"/>
              <a:t>Tahun</a:t>
            </a:r>
            <a:r>
              <a:rPr lang="en-US" dirty="0"/>
              <a:t> 2011 </a:t>
            </a:r>
            <a:r>
              <a:rPr lang="en-US" dirty="0" err="1"/>
              <a:t>tentang</a:t>
            </a:r>
            <a:r>
              <a:rPr lang="en-US" dirty="0"/>
              <a:t> OJK :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Undang-Undang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mengatur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pembentukan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Otoritas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Jasa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(OJK)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lembaga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independen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mengawasi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sektor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jasa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termasuk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lembaga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pembiayaan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en-ID" dirty="0"/>
          </a:p>
        </p:txBody>
      </p:sp>
      <p:cxnSp>
        <p:nvCxnSpPr>
          <p:cNvPr id="10" name="Connector: Elbow 9">
            <a:extLst>
              <a:ext uri="{FF2B5EF4-FFF2-40B4-BE49-F238E27FC236}">
                <a16:creationId xmlns:a16="http://schemas.microsoft.com/office/drawing/2014/main" id="{E1007014-63B2-BC2F-000B-49A99047AC17}"/>
              </a:ext>
            </a:extLst>
          </p:cNvPr>
          <p:cNvCxnSpPr>
            <a:cxnSpLocks/>
          </p:cNvCxnSpPr>
          <p:nvPr/>
        </p:nvCxnSpPr>
        <p:spPr>
          <a:xfrm>
            <a:off x="827584" y="4059070"/>
            <a:ext cx="1080120" cy="610652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54E6E715-16F8-C51B-6E31-9C095FDEE055}"/>
              </a:ext>
            </a:extLst>
          </p:cNvPr>
          <p:cNvSpPr/>
          <p:nvPr/>
        </p:nvSpPr>
        <p:spPr>
          <a:xfrm>
            <a:off x="2117386" y="4423592"/>
            <a:ext cx="6703086" cy="16697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Peraturan</a:t>
            </a:r>
            <a:r>
              <a:rPr lang="en-US" dirty="0"/>
              <a:t> OJK </a:t>
            </a:r>
            <a:r>
              <a:rPr lang="en-US" dirty="0" err="1"/>
              <a:t>terkait</a:t>
            </a:r>
            <a:r>
              <a:rPr lang="en-US" dirty="0"/>
              <a:t> Lembaga </a:t>
            </a:r>
            <a:r>
              <a:rPr lang="en-US" dirty="0" err="1"/>
              <a:t>Pembiayaan</a:t>
            </a:r>
            <a:r>
              <a:rPr lang="en-US" dirty="0"/>
              <a:t>:</a:t>
            </a:r>
          </a:p>
          <a:p>
            <a:pPr marL="342900" indent="-342900" algn="ctr">
              <a:buAutoNum type="arabicPeriod"/>
            </a:pPr>
            <a:r>
              <a:rPr lang="en-US" dirty="0"/>
              <a:t>POJK No. 35/POJK.05/2018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Penyelenggaraan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Usaha Perusahaan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Pembiayaan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ctr">
              <a:buAutoNum type="arabicPeriod"/>
            </a:pP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POJK No. 10/POJK.05/2022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tentang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Tata Kelola Perusahaan yang Baik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Lembaga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Pembiayaan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015428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61DB8DC-AE0E-F9A1-B863-3C2081F682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4704"/>
            <a:ext cx="8964488" cy="5472608"/>
          </a:xfrm>
        </p:spPr>
        <p:txBody>
          <a:bodyPr/>
          <a:lstStyle/>
          <a:p>
            <a:endParaRPr lang="en-ID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1EC2BBD-E0C0-3F6D-02BB-E784F90D03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741330"/>
            <a:ext cx="3960440" cy="208823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28257C1-5AF2-7E59-354F-B06555B8A910}"/>
              </a:ext>
            </a:extLst>
          </p:cNvPr>
          <p:cNvSpPr/>
          <p:nvPr/>
        </p:nvSpPr>
        <p:spPr>
          <a:xfrm>
            <a:off x="6460" y="776300"/>
            <a:ext cx="4997588" cy="6480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Hukum </a:t>
            </a:r>
            <a:r>
              <a:rPr lang="en-US" dirty="0" err="1"/>
              <a:t>Perdata</a:t>
            </a:r>
            <a:r>
              <a:rPr lang="en-US" dirty="0"/>
              <a:t> dan </a:t>
            </a:r>
            <a:r>
              <a:rPr lang="en-US" dirty="0" err="1"/>
              <a:t>Bisnis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D1D8FA6F-2740-2801-C653-659D916E75CD}"/>
              </a:ext>
            </a:extLst>
          </p:cNvPr>
          <p:cNvSpPr/>
          <p:nvPr/>
        </p:nvSpPr>
        <p:spPr>
          <a:xfrm>
            <a:off x="3693386" y="1346566"/>
            <a:ext cx="792088" cy="924508"/>
          </a:xfrm>
          <a:prstGeom prst="down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68EB5B1-2ECD-2C0B-1741-74270C724EBD}"/>
              </a:ext>
            </a:extLst>
          </p:cNvPr>
          <p:cNvSpPr/>
          <p:nvPr/>
        </p:nvSpPr>
        <p:spPr>
          <a:xfrm>
            <a:off x="179512" y="2521386"/>
            <a:ext cx="5184576" cy="184371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Pembiayaan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umumnya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melibatkan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perjanjian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berbentuk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perjanjian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baku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mengatur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hak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para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pemberi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pembiayaan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ID" sz="18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lender) 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penerima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pembiayaan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ID" sz="18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borrower).</a:t>
            </a:r>
          </a:p>
          <a:p>
            <a:pPr algn="ctr"/>
            <a:r>
              <a:rPr lang="en-US" dirty="0"/>
              <a:t> </a:t>
            </a:r>
            <a:endParaRPr lang="en-ID" dirty="0"/>
          </a:p>
        </p:txBody>
      </p:sp>
      <p:cxnSp>
        <p:nvCxnSpPr>
          <p:cNvPr id="9" name="Connector: Elbow 8">
            <a:extLst>
              <a:ext uri="{FF2B5EF4-FFF2-40B4-BE49-F238E27FC236}">
                <a16:creationId xmlns:a16="http://schemas.microsoft.com/office/drawing/2014/main" id="{2C39DA9D-8D71-221E-4F67-32BB14939760}"/>
              </a:ext>
            </a:extLst>
          </p:cNvPr>
          <p:cNvCxnSpPr/>
          <p:nvPr/>
        </p:nvCxnSpPr>
        <p:spPr>
          <a:xfrm>
            <a:off x="849070" y="4363387"/>
            <a:ext cx="1656184" cy="50405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8A05544F-E390-AE5E-EBED-471C41D70754}"/>
              </a:ext>
            </a:extLst>
          </p:cNvPr>
          <p:cNvSpPr/>
          <p:nvPr/>
        </p:nvSpPr>
        <p:spPr>
          <a:xfrm>
            <a:off x="2627784" y="4388477"/>
            <a:ext cx="6336704" cy="169322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en-US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 err="1"/>
              <a:t>Asas</a:t>
            </a:r>
            <a:r>
              <a:rPr lang="en-US" sz="1600" dirty="0"/>
              <a:t> </a:t>
            </a:r>
            <a:r>
              <a:rPr lang="en-US" sz="1600" dirty="0" err="1"/>
              <a:t>Konsensualisme</a:t>
            </a:r>
            <a:r>
              <a:rPr lang="en-US" sz="1600" dirty="0"/>
              <a:t> </a:t>
            </a:r>
            <a:r>
              <a:rPr lang="en-ID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Kontrak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pembiayaan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sah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jika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kesepakatan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antara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para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pihak</a:t>
            </a:r>
            <a:endParaRPr lang="en-ID" sz="11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D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Asas</a:t>
            </a:r>
            <a:r>
              <a:rPr lang="en-ID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Kebebasan</a:t>
            </a:r>
            <a:r>
              <a:rPr lang="en-ID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Berkontrak</a:t>
            </a:r>
            <a:r>
              <a:rPr lang="en-ID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Para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bebas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menentukan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perjanjian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selama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melanggar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kesusilaan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ketertiban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umum</a:t>
            </a:r>
            <a:endParaRPr lang="en-ID" dirty="0"/>
          </a:p>
          <a:p>
            <a:pPr marL="285750" indent="-285750" algn="ctr">
              <a:buFont typeface="Wingdings" panose="05000000000000000000" pitchFamily="2" charset="2"/>
              <a:buChar char="Ø"/>
            </a:pPr>
            <a:endParaRPr lang="en-ID" dirty="0"/>
          </a:p>
          <a:p>
            <a:pPr marL="285750" indent="-285750" algn="ctr">
              <a:buFont typeface="Wingdings" panose="05000000000000000000" pitchFamily="2" charset="2"/>
              <a:buChar char="Ø"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3273484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3982</TotalTime>
  <Words>1172</Words>
  <Application>Microsoft Office PowerPoint</Application>
  <PresentationFormat>On-screen Show (4:3)</PresentationFormat>
  <Paragraphs>114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Calibri</vt:lpstr>
      <vt:lpstr>Cambria</vt:lpstr>
      <vt:lpstr>Courier New</vt:lpstr>
      <vt:lpstr>Google Sans</vt:lpstr>
      <vt:lpstr>Poppins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515</cp:revision>
  <cp:lastPrinted>2017-08-29T02:54:51Z</cp:lastPrinted>
  <dcterms:created xsi:type="dcterms:W3CDTF">2010-04-18T12:06:30Z</dcterms:created>
  <dcterms:modified xsi:type="dcterms:W3CDTF">2024-11-26T04:55:42Z</dcterms:modified>
</cp:coreProperties>
</file>