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37"/>
  </p:notesMasterIdLst>
  <p:sldIdLst>
    <p:sldId id="274" r:id="rId3"/>
    <p:sldId id="276" r:id="rId4"/>
    <p:sldId id="277" r:id="rId5"/>
    <p:sldId id="278" r:id="rId6"/>
    <p:sldId id="279" r:id="rId7"/>
    <p:sldId id="280" r:id="rId8"/>
    <p:sldId id="283" r:id="rId9"/>
    <p:sldId id="284" r:id="rId10"/>
    <p:sldId id="286" r:id="rId11"/>
    <p:sldId id="287" r:id="rId12"/>
    <p:sldId id="288" r:id="rId13"/>
    <p:sldId id="289" r:id="rId14"/>
    <p:sldId id="290" r:id="rId15"/>
    <p:sldId id="291" r:id="rId16"/>
    <p:sldId id="293" r:id="rId17"/>
    <p:sldId id="294" r:id="rId18"/>
    <p:sldId id="295" r:id="rId19"/>
    <p:sldId id="296" r:id="rId20"/>
    <p:sldId id="297" r:id="rId21"/>
    <p:sldId id="298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271" r:id="rId35"/>
    <p:sldId id="313" r:id="rId3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660"/>
  </p:normalViewPr>
  <p:slideViewPr>
    <p:cSldViewPr>
      <p:cViewPr varScale="1">
        <p:scale>
          <a:sx n="73" d="100"/>
          <a:sy n="73" d="100"/>
        </p:scale>
        <p:origin x="107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0C75A-5194-4E96-88FE-AA3459D5571E}" type="doc">
      <dgm:prSet loTypeId="urn:microsoft.com/office/officeart/2005/8/layout/hierarchy2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9F0A040-C2D2-4946-B03F-02EA587D7127}">
      <dgm:prSet phldrT="[Text]"/>
      <dgm:spPr/>
      <dgm:t>
        <a:bodyPr/>
        <a:lstStyle/>
        <a:p>
          <a:r>
            <a:rPr lang="en-US" b="1" dirty="0" err="1"/>
            <a:t>Skema</a:t>
          </a:r>
          <a:endParaRPr lang="en-US" b="1" dirty="0"/>
        </a:p>
      </dgm:t>
    </dgm:pt>
    <dgm:pt modelId="{241CF266-EAE1-42E0-93BE-C35E6C12D63E}" type="parTrans" cxnId="{0139C0A5-E770-4678-BD9E-6013D6CA67B0}">
      <dgm:prSet/>
      <dgm:spPr/>
      <dgm:t>
        <a:bodyPr/>
        <a:lstStyle/>
        <a:p>
          <a:endParaRPr lang="en-US" b="1"/>
        </a:p>
      </dgm:t>
    </dgm:pt>
    <dgm:pt modelId="{90235809-51B7-442D-B415-3DF9B40D0D9A}" type="sibTrans" cxnId="{0139C0A5-E770-4678-BD9E-6013D6CA67B0}">
      <dgm:prSet/>
      <dgm:spPr/>
      <dgm:t>
        <a:bodyPr/>
        <a:lstStyle/>
        <a:p>
          <a:endParaRPr lang="en-US" b="1"/>
        </a:p>
      </dgm:t>
    </dgm:pt>
    <dgm:pt modelId="{6204E141-05B6-48FA-B3A4-CCAD31215591}">
      <dgm:prSet phldrT="[Text]"/>
      <dgm:spPr/>
      <dgm:t>
        <a:bodyPr/>
        <a:lstStyle/>
        <a:p>
          <a:r>
            <a:rPr lang="en-US" b="1" dirty="0" err="1"/>
            <a:t>Konseptual</a:t>
          </a:r>
          <a:r>
            <a:rPr lang="en-US" b="1" dirty="0"/>
            <a:t>/</a:t>
          </a:r>
          <a:r>
            <a:rPr lang="en-US" b="1" dirty="0" err="1"/>
            <a:t>Logis</a:t>
          </a:r>
          <a:endParaRPr lang="en-US" b="1" dirty="0"/>
        </a:p>
      </dgm:t>
    </dgm:pt>
    <dgm:pt modelId="{11BC6FD8-FD80-4D52-A902-8FE4ECDF36E7}" type="parTrans" cxnId="{977A2023-E309-4B17-B46E-A9BF41B44333}">
      <dgm:prSet/>
      <dgm:spPr/>
      <dgm:t>
        <a:bodyPr/>
        <a:lstStyle/>
        <a:p>
          <a:endParaRPr lang="en-US" b="1"/>
        </a:p>
      </dgm:t>
    </dgm:pt>
    <dgm:pt modelId="{1072D381-E49A-4CF3-8F3A-57CC0157391E}" type="sibTrans" cxnId="{977A2023-E309-4B17-B46E-A9BF41B44333}">
      <dgm:prSet/>
      <dgm:spPr/>
      <dgm:t>
        <a:bodyPr/>
        <a:lstStyle/>
        <a:p>
          <a:endParaRPr lang="en-US" b="1"/>
        </a:p>
      </dgm:t>
    </dgm:pt>
    <dgm:pt modelId="{2681F3B2-48DC-41CE-BF93-C29513D25467}">
      <dgm:prSet phldrT="[Text]"/>
      <dgm:spPr/>
      <dgm:t>
        <a:bodyPr/>
        <a:lstStyle/>
        <a:p>
          <a:r>
            <a:rPr lang="en-US" b="1" dirty="0" err="1"/>
            <a:t>Skema</a:t>
          </a:r>
          <a:r>
            <a:rPr lang="en-US" b="1" dirty="0"/>
            <a:t> </a:t>
          </a:r>
          <a:r>
            <a:rPr lang="en-US" b="1" dirty="0" err="1"/>
            <a:t>Fisik</a:t>
          </a:r>
          <a:endParaRPr lang="en-US" b="1" dirty="0"/>
        </a:p>
      </dgm:t>
    </dgm:pt>
    <dgm:pt modelId="{DD98996D-EEA1-4225-9A51-9BCF49E2DE71}" type="parTrans" cxnId="{FA0F271C-3F8F-4C7C-B3AF-78026EAC8417}">
      <dgm:prSet/>
      <dgm:spPr/>
      <dgm:t>
        <a:bodyPr/>
        <a:lstStyle/>
        <a:p>
          <a:endParaRPr lang="en-US" b="1"/>
        </a:p>
      </dgm:t>
    </dgm:pt>
    <dgm:pt modelId="{953BC6EF-B61F-4204-A713-57B57A2DFF1F}" type="sibTrans" cxnId="{FA0F271C-3F8F-4C7C-B3AF-78026EAC8417}">
      <dgm:prSet/>
      <dgm:spPr/>
      <dgm:t>
        <a:bodyPr/>
        <a:lstStyle/>
        <a:p>
          <a:endParaRPr lang="en-US" b="1"/>
        </a:p>
      </dgm:t>
    </dgm:pt>
    <dgm:pt modelId="{D1D213B0-C44D-40C3-A261-EB14784B6CAD}">
      <dgm:prSet phldrT="[Text]"/>
      <dgm:spPr/>
      <dgm:t>
        <a:bodyPr/>
        <a:lstStyle/>
        <a:p>
          <a:r>
            <a:rPr lang="en-US" b="1" dirty="0" err="1"/>
            <a:t>Skema</a:t>
          </a:r>
          <a:r>
            <a:rPr lang="en-US" b="1" dirty="0"/>
            <a:t> </a:t>
          </a:r>
          <a:r>
            <a:rPr lang="en-US" b="1" dirty="0" err="1"/>
            <a:t>Eksternal</a:t>
          </a:r>
          <a:endParaRPr lang="en-US" b="1" dirty="0"/>
        </a:p>
      </dgm:t>
    </dgm:pt>
    <dgm:pt modelId="{1C597A37-7A58-4C83-97A7-3E07669198CD}" type="parTrans" cxnId="{8CF78B74-0BC5-4F00-B7B0-3117A6512DF6}">
      <dgm:prSet/>
      <dgm:spPr/>
      <dgm:t>
        <a:bodyPr/>
        <a:lstStyle/>
        <a:p>
          <a:endParaRPr lang="en-US" b="1"/>
        </a:p>
      </dgm:t>
    </dgm:pt>
    <dgm:pt modelId="{4AF35D24-D4A2-4073-8EDD-E72CFD8EF8C5}" type="sibTrans" cxnId="{8CF78B74-0BC5-4F00-B7B0-3117A6512DF6}">
      <dgm:prSet/>
      <dgm:spPr/>
      <dgm:t>
        <a:bodyPr/>
        <a:lstStyle/>
        <a:p>
          <a:endParaRPr lang="en-US" b="1"/>
        </a:p>
      </dgm:t>
    </dgm:pt>
    <dgm:pt modelId="{6342781C-6683-4824-B0AC-BBB0C4142AA0}" type="pres">
      <dgm:prSet presAssocID="{5400C75A-5194-4E96-88FE-AA3459D5571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F89E893-84EE-41FE-8F11-2BD6794D55B5}" type="pres">
      <dgm:prSet presAssocID="{D9F0A040-C2D2-4946-B03F-02EA587D7127}" presName="root1" presStyleCnt="0"/>
      <dgm:spPr/>
    </dgm:pt>
    <dgm:pt modelId="{9B84B058-5968-4ED5-BCA4-8160612F8A14}" type="pres">
      <dgm:prSet presAssocID="{D9F0A040-C2D2-4946-B03F-02EA587D7127}" presName="LevelOneTextNode" presStyleLbl="node0" presStyleIdx="0" presStyleCnt="1">
        <dgm:presLayoutVars>
          <dgm:chPref val="3"/>
        </dgm:presLayoutVars>
      </dgm:prSet>
      <dgm:spPr/>
    </dgm:pt>
    <dgm:pt modelId="{BAF5951D-2E86-4FB4-8D69-CDED47B53137}" type="pres">
      <dgm:prSet presAssocID="{D9F0A040-C2D2-4946-B03F-02EA587D7127}" presName="level2hierChild" presStyleCnt="0"/>
      <dgm:spPr/>
    </dgm:pt>
    <dgm:pt modelId="{969D4317-00CF-459D-A668-3608C2F78004}" type="pres">
      <dgm:prSet presAssocID="{11BC6FD8-FD80-4D52-A902-8FE4ECDF36E7}" presName="conn2-1" presStyleLbl="parChTrans1D2" presStyleIdx="0" presStyleCnt="3"/>
      <dgm:spPr/>
    </dgm:pt>
    <dgm:pt modelId="{3F85A898-2ADA-44AE-A548-CD30B2B01B15}" type="pres">
      <dgm:prSet presAssocID="{11BC6FD8-FD80-4D52-A902-8FE4ECDF36E7}" presName="connTx" presStyleLbl="parChTrans1D2" presStyleIdx="0" presStyleCnt="3"/>
      <dgm:spPr/>
    </dgm:pt>
    <dgm:pt modelId="{57B3A317-22A7-45A6-A384-E8C3BA561235}" type="pres">
      <dgm:prSet presAssocID="{6204E141-05B6-48FA-B3A4-CCAD31215591}" presName="root2" presStyleCnt="0"/>
      <dgm:spPr/>
    </dgm:pt>
    <dgm:pt modelId="{6B3E4D74-1185-4B34-B354-6D2FE5EF7107}" type="pres">
      <dgm:prSet presAssocID="{6204E141-05B6-48FA-B3A4-CCAD31215591}" presName="LevelTwoTextNode" presStyleLbl="node2" presStyleIdx="0" presStyleCnt="3">
        <dgm:presLayoutVars>
          <dgm:chPref val="3"/>
        </dgm:presLayoutVars>
      </dgm:prSet>
      <dgm:spPr/>
    </dgm:pt>
    <dgm:pt modelId="{9A7476C7-A7F6-4D06-98A2-0D38CDD7A2CA}" type="pres">
      <dgm:prSet presAssocID="{6204E141-05B6-48FA-B3A4-CCAD31215591}" presName="level3hierChild" presStyleCnt="0"/>
      <dgm:spPr/>
    </dgm:pt>
    <dgm:pt modelId="{560A6B74-D555-4763-A3F5-6FE667EE9971}" type="pres">
      <dgm:prSet presAssocID="{DD98996D-EEA1-4225-9A51-9BCF49E2DE71}" presName="conn2-1" presStyleLbl="parChTrans1D2" presStyleIdx="1" presStyleCnt="3"/>
      <dgm:spPr/>
    </dgm:pt>
    <dgm:pt modelId="{1DF05148-D1D6-46F9-AF5D-C73EC5A25444}" type="pres">
      <dgm:prSet presAssocID="{DD98996D-EEA1-4225-9A51-9BCF49E2DE71}" presName="connTx" presStyleLbl="parChTrans1D2" presStyleIdx="1" presStyleCnt="3"/>
      <dgm:spPr/>
    </dgm:pt>
    <dgm:pt modelId="{83C6D067-D0CF-4B87-B7E5-370CA728326F}" type="pres">
      <dgm:prSet presAssocID="{2681F3B2-48DC-41CE-BF93-C29513D25467}" presName="root2" presStyleCnt="0"/>
      <dgm:spPr/>
    </dgm:pt>
    <dgm:pt modelId="{06D73E2E-651C-44B0-AFF8-6DFBC7021777}" type="pres">
      <dgm:prSet presAssocID="{2681F3B2-48DC-41CE-BF93-C29513D25467}" presName="LevelTwoTextNode" presStyleLbl="node2" presStyleIdx="1" presStyleCnt="3">
        <dgm:presLayoutVars>
          <dgm:chPref val="3"/>
        </dgm:presLayoutVars>
      </dgm:prSet>
      <dgm:spPr/>
    </dgm:pt>
    <dgm:pt modelId="{93B864E2-51E3-452C-8542-7945CC1DD9FB}" type="pres">
      <dgm:prSet presAssocID="{2681F3B2-48DC-41CE-BF93-C29513D25467}" presName="level3hierChild" presStyleCnt="0"/>
      <dgm:spPr/>
    </dgm:pt>
    <dgm:pt modelId="{3A7E31E5-2596-4820-B724-38BB8CF4BFC7}" type="pres">
      <dgm:prSet presAssocID="{1C597A37-7A58-4C83-97A7-3E07669198CD}" presName="conn2-1" presStyleLbl="parChTrans1D2" presStyleIdx="2" presStyleCnt="3"/>
      <dgm:spPr/>
    </dgm:pt>
    <dgm:pt modelId="{76C0C486-28B0-44DF-8B4B-6ECEC981ED33}" type="pres">
      <dgm:prSet presAssocID="{1C597A37-7A58-4C83-97A7-3E07669198CD}" presName="connTx" presStyleLbl="parChTrans1D2" presStyleIdx="2" presStyleCnt="3"/>
      <dgm:spPr/>
    </dgm:pt>
    <dgm:pt modelId="{D3031F1E-012E-4A2E-9218-98F9208AA380}" type="pres">
      <dgm:prSet presAssocID="{D1D213B0-C44D-40C3-A261-EB14784B6CAD}" presName="root2" presStyleCnt="0"/>
      <dgm:spPr/>
    </dgm:pt>
    <dgm:pt modelId="{5A85C899-25D2-4C0D-AA2E-4D0E73864BF2}" type="pres">
      <dgm:prSet presAssocID="{D1D213B0-C44D-40C3-A261-EB14784B6CAD}" presName="LevelTwoTextNode" presStyleLbl="node2" presStyleIdx="2" presStyleCnt="3">
        <dgm:presLayoutVars>
          <dgm:chPref val="3"/>
        </dgm:presLayoutVars>
      </dgm:prSet>
      <dgm:spPr/>
    </dgm:pt>
    <dgm:pt modelId="{F4369366-CC2E-41CD-B695-C64A03891C34}" type="pres">
      <dgm:prSet presAssocID="{D1D213B0-C44D-40C3-A261-EB14784B6CAD}" presName="level3hierChild" presStyleCnt="0"/>
      <dgm:spPr/>
    </dgm:pt>
  </dgm:ptLst>
  <dgm:cxnLst>
    <dgm:cxn modelId="{87AC7818-F2F5-4D2C-A67A-DAD6CEE8BEA2}" type="presOf" srcId="{DD98996D-EEA1-4225-9A51-9BCF49E2DE71}" destId="{560A6B74-D555-4763-A3F5-6FE667EE9971}" srcOrd="0" destOrd="0" presId="urn:microsoft.com/office/officeart/2005/8/layout/hierarchy2"/>
    <dgm:cxn modelId="{FA0F271C-3F8F-4C7C-B3AF-78026EAC8417}" srcId="{D9F0A040-C2D2-4946-B03F-02EA587D7127}" destId="{2681F3B2-48DC-41CE-BF93-C29513D25467}" srcOrd="1" destOrd="0" parTransId="{DD98996D-EEA1-4225-9A51-9BCF49E2DE71}" sibTransId="{953BC6EF-B61F-4204-A713-57B57A2DFF1F}"/>
    <dgm:cxn modelId="{977A2023-E309-4B17-B46E-A9BF41B44333}" srcId="{D9F0A040-C2D2-4946-B03F-02EA587D7127}" destId="{6204E141-05B6-48FA-B3A4-CCAD31215591}" srcOrd="0" destOrd="0" parTransId="{11BC6FD8-FD80-4D52-A902-8FE4ECDF36E7}" sibTransId="{1072D381-E49A-4CF3-8F3A-57CC0157391E}"/>
    <dgm:cxn modelId="{AECCD828-43F1-4917-9E57-3BB785A33503}" type="presOf" srcId="{11BC6FD8-FD80-4D52-A902-8FE4ECDF36E7}" destId="{969D4317-00CF-459D-A668-3608C2F78004}" srcOrd="0" destOrd="0" presId="urn:microsoft.com/office/officeart/2005/8/layout/hierarchy2"/>
    <dgm:cxn modelId="{0A019A2E-EFB6-48BE-AB9D-7ABF4B991261}" type="presOf" srcId="{D1D213B0-C44D-40C3-A261-EB14784B6CAD}" destId="{5A85C899-25D2-4C0D-AA2E-4D0E73864BF2}" srcOrd="0" destOrd="0" presId="urn:microsoft.com/office/officeart/2005/8/layout/hierarchy2"/>
    <dgm:cxn modelId="{05A62E68-8555-4B44-99FA-A35634F061B2}" type="presOf" srcId="{5400C75A-5194-4E96-88FE-AA3459D5571E}" destId="{6342781C-6683-4824-B0AC-BBB0C4142AA0}" srcOrd="0" destOrd="0" presId="urn:microsoft.com/office/officeart/2005/8/layout/hierarchy2"/>
    <dgm:cxn modelId="{0634F14E-E07A-490C-99FE-E2ECB19B65E1}" type="presOf" srcId="{6204E141-05B6-48FA-B3A4-CCAD31215591}" destId="{6B3E4D74-1185-4B34-B354-6D2FE5EF7107}" srcOrd="0" destOrd="0" presId="urn:microsoft.com/office/officeart/2005/8/layout/hierarchy2"/>
    <dgm:cxn modelId="{8CF78B74-0BC5-4F00-B7B0-3117A6512DF6}" srcId="{D9F0A040-C2D2-4946-B03F-02EA587D7127}" destId="{D1D213B0-C44D-40C3-A261-EB14784B6CAD}" srcOrd="2" destOrd="0" parTransId="{1C597A37-7A58-4C83-97A7-3E07669198CD}" sibTransId="{4AF35D24-D4A2-4073-8EDD-E72CFD8EF8C5}"/>
    <dgm:cxn modelId="{863D8276-6435-403D-8C06-C720B88866F2}" type="presOf" srcId="{D9F0A040-C2D2-4946-B03F-02EA587D7127}" destId="{9B84B058-5968-4ED5-BCA4-8160612F8A14}" srcOrd="0" destOrd="0" presId="urn:microsoft.com/office/officeart/2005/8/layout/hierarchy2"/>
    <dgm:cxn modelId="{0F0F2883-50B7-4B50-8EEA-260FE947F3D6}" type="presOf" srcId="{11BC6FD8-FD80-4D52-A902-8FE4ECDF36E7}" destId="{3F85A898-2ADA-44AE-A548-CD30B2B01B15}" srcOrd="1" destOrd="0" presId="urn:microsoft.com/office/officeart/2005/8/layout/hierarchy2"/>
    <dgm:cxn modelId="{8526CD88-7047-404E-BAF5-173D65CDFD4B}" type="presOf" srcId="{1C597A37-7A58-4C83-97A7-3E07669198CD}" destId="{76C0C486-28B0-44DF-8B4B-6ECEC981ED33}" srcOrd="1" destOrd="0" presId="urn:microsoft.com/office/officeart/2005/8/layout/hierarchy2"/>
    <dgm:cxn modelId="{0139C0A5-E770-4678-BD9E-6013D6CA67B0}" srcId="{5400C75A-5194-4E96-88FE-AA3459D5571E}" destId="{D9F0A040-C2D2-4946-B03F-02EA587D7127}" srcOrd="0" destOrd="0" parTransId="{241CF266-EAE1-42E0-93BE-C35E6C12D63E}" sibTransId="{90235809-51B7-442D-B415-3DF9B40D0D9A}"/>
    <dgm:cxn modelId="{0D6934DB-0360-458B-8C29-79E5E6EEA75B}" type="presOf" srcId="{2681F3B2-48DC-41CE-BF93-C29513D25467}" destId="{06D73E2E-651C-44B0-AFF8-6DFBC7021777}" srcOrd="0" destOrd="0" presId="urn:microsoft.com/office/officeart/2005/8/layout/hierarchy2"/>
    <dgm:cxn modelId="{74AD83FD-9516-421D-9D33-9F499F7609B5}" type="presOf" srcId="{1C597A37-7A58-4C83-97A7-3E07669198CD}" destId="{3A7E31E5-2596-4820-B724-38BB8CF4BFC7}" srcOrd="0" destOrd="0" presId="urn:microsoft.com/office/officeart/2005/8/layout/hierarchy2"/>
    <dgm:cxn modelId="{F4DD5CFE-6350-429E-9102-1F6BD444FA13}" type="presOf" srcId="{DD98996D-EEA1-4225-9A51-9BCF49E2DE71}" destId="{1DF05148-D1D6-46F9-AF5D-C73EC5A25444}" srcOrd="1" destOrd="0" presId="urn:microsoft.com/office/officeart/2005/8/layout/hierarchy2"/>
    <dgm:cxn modelId="{8FF9651C-E004-4432-97E8-750621811BCC}" type="presParOf" srcId="{6342781C-6683-4824-B0AC-BBB0C4142AA0}" destId="{CF89E893-84EE-41FE-8F11-2BD6794D55B5}" srcOrd="0" destOrd="0" presId="urn:microsoft.com/office/officeart/2005/8/layout/hierarchy2"/>
    <dgm:cxn modelId="{A388D9E5-F4D7-47B1-B365-52A9732CFACE}" type="presParOf" srcId="{CF89E893-84EE-41FE-8F11-2BD6794D55B5}" destId="{9B84B058-5968-4ED5-BCA4-8160612F8A14}" srcOrd="0" destOrd="0" presId="urn:microsoft.com/office/officeart/2005/8/layout/hierarchy2"/>
    <dgm:cxn modelId="{DC49A9E3-7C43-4B14-9205-E6D8EBEC6C99}" type="presParOf" srcId="{CF89E893-84EE-41FE-8F11-2BD6794D55B5}" destId="{BAF5951D-2E86-4FB4-8D69-CDED47B53137}" srcOrd="1" destOrd="0" presId="urn:microsoft.com/office/officeart/2005/8/layout/hierarchy2"/>
    <dgm:cxn modelId="{D2877B99-5F98-4BB7-AD99-DE056466C562}" type="presParOf" srcId="{BAF5951D-2E86-4FB4-8D69-CDED47B53137}" destId="{969D4317-00CF-459D-A668-3608C2F78004}" srcOrd="0" destOrd="0" presId="urn:microsoft.com/office/officeart/2005/8/layout/hierarchy2"/>
    <dgm:cxn modelId="{C5524C89-D007-42E3-8377-B8C8665BEB4E}" type="presParOf" srcId="{969D4317-00CF-459D-A668-3608C2F78004}" destId="{3F85A898-2ADA-44AE-A548-CD30B2B01B15}" srcOrd="0" destOrd="0" presId="urn:microsoft.com/office/officeart/2005/8/layout/hierarchy2"/>
    <dgm:cxn modelId="{C3E63160-B0BD-4CF1-B0F5-0F7A493010B8}" type="presParOf" srcId="{BAF5951D-2E86-4FB4-8D69-CDED47B53137}" destId="{57B3A317-22A7-45A6-A384-E8C3BA561235}" srcOrd="1" destOrd="0" presId="urn:microsoft.com/office/officeart/2005/8/layout/hierarchy2"/>
    <dgm:cxn modelId="{4D033723-50BF-4E81-8489-AF56CAE7AC97}" type="presParOf" srcId="{57B3A317-22A7-45A6-A384-E8C3BA561235}" destId="{6B3E4D74-1185-4B34-B354-6D2FE5EF7107}" srcOrd="0" destOrd="0" presId="urn:microsoft.com/office/officeart/2005/8/layout/hierarchy2"/>
    <dgm:cxn modelId="{1BBBEE5A-1939-41A7-8993-ACA63867ACAF}" type="presParOf" srcId="{57B3A317-22A7-45A6-A384-E8C3BA561235}" destId="{9A7476C7-A7F6-4D06-98A2-0D38CDD7A2CA}" srcOrd="1" destOrd="0" presId="urn:microsoft.com/office/officeart/2005/8/layout/hierarchy2"/>
    <dgm:cxn modelId="{2EBF7471-67C4-4D69-B52A-A691218E70A6}" type="presParOf" srcId="{BAF5951D-2E86-4FB4-8D69-CDED47B53137}" destId="{560A6B74-D555-4763-A3F5-6FE667EE9971}" srcOrd="2" destOrd="0" presId="urn:microsoft.com/office/officeart/2005/8/layout/hierarchy2"/>
    <dgm:cxn modelId="{E9D153D4-A4F2-459E-B854-D8D4FA9AB719}" type="presParOf" srcId="{560A6B74-D555-4763-A3F5-6FE667EE9971}" destId="{1DF05148-D1D6-46F9-AF5D-C73EC5A25444}" srcOrd="0" destOrd="0" presId="urn:microsoft.com/office/officeart/2005/8/layout/hierarchy2"/>
    <dgm:cxn modelId="{7FEE240C-33AE-4192-AD0A-735F9C06CF08}" type="presParOf" srcId="{BAF5951D-2E86-4FB4-8D69-CDED47B53137}" destId="{83C6D067-D0CF-4B87-B7E5-370CA728326F}" srcOrd="3" destOrd="0" presId="urn:microsoft.com/office/officeart/2005/8/layout/hierarchy2"/>
    <dgm:cxn modelId="{BB8707F7-6C6C-4B8C-8E39-5E67BD615456}" type="presParOf" srcId="{83C6D067-D0CF-4B87-B7E5-370CA728326F}" destId="{06D73E2E-651C-44B0-AFF8-6DFBC7021777}" srcOrd="0" destOrd="0" presId="urn:microsoft.com/office/officeart/2005/8/layout/hierarchy2"/>
    <dgm:cxn modelId="{8F2514BD-F27F-4408-9AF6-1B353C22BC37}" type="presParOf" srcId="{83C6D067-D0CF-4B87-B7E5-370CA728326F}" destId="{93B864E2-51E3-452C-8542-7945CC1DD9FB}" srcOrd="1" destOrd="0" presId="urn:microsoft.com/office/officeart/2005/8/layout/hierarchy2"/>
    <dgm:cxn modelId="{71515619-FB7E-4FBE-B7E3-7185AF74FF8E}" type="presParOf" srcId="{BAF5951D-2E86-4FB4-8D69-CDED47B53137}" destId="{3A7E31E5-2596-4820-B724-38BB8CF4BFC7}" srcOrd="4" destOrd="0" presId="urn:microsoft.com/office/officeart/2005/8/layout/hierarchy2"/>
    <dgm:cxn modelId="{EEE778A2-2B8A-48F9-82AC-DC98C036290C}" type="presParOf" srcId="{3A7E31E5-2596-4820-B724-38BB8CF4BFC7}" destId="{76C0C486-28B0-44DF-8B4B-6ECEC981ED33}" srcOrd="0" destOrd="0" presId="urn:microsoft.com/office/officeart/2005/8/layout/hierarchy2"/>
    <dgm:cxn modelId="{CB5E5A7C-23B6-4A4C-B829-0EEC68374D83}" type="presParOf" srcId="{BAF5951D-2E86-4FB4-8D69-CDED47B53137}" destId="{D3031F1E-012E-4A2E-9218-98F9208AA380}" srcOrd="5" destOrd="0" presId="urn:microsoft.com/office/officeart/2005/8/layout/hierarchy2"/>
    <dgm:cxn modelId="{A9E6F90F-0995-49CA-B008-7FB56F42522B}" type="presParOf" srcId="{D3031F1E-012E-4A2E-9218-98F9208AA380}" destId="{5A85C899-25D2-4C0D-AA2E-4D0E73864BF2}" srcOrd="0" destOrd="0" presId="urn:microsoft.com/office/officeart/2005/8/layout/hierarchy2"/>
    <dgm:cxn modelId="{A4447AA3-9293-42DA-A060-B4F3792E91C1}" type="presParOf" srcId="{D3031F1E-012E-4A2E-9218-98F9208AA380}" destId="{F4369366-CC2E-41CD-B695-C64A03891C3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4B058-5968-4ED5-BCA4-8160612F8A14}">
      <dsp:nvSpPr>
        <dsp:cNvPr id="0" name=""/>
        <dsp:cNvSpPr/>
      </dsp:nvSpPr>
      <dsp:spPr>
        <a:xfrm>
          <a:off x="895448" y="1146757"/>
          <a:ext cx="1991568" cy="9957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Skema</a:t>
          </a:r>
          <a:endParaRPr lang="en-US" sz="1800" b="1" kern="1200" dirty="0"/>
        </a:p>
      </dsp:txBody>
      <dsp:txXfrm>
        <a:off x="924614" y="1175923"/>
        <a:ext cx="1933236" cy="937452"/>
      </dsp:txXfrm>
    </dsp:sp>
    <dsp:sp modelId="{969D4317-00CF-459D-A668-3608C2F78004}">
      <dsp:nvSpPr>
        <dsp:cNvPr id="0" name=""/>
        <dsp:cNvSpPr/>
      </dsp:nvSpPr>
      <dsp:spPr>
        <a:xfrm rot="18289469">
          <a:off x="2587837" y="1044828"/>
          <a:ext cx="1394986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394986" y="27246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250456" y="1037199"/>
        <a:ext cx="69749" cy="69749"/>
      </dsp:txXfrm>
    </dsp:sp>
    <dsp:sp modelId="{6B3E4D74-1185-4B34-B354-6D2FE5EF7107}">
      <dsp:nvSpPr>
        <dsp:cNvPr id="0" name=""/>
        <dsp:cNvSpPr/>
      </dsp:nvSpPr>
      <dsp:spPr>
        <a:xfrm>
          <a:off x="3683644" y="1606"/>
          <a:ext cx="1991568" cy="9957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Konseptual</a:t>
          </a:r>
          <a:r>
            <a:rPr lang="en-US" sz="1800" b="1" kern="1200" dirty="0"/>
            <a:t>/</a:t>
          </a:r>
          <a:r>
            <a:rPr lang="en-US" sz="1800" b="1" kern="1200" dirty="0" err="1"/>
            <a:t>Logis</a:t>
          </a:r>
          <a:endParaRPr lang="en-US" sz="1800" b="1" kern="1200" dirty="0"/>
        </a:p>
      </dsp:txBody>
      <dsp:txXfrm>
        <a:off x="3712810" y="30772"/>
        <a:ext cx="1933236" cy="937452"/>
      </dsp:txXfrm>
    </dsp:sp>
    <dsp:sp modelId="{560A6B74-D555-4763-A3F5-6FE667EE9971}">
      <dsp:nvSpPr>
        <dsp:cNvPr id="0" name=""/>
        <dsp:cNvSpPr/>
      </dsp:nvSpPr>
      <dsp:spPr>
        <a:xfrm>
          <a:off x="2887017" y="1617403"/>
          <a:ext cx="79662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796627" y="27246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265415" y="1624734"/>
        <a:ext cx="39831" cy="39831"/>
      </dsp:txXfrm>
    </dsp:sp>
    <dsp:sp modelId="{06D73E2E-651C-44B0-AFF8-6DFBC7021777}">
      <dsp:nvSpPr>
        <dsp:cNvPr id="0" name=""/>
        <dsp:cNvSpPr/>
      </dsp:nvSpPr>
      <dsp:spPr>
        <a:xfrm>
          <a:off x="3683644" y="1146757"/>
          <a:ext cx="1991568" cy="9957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Skema</a:t>
          </a:r>
          <a:r>
            <a:rPr lang="en-US" sz="1800" b="1" kern="1200" dirty="0"/>
            <a:t> </a:t>
          </a:r>
          <a:r>
            <a:rPr lang="en-US" sz="1800" b="1" kern="1200" dirty="0" err="1"/>
            <a:t>Fisik</a:t>
          </a:r>
          <a:endParaRPr lang="en-US" sz="1800" b="1" kern="1200" dirty="0"/>
        </a:p>
      </dsp:txBody>
      <dsp:txXfrm>
        <a:off x="3712810" y="1175923"/>
        <a:ext cx="1933236" cy="937452"/>
      </dsp:txXfrm>
    </dsp:sp>
    <dsp:sp modelId="{3A7E31E5-2596-4820-B724-38BB8CF4BFC7}">
      <dsp:nvSpPr>
        <dsp:cNvPr id="0" name=""/>
        <dsp:cNvSpPr/>
      </dsp:nvSpPr>
      <dsp:spPr>
        <a:xfrm rot="3310531">
          <a:off x="2587837" y="2189979"/>
          <a:ext cx="1394986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394986" y="27246"/>
              </a:lnTo>
            </a:path>
          </a:pathLst>
        </a:custGeom>
        <a:noFill/>
        <a:ln w="15875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b="1" kern="1200"/>
        </a:p>
      </dsp:txBody>
      <dsp:txXfrm>
        <a:off x="3250456" y="2182351"/>
        <a:ext cx="69749" cy="69749"/>
      </dsp:txXfrm>
    </dsp:sp>
    <dsp:sp modelId="{5A85C899-25D2-4C0D-AA2E-4D0E73864BF2}">
      <dsp:nvSpPr>
        <dsp:cNvPr id="0" name=""/>
        <dsp:cNvSpPr/>
      </dsp:nvSpPr>
      <dsp:spPr>
        <a:xfrm>
          <a:off x="3683644" y="2291909"/>
          <a:ext cx="1991568" cy="9957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Skema</a:t>
          </a:r>
          <a:r>
            <a:rPr lang="en-US" sz="1800" b="1" kern="1200" dirty="0"/>
            <a:t> </a:t>
          </a:r>
          <a:r>
            <a:rPr lang="en-US" sz="1800" b="1" kern="1200" dirty="0" err="1"/>
            <a:t>Eksternal</a:t>
          </a:r>
          <a:endParaRPr lang="en-US" sz="1800" b="1" kern="1200" dirty="0"/>
        </a:p>
      </dsp:txBody>
      <dsp:txXfrm>
        <a:off x="3712810" y="2321075"/>
        <a:ext cx="1933236" cy="9374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FAA98-BE14-48FB-B393-AE3F2F36F177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5EB88-18BE-4587-A106-5159B2F42C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339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8F7AE6-5B0E-4331-A578-0513825FB6F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87517A-53DA-4D16-BEED-3ED472C0AAB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CDEB98-8EC6-42DD-BC5C-21314FB7EEC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Masing-masing DBMS memiliki arsitektur masing-masing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7F1C06-2D74-4095-8839-F88A433C163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Entitas </a:t>
            </a:r>
            <a:r>
              <a:rPr lang="id-ID"/>
              <a:t>adalah </a:t>
            </a:r>
            <a:r>
              <a:rPr lang="en-US"/>
              <a:t>“</a:t>
            </a:r>
            <a:r>
              <a:rPr lang="id-ID"/>
              <a:t>hal</a:t>
            </a:r>
            <a:r>
              <a:rPr lang="en-US"/>
              <a:t>” </a:t>
            </a:r>
            <a:r>
              <a:rPr lang="id-ID"/>
              <a:t>atau </a:t>
            </a:r>
            <a:r>
              <a:rPr lang="en-US"/>
              <a:t>“</a:t>
            </a:r>
            <a:r>
              <a:rPr lang="id-ID"/>
              <a:t>objek</a:t>
            </a:r>
            <a:r>
              <a:rPr lang="en-US"/>
              <a:t>”</a:t>
            </a:r>
            <a:r>
              <a:rPr lang="id-ID"/>
              <a:t> di dunia nyata yang dapat dibedakan dari semua</a:t>
            </a:r>
            <a:br>
              <a:rPr lang="id-ID"/>
            </a:br>
            <a:r>
              <a:rPr lang="id-ID"/>
              <a:t>benda lain</a:t>
            </a:r>
            <a:endParaRPr lang="en-US"/>
          </a:p>
          <a:p>
            <a:r>
              <a:rPr lang="en-US"/>
              <a:t>Set entitas : yang bisa dijadikan serupa &gt;&gt; Sebutan entitas pada dasarnya adalah set entitas</a:t>
            </a:r>
          </a:p>
          <a:p>
            <a:endParaRPr lang="en-US"/>
          </a:p>
          <a:p>
            <a:r>
              <a:rPr lang="en-US" b="1"/>
              <a:t>Primary key (biasa disingkat PK) adalah</a:t>
            </a:r>
            <a:r>
              <a:rPr lang="en-US"/>
              <a:t> atribut yang menjamin keunikan sebuah entitas. Primary key dapat terdiri dari sebuah atribut atau lebih. Representasi primary key pada diagram entitas adalah atribut dengan label yang digarisbawahi</a:t>
            </a:r>
          </a:p>
          <a:p>
            <a:r>
              <a:rPr lang="en-US" b="1"/>
              <a:t>Foreign key (biasa disingkat FK) adalah</a:t>
            </a:r>
            <a:r>
              <a:rPr lang="en-US"/>
              <a:t> primary key sebuah tabel yang berada pada tabel lain yang berhubungan dengan tabel pemilik primary key tersebut.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50E452-974A-44DD-98E4-D9EA766B3CF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176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231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095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5459" y="959313"/>
            <a:ext cx="5760741" cy="257189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5459" y="3531205"/>
            <a:ext cx="5760741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5459" y="329308"/>
            <a:ext cx="339214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86200" y="131730"/>
            <a:ext cx="802005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6020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A0E6-53FF-46BC-86E4-A71E0118D645}" type="datetimeFigureOut">
              <a:rPr lang="id-ID" smtClean="0"/>
              <a:t>16/03/2023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062-C530-4F49-AECD-3E47FAFE90B1}" type="slidenum">
              <a:rPr lang="id-ID" smtClean="0"/>
              <a:t>‹#›</a:t>
            </a:fld>
            <a:endParaRPr lang="id-ID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1621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459" y="1756130"/>
            <a:ext cx="5764142" cy="2050066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5460" y="3806196"/>
            <a:ext cx="576414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A0E6-53FF-46BC-86E4-A71E0118D645}" type="datetimeFigureOut">
              <a:rPr lang="id-ID" smtClean="0"/>
              <a:t>16/03/2023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062-C530-4F49-AECD-3E47FAFE90B1}" type="slidenum">
              <a:rPr lang="id-ID" smtClean="0"/>
              <a:t>‹#›</a:t>
            </a:fld>
            <a:endParaRPr lang="id-ID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0470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459" y="959314"/>
            <a:ext cx="6564015" cy="10441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5459" y="2172548"/>
            <a:ext cx="3125871" cy="32789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3822" y="2172548"/>
            <a:ext cx="3125652" cy="32789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A0E6-53FF-46BC-86E4-A71E0118D645}" type="datetimeFigureOut">
              <a:rPr lang="id-ID" smtClean="0"/>
              <a:t>16/03/2023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062-C530-4F49-AECD-3E47FAFE90B1}" type="slidenum">
              <a:rPr lang="id-ID" smtClean="0"/>
              <a:t>‹#›</a:t>
            </a:fld>
            <a:endParaRPr lang="id-ID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6783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652" y="959903"/>
            <a:ext cx="6571344" cy="1044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8131" y="2169094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none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8131" y="2973815"/>
            <a:ext cx="3125766" cy="24916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3822" y="2172548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none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63822" y="2971035"/>
            <a:ext cx="3125652" cy="24849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A0E6-53FF-46BC-86E4-A71E0118D645}" type="datetimeFigureOut">
              <a:rPr lang="id-ID" smtClean="0"/>
              <a:t>16/03/2023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062-C530-4F49-AECD-3E47FAFE90B1}" type="slidenum">
              <a:rPr lang="id-ID" smtClean="0"/>
              <a:t>‹#›</a:t>
            </a:fld>
            <a:endParaRPr lang="id-ID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30771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A0E6-53FF-46BC-86E4-A71E0118D645}" type="datetimeFigureOut">
              <a:rPr lang="id-ID" smtClean="0"/>
              <a:t>16/03/2023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062-C530-4F49-AECD-3E47FAFE90B1}" type="slidenum">
              <a:rPr lang="id-ID" smtClean="0"/>
              <a:t>‹#›</a:t>
            </a:fld>
            <a:endParaRPr lang="id-ID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69553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A0E6-53FF-46BC-86E4-A71E0118D645}" type="datetimeFigureOut">
              <a:rPr lang="id-ID" smtClean="0"/>
              <a:t>16/03/2023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062-C530-4F49-AECD-3E47FAFE90B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80772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041" y="959313"/>
            <a:ext cx="2425950" cy="224205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9877" y="960890"/>
            <a:ext cx="3828178" cy="449691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041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A0E6-53FF-46BC-86E4-A71E0118D645}" type="datetimeFigureOut">
              <a:rPr lang="id-ID" smtClean="0"/>
              <a:t>16/03/2023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062-C530-4F49-AECD-3E47FAFE90B1}" type="slidenum">
              <a:rPr lang="id-ID" smtClean="0"/>
              <a:t>‹#›</a:t>
            </a:fld>
            <a:endParaRPr lang="id-ID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5011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737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996501" y="482171"/>
            <a:ext cx="3511387" cy="5149101"/>
            <a:chOff x="4996501" y="482171"/>
            <a:chExt cx="3511387" cy="5149101"/>
          </a:xfrm>
        </p:grpSpPr>
        <p:sp>
          <p:nvSpPr>
            <p:cNvPr id="14" name="Rectangle 13"/>
            <p:cNvSpPr/>
            <p:nvPr/>
          </p:nvSpPr>
          <p:spPr>
            <a:xfrm>
              <a:off x="4996501" y="482171"/>
              <a:ext cx="3511387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5312152" y="812506"/>
              <a:ext cx="2883013" cy="447936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2077" y="1129512"/>
            <a:ext cx="3386166" cy="1918487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1420" y="3057166"/>
            <a:ext cx="3390817" cy="2092568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4592" y="5469857"/>
            <a:ext cx="3393977" cy="320123"/>
          </a:xfrm>
        </p:spPr>
        <p:txBody>
          <a:bodyPr/>
          <a:lstStyle>
            <a:lvl1pPr algn="l">
              <a:defRPr/>
            </a:lvl1pPr>
          </a:lstStyle>
          <a:p>
            <a:fld id="{A30CA0E6-53FF-46BC-86E4-A71E0118D645}" type="datetimeFigureOut">
              <a:rPr lang="id-ID" smtClean="0"/>
              <a:t>16/03/2023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459" y="318641"/>
            <a:ext cx="2601032" cy="320931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26491" y="131730"/>
            <a:ext cx="795746" cy="503578"/>
          </a:xfrm>
        </p:spPr>
        <p:txBody>
          <a:bodyPr/>
          <a:lstStyle/>
          <a:p>
            <a:fld id="{9B99B062-C530-4F49-AECD-3E47FAFE90B1}" type="slidenum">
              <a:rPr lang="id-ID" smtClean="0"/>
              <a:t>‹#›</a:t>
            </a:fld>
            <a:endParaRPr lang="id-ID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70363" b="36435"/>
          <a:stretch/>
        </p:blipFill>
        <p:spPr>
          <a:xfrm>
            <a:off x="1125460" y="643464"/>
            <a:ext cx="339242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153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A0E6-53FF-46BC-86E4-A71E0118D645}" type="datetimeFigureOut">
              <a:rPr lang="id-ID" smtClean="0"/>
              <a:t>16/03/2023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062-C530-4F49-AECD-3E47FAFE90B1}" type="slidenum">
              <a:rPr lang="id-ID" smtClean="0"/>
              <a:t>‹#›</a:t>
            </a:fld>
            <a:endParaRPr lang="id-ID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42454" b="36435"/>
          <a:stretch/>
        </p:blipFill>
        <p:spPr>
          <a:xfrm>
            <a:off x="1125460" y="643464"/>
            <a:ext cx="65745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25785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6447" y="796298"/>
            <a:ext cx="1103027" cy="466256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1910" y="796298"/>
            <a:ext cx="5301095" cy="46625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CA0E6-53FF-46BC-86E4-A71E0118D645}" type="datetimeFigureOut">
              <a:rPr lang="id-ID" smtClean="0"/>
              <a:t>16/03/2023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9B062-C530-4F49-AECD-3E47FAFE90B1}" type="slidenum">
              <a:rPr lang="id-ID" smtClean="0"/>
              <a:t>‹#›</a:t>
            </a:fld>
            <a:endParaRPr lang="id-ID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r="59215" b="36435"/>
          <a:stretch/>
        </p:blipFill>
        <p:spPr>
          <a:xfrm rot="5400000">
            <a:off x="5605390" y="3050294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084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99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01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7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0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79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6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60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73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854"/>
            <a:ext cx="9144000" cy="7429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468769"/>
            <a:ext cx="9144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3" name="Straight Connector 12"/>
          <p:cNvCxnSpPr/>
          <p:nvPr/>
        </p:nvCxnSpPr>
        <p:spPr>
          <a:xfrm>
            <a:off x="0" y="6121005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28684" y="956172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8684" y="2167385"/>
            <a:ext cx="6571343" cy="3288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21309" y="330371"/>
            <a:ext cx="2368292" cy="304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8A585-8BB5-4FA7-AD37-F8FCFC9D42C3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8684" y="329308"/>
            <a:ext cx="3388498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3728" y="131730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79CD710-43E5-475A-BDA3-0017F8FF9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0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emf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emf"/><Relationship Id="rId4" Type="http://schemas.openxmlformats.org/officeDocument/2006/relationships/oleObject" Target="../embeddings/oleObject4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6.bin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1"/>
          <p:cNvSpPr>
            <a:spLocks noGrp="1"/>
          </p:cNvSpPr>
          <p:nvPr>
            <p:ph type="ctrTitle"/>
          </p:nvPr>
        </p:nvSpPr>
        <p:spPr>
          <a:xfrm>
            <a:off x="114300" y="2276872"/>
            <a:ext cx="8915400" cy="13049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Pengantar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 </a:t>
            </a:r>
            <a:b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</a:b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Sistem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 Basis Data</a:t>
            </a:r>
            <a:endParaRPr lang="id-ID" b="1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50EA0D-9B18-41C5-33FE-E7D4E417C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1697" y="1185927"/>
            <a:ext cx="7376120" cy="977621"/>
          </a:xfrm>
        </p:spPr>
        <p:txBody>
          <a:bodyPr>
            <a:noAutofit/>
          </a:bodyPr>
          <a:lstStyle/>
          <a:p>
            <a:r>
              <a:rPr lang="en-US" sz="2000" dirty="0"/>
              <a:t>Mata </a:t>
            </a:r>
            <a:r>
              <a:rPr lang="en-US" sz="2000" dirty="0" err="1"/>
              <a:t>kuliah</a:t>
            </a:r>
            <a:br>
              <a:rPr lang="en-US" sz="2000" dirty="0"/>
            </a:br>
            <a:r>
              <a:rPr lang="en-US" sz="2000" dirty="0" err="1"/>
              <a:t>Sistem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dan </a:t>
            </a:r>
            <a:r>
              <a:rPr lang="en-US" sz="2000" dirty="0" err="1"/>
              <a:t>Teknologi</a:t>
            </a:r>
            <a:endParaRPr lang="en-ID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06B4102-FB68-F839-3587-69955BB15FAD}"/>
              </a:ext>
            </a:extLst>
          </p:cNvPr>
          <p:cNvSpPr txBox="1">
            <a:spLocks/>
          </p:cNvSpPr>
          <p:nvPr/>
        </p:nvSpPr>
        <p:spPr>
          <a:xfrm>
            <a:off x="114300" y="4786066"/>
            <a:ext cx="8915400" cy="1304925"/>
          </a:xfrm>
          <a:prstGeom prst="rect">
            <a:avLst/>
          </a:prstGeom>
        </p:spPr>
        <p:txBody>
          <a:bodyPr vert="horz" lIns="91440" tIns="45720" rIns="91440" bIns="0" rtlCol="0" anchor="b"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i="0" kern="1200" cap="none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Chapter 8</a:t>
            </a:r>
            <a:endParaRPr lang="id-ID" b="1" dirty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F73BB5C-5F32-78C7-2A2E-FC44DFDC8D0C}"/>
              </a:ext>
            </a:extLst>
          </p:cNvPr>
          <p:cNvSpPr txBox="1">
            <a:spLocks/>
          </p:cNvSpPr>
          <p:nvPr/>
        </p:nvSpPr>
        <p:spPr>
          <a:xfrm>
            <a:off x="228600" y="3941440"/>
            <a:ext cx="7376120" cy="977621"/>
          </a:xfrm>
          <a:prstGeom prst="rect">
            <a:avLst/>
          </a:prstGeom>
        </p:spPr>
        <p:txBody>
          <a:bodyPr vert="horz" lIns="91440" tIns="91440" rIns="91440" bIns="91440" rtlCol="0">
            <a:noAutofit/>
          </a:bodyPr>
          <a:lstStyle>
            <a:lvl1pPr marL="0" indent="0" algn="l" defTabSz="6858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600" b="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5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35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7145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057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4003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Program Pasca Sarjana</a:t>
            </a:r>
          </a:p>
          <a:p>
            <a:r>
              <a:rPr lang="en-US" sz="2000"/>
              <a:t>PROGRAM STUDI MAGISTER MANAJEMEN TEKNOLOGI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403262254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Database Management System (DBMS) </a:t>
            </a:r>
            <a:r>
              <a:rPr lang="en-US" sz="2000" b="1"/>
              <a:t>(2)</a:t>
            </a:r>
            <a:endParaRPr lang="en-US"/>
          </a:p>
        </p:txBody>
      </p:sp>
      <p:pic>
        <p:nvPicPr>
          <p:cNvPr id="26627" name="Picture 2" descr="C:\Users\dikabeast\Desktop\dbms concep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973" y="2005407"/>
            <a:ext cx="5780459" cy="4110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4600" y="3048000"/>
            <a:ext cx="1371600" cy="2514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056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Are These DBMS ?</a:t>
            </a:r>
          </a:p>
        </p:txBody>
      </p:sp>
      <p:pic>
        <p:nvPicPr>
          <p:cNvPr id="27652" name="Picture 2" descr="C:\Users\dikabeast\Desktop\images5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838" y="1676400"/>
            <a:ext cx="2620962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3" descr="C:\Users\dikabeast\Desktop\xampp-log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648" y="4322265"/>
            <a:ext cx="281940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4" descr="C:\Users\dikabeast\Desktop\sqlite_manager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016" y="2233357"/>
            <a:ext cx="261778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5" descr="C:\Users\dikabeast\Desktop\Navicat-Logo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86200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6" descr="C:\Users\dikabeast\Desktop\logo-og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23717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795758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Database Management System (DBMS) </a:t>
            </a:r>
            <a:r>
              <a:rPr lang="en-US" sz="2000" b="1"/>
              <a:t>(3)</a:t>
            </a:r>
            <a:endParaRPr lang="en-US" b="1"/>
          </a:p>
        </p:txBody>
      </p:sp>
      <p:pic>
        <p:nvPicPr>
          <p:cNvPr id="28676" name="Picture 3" descr="C:\Users\dikabeast\Desktop\SQLite370.svg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905000"/>
            <a:ext cx="1928813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4" descr="C:\Users\dikabeast\Desktop\dbmsintro1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2" y="2206135"/>
            <a:ext cx="1828800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5" descr="C:\Users\dikabeast\Desktop\logo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14600"/>
            <a:ext cx="1636713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6" descr="C:\Users\dikabeast\Desktop\OracleDatabase-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3736181"/>
            <a:ext cx="2438400" cy="119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7" descr="C:\Users\dikabeast\Desktop\DB2-logo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200400"/>
            <a:ext cx="2860675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8" descr="C:\Users\dikabeast\Desktop\3157.SQLServerNoVersion_6C304F80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724400"/>
            <a:ext cx="361473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730551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Struktur DBMS </a:t>
            </a:r>
            <a:r>
              <a:rPr lang="en-US" sz="2000" b="1"/>
              <a:t>(1)</a:t>
            </a:r>
          </a:p>
        </p:txBody>
      </p:sp>
      <p:pic>
        <p:nvPicPr>
          <p:cNvPr id="29699" name="Picture 3" descr="C:\Users\dikabeast\Desktop\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7750" y="1493838"/>
            <a:ext cx="7105650" cy="4449762"/>
          </a:xfrm>
          <a:noFill/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719D64B-E7B3-1F6E-909E-161F6C379049}"/>
              </a:ext>
            </a:extLst>
          </p:cNvPr>
          <p:cNvSpPr/>
          <p:nvPr/>
        </p:nvSpPr>
        <p:spPr>
          <a:xfrm>
            <a:off x="323528" y="764704"/>
            <a:ext cx="805156" cy="72913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38193850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Struktur</a:t>
            </a:r>
            <a:r>
              <a:rPr lang="en-US" b="1" dirty="0"/>
              <a:t> DBMS </a:t>
            </a:r>
            <a:r>
              <a:rPr lang="en-US" sz="2000" b="1" dirty="0"/>
              <a:t>(2)</a:t>
            </a:r>
            <a:endParaRPr lang="en-US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95050" y="2852936"/>
            <a:ext cx="3900887" cy="762000"/>
          </a:xfrm>
          <a:ln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Layered Structure of DBMS</a:t>
            </a:r>
          </a:p>
        </p:txBody>
      </p:sp>
      <p:pic>
        <p:nvPicPr>
          <p:cNvPr id="30724" name="Picture 2" descr="C:\Users\dikabeast\Desktop\Capture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9"/>
          <a:stretch>
            <a:fillRect/>
          </a:stretch>
        </p:blipFill>
        <p:spPr bwMode="auto">
          <a:xfrm>
            <a:off x="5148064" y="1269802"/>
            <a:ext cx="384810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>
            <a:cxnSpLocks/>
            <a:stCxn id="30723" idx="3"/>
          </p:cNvCxnSpPr>
          <p:nvPr/>
        </p:nvCxnSpPr>
        <p:spPr>
          <a:xfrm>
            <a:off x="3995937" y="3233936"/>
            <a:ext cx="1152127" cy="0"/>
          </a:xfrm>
          <a:prstGeom prst="straightConnector1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92428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Pemodelan</a:t>
            </a:r>
            <a:r>
              <a:rPr lang="en-US" b="1" dirty="0"/>
              <a:t> Data </a:t>
            </a:r>
            <a:r>
              <a:rPr lang="en-US" sz="2000" b="1" dirty="0"/>
              <a:t>(1)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755576" y="1844825"/>
            <a:ext cx="7488832" cy="4248472"/>
          </a:xfrm>
        </p:spPr>
        <p:txBody>
          <a:bodyPr/>
          <a:lstStyle/>
          <a:p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Model Data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b="1" dirty="0" err="1"/>
              <a:t>konsep</a:t>
            </a:r>
            <a:r>
              <a:rPr lang="en-US" sz="2400" b="1" dirty="0"/>
              <a:t> </a:t>
            </a:r>
            <a:r>
              <a:rPr lang="en-US" sz="2400" b="1" dirty="0" err="1"/>
              <a:t>untuk</a:t>
            </a:r>
            <a:r>
              <a:rPr lang="en-US" sz="2400" b="1" dirty="0"/>
              <a:t> </a:t>
            </a:r>
            <a:r>
              <a:rPr lang="en-US" sz="2400" b="1" dirty="0" err="1"/>
              <a:t>mendeskripsikan</a:t>
            </a:r>
            <a:r>
              <a:rPr lang="en-US" sz="2400" b="1" dirty="0"/>
              <a:t> data </a:t>
            </a:r>
          </a:p>
          <a:p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Skema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b="1" dirty="0" err="1"/>
              <a:t>deskripsi</a:t>
            </a:r>
            <a:r>
              <a:rPr lang="en-US" sz="2400" b="1" dirty="0"/>
              <a:t> </a:t>
            </a:r>
            <a:r>
              <a:rPr lang="en-US" sz="2400" b="1" dirty="0" err="1"/>
              <a:t>dari</a:t>
            </a:r>
            <a:r>
              <a:rPr lang="en-US" sz="2400" b="1" dirty="0"/>
              <a:t> </a:t>
            </a:r>
            <a:r>
              <a:rPr lang="en-US" sz="2400" b="1" dirty="0" err="1"/>
              <a:t>sekumpulan</a:t>
            </a:r>
            <a:r>
              <a:rPr lang="en-US" sz="2400" b="1" dirty="0"/>
              <a:t> data </a:t>
            </a:r>
            <a:r>
              <a:rPr lang="en-US" sz="2400" b="1" dirty="0" err="1"/>
              <a:t>tertentu</a:t>
            </a:r>
            <a:r>
              <a:rPr lang="en-US" sz="2400" b="1" dirty="0"/>
              <a:t> </a:t>
            </a:r>
            <a:r>
              <a:rPr lang="en-US" sz="2400" b="1" dirty="0" err="1"/>
              <a:t>menggunakan</a:t>
            </a:r>
            <a:r>
              <a:rPr lang="en-US" sz="2400" b="1" dirty="0"/>
              <a:t> </a:t>
            </a:r>
            <a:r>
              <a:rPr lang="en-US" sz="2400" b="1" dirty="0" err="1"/>
              <a:t>konsep</a:t>
            </a:r>
            <a:r>
              <a:rPr lang="en-US" sz="2400" b="1" dirty="0"/>
              <a:t> data model yang </a:t>
            </a:r>
            <a:r>
              <a:rPr lang="en-US" sz="2400" b="1" dirty="0" err="1"/>
              <a:t>diberikan</a:t>
            </a:r>
            <a:endParaRPr lang="en-US" sz="2400" dirty="0"/>
          </a:p>
          <a:p>
            <a:r>
              <a:rPr lang="en-US" sz="2400" dirty="0" err="1"/>
              <a:t>Pemodelan</a:t>
            </a:r>
            <a:r>
              <a:rPr lang="en-US" sz="2400" dirty="0"/>
              <a:t> data : Hierarchy Database, Object-Oriented Database, </a:t>
            </a:r>
            <a:r>
              <a:rPr lang="en-US" sz="2400" b="1" u="sng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Relational Database</a:t>
            </a:r>
          </a:p>
          <a:p>
            <a:pPr>
              <a:buFont typeface="Arial" charset="0"/>
              <a:buNone/>
            </a:pPr>
            <a:endParaRPr lang="en-US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1CF1EFA-BF03-064A-81F6-B4A15526C392}"/>
              </a:ext>
            </a:extLst>
          </p:cNvPr>
          <p:cNvSpPr/>
          <p:nvPr/>
        </p:nvSpPr>
        <p:spPr>
          <a:xfrm>
            <a:off x="179512" y="764704"/>
            <a:ext cx="864096" cy="86409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3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223244543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Pemodelan Data </a:t>
            </a:r>
            <a:r>
              <a:rPr lang="en-US" sz="2000" b="1"/>
              <a:t>(2)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128713" y="2166938"/>
          <a:ext cx="6570662" cy="3289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948966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Pemodelan Data </a:t>
            </a:r>
            <a:r>
              <a:rPr lang="en-US" sz="2000" b="1"/>
              <a:t>(3)</a:t>
            </a:r>
            <a:endParaRPr lang="en-US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Skema Konseptual/Logis </a:t>
            </a:r>
            <a:r>
              <a:rPr lang="en-US"/>
              <a:t>mendeskripsikan data yang disimpan dalam model data DBMS.</a:t>
            </a:r>
          </a:p>
          <a:p>
            <a:r>
              <a:rPr lang="en-US" b="1"/>
              <a:t>Skema Fisik </a:t>
            </a:r>
            <a:r>
              <a:rPr lang="en-US"/>
              <a:t>meringkas bagaimana sebenarnya relasi yang dideskripsikan pada skema konseptual (penyimpanan sebenarnya )</a:t>
            </a:r>
          </a:p>
          <a:p>
            <a:r>
              <a:rPr lang="en-US" b="1"/>
              <a:t>Skema Eksternal</a:t>
            </a:r>
            <a:r>
              <a:rPr lang="en-US"/>
              <a:t> akses data oleh pengguna </a:t>
            </a:r>
          </a:p>
        </p:txBody>
      </p:sp>
    </p:spTree>
    <p:extLst>
      <p:ext uri="{BB962C8B-B14F-4D97-AF65-F5344CB8AC3E}">
        <p14:creationId xmlns:p14="http://schemas.microsoft.com/office/powerpoint/2010/main" val="828189297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6571343" cy="1049235"/>
          </a:xfrm>
        </p:spPr>
        <p:txBody>
          <a:bodyPr/>
          <a:lstStyle/>
          <a:p>
            <a:r>
              <a:rPr lang="en-US" b="1" dirty="0" err="1"/>
              <a:t>Pemodelan</a:t>
            </a:r>
            <a:r>
              <a:rPr lang="en-US" b="1" dirty="0"/>
              <a:t> Data </a:t>
            </a:r>
            <a:r>
              <a:rPr lang="en-US" sz="2000" b="1" dirty="0"/>
              <a:t>(4)</a:t>
            </a:r>
            <a:endParaRPr lang="en-US" dirty="0"/>
          </a:p>
        </p:txBody>
      </p:sp>
      <p:pic>
        <p:nvPicPr>
          <p:cNvPr id="35844" name="Picture 2" descr="C:\Users\dikabeast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46050"/>
            <a:ext cx="6231473" cy="507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202943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1099055" y="127627"/>
            <a:ext cx="6571343" cy="1049235"/>
          </a:xfrm>
        </p:spPr>
        <p:txBody>
          <a:bodyPr/>
          <a:lstStyle/>
          <a:p>
            <a:r>
              <a:rPr lang="en-US" b="1" dirty="0" err="1"/>
              <a:t>Pemodelan</a:t>
            </a:r>
            <a:r>
              <a:rPr lang="en-US" b="1" dirty="0"/>
              <a:t> Data </a:t>
            </a:r>
            <a:r>
              <a:rPr lang="en-US" sz="2000" b="1" dirty="0"/>
              <a:t>(5)</a:t>
            </a:r>
            <a:endParaRPr lang="en-US" dirty="0"/>
          </a:p>
        </p:txBody>
      </p:sp>
      <p:pic>
        <p:nvPicPr>
          <p:cNvPr id="36868" name="Picture 2" descr="C:\Users\dikabeast\Desktop\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908720"/>
            <a:ext cx="6192688" cy="50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839350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Agenda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7200" y="22558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3200" dirty="0">
                <a:latin typeface="+mn-lt"/>
                <a:cs typeface="+mn-cs"/>
              </a:rPr>
              <a:t>1.  </a:t>
            </a:r>
            <a:r>
              <a:rPr lang="en-US" sz="3200" dirty="0" err="1"/>
              <a:t>Deskripsi</a:t>
            </a:r>
            <a:r>
              <a:rPr lang="en-US" sz="3200" dirty="0"/>
              <a:t> </a:t>
            </a:r>
            <a:r>
              <a:rPr lang="en-US" sz="3200" dirty="0" err="1"/>
              <a:t>Sistem</a:t>
            </a:r>
            <a:r>
              <a:rPr lang="en-US" sz="3200" dirty="0"/>
              <a:t> Basis Data</a:t>
            </a:r>
            <a:endParaRPr lang="en-US" sz="3200" dirty="0">
              <a:latin typeface="+mn-lt"/>
              <a:cs typeface="+mn-cs"/>
            </a:endParaRPr>
          </a:p>
          <a:p>
            <a:pPr marL="514350" indent="-51435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US" sz="3200" dirty="0">
                <a:latin typeface="+mn-lt"/>
                <a:cs typeface="+mn-cs"/>
              </a:rPr>
              <a:t>DBMS dan </a:t>
            </a:r>
            <a:r>
              <a:rPr lang="en-US" sz="3200" dirty="0" err="1">
                <a:latin typeface="+mn-lt"/>
                <a:cs typeface="+mn-cs"/>
              </a:rPr>
              <a:t>Struktur</a:t>
            </a:r>
            <a:r>
              <a:rPr lang="en-US" sz="3200" dirty="0">
                <a:latin typeface="+mn-lt"/>
                <a:cs typeface="+mn-cs"/>
              </a:rPr>
              <a:t> DBMS</a:t>
            </a:r>
          </a:p>
          <a:p>
            <a:pPr marL="514350" indent="-51435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US" sz="3200" dirty="0" err="1">
                <a:latin typeface="+mn-lt"/>
                <a:cs typeface="+mn-cs"/>
              </a:rPr>
              <a:t>Pemodelan</a:t>
            </a:r>
            <a:r>
              <a:rPr lang="en-US" sz="3200" dirty="0">
                <a:latin typeface="+mn-lt"/>
                <a:cs typeface="+mn-cs"/>
              </a:rPr>
              <a:t> Data, </a:t>
            </a:r>
            <a:r>
              <a:rPr lang="en-US" sz="3200" dirty="0" err="1">
                <a:latin typeface="+mn-lt"/>
                <a:cs typeface="+mn-cs"/>
              </a:rPr>
              <a:t>Konsep</a:t>
            </a:r>
            <a:r>
              <a:rPr lang="en-US" sz="3200" dirty="0">
                <a:latin typeface="+mn-lt"/>
                <a:cs typeface="+mn-cs"/>
              </a:rPr>
              <a:t> ERD </a:t>
            </a:r>
            <a:r>
              <a:rPr lang="en-US" sz="3200" dirty="0" err="1">
                <a:latin typeface="+mn-lt"/>
                <a:cs typeface="+mn-cs"/>
              </a:rPr>
              <a:t>dan</a:t>
            </a:r>
            <a:r>
              <a:rPr lang="en-US" sz="3200" dirty="0">
                <a:latin typeface="+mn-lt"/>
                <a:cs typeface="+mn-cs"/>
              </a:rPr>
              <a:t> Model </a:t>
            </a:r>
            <a:r>
              <a:rPr lang="en-US" sz="3200" dirty="0" err="1">
                <a:latin typeface="+mn-lt"/>
                <a:cs typeface="+mn-cs"/>
              </a:rPr>
              <a:t>Relasional</a:t>
            </a:r>
            <a:endParaRPr lang="en-US" sz="32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5681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Pemodelan Data </a:t>
            </a:r>
            <a:r>
              <a:rPr lang="en-US" sz="2000" b="1"/>
              <a:t>(6)</a:t>
            </a:r>
            <a:endParaRPr lang="en-US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en-US" b="1"/>
              <a:t>Database Universitas</a:t>
            </a:r>
          </a:p>
        </p:txBody>
      </p:sp>
      <p:pic>
        <p:nvPicPr>
          <p:cNvPr id="37892" name="Picture 3" descr="C:\Users\dikabeast\Desktop\Captur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20977"/>
            <a:ext cx="8335963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529250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Entitas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97462"/>
            <a:ext cx="7704856" cy="328863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id-ID" dirty="0"/>
              <a:t>Suatu </a:t>
            </a:r>
            <a:r>
              <a:rPr lang="id-ID" b="1" dirty="0"/>
              <a:t>entitas</a:t>
            </a:r>
            <a:r>
              <a:rPr lang="id-ID" dirty="0"/>
              <a:t> adalah </a:t>
            </a:r>
            <a:r>
              <a:rPr lang="en-US" dirty="0"/>
              <a:t>“</a:t>
            </a:r>
            <a:r>
              <a:rPr lang="id-ID" dirty="0"/>
              <a:t>hal</a:t>
            </a:r>
            <a:r>
              <a:rPr lang="en-US" dirty="0"/>
              <a:t>” </a:t>
            </a:r>
            <a:r>
              <a:rPr lang="id-ID" dirty="0"/>
              <a:t>atau </a:t>
            </a:r>
            <a:r>
              <a:rPr lang="en-US" dirty="0"/>
              <a:t>“</a:t>
            </a:r>
            <a:r>
              <a:rPr lang="id-ID" dirty="0"/>
              <a:t>objek</a:t>
            </a:r>
            <a:r>
              <a:rPr lang="en-US" dirty="0"/>
              <a:t>”</a:t>
            </a:r>
            <a:r>
              <a:rPr lang="id-ID" dirty="0"/>
              <a:t> di dunia nyata yang dapat dibedakan dari semua</a:t>
            </a:r>
            <a:br>
              <a:rPr lang="id-ID" dirty="0"/>
            </a:br>
            <a:r>
              <a:rPr lang="id-ID" dirty="0"/>
              <a:t>benda lain</a:t>
            </a:r>
            <a:r>
              <a:rPr lang="en-US" dirty="0"/>
              <a:t>. Kumpulan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/>
              <a:t>set </a:t>
            </a:r>
            <a:r>
              <a:rPr lang="en-US" b="1" dirty="0" err="1"/>
              <a:t>entitas</a:t>
            </a:r>
            <a:endParaRPr lang="en-US" b="1" dirty="0"/>
          </a:p>
          <a:p>
            <a:pPr>
              <a:buFont typeface="Arial" charset="0"/>
              <a:buNone/>
              <a:defRPr/>
            </a:pPr>
            <a:r>
              <a:rPr lang="en-US" dirty="0"/>
              <a:t>	</a:t>
            </a:r>
            <a:r>
              <a:rPr lang="en-US" dirty="0" err="1"/>
              <a:t>Contoh</a:t>
            </a:r>
            <a:r>
              <a:rPr lang="en-US" dirty="0"/>
              <a:t> :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ST3 Telkom, </a:t>
            </a:r>
            <a:r>
              <a:rPr lang="en-US" dirty="0" err="1"/>
              <a:t>Pasien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Dokter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.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tersendiri</a:t>
            </a:r>
            <a:endParaRPr lang="en-US" dirty="0"/>
          </a:p>
          <a:p>
            <a:pPr>
              <a:defRPr/>
            </a:pP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digambarkan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sekumpulan</a:t>
            </a:r>
            <a:r>
              <a:rPr lang="en-US" dirty="0"/>
              <a:t> </a:t>
            </a:r>
            <a:r>
              <a:rPr lang="en-US" b="1" dirty="0" err="1"/>
              <a:t>atribut</a:t>
            </a:r>
            <a:endParaRPr lang="en-US" b="1" dirty="0"/>
          </a:p>
          <a:p>
            <a:pPr>
              <a:buFont typeface="Arial" charset="0"/>
              <a:buNone/>
              <a:defRPr/>
            </a:pPr>
            <a:r>
              <a:rPr lang="en-US" dirty="0"/>
              <a:t>	</a:t>
            </a:r>
            <a:r>
              <a:rPr lang="en-US" dirty="0" err="1"/>
              <a:t>Contoh</a:t>
            </a:r>
            <a:r>
              <a:rPr lang="en-US" dirty="0"/>
              <a:t> :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NIM, </a:t>
            </a:r>
            <a:r>
              <a:rPr lang="en-US" dirty="0" err="1">
                <a:sym typeface="Wingdings" pitchFamily="2" charset="2"/>
              </a:rPr>
              <a:t>Nama</a:t>
            </a:r>
            <a:r>
              <a:rPr lang="en-US" dirty="0">
                <a:sym typeface="Wingdings" pitchFamily="2" charset="2"/>
              </a:rPr>
              <a:t>, TTL</a:t>
            </a:r>
            <a:endParaRPr lang="en-US" dirty="0"/>
          </a:p>
          <a:p>
            <a:pPr>
              <a:defRPr/>
            </a:pPr>
            <a:r>
              <a:rPr lang="en-US" b="1" dirty="0"/>
              <a:t>Key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atribut</a:t>
            </a:r>
            <a:r>
              <a:rPr lang="en-US" dirty="0"/>
              <a:t> </a:t>
            </a:r>
            <a:r>
              <a:rPr lang="en-US" dirty="0" err="1"/>
              <a:t>unik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membedakan</a:t>
            </a:r>
            <a:r>
              <a:rPr lang="en-US" dirty="0"/>
              <a:t> </a:t>
            </a:r>
            <a:r>
              <a:rPr lang="en-US" dirty="0" err="1"/>
              <a:t>entitas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set </a:t>
            </a:r>
            <a:r>
              <a:rPr lang="en-US" dirty="0" err="1"/>
              <a:t>entitas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7947161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Relasi</a:t>
            </a:r>
            <a:endParaRPr lang="en-US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Relasi</a:t>
            </a:r>
            <a:r>
              <a:rPr lang="en-US" sz="2400" dirty="0"/>
              <a:t> (Relationship Set)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asosiasi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entitas</a:t>
            </a:r>
            <a:r>
              <a:rPr lang="en-US" sz="2400" dirty="0"/>
              <a:t> yang </a:t>
            </a:r>
            <a:r>
              <a:rPr lang="en-US" sz="2400" dirty="0" err="1"/>
              <a:t>berbeda</a:t>
            </a:r>
            <a:r>
              <a:rPr lang="en-US" sz="2400" dirty="0"/>
              <a:t>.</a:t>
            </a:r>
          </a:p>
          <a:p>
            <a:pPr>
              <a:buFont typeface="Arial" charset="0"/>
              <a:buNone/>
            </a:pPr>
            <a:r>
              <a:rPr lang="en-US" sz="2400" dirty="0"/>
              <a:t>	</a:t>
            </a:r>
            <a:r>
              <a:rPr lang="en-US" sz="2400" dirty="0" err="1"/>
              <a:t>Contoh</a:t>
            </a:r>
            <a:r>
              <a:rPr lang="en-US" sz="2400" dirty="0"/>
              <a:t> : </a:t>
            </a:r>
            <a:r>
              <a:rPr lang="en-US" sz="2400" dirty="0" err="1"/>
              <a:t>Mahasiswa</a:t>
            </a:r>
            <a:r>
              <a:rPr lang="en-US" sz="2400" dirty="0"/>
              <a:t> dan </a:t>
            </a:r>
            <a:r>
              <a:rPr lang="en-US" sz="2400" dirty="0" err="1"/>
              <a:t>Dosen</a:t>
            </a:r>
            <a:r>
              <a:rPr lang="en-US" sz="2400" dirty="0"/>
              <a:t> </a:t>
            </a:r>
            <a:r>
              <a:rPr lang="en-US" sz="2400" dirty="0" err="1"/>
              <a:t>Wali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793720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Notasi Diagram E-R </a:t>
            </a:r>
            <a:r>
              <a:rPr lang="en-US" sz="3200" b="1" baseline="30000"/>
              <a:t>[3]</a:t>
            </a:r>
          </a:p>
        </p:txBody>
      </p:sp>
      <p:pic>
        <p:nvPicPr>
          <p:cNvPr id="43011" name="Picture 3" descr="C:\Users\dikabeast\Desktop\inde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2054225"/>
            <a:ext cx="8812088" cy="3679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23901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Kardinalitas </a:t>
            </a:r>
            <a:r>
              <a:rPr lang="en-US" sz="2000" b="1"/>
              <a:t>(1)</a:t>
            </a:r>
            <a:r>
              <a:rPr lang="en-US" b="1" baseline="30000"/>
              <a:t> </a:t>
            </a:r>
            <a:endParaRPr lang="en-US" b="1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1128684" y="2167385"/>
            <a:ext cx="7115724" cy="3288635"/>
          </a:xfrm>
        </p:spPr>
        <p:txBody>
          <a:bodyPr>
            <a:noAutofit/>
          </a:bodyPr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en-US" sz="2800" dirty="0"/>
              <a:t>Satu </a:t>
            </a:r>
            <a:r>
              <a:rPr lang="en-US" sz="2800" dirty="0" err="1"/>
              <a:t>ke</a:t>
            </a:r>
            <a:r>
              <a:rPr lang="en-US" sz="2800" dirty="0"/>
              <a:t> Satu (One to One)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z="2800" dirty="0"/>
              <a:t>Satu </a:t>
            </a:r>
            <a:r>
              <a:rPr lang="en-US" sz="2800" dirty="0" err="1"/>
              <a:t>ke</a:t>
            </a:r>
            <a:r>
              <a:rPr lang="en-US" sz="2800" dirty="0"/>
              <a:t> Banyak (One to Many)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z="2800" dirty="0"/>
              <a:t>Banyak </a:t>
            </a:r>
            <a:r>
              <a:rPr lang="en-US" sz="2800" dirty="0" err="1"/>
              <a:t>ke</a:t>
            </a:r>
            <a:r>
              <a:rPr lang="en-US" sz="2800" dirty="0"/>
              <a:t> Satu (Many to One)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z="2800" dirty="0"/>
              <a:t>Banyak </a:t>
            </a:r>
            <a:r>
              <a:rPr lang="en-US" sz="2800" dirty="0" err="1"/>
              <a:t>ke</a:t>
            </a:r>
            <a:r>
              <a:rPr lang="en-US" sz="2800" dirty="0"/>
              <a:t> Banyak (Many to Many)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5468138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Kardinalitas </a:t>
            </a:r>
            <a:r>
              <a:rPr lang="en-US" sz="2000" b="1"/>
              <a:t>(2)</a:t>
            </a:r>
            <a:r>
              <a:rPr lang="en-US" b="1" baseline="30000"/>
              <a:t> </a:t>
            </a:r>
            <a:endParaRPr lang="en-US"/>
          </a:p>
        </p:txBody>
      </p:sp>
      <p:pic>
        <p:nvPicPr>
          <p:cNvPr id="45060" name="Picture 2" descr="C:\Users\dikabeast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198" y="3187203"/>
            <a:ext cx="52482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3" descr="C:\Users\dikabeast\Desktop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956172"/>
            <a:ext cx="489585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02704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1187624" y="809625"/>
            <a:ext cx="8229600" cy="1143000"/>
          </a:xfrm>
        </p:spPr>
        <p:txBody>
          <a:bodyPr/>
          <a:lstStyle/>
          <a:p>
            <a:r>
              <a:rPr lang="en-US" b="1" dirty="0" err="1"/>
              <a:t>Kardinalitas</a:t>
            </a:r>
            <a:r>
              <a:rPr lang="en-US" b="1" dirty="0"/>
              <a:t> </a:t>
            </a:r>
            <a:r>
              <a:rPr lang="en-US" sz="2000" b="1" dirty="0"/>
              <a:t>(3)</a:t>
            </a:r>
            <a:r>
              <a:rPr lang="en-US" b="1" baseline="30000" dirty="0"/>
              <a:t> </a:t>
            </a:r>
            <a:endParaRPr lang="en-US" dirty="0"/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457200" y="1798638"/>
            <a:ext cx="8229600" cy="4525962"/>
          </a:xfrm>
        </p:spPr>
        <p:txBody>
          <a:bodyPr/>
          <a:lstStyle/>
          <a:p>
            <a:r>
              <a:rPr lang="en-US" sz="2800"/>
              <a:t>One to One </a:t>
            </a:r>
            <a:r>
              <a:rPr lang="en-US" sz="2800">
                <a:sym typeface="Wingdings" pitchFamily="2" charset="2"/>
              </a:rPr>
              <a:t></a:t>
            </a:r>
            <a:endParaRPr lang="en-US" sz="2800"/>
          </a:p>
          <a:p>
            <a:pPr>
              <a:buFont typeface="Arial" charset="0"/>
              <a:buNone/>
            </a:pPr>
            <a:endParaRPr lang="en-US" sz="2800"/>
          </a:p>
          <a:p>
            <a:r>
              <a:rPr lang="en-US" sz="2800"/>
              <a:t>One to Many </a:t>
            </a:r>
            <a:r>
              <a:rPr lang="en-US" sz="2800">
                <a:sym typeface="Wingdings" pitchFamily="2" charset="2"/>
              </a:rPr>
              <a:t></a:t>
            </a:r>
            <a:endParaRPr lang="en-US" sz="2800"/>
          </a:p>
          <a:p>
            <a:endParaRPr lang="en-US" sz="2800"/>
          </a:p>
          <a:p>
            <a:r>
              <a:rPr lang="en-US" sz="2800"/>
              <a:t>Many to One </a:t>
            </a:r>
            <a:r>
              <a:rPr lang="en-US" sz="2800">
                <a:sym typeface="Wingdings" pitchFamily="2" charset="2"/>
              </a:rPr>
              <a:t></a:t>
            </a:r>
          </a:p>
          <a:p>
            <a:endParaRPr lang="en-US" sz="2800">
              <a:sym typeface="Wingdings" pitchFamily="2" charset="2"/>
            </a:endParaRPr>
          </a:p>
          <a:p>
            <a:r>
              <a:rPr lang="en-US" sz="2800">
                <a:sym typeface="Wingdings" pitchFamily="2" charset="2"/>
              </a:rPr>
              <a:t>Many to Many   </a:t>
            </a:r>
            <a:endParaRPr lang="en-US" sz="2800"/>
          </a:p>
        </p:txBody>
      </p:sp>
      <p:pic>
        <p:nvPicPr>
          <p:cNvPr id="46084" name="Picture 2" descr="C:\Users\dikabeast\Desktop\index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1676400"/>
            <a:ext cx="58674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3" descr="C:\Users\dikabeast\Desktop\inde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2667000"/>
            <a:ext cx="58388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4" descr="C:\Users\dikabeast\Desktop\inde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6600" y="3733800"/>
            <a:ext cx="58293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6" descr="C:\Users\dikabeast\Desktop\inde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3275" y="4781550"/>
            <a:ext cx="5800725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655676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1331640" y="84137"/>
            <a:ext cx="8229600" cy="1143000"/>
          </a:xfrm>
        </p:spPr>
        <p:txBody>
          <a:bodyPr/>
          <a:lstStyle/>
          <a:p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Bagaimana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Diagram E-R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nya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en-US" dirty="0"/>
              <a:t>IT Telkom </a:t>
            </a:r>
            <a:r>
              <a:rPr lang="en-US" dirty="0" err="1"/>
              <a:t>Purwokerto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berjumlah</a:t>
            </a:r>
            <a:r>
              <a:rPr lang="en-US" dirty="0"/>
              <a:t> </a:t>
            </a:r>
            <a:r>
              <a:rPr lang="en-US" dirty="0" err="1"/>
              <a:t>sekitar</a:t>
            </a:r>
            <a:r>
              <a:rPr lang="en-US" dirty="0"/>
              <a:t> 800.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memudahkan</a:t>
            </a:r>
            <a:r>
              <a:rPr lang="en-US" dirty="0"/>
              <a:t> </a:t>
            </a:r>
            <a:r>
              <a:rPr lang="en-US" dirty="0" err="1"/>
              <a:t>berjalannya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operasional</a:t>
            </a:r>
            <a:r>
              <a:rPr lang="en-US" dirty="0"/>
              <a:t> </a:t>
            </a:r>
            <a:r>
              <a:rPr lang="en-US" dirty="0" err="1"/>
              <a:t>institusi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basisdata</a:t>
            </a:r>
            <a:r>
              <a:rPr lang="en-US" dirty="0"/>
              <a:t> yang </a:t>
            </a:r>
            <a:r>
              <a:rPr lang="en-US" dirty="0" err="1"/>
              <a:t>menyimpan</a:t>
            </a:r>
            <a:r>
              <a:rPr lang="en-US" dirty="0"/>
              <a:t> :</a:t>
            </a:r>
          </a:p>
          <a:p>
            <a:pPr>
              <a:defRPr/>
            </a:pPr>
            <a:r>
              <a:rPr lang="en-US" dirty="0"/>
              <a:t>Data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data yang </a:t>
            </a:r>
            <a:r>
              <a:rPr lang="en-US" dirty="0" err="1"/>
              <a:t>disimpan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basisdata</a:t>
            </a:r>
            <a:r>
              <a:rPr lang="en-US" dirty="0"/>
              <a:t> yang </a:t>
            </a:r>
            <a:r>
              <a:rPr lang="en-US" dirty="0" err="1"/>
              <a:t>meliputi</a:t>
            </a:r>
            <a:r>
              <a:rPr lang="en-US" dirty="0"/>
              <a:t> NIM (PK), </a:t>
            </a:r>
            <a:r>
              <a:rPr lang="en-US" dirty="0" err="1"/>
              <a:t>Nama</a:t>
            </a:r>
            <a:r>
              <a:rPr lang="en-US" dirty="0"/>
              <a:t>, TTL, </a:t>
            </a:r>
            <a:r>
              <a:rPr lang="en-US" dirty="0" err="1"/>
              <a:t>Alamat</a:t>
            </a:r>
            <a:r>
              <a:rPr lang="en-US" dirty="0"/>
              <a:t>, </a:t>
            </a:r>
            <a:r>
              <a:rPr lang="en-US" dirty="0" err="1"/>
              <a:t>Jurusan</a:t>
            </a:r>
            <a:r>
              <a:rPr lang="en-US" dirty="0"/>
              <a:t>, </a:t>
            </a:r>
            <a:r>
              <a:rPr lang="en-US" dirty="0" err="1"/>
              <a:t>Tahun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Orang</a:t>
            </a:r>
            <a:r>
              <a:rPr lang="en-US" dirty="0"/>
              <a:t> </a:t>
            </a:r>
            <a:r>
              <a:rPr lang="en-US" dirty="0" err="1"/>
              <a:t>Tua</a:t>
            </a:r>
            <a:r>
              <a:rPr lang="en-US" dirty="0"/>
              <a:t>. </a:t>
            </a:r>
          </a:p>
          <a:p>
            <a:pPr>
              <a:defRPr/>
            </a:pPr>
            <a:r>
              <a:rPr lang="en-US" dirty="0"/>
              <a:t>Data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NIK(PK), </a:t>
            </a:r>
            <a:r>
              <a:rPr lang="en-US" dirty="0" err="1"/>
              <a:t>Nama</a:t>
            </a:r>
            <a:r>
              <a:rPr lang="en-US" dirty="0"/>
              <a:t>, </a:t>
            </a:r>
            <a:r>
              <a:rPr lang="en-US" dirty="0" err="1"/>
              <a:t>Alamat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TTL</a:t>
            </a:r>
          </a:p>
          <a:p>
            <a:pPr>
              <a:defRPr/>
            </a:pPr>
            <a:r>
              <a:rPr lang="en-US" dirty="0"/>
              <a:t>Data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Kode</a:t>
            </a:r>
            <a:r>
              <a:rPr lang="en-US" dirty="0"/>
              <a:t> MK (PK), </a:t>
            </a:r>
            <a:r>
              <a:rPr lang="en-US" dirty="0" err="1"/>
              <a:t>Nama</a:t>
            </a:r>
            <a:r>
              <a:rPr lang="en-US" dirty="0"/>
              <a:t> MK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SKS</a:t>
            </a:r>
          </a:p>
          <a:p>
            <a:pPr>
              <a:buFont typeface="Arial" charset="0"/>
              <a:buNone/>
              <a:defRPr/>
            </a:pPr>
            <a:endParaRPr lang="en-US" dirty="0"/>
          </a:p>
          <a:p>
            <a:pPr marL="0" indent="0">
              <a:buFont typeface="Arial" charset="0"/>
              <a:buNone/>
              <a:defRPr/>
            </a:pPr>
            <a:r>
              <a:rPr lang="en-US" dirty="0" err="1"/>
              <a:t>Keterhubungan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mahasiswa</a:t>
            </a:r>
            <a:r>
              <a:rPr lang="en-US" dirty="0"/>
              <a:t>,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1 </a:t>
            </a: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1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wali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1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wali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 </a:t>
            </a:r>
            <a:r>
              <a:rPr lang="en-US" dirty="0" err="1"/>
              <a:t>mahasiswa</a:t>
            </a:r>
            <a:r>
              <a:rPr lang="en-US" dirty="0"/>
              <a:t>. 1 </a:t>
            </a:r>
            <a:r>
              <a:rPr lang="en-US" dirty="0" err="1"/>
              <a:t>dosen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mengampu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1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diampu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 </a:t>
            </a:r>
            <a:r>
              <a:rPr lang="en-US" dirty="0" err="1"/>
              <a:t>dosen</a:t>
            </a:r>
            <a:r>
              <a:rPr lang="en-US" dirty="0"/>
              <a:t>. </a:t>
            </a:r>
          </a:p>
          <a:p>
            <a:pPr>
              <a:buFont typeface="Arial" charset="0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695948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Tabel Relasi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endParaRPr lang="en-US" dirty="0"/>
          </a:p>
        </p:txBody>
      </p:sp>
      <p:grpSp>
        <p:nvGrpSpPr>
          <p:cNvPr id="48132" name="Group 4"/>
          <p:cNvGrpSpPr>
            <a:grpSpLocks/>
          </p:cNvGrpSpPr>
          <p:nvPr/>
        </p:nvGrpSpPr>
        <p:grpSpPr bwMode="auto">
          <a:xfrm>
            <a:off x="1676400" y="1898650"/>
            <a:ext cx="5867400" cy="3359150"/>
            <a:chOff x="499" y="213"/>
            <a:chExt cx="5525" cy="3132"/>
          </a:xfrm>
        </p:grpSpPr>
        <p:sp>
          <p:nvSpPr>
            <p:cNvPr id="48133" name="Line 5"/>
            <p:cNvSpPr>
              <a:spLocks noChangeShapeType="1"/>
            </p:cNvSpPr>
            <p:nvPr/>
          </p:nvSpPr>
          <p:spPr bwMode="auto">
            <a:xfrm flipH="1">
              <a:off x="2678" y="1754"/>
              <a:ext cx="96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8134" name="Group 6"/>
            <p:cNvGrpSpPr>
              <a:grpSpLocks/>
            </p:cNvGrpSpPr>
            <p:nvPr/>
          </p:nvGrpSpPr>
          <p:grpSpPr bwMode="auto">
            <a:xfrm>
              <a:off x="499" y="514"/>
              <a:ext cx="2179" cy="2246"/>
              <a:chOff x="1200" y="900"/>
              <a:chExt cx="2520" cy="2340"/>
            </a:xfrm>
          </p:grpSpPr>
          <p:sp>
            <p:nvSpPr>
              <p:cNvPr id="48143" name="Rectangle 7"/>
              <p:cNvSpPr>
                <a:spLocks noChangeArrowheads="1"/>
              </p:cNvSpPr>
              <p:nvPr/>
            </p:nvSpPr>
            <p:spPr bwMode="auto">
              <a:xfrm>
                <a:off x="1200" y="900"/>
                <a:ext cx="2520" cy="54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spcAft>
                    <a:spcPts val="1000"/>
                  </a:spcAft>
                </a:pPr>
                <a:r>
                  <a:rPr lang="en-US" sz="1600" b="1">
                    <a:latin typeface="Calibri" pitchFamily="34" charset="0"/>
                  </a:rPr>
                  <a:t>Sekolah</a:t>
                </a:r>
                <a:endParaRPr lang="en-US" sz="1600"/>
              </a:p>
            </p:txBody>
          </p:sp>
          <p:sp>
            <p:nvSpPr>
              <p:cNvPr id="48144" name="Rectangle 8"/>
              <p:cNvSpPr>
                <a:spLocks noChangeArrowheads="1"/>
              </p:cNvSpPr>
              <p:nvPr/>
            </p:nvSpPr>
            <p:spPr bwMode="auto">
              <a:xfrm>
                <a:off x="1200" y="1440"/>
                <a:ext cx="960" cy="5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600" b="1">
                    <a:latin typeface="Calibri" pitchFamily="34" charset="0"/>
                  </a:rPr>
                  <a:t>PK</a:t>
                </a:r>
                <a:endParaRPr lang="en-US" sz="1600"/>
              </a:p>
            </p:txBody>
          </p:sp>
          <p:sp>
            <p:nvSpPr>
              <p:cNvPr id="48145" name="Rectangle 9"/>
              <p:cNvSpPr>
                <a:spLocks noChangeArrowheads="1"/>
              </p:cNvSpPr>
              <p:nvPr/>
            </p:nvSpPr>
            <p:spPr bwMode="auto">
              <a:xfrm>
                <a:off x="1800" y="1440"/>
                <a:ext cx="1920" cy="5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600" b="1">
                    <a:latin typeface="Calibri" pitchFamily="34" charset="0"/>
                  </a:rPr>
                  <a:t>ID_Sekolah</a:t>
                </a:r>
                <a:endParaRPr lang="en-US" sz="1600"/>
              </a:p>
            </p:txBody>
          </p:sp>
          <p:grpSp>
            <p:nvGrpSpPr>
              <p:cNvPr id="48146" name="Group 10"/>
              <p:cNvGrpSpPr>
                <a:grpSpLocks/>
              </p:cNvGrpSpPr>
              <p:nvPr/>
            </p:nvGrpSpPr>
            <p:grpSpPr bwMode="auto">
              <a:xfrm>
                <a:off x="1200" y="1980"/>
                <a:ext cx="2520" cy="1260"/>
                <a:chOff x="1200" y="1800"/>
                <a:chExt cx="2520" cy="1080"/>
              </a:xfrm>
            </p:grpSpPr>
            <p:sp>
              <p:nvSpPr>
                <p:cNvPr id="48147" name="Rectangle 11"/>
                <p:cNvSpPr>
                  <a:spLocks noChangeArrowheads="1"/>
                </p:cNvSpPr>
                <p:nvPr/>
              </p:nvSpPr>
              <p:spPr bwMode="auto">
                <a:xfrm>
                  <a:off x="1200" y="1800"/>
                  <a:ext cx="2520" cy="10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1600">
                      <a:latin typeface="Times New Roman" pitchFamily="18" charset="0"/>
                    </a:rPr>
                    <a:t>	</a:t>
                  </a:r>
                  <a:r>
                    <a:rPr lang="en-US" sz="1600">
                      <a:latin typeface="Calibri" pitchFamily="34" charset="0"/>
                    </a:rPr>
                    <a:t>Nama</a:t>
                  </a:r>
                  <a:endParaRPr lang="en-US" sz="1600">
                    <a:latin typeface="Times New Roman" pitchFamily="18" charset="0"/>
                  </a:endParaRPr>
                </a:p>
                <a:p>
                  <a:pPr>
                    <a:spcAft>
                      <a:spcPts val="1000"/>
                    </a:spcAft>
                  </a:pPr>
                  <a:r>
                    <a:rPr lang="en-US" sz="1600">
                      <a:latin typeface="Times New Roman" pitchFamily="18" charset="0"/>
                    </a:rPr>
                    <a:t>	</a:t>
                  </a:r>
                  <a:r>
                    <a:rPr lang="en-US" sz="1600">
                      <a:latin typeface="Calibri" pitchFamily="34" charset="0"/>
                    </a:rPr>
                    <a:t>Alamat</a:t>
                  </a:r>
                </a:p>
                <a:p>
                  <a:pPr>
                    <a:spcAft>
                      <a:spcPts val="1000"/>
                    </a:spcAft>
                  </a:pPr>
                  <a:r>
                    <a:rPr lang="en-US" sz="1600">
                      <a:latin typeface="Calibri" pitchFamily="34" charset="0"/>
                    </a:rPr>
                    <a:t>	No_Telp</a:t>
                  </a:r>
                  <a:endParaRPr lang="en-US" sz="1600"/>
                </a:p>
              </p:txBody>
            </p:sp>
            <p:sp>
              <p:nvSpPr>
                <p:cNvPr id="48148" name="Line 12"/>
                <p:cNvSpPr>
                  <a:spLocks noChangeShapeType="1"/>
                </p:cNvSpPr>
                <p:nvPr/>
              </p:nvSpPr>
              <p:spPr bwMode="auto">
                <a:xfrm>
                  <a:off x="1800" y="1800"/>
                  <a:ext cx="0" cy="108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48135" name="Group 13"/>
            <p:cNvGrpSpPr>
              <a:grpSpLocks/>
            </p:cNvGrpSpPr>
            <p:nvPr/>
          </p:nvGrpSpPr>
          <p:grpSpPr bwMode="auto">
            <a:xfrm>
              <a:off x="3638" y="213"/>
              <a:ext cx="2386" cy="3132"/>
              <a:chOff x="4920" y="720"/>
              <a:chExt cx="2760" cy="3240"/>
            </a:xfrm>
          </p:grpSpPr>
          <p:sp>
            <p:nvSpPr>
              <p:cNvPr id="48136" name="Rectangle 14"/>
              <p:cNvSpPr>
                <a:spLocks noChangeArrowheads="1"/>
              </p:cNvSpPr>
              <p:nvPr/>
            </p:nvSpPr>
            <p:spPr bwMode="auto">
              <a:xfrm>
                <a:off x="4920" y="720"/>
                <a:ext cx="2760" cy="54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>
                  <a:spcAft>
                    <a:spcPts val="1000"/>
                  </a:spcAft>
                </a:pPr>
                <a:r>
                  <a:rPr lang="en-US" sz="1600" b="1"/>
                  <a:t>Calon_Peserta</a:t>
                </a:r>
                <a:endParaRPr lang="en-US" sz="1600"/>
              </a:p>
            </p:txBody>
          </p:sp>
          <p:grpSp>
            <p:nvGrpSpPr>
              <p:cNvPr id="48137" name="Group 15"/>
              <p:cNvGrpSpPr>
                <a:grpSpLocks/>
              </p:cNvGrpSpPr>
              <p:nvPr/>
            </p:nvGrpSpPr>
            <p:grpSpPr bwMode="auto">
              <a:xfrm>
                <a:off x="4920" y="1260"/>
                <a:ext cx="2760" cy="540"/>
                <a:chOff x="1200" y="1260"/>
                <a:chExt cx="2520" cy="540"/>
              </a:xfrm>
            </p:grpSpPr>
            <p:sp>
              <p:nvSpPr>
                <p:cNvPr id="48141" name="Rectangle 16"/>
                <p:cNvSpPr>
                  <a:spLocks noChangeArrowheads="1"/>
                </p:cNvSpPr>
                <p:nvPr/>
              </p:nvSpPr>
              <p:spPr bwMode="auto">
                <a:xfrm>
                  <a:off x="1200" y="1260"/>
                  <a:ext cx="96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1600" b="1">
                      <a:latin typeface="Calibri" pitchFamily="34" charset="0"/>
                    </a:rPr>
                    <a:t>PK</a:t>
                  </a:r>
                  <a:endParaRPr lang="en-US" sz="1600"/>
                </a:p>
              </p:txBody>
            </p:sp>
            <p:sp>
              <p:nvSpPr>
                <p:cNvPr id="48142" name="Rectangle 17"/>
                <p:cNvSpPr>
                  <a:spLocks noChangeArrowheads="1"/>
                </p:cNvSpPr>
                <p:nvPr/>
              </p:nvSpPr>
              <p:spPr bwMode="auto">
                <a:xfrm>
                  <a:off x="1800" y="1260"/>
                  <a:ext cx="1920" cy="5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1600" b="1">
                      <a:latin typeface="Calibri" pitchFamily="34" charset="0"/>
                    </a:rPr>
                    <a:t>NIS</a:t>
                  </a:r>
                  <a:endParaRPr lang="en-US" sz="1600"/>
                </a:p>
              </p:txBody>
            </p:sp>
          </p:grpSp>
          <p:grpSp>
            <p:nvGrpSpPr>
              <p:cNvPr id="48138" name="Group 18"/>
              <p:cNvGrpSpPr>
                <a:grpSpLocks/>
              </p:cNvGrpSpPr>
              <p:nvPr/>
            </p:nvGrpSpPr>
            <p:grpSpPr bwMode="auto">
              <a:xfrm>
                <a:off x="4920" y="1800"/>
                <a:ext cx="2760" cy="2160"/>
                <a:chOff x="1200" y="1800"/>
                <a:chExt cx="2520" cy="1080"/>
              </a:xfrm>
            </p:grpSpPr>
            <p:sp>
              <p:nvSpPr>
                <p:cNvPr id="48139" name="Rectangle 19"/>
                <p:cNvSpPr>
                  <a:spLocks noChangeArrowheads="1"/>
                </p:cNvSpPr>
                <p:nvPr/>
              </p:nvSpPr>
              <p:spPr bwMode="auto">
                <a:xfrm>
                  <a:off x="1200" y="1800"/>
                  <a:ext cx="2520" cy="10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1600">
                      <a:latin typeface="Times New Roman" pitchFamily="18" charset="0"/>
                    </a:rPr>
                    <a:t>	</a:t>
                  </a:r>
                  <a:r>
                    <a:rPr lang="en-US" sz="1600">
                      <a:latin typeface="Calibri" pitchFamily="34" charset="0"/>
                    </a:rPr>
                    <a:t>Nama</a:t>
                  </a:r>
                </a:p>
                <a:p>
                  <a:pPr>
                    <a:spcAft>
                      <a:spcPts val="1000"/>
                    </a:spcAft>
                  </a:pPr>
                  <a:r>
                    <a:rPr lang="en-US" sz="1600">
                      <a:latin typeface="Calibri" pitchFamily="34" charset="0"/>
                    </a:rPr>
                    <a:t>	Tgl_Lahir</a:t>
                  </a:r>
                </a:p>
                <a:p>
                  <a:pPr>
                    <a:spcAft>
                      <a:spcPts val="1000"/>
                    </a:spcAft>
                  </a:pPr>
                  <a:r>
                    <a:rPr lang="en-US" sz="1600">
                      <a:latin typeface="Calibri" pitchFamily="34" charset="0"/>
                    </a:rPr>
                    <a:t>	Alamat</a:t>
                  </a:r>
                </a:p>
                <a:p>
                  <a:pPr>
                    <a:spcAft>
                      <a:spcPts val="1000"/>
                    </a:spcAft>
                  </a:pPr>
                  <a:r>
                    <a:rPr lang="en-US" sz="1600">
                      <a:latin typeface="Calibri" pitchFamily="34" charset="0"/>
                    </a:rPr>
                    <a:t>	Jns_Kelamin</a:t>
                  </a:r>
                </a:p>
                <a:p>
                  <a:pPr>
                    <a:spcAft>
                      <a:spcPts val="1000"/>
                    </a:spcAft>
                  </a:pPr>
                  <a:r>
                    <a:rPr lang="en-US" sz="1600">
                      <a:latin typeface="Calibri" pitchFamily="34" charset="0"/>
                    </a:rPr>
                    <a:t>	Email</a:t>
                  </a:r>
                </a:p>
                <a:p>
                  <a:pPr algn="just">
                    <a:spcAft>
                      <a:spcPts val="1000"/>
                    </a:spcAft>
                  </a:pPr>
                  <a:r>
                    <a:rPr lang="sv-SE" sz="1600" b="1">
                      <a:latin typeface="Calibri" pitchFamily="34" charset="0"/>
                    </a:rPr>
                    <a:t>FK1 	ID_Sekolah</a:t>
                  </a:r>
                  <a:endParaRPr lang="en-US" sz="1600"/>
                </a:p>
              </p:txBody>
            </p:sp>
            <p:sp>
              <p:nvSpPr>
                <p:cNvPr id="48140" name="Line 20"/>
                <p:cNvSpPr>
                  <a:spLocks noChangeShapeType="1"/>
                </p:cNvSpPr>
                <p:nvPr/>
              </p:nvSpPr>
              <p:spPr bwMode="auto">
                <a:xfrm>
                  <a:off x="1800" y="1800"/>
                  <a:ext cx="0" cy="108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128890440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>
          <a:xfrm>
            <a:off x="1157037" y="956172"/>
            <a:ext cx="6571343" cy="1049235"/>
          </a:xfrm>
        </p:spPr>
        <p:txBody>
          <a:bodyPr/>
          <a:lstStyle/>
          <a:p>
            <a:r>
              <a:rPr lang="en-US" b="1"/>
              <a:t>Pemetaan ER ke Tabel Relasi </a:t>
            </a:r>
            <a:r>
              <a:rPr lang="en-US" sz="2000" b="1"/>
              <a:t>(1)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1174981" y="1563959"/>
            <a:ext cx="6571343" cy="328863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b="1" dirty="0" err="1"/>
              <a:t>Kardinalitas</a:t>
            </a:r>
            <a:r>
              <a:rPr lang="en-US" b="1" dirty="0"/>
              <a:t> 1 </a:t>
            </a:r>
            <a:r>
              <a:rPr lang="en-US" b="1" dirty="0" err="1"/>
              <a:t>ke</a:t>
            </a:r>
            <a:r>
              <a:rPr lang="en-US" b="1" dirty="0"/>
              <a:t> 1</a:t>
            </a:r>
          </a:p>
        </p:txBody>
      </p:sp>
      <p:sp>
        <p:nvSpPr>
          <p:cNvPr id="4915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915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065777"/>
              </p:ext>
            </p:extLst>
          </p:nvPr>
        </p:nvGraphicFramePr>
        <p:xfrm>
          <a:off x="1043608" y="2237446"/>
          <a:ext cx="7308850" cy="162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5254568" imgH="1168741" progId="Visio.Drawing.11">
                  <p:embed/>
                </p:oleObj>
              </mc:Choice>
              <mc:Fallback>
                <p:oleObj name="Visio" r:id="rId2" imgW="5254568" imgH="1168741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237446"/>
                        <a:ext cx="7308850" cy="162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778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85428"/>
              </p:ext>
            </p:extLst>
          </p:nvPr>
        </p:nvGraphicFramePr>
        <p:xfrm>
          <a:off x="1831181" y="4282578"/>
          <a:ext cx="5481638" cy="161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936274" imgH="1164510" progId="Visio.Drawing.11">
                  <p:embed/>
                </p:oleObj>
              </mc:Choice>
              <mc:Fallback>
                <p:oleObj r:id="rId4" imgW="3936274" imgH="116451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1181" y="4282578"/>
                        <a:ext cx="5481638" cy="161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0667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7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Definisi Basis Data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128684" y="2167385"/>
            <a:ext cx="7403756" cy="3288635"/>
          </a:xfrm>
        </p:spPr>
        <p:txBody>
          <a:bodyPr>
            <a:noAutofit/>
          </a:bodyPr>
          <a:lstStyle/>
          <a:p>
            <a:r>
              <a:rPr lang="en-US" sz="2800" dirty="0"/>
              <a:t>Basis data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b="1" dirty="0" err="1"/>
              <a:t>kumpulan</a:t>
            </a:r>
            <a:r>
              <a:rPr lang="en-US" sz="2800" b="1" dirty="0"/>
              <a:t> data yang </a:t>
            </a:r>
            <a:r>
              <a:rPr lang="en-US" sz="2800" b="1" dirty="0" err="1"/>
              <a:t>saling</a:t>
            </a:r>
            <a:r>
              <a:rPr lang="en-US" sz="2800" b="1" dirty="0"/>
              <a:t> </a:t>
            </a:r>
            <a:r>
              <a:rPr lang="en-US" sz="2800" b="1" dirty="0" err="1"/>
              <a:t>terhubung</a:t>
            </a:r>
            <a:r>
              <a:rPr lang="en-US" sz="2800" b="1" dirty="0"/>
              <a:t>, </a:t>
            </a:r>
            <a:r>
              <a:rPr lang="en-US" sz="2800" dirty="0" err="1"/>
              <a:t>umumnya</a:t>
            </a:r>
            <a:r>
              <a:rPr lang="en-US" sz="2800" dirty="0"/>
              <a:t> </a:t>
            </a:r>
            <a:r>
              <a:rPr lang="en-US" sz="2800" dirty="0" err="1"/>
              <a:t>mendeskripsikan</a:t>
            </a:r>
            <a:r>
              <a:rPr lang="en-US" sz="2800" dirty="0"/>
              <a:t> </a:t>
            </a:r>
            <a:r>
              <a:rPr lang="en-US" sz="2800" dirty="0" err="1"/>
              <a:t>aktivitas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[B]</a:t>
            </a:r>
            <a:endParaRPr lang="en-US" sz="2800" b="1" dirty="0"/>
          </a:p>
          <a:p>
            <a:r>
              <a:rPr lang="en-US" sz="2800" dirty="0"/>
              <a:t>Basis data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sekumpulan</a:t>
            </a:r>
            <a:r>
              <a:rPr lang="en-US" sz="2800" dirty="0"/>
              <a:t> data yang </a:t>
            </a:r>
            <a:r>
              <a:rPr lang="en-US" sz="2800" dirty="0" err="1"/>
              <a:t>terhubung</a:t>
            </a:r>
            <a:r>
              <a:rPr lang="en-US" sz="2800" dirty="0"/>
              <a:t> [A]</a:t>
            </a:r>
            <a:br>
              <a:rPr lang="en-US" sz="2800" dirty="0"/>
            </a:b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009723484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Pemetaan ER ke Tabel Relasi </a:t>
            </a:r>
            <a:r>
              <a:rPr lang="en-US" sz="2000" b="1"/>
              <a:t>(2)</a:t>
            </a:r>
            <a:endParaRPr lang="en-US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1187624" y="1563959"/>
            <a:ext cx="6571343" cy="328863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dirty="0" err="1"/>
              <a:t>Kardinalitas</a:t>
            </a:r>
            <a:r>
              <a:rPr lang="en-US" dirty="0"/>
              <a:t> 1 </a:t>
            </a:r>
            <a:r>
              <a:rPr lang="en-US" dirty="0" err="1"/>
              <a:t>ke</a:t>
            </a:r>
            <a:r>
              <a:rPr lang="en-US" dirty="0"/>
              <a:t> n (one to many)</a:t>
            </a:r>
          </a:p>
        </p:txBody>
      </p:sp>
      <p:sp>
        <p:nvSpPr>
          <p:cNvPr id="5018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018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467937"/>
              </p:ext>
            </p:extLst>
          </p:nvPr>
        </p:nvGraphicFramePr>
        <p:xfrm>
          <a:off x="971600" y="2342221"/>
          <a:ext cx="7523163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254600" imgH="1168603" progId="Visio.Drawing.11">
                  <p:embed/>
                </p:oleObj>
              </mc:Choice>
              <mc:Fallback>
                <p:oleObj r:id="rId2" imgW="5254600" imgH="116860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2342221"/>
                        <a:ext cx="7523163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911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1756507"/>
              </p:ext>
            </p:extLst>
          </p:nvPr>
        </p:nvGraphicFramePr>
        <p:xfrm>
          <a:off x="1844675" y="4307164"/>
          <a:ext cx="5454650" cy="161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916070" imgH="1164510" progId="Visio.Drawing.11">
                  <p:embed/>
                </p:oleObj>
              </mc:Choice>
              <mc:Fallback>
                <p:oleObj r:id="rId4" imgW="3916070" imgH="1164510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4675" y="4307164"/>
                        <a:ext cx="5454650" cy="161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7035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Pemetaan ER ke Tabel Relasi </a:t>
            </a:r>
            <a:r>
              <a:rPr lang="en-US" sz="2000" b="1"/>
              <a:t>(3)</a:t>
            </a:r>
            <a:endParaRPr lang="en-US"/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1128684" y="1663825"/>
            <a:ext cx="6571343" cy="328863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dirty="0" err="1"/>
              <a:t>Kardinalitas</a:t>
            </a:r>
            <a:r>
              <a:rPr lang="en-US" dirty="0"/>
              <a:t> n </a:t>
            </a:r>
            <a:r>
              <a:rPr lang="en-US" dirty="0" err="1"/>
              <a:t>ke</a:t>
            </a:r>
            <a:r>
              <a:rPr lang="en-US" dirty="0"/>
              <a:t> m (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)</a:t>
            </a:r>
          </a:p>
        </p:txBody>
      </p:sp>
      <p:sp>
        <p:nvSpPr>
          <p:cNvPr id="5120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5120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566246"/>
              </p:ext>
            </p:extLst>
          </p:nvPr>
        </p:nvGraphicFramePr>
        <p:xfrm>
          <a:off x="697632" y="2204864"/>
          <a:ext cx="8458200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254600" imgH="1168603" progId="Visio.Drawing.11">
                  <p:embed/>
                </p:oleObj>
              </mc:Choice>
              <mc:Fallback>
                <p:oleObj r:id="rId2" imgW="5254600" imgH="116860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632" y="2204864"/>
                        <a:ext cx="8458200" cy="188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9216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2598863"/>
              </p:ext>
            </p:extLst>
          </p:nvPr>
        </p:nvGraphicFramePr>
        <p:xfrm>
          <a:off x="1223962" y="4536950"/>
          <a:ext cx="6696075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5139102" imgH="1012284" progId="Visio.Drawing.11">
                  <p:embed/>
                </p:oleObj>
              </mc:Choice>
              <mc:Fallback>
                <p:oleObj r:id="rId4" imgW="5139102" imgH="1012284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3962" y="4536950"/>
                        <a:ext cx="6696075" cy="131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2013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DDL dan DML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Data Definition Language (DDL)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mendefinisikan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atribut-atribut</a:t>
            </a:r>
            <a:r>
              <a:rPr lang="en-US" sz="2400" dirty="0">
                <a:sym typeface="Wingdings" pitchFamily="2" charset="2"/>
              </a:rPr>
              <a:t> database, </a:t>
            </a:r>
            <a:r>
              <a:rPr lang="en-US" sz="2400" dirty="0" err="1">
                <a:sym typeface="Wingdings" pitchFamily="2" charset="2"/>
              </a:rPr>
              <a:t>tabel</a:t>
            </a:r>
            <a:r>
              <a:rPr lang="en-US" sz="2400" dirty="0">
                <a:sym typeface="Wingdings" pitchFamily="2" charset="2"/>
              </a:rPr>
              <a:t>, </a:t>
            </a:r>
            <a:r>
              <a:rPr lang="en-US" sz="2400" dirty="0" err="1">
                <a:sym typeface="Wingdings" pitchFamily="2" charset="2"/>
              </a:rPr>
              <a:t>atribut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kolom</a:t>
            </a:r>
            <a:r>
              <a:rPr lang="en-US" sz="2400" dirty="0">
                <a:sym typeface="Wingdings" pitchFamily="2" charset="2"/>
              </a:rPr>
              <a:t> (field). </a:t>
            </a:r>
            <a:r>
              <a:rPr lang="en-US" sz="2400" b="1" dirty="0" err="1">
                <a:sym typeface="Wingdings" pitchFamily="2" charset="2"/>
              </a:rPr>
              <a:t>Menerjemahkan</a:t>
            </a:r>
            <a:r>
              <a:rPr lang="en-US" sz="2400" b="1" dirty="0">
                <a:sym typeface="Wingdings" pitchFamily="2" charset="2"/>
              </a:rPr>
              <a:t> </a:t>
            </a:r>
            <a:r>
              <a:rPr lang="en-US" sz="2400" b="1" dirty="0" err="1">
                <a:sym typeface="Wingdings" pitchFamily="2" charset="2"/>
              </a:rPr>
              <a:t>dari</a:t>
            </a:r>
            <a:r>
              <a:rPr lang="en-US" sz="2400" b="1" dirty="0">
                <a:sym typeface="Wingdings" pitchFamily="2" charset="2"/>
              </a:rPr>
              <a:t> </a:t>
            </a:r>
            <a:r>
              <a:rPr lang="en-US" sz="2400" b="1" dirty="0" err="1">
                <a:sym typeface="Wingdings" pitchFamily="2" charset="2"/>
              </a:rPr>
              <a:t>skema</a:t>
            </a:r>
            <a:r>
              <a:rPr lang="en-US" sz="2400" b="1" dirty="0">
                <a:sym typeface="Wingdings" pitchFamily="2" charset="2"/>
              </a:rPr>
              <a:t> </a:t>
            </a:r>
            <a:r>
              <a:rPr lang="en-US" sz="2400" b="1" dirty="0" err="1">
                <a:sym typeface="Wingdings" pitchFamily="2" charset="2"/>
              </a:rPr>
              <a:t>konseptual</a:t>
            </a:r>
            <a:r>
              <a:rPr lang="en-US" sz="2400" b="1" dirty="0">
                <a:sym typeface="Wingdings" pitchFamily="2" charset="2"/>
              </a:rPr>
              <a:t> </a:t>
            </a:r>
            <a:r>
              <a:rPr lang="en-US" sz="2400" b="1" dirty="0" err="1">
                <a:sym typeface="Wingdings" pitchFamily="2" charset="2"/>
              </a:rPr>
              <a:t>menjadi</a:t>
            </a:r>
            <a:r>
              <a:rPr lang="en-US" sz="2400" b="1" dirty="0">
                <a:sym typeface="Wingdings" pitchFamily="2" charset="2"/>
              </a:rPr>
              <a:t> </a:t>
            </a:r>
            <a:r>
              <a:rPr lang="en-US" sz="2400" b="1" dirty="0" err="1">
                <a:sym typeface="Wingdings" pitchFamily="2" charset="2"/>
              </a:rPr>
              <a:t>skema</a:t>
            </a:r>
            <a:r>
              <a:rPr lang="en-US" sz="2400" b="1" dirty="0">
                <a:sym typeface="Wingdings" pitchFamily="2" charset="2"/>
              </a:rPr>
              <a:t> </a:t>
            </a:r>
            <a:r>
              <a:rPr lang="en-US" sz="2400" b="1" dirty="0" err="1">
                <a:sym typeface="Wingdings" pitchFamily="2" charset="2"/>
              </a:rPr>
              <a:t>fisik</a:t>
            </a:r>
            <a:r>
              <a:rPr lang="en-US" sz="2400" dirty="0">
                <a:sym typeface="Wingdings" pitchFamily="2" charset="2"/>
              </a:rPr>
              <a:t>. </a:t>
            </a:r>
            <a:endParaRPr lang="en-US" sz="2400" dirty="0"/>
          </a:p>
          <a:p>
            <a:r>
              <a:rPr lang="en-US" sz="2400" dirty="0"/>
              <a:t>Data Manipulation Language (DML)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Perintah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untuk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memanipulasi</a:t>
            </a:r>
            <a:r>
              <a:rPr lang="en-US" sz="2400" dirty="0">
                <a:sym typeface="Wingdings" pitchFamily="2" charset="2"/>
              </a:rPr>
              <a:t> data. </a:t>
            </a:r>
            <a:r>
              <a:rPr lang="en-US" sz="2400" dirty="0" err="1">
                <a:sym typeface="Wingdings" pitchFamily="2" charset="2"/>
              </a:rPr>
              <a:t>Tidak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ada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kaitan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dengan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skema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3792439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Buku</a:t>
            </a:r>
            <a:r>
              <a:rPr lang="en-ID" b="1" dirty="0"/>
              <a:t> </a:t>
            </a:r>
            <a:r>
              <a:rPr lang="en-ID" b="1" dirty="0" err="1"/>
              <a:t>Referensi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lphaUcPeriod"/>
            </a:pPr>
            <a:r>
              <a:rPr lang="fi-FI" sz="2400" dirty="0"/>
              <a:t>Silberschatz, Abraham, Henry F. Korth &amp; S. Sudarshan, </a:t>
            </a:r>
            <a:r>
              <a:rPr lang="fi-FI" sz="2400" i="1" dirty="0"/>
              <a:t>Database SystemConcepts 6th Edition</a:t>
            </a:r>
            <a:r>
              <a:rPr lang="fi-FI" sz="2400" dirty="0"/>
              <a:t>, The Mc Graw Hill, 2011</a:t>
            </a:r>
            <a:endParaRPr lang="en-US" sz="2400" dirty="0"/>
          </a:p>
          <a:p>
            <a:pPr marL="514350" indent="-514350">
              <a:buFont typeface="+mj-lt"/>
              <a:buAutoNum type="alphaUcPeriod"/>
            </a:pPr>
            <a:r>
              <a:rPr lang="fi-FI" sz="2400" dirty="0"/>
              <a:t>Ramakrishnan, Rague &amp; Johannes Gehrke, </a:t>
            </a:r>
            <a:r>
              <a:rPr lang="fi-FI" sz="2400" i="1" dirty="0"/>
              <a:t>Database Manajemen System 3rd Edition</a:t>
            </a:r>
            <a:r>
              <a:rPr lang="fi-FI" sz="2400" dirty="0"/>
              <a:t>, 2003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39633275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5A9C6-A9DA-4447-024D-886C668F5C5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END</a:t>
            </a:r>
            <a:endParaRPr lang="en-ID" sz="6000" dirty="0">
              <a:solidFill>
                <a:schemeClr val="bg1"/>
              </a:solidFill>
            </a:endParaRPr>
          </a:p>
        </p:txBody>
      </p:sp>
      <p:pic>
        <p:nvPicPr>
          <p:cNvPr id="4098" name="Picture 2" descr="Question png images | PNGWing">
            <a:extLst>
              <a:ext uri="{FF2B5EF4-FFF2-40B4-BE49-F238E27FC236}">
                <a16:creationId xmlns:a16="http://schemas.microsoft.com/office/drawing/2014/main" id="{52A9CC40-8D7C-D0CC-D568-28630B825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76872"/>
            <a:ext cx="382875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684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What is Database?</a:t>
            </a:r>
          </a:p>
        </p:txBody>
      </p:sp>
      <p:pic>
        <p:nvPicPr>
          <p:cNvPr id="17412" name="Picture 4" descr="C:\Users\dikabeast\Desktop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3375"/>
            <a:ext cx="6249888" cy="4185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637635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043608" y="830480"/>
            <a:ext cx="8229600" cy="1143000"/>
          </a:xfrm>
        </p:spPr>
        <p:txBody>
          <a:bodyPr/>
          <a:lstStyle/>
          <a:p>
            <a:r>
              <a:rPr lang="en-US" b="1" dirty="0" err="1"/>
              <a:t>Karakteristik</a:t>
            </a:r>
            <a:r>
              <a:rPr lang="en-US" b="1" dirty="0"/>
              <a:t> </a:t>
            </a:r>
            <a:r>
              <a:rPr lang="en-US" b="1" dirty="0" err="1"/>
              <a:t>Penting</a:t>
            </a:r>
            <a:r>
              <a:rPr lang="en-US" b="1" dirty="0"/>
              <a:t> Basis Data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1043608" y="1569016"/>
            <a:ext cx="6768752" cy="4020224"/>
          </a:xfrm>
        </p:spPr>
        <p:txBody>
          <a:bodyPr>
            <a:normAutofit fontScale="92500"/>
          </a:bodyPr>
          <a:lstStyle/>
          <a:p>
            <a:r>
              <a:rPr lang="en-US" sz="2400" dirty="0" err="1"/>
              <a:t>Representasi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dunia </a:t>
            </a:r>
            <a:r>
              <a:rPr lang="en-US" sz="2400" dirty="0" err="1"/>
              <a:t>nyata</a:t>
            </a:r>
            <a:r>
              <a:rPr lang="en-US" sz="2400" dirty="0"/>
              <a:t> (</a:t>
            </a:r>
            <a:r>
              <a:rPr lang="en-US" sz="2400" dirty="0" err="1"/>
              <a:t>miniworld</a:t>
            </a:r>
            <a:r>
              <a:rPr lang="en-US" sz="2400" dirty="0"/>
              <a:t>),</a:t>
            </a:r>
          </a:p>
          <a:p>
            <a:r>
              <a:rPr lang="en-US" sz="2400" dirty="0" err="1"/>
              <a:t>Terstruktur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(</a:t>
            </a:r>
            <a:r>
              <a:rPr lang="en-US" sz="2400" dirty="0" err="1"/>
              <a:t>bahkan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struktur</a:t>
            </a:r>
            <a:r>
              <a:rPr lang="en-US" sz="2400" dirty="0"/>
              <a:t> yang </a:t>
            </a:r>
            <a:r>
              <a:rPr lang="en-US" sz="2400" dirty="0" err="1"/>
              <a:t>teratur</a:t>
            </a:r>
            <a:r>
              <a:rPr lang="en-US" sz="2400" dirty="0"/>
              <a:t> yang </a:t>
            </a:r>
            <a:r>
              <a:rPr lang="en-US" sz="2400" dirty="0" err="1"/>
              <a:t>ketat</a:t>
            </a:r>
            <a:r>
              <a:rPr lang="en-US" sz="2400" dirty="0"/>
              <a:t>),</a:t>
            </a:r>
          </a:p>
          <a:p>
            <a:r>
              <a:rPr lang="en-US" sz="2400" dirty="0" err="1"/>
              <a:t>Mencerminkan</a:t>
            </a:r>
            <a:r>
              <a:rPr lang="en-US" sz="2400" dirty="0"/>
              <a:t> </a:t>
            </a:r>
            <a:r>
              <a:rPr lang="en-US" sz="2400" dirty="0" err="1"/>
              <a:t>kondisi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endParaRPr lang="en-US" sz="2400" dirty="0"/>
          </a:p>
          <a:p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pengguna</a:t>
            </a:r>
            <a:r>
              <a:rPr lang="en-US" sz="2400" dirty="0"/>
              <a:t> dan </a:t>
            </a:r>
            <a:r>
              <a:rPr lang="en-US" sz="2400" dirty="0" err="1"/>
              <a:t>aplikasi</a:t>
            </a:r>
            <a:r>
              <a:rPr lang="en-US" sz="2400" dirty="0"/>
              <a:t>,</a:t>
            </a:r>
          </a:p>
          <a:p>
            <a:r>
              <a:rPr lang="en-US" sz="2400" dirty="0" err="1"/>
              <a:t>Disimpan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permanen</a:t>
            </a:r>
            <a:r>
              <a:rPr lang="en-US" sz="2400" dirty="0"/>
              <a:t> pada </a:t>
            </a:r>
            <a:r>
              <a:rPr lang="en-US" sz="2400" dirty="0" err="1"/>
              <a:t>komputer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Diakses</a:t>
            </a:r>
            <a:r>
              <a:rPr lang="en-US" sz="2400" dirty="0"/>
              <a:t> dan </a:t>
            </a:r>
            <a:r>
              <a:rPr lang="en-US" sz="2400" dirty="0" err="1"/>
              <a:t>dimanipulasi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b="1" u="sng" dirty="0"/>
              <a:t>DBMS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39231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051720" y="956810"/>
            <a:ext cx="6571343" cy="1049235"/>
          </a:xfrm>
        </p:spPr>
        <p:txBody>
          <a:bodyPr/>
          <a:lstStyle/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Database System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54" y="1916832"/>
            <a:ext cx="8229600" cy="4525962"/>
          </a:xfrm>
        </p:spPr>
        <p:txBody>
          <a:bodyPr>
            <a:normAutofit/>
          </a:bodyPr>
          <a:lstStyle/>
          <a:p>
            <a:r>
              <a:rPr lang="en-US" sz="2400" dirty="0" err="1"/>
              <a:t>Koleksi</a:t>
            </a:r>
            <a:r>
              <a:rPr lang="en-US" sz="2400" dirty="0"/>
              <a:t> data yang </a:t>
            </a:r>
            <a:r>
              <a:rPr lang="en-US" sz="2400" dirty="0" err="1"/>
              <a:t>terintegrasi</a:t>
            </a:r>
            <a:r>
              <a:rPr lang="en-US" sz="2400" dirty="0"/>
              <a:t> dan </a:t>
            </a:r>
            <a:r>
              <a:rPr lang="en-US" sz="2400" b="1" dirty="0"/>
              <a:t>sangat </a:t>
            </a:r>
            <a:r>
              <a:rPr lang="en-US" sz="2400" b="1" dirty="0" err="1"/>
              <a:t>besar</a:t>
            </a:r>
            <a:endParaRPr lang="en-US" sz="2400" b="1" dirty="0"/>
          </a:p>
          <a:p>
            <a:r>
              <a:rPr lang="id-ID" sz="2400" b="1" dirty="0"/>
              <a:t>Database Management System (DBMS) </a:t>
            </a:r>
            <a:r>
              <a:rPr lang="id-ID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adalah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id-ID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sistem perangkat lunak yang dirancang untuk menyimpan, mengelola,</a:t>
            </a:r>
            <a:br>
              <a:rPr lang="id-ID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id-ID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dan memfasilitasi akses ke 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basis data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9460" name="Picture 2" descr="C:\Users\dikabeast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2"/>
          <a:stretch>
            <a:fillRect/>
          </a:stretch>
        </p:blipFill>
        <p:spPr bwMode="auto">
          <a:xfrm>
            <a:off x="7092280" y="3645024"/>
            <a:ext cx="1219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4226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/>
              <a:t>Kelemahan Proses Sistem 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586064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defRPr/>
            </a:pPr>
            <a:r>
              <a:rPr lang="en-US" b="1" dirty="0" err="1"/>
              <a:t>Redundansi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ketidakkonsistenan</a:t>
            </a:r>
            <a:r>
              <a:rPr lang="en-US" b="1" dirty="0"/>
              <a:t> data</a:t>
            </a:r>
          </a:p>
          <a:p>
            <a:pPr marL="514350" indent="-514350">
              <a:buFont typeface="Arial" charset="0"/>
              <a:buNone/>
              <a:defRPr/>
            </a:pPr>
            <a:r>
              <a:rPr lang="en-US" dirty="0"/>
              <a:t>	- Format </a:t>
            </a:r>
            <a:r>
              <a:rPr lang="en-US" dirty="0" err="1"/>
              <a:t>bervariasi</a:t>
            </a:r>
            <a:endParaRPr lang="en-US" dirty="0"/>
          </a:p>
          <a:p>
            <a:pPr marL="514350" indent="-514350">
              <a:buFont typeface="Arial" charset="0"/>
              <a:buNone/>
              <a:defRPr/>
            </a:pPr>
            <a:r>
              <a:rPr lang="en-US" dirty="0"/>
              <a:t>	- </a:t>
            </a:r>
            <a:r>
              <a:rPr lang="en-US" dirty="0" err="1"/>
              <a:t>Duplikat</a:t>
            </a:r>
            <a:r>
              <a:rPr lang="en-US" dirty="0"/>
              <a:t> data</a:t>
            </a:r>
          </a:p>
          <a:p>
            <a:pPr marL="514350" indent="-514350">
              <a:defRPr/>
            </a:pPr>
            <a:r>
              <a:rPr lang="en-US" b="1" dirty="0" err="1"/>
              <a:t>Akses</a:t>
            </a:r>
            <a:r>
              <a:rPr lang="en-US" b="1" dirty="0"/>
              <a:t> data </a:t>
            </a:r>
            <a:r>
              <a:rPr lang="en-US" b="1" dirty="0" err="1"/>
              <a:t>susah</a:t>
            </a:r>
            <a:r>
              <a:rPr lang="en-US" b="1" dirty="0"/>
              <a:t>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sym typeface="Wingdings" pitchFamily="2" charset="2"/>
              </a:rPr>
              <a:t>Harus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ada</a:t>
            </a:r>
            <a:r>
              <a:rPr lang="en-US" dirty="0">
                <a:sym typeface="Wingdings" pitchFamily="2" charset="2"/>
              </a:rPr>
              <a:t> program </a:t>
            </a:r>
            <a:r>
              <a:rPr lang="en-US" dirty="0" err="1">
                <a:sym typeface="Wingdings" pitchFamily="2" charset="2"/>
              </a:rPr>
              <a:t>baru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untuk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err="1">
                <a:sym typeface="Wingdings" pitchFamily="2" charset="2"/>
              </a:rPr>
              <a:t>menyeleksi</a:t>
            </a:r>
            <a:r>
              <a:rPr lang="en-US" dirty="0">
                <a:sym typeface="Wingdings" pitchFamily="2" charset="2"/>
              </a:rPr>
              <a:t> data yang </a:t>
            </a:r>
            <a:r>
              <a:rPr lang="en-US" dirty="0" err="1">
                <a:sym typeface="Wingdings" pitchFamily="2" charset="2"/>
              </a:rPr>
              <a:t>dicari</a:t>
            </a:r>
            <a:endParaRPr lang="en-US" dirty="0"/>
          </a:p>
          <a:p>
            <a:pPr marL="514350" indent="-514350">
              <a:defRPr/>
            </a:pPr>
            <a:r>
              <a:rPr lang="en-US" b="1" dirty="0"/>
              <a:t>Data isolation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err="1">
                <a:sym typeface="Wingdings" pitchFamily="2" charset="2"/>
              </a:rPr>
              <a:t>Banyak</a:t>
            </a:r>
            <a:r>
              <a:rPr lang="en-US" dirty="0">
                <a:sym typeface="Wingdings" pitchFamily="2" charset="2"/>
              </a:rPr>
              <a:t> file </a:t>
            </a:r>
            <a:r>
              <a:rPr lang="en-US" dirty="0" err="1">
                <a:sym typeface="Wingdings" pitchFamily="2" charset="2"/>
              </a:rPr>
              <a:t>dan</a:t>
            </a:r>
            <a:r>
              <a:rPr lang="en-US" dirty="0">
                <a:sym typeface="Wingdings" pitchFamily="2" charset="2"/>
              </a:rPr>
              <a:t> format yang </a:t>
            </a:r>
            <a:r>
              <a:rPr lang="en-US" dirty="0" err="1">
                <a:sym typeface="Wingdings" pitchFamily="2" charset="2"/>
              </a:rPr>
              <a:t>berbeda</a:t>
            </a:r>
            <a:endParaRPr lang="en-US" dirty="0"/>
          </a:p>
          <a:p>
            <a:pPr marL="514350" indent="-514350">
              <a:defRPr/>
            </a:pPr>
            <a:r>
              <a:rPr lang="en-US" b="1" dirty="0"/>
              <a:t>Integrity Problems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id-ID" dirty="0"/>
              <a:t>batasan integritas (misalnya saldo rekening&gt; 0) menjadi bagian dari</a:t>
            </a:r>
            <a:r>
              <a:rPr lang="en-US" dirty="0"/>
              <a:t> </a:t>
            </a:r>
            <a:r>
              <a:rPr lang="id-ID" dirty="0"/>
              <a:t>kode program</a:t>
            </a:r>
            <a:r>
              <a:rPr lang="en-US" dirty="0"/>
              <a:t>. </a:t>
            </a:r>
            <a:r>
              <a:rPr lang="id-ID" dirty="0"/>
              <a:t>Sulit untuk menambahkan kendala baru atau mengubah yang sudah ada</a:t>
            </a:r>
            <a:endParaRPr lang="en-US" dirty="0"/>
          </a:p>
          <a:p>
            <a:pPr marL="514350" indent="-514350">
              <a:defRPr/>
            </a:pPr>
            <a:r>
              <a:rPr lang="en-US" b="1" dirty="0"/>
              <a:t>Atomicity Problem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b="1" dirty="0">
                <a:sym typeface="Wingdings" pitchFamily="2" charset="2"/>
              </a:rPr>
              <a:t> </a:t>
            </a:r>
            <a:r>
              <a:rPr lang="id-ID" dirty="0"/>
              <a:t>Kegagalan dapat meninggalkan data dalam keadaan tidak konsisten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id-ID" dirty="0"/>
              <a:t>update parsial dilakukan</a:t>
            </a:r>
            <a:endParaRPr lang="en-US" b="1" dirty="0"/>
          </a:p>
          <a:p>
            <a:pPr marL="514350" indent="-514350">
              <a:defRPr/>
            </a:pPr>
            <a:r>
              <a:rPr lang="en-US" b="1" dirty="0" err="1"/>
              <a:t>Pengaksesan</a:t>
            </a:r>
            <a:r>
              <a:rPr lang="en-US" b="1" dirty="0"/>
              <a:t> data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1 </a:t>
            </a:r>
            <a:r>
              <a:rPr lang="en-US" b="1" dirty="0" err="1"/>
              <a:t>pengguna</a:t>
            </a:r>
            <a:endParaRPr lang="en-US" b="1" dirty="0"/>
          </a:p>
          <a:p>
            <a:pPr marL="514350" indent="-514350">
              <a:defRPr/>
            </a:pPr>
            <a:r>
              <a:rPr lang="en-US" b="1" dirty="0" err="1"/>
              <a:t>Keamanan</a:t>
            </a:r>
            <a:endParaRPr lang="en-U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339752" y="5112432"/>
            <a:ext cx="6696744" cy="944562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2400" b="1" dirty="0" err="1">
                <a:solidFill>
                  <a:schemeClr val="bg1"/>
                </a:solidFill>
                <a:latin typeface="+mn-lt"/>
                <a:cs typeface="+mn-cs"/>
              </a:rPr>
              <a:t>Sistem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Basis Data </a:t>
            </a:r>
            <a:r>
              <a:rPr lang="en-US" sz="2400" b="1" dirty="0" err="1">
                <a:solidFill>
                  <a:schemeClr val="bg1"/>
                </a:solidFill>
                <a:latin typeface="+mn-lt"/>
                <a:cs typeface="+mn-cs"/>
              </a:rPr>
              <a:t>dapat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n-lt"/>
                <a:cs typeface="+mn-cs"/>
              </a:rPr>
              <a:t>menanggulangi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n-lt"/>
                <a:cs typeface="+mn-cs"/>
              </a:rPr>
              <a:t>masalah-masalah</a:t>
            </a:r>
            <a:r>
              <a:rPr lang="en-US" sz="2400" b="1" dirty="0">
                <a:solidFill>
                  <a:schemeClr val="bg1"/>
                </a:solidFill>
                <a:latin typeface="+mn-lt"/>
                <a:cs typeface="+mn-cs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+mn-lt"/>
                <a:cs typeface="+mn-cs"/>
              </a:rPr>
              <a:t>tersebut</a:t>
            </a:r>
            <a:endParaRPr lang="en-US" sz="2400" b="1" dirty="0">
              <a:solidFill>
                <a:schemeClr val="bg1"/>
              </a:solidFill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  <a:defRPr/>
            </a:pPr>
            <a:endParaRPr lang="en-US" sz="2800" dirty="0">
              <a:solidFill>
                <a:srgbClr val="00CC00"/>
              </a:solidFill>
              <a:latin typeface="+mn-lt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9100" y="944561"/>
            <a:ext cx="8305800" cy="458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146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Agenda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14400"/>
          </a:xfrm>
        </p:spPr>
        <p:txBody>
          <a:bodyPr>
            <a:normAutofit/>
          </a:bodyPr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en-US" sz="3200" dirty="0" err="1"/>
              <a:t>Deskripsi</a:t>
            </a:r>
            <a:r>
              <a:rPr lang="en-US" sz="3200" dirty="0"/>
              <a:t> </a:t>
            </a:r>
            <a:r>
              <a:rPr lang="en-US" sz="3200" dirty="0" err="1"/>
              <a:t>Sistem</a:t>
            </a:r>
            <a:r>
              <a:rPr lang="en-US" sz="3200" dirty="0"/>
              <a:t> Basis Data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7200" y="22558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buFontTx/>
              <a:buAutoNum type="arabicPeriod" startAt="2"/>
              <a:defRPr/>
            </a:pPr>
            <a:r>
              <a:rPr lang="en-US" sz="3200" dirty="0">
                <a:latin typeface="+mn-lt"/>
                <a:cs typeface="+mn-cs"/>
              </a:rPr>
              <a:t>DBMS </a:t>
            </a:r>
            <a:r>
              <a:rPr lang="en-US" sz="3200" dirty="0" err="1">
                <a:latin typeface="+mn-lt"/>
                <a:cs typeface="+mn-cs"/>
              </a:rPr>
              <a:t>dan</a:t>
            </a:r>
            <a:r>
              <a:rPr lang="en-US" sz="3200" dirty="0">
                <a:latin typeface="+mn-lt"/>
                <a:cs typeface="+mn-cs"/>
              </a:rPr>
              <a:t> </a:t>
            </a:r>
            <a:r>
              <a:rPr lang="en-US" sz="3200" dirty="0" err="1">
                <a:latin typeface="+mn-lt"/>
                <a:cs typeface="+mn-cs"/>
              </a:rPr>
              <a:t>Struktur</a:t>
            </a:r>
            <a:r>
              <a:rPr lang="en-US" sz="3200" dirty="0">
                <a:latin typeface="+mn-lt"/>
                <a:cs typeface="+mn-cs"/>
              </a:rPr>
              <a:t> DBMS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57200" y="28956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defRPr/>
            </a:pPr>
            <a:r>
              <a:rPr lang="en-US" sz="3200" dirty="0">
                <a:latin typeface="+mn-lt"/>
                <a:cs typeface="+mn-cs"/>
              </a:rPr>
              <a:t>3.	</a:t>
            </a:r>
            <a:r>
              <a:rPr lang="en-US" sz="3200" dirty="0" err="1">
                <a:latin typeface="+mn-lt"/>
                <a:cs typeface="+mn-cs"/>
              </a:rPr>
              <a:t>Pemodelan</a:t>
            </a:r>
            <a:r>
              <a:rPr lang="en-US" sz="3200" dirty="0">
                <a:latin typeface="+mn-lt"/>
                <a:cs typeface="+mn-cs"/>
              </a:rPr>
              <a:t> Data, </a:t>
            </a:r>
            <a:r>
              <a:rPr lang="en-US" sz="3200" dirty="0" err="1">
                <a:latin typeface="+mn-lt"/>
                <a:cs typeface="+mn-cs"/>
              </a:rPr>
              <a:t>Konsep</a:t>
            </a:r>
            <a:r>
              <a:rPr lang="en-US" sz="3200" dirty="0">
                <a:latin typeface="+mn-lt"/>
                <a:cs typeface="+mn-cs"/>
              </a:rPr>
              <a:t> ERD </a:t>
            </a:r>
            <a:r>
              <a:rPr lang="en-US" sz="3200" dirty="0" err="1">
                <a:latin typeface="+mn-lt"/>
                <a:cs typeface="+mn-cs"/>
              </a:rPr>
              <a:t>dan</a:t>
            </a:r>
            <a:r>
              <a:rPr lang="en-US" sz="3200" dirty="0">
                <a:latin typeface="+mn-lt"/>
                <a:cs typeface="+mn-cs"/>
              </a:rPr>
              <a:t> Model </a:t>
            </a:r>
            <a:r>
              <a:rPr lang="en-US" sz="3200" dirty="0" err="1">
                <a:latin typeface="+mn-lt"/>
                <a:cs typeface="+mn-cs"/>
              </a:rPr>
              <a:t>Relasional</a:t>
            </a:r>
            <a:endParaRPr lang="en-US" sz="3200" dirty="0">
              <a:latin typeface="+mn-lt"/>
              <a:cs typeface="+mn-cs"/>
            </a:endParaRPr>
          </a:p>
          <a:p>
            <a:pPr marL="514350" indent="-514350" eaLnBrk="0" hangingPunct="0">
              <a:spcBef>
                <a:spcPct val="20000"/>
              </a:spcBef>
              <a:defRPr/>
            </a:pPr>
            <a:endParaRPr lang="en-US" sz="3200" dirty="0">
              <a:latin typeface="+mn-lt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3886200"/>
            <a:ext cx="8229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defRPr/>
            </a:pPr>
            <a:r>
              <a:rPr lang="en-US" sz="3200" dirty="0">
                <a:latin typeface="+mn-lt"/>
                <a:cs typeface="+mn-cs"/>
              </a:rPr>
              <a:t>4.	</a:t>
            </a:r>
            <a:r>
              <a:rPr lang="en-US" sz="3200" dirty="0" err="1">
                <a:latin typeface="+mn-lt"/>
                <a:cs typeface="+mn-cs"/>
              </a:rPr>
              <a:t>Arsitektur</a:t>
            </a:r>
            <a:r>
              <a:rPr lang="en-US" sz="3200" dirty="0">
                <a:latin typeface="+mn-lt"/>
                <a:cs typeface="+mn-cs"/>
              </a:rPr>
              <a:t> </a:t>
            </a:r>
            <a:r>
              <a:rPr lang="en-US" sz="3200" dirty="0" err="1">
                <a:latin typeface="+mn-lt"/>
                <a:cs typeface="+mn-cs"/>
              </a:rPr>
              <a:t>Sistem</a:t>
            </a:r>
            <a:r>
              <a:rPr lang="en-US" sz="3200" dirty="0">
                <a:latin typeface="+mn-lt"/>
                <a:cs typeface="+mn-cs"/>
              </a:rPr>
              <a:t> Basis Data</a:t>
            </a:r>
          </a:p>
          <a:p>
            <a:pPr marL="514350" indent="-514350" eaLnBrk="0" hangingPunct="0">
              <a:spcBef>
                <a:spcPct val="20000"/>
              </a:spcBef>
              <a:defRPr/>
            </a:pPr>
            <a:endParaRPr lang="en-US" sz="32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1557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5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9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Database Management System (DBMS) </a:t>
            </a:r>
            <a:r>
              <a:rPr lang="en-US" sz="2000" b="1"/>
              <a:t>(1)</a:t>
            </a:r>
          </a:p>
        </p:txBody>
      </p:sp>
      <p:pic>
        <p:nvPicPr>
          <p:cNvPr id="25604" name="Picture 2" descr="C:\Users\dikabeast\Desktop\DBMS-database-management-syste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789" y="2005407"/>
            <a:ext cx="5296422" cy="3964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505200" y="2743200"/>
            <a:ext cx="2590800" cy="2819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B9DDFC7-CD08-25D4-9EBE-9E2B7C47C654}"/>
              </a:ext>
            </a:extLst>
          </p:cNvPr>
          <p:cNvSpPr/>
          <p:nvPr/>
        </p:nvSpPr>
        <p:spPr>
          <a:xfrm>
            <a:off x="260179" y="945421"/>
            <a:ext cx="864096" cy="97141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1</a:t>
            </a:r>
            <a:endParaRPr lang="en-ID" sz="4000" dirty="0"/>
          </a:p>
        </p:txBody>
      </p:sp>
    </p:spTree>
    <p:extLst>
      <p:ext uri="{BB962C8B-B14F-4D97-AF65-F5344CB8AC3E}">
        <p14:creationId xmlns:p14="http://schemas.microsoft.com/office/powerpoint/2010/main" val="23643913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04B663"/>
      </a:accent4>
      <a:accent5>
        <a:srgbClr val="DF8822"/>
      </a:accent5>
      <a:accent6>
        <a:srgbClr val="BC410A"/>
      </a:accent6>
      <a:hlink>
        <a:srgbClr val="5977C4"/>
      </a:hlink>
      <a:folHlink>
        <a:srgbClr val="0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ITTP</Template>
  <TotalTime>1063</TotalTime>
  <Words>1016</Words>
  <Application>Microsoft Office PowerPoint</Application>
  <PresentationFormat>On-screen Show (4:3)</PresentationFormat>
  <Paragraphs>137</Paragraphs>
  <Slides>34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Arial Black</vt:lpstr>
      <vt:lpstr>Calibri</vt:lpstr>
      <vt:lpstr>Century Gothic</vt:lpstr>
      <vt:lpstr>Times New Roman</vt:lpstr>
      <vt:lpstr>Custom Design</vt:lpstr>
      <vt:lpstr>Gallery</vt:lpstr>
      <vt:lpstr>Visio</vt:lpstr>
      <vt:lpstr>Visio.Drawing.11</vt:lpstr>
      <vt:lpstr>Pengantar  Sistem Basis Data</vt:lpstr>
      <vt:lpstr>Agenda</vt:lpstr>
      <vt:lpstr>Definisi Basis Data</vt:lpstr>
      <vt:lpstr>What is Database?</vt:lpstr>
      <vt:lpstr>Karakteristik Penting Basis Data</vt:lpstr>
      <vt:lpstr>Database System ?</vt:lpstr>
      <vt:lpstr>Kelemahan Proses Sistem File</vt:lpstr>
      <vt:lpstr>Agenda</vt:lpstr>
      <vt:lpstr>Database Management System (DBMS) (1)</vt:lpstr>
      <vt:lpstr>Database Management System (DBMS) (2)</vt:lpstr>
      <vt:lpstr>Are These DBMS ?</vt:lpstr>
      <vt:lpstr>Database Management System (DBMS) (3)</vt:lpstr>
      <vt:lpstr>Struktur DBMS (1)</vt:lpstr>
      <vt:lpstr>Struktur DBMS (2)</vt:lpstr>
      <vt:lpstr>Pemodelan Data (1)</vt:lpstr>
      <vt:lpstr>Pemodelan Data (2)</vt:lpstr>
      <vt:lpstr>Pemodelan Data (3)</vt:lpstr>
      <vt:lpstr>Pemodelan Data (4)</vt:lpstr>
      <vt:lpstr>Pemodelan Data (5)</vt:lpstr>
      <vt:lpstr>Pemodelan Data (6)</vt:lpstr>
      <vt:lpstr>Entitas</vt:lpstr>
      <vt:lpstr>Relasi</vt:lpstr>
      <vt:lpstr>Notasi Diagram E-R [3]</vt:lpstr>
      <vt:lpstr>Kardinalitas (1) </vt:lpstr>
      <vt:lpstr>Kardinalitas (2) </vt:lpstr>
      <vt:lpstr>Kardinalitas (3) </vt:lpstr>
      <vt:lpstr>Bagaimana Diagram E-R nya?</vt:lpstr>
      <vt:lpstr>Tabel Relasi</vt:lpstr>
      <vt:lpstr>Pemetaan ER ke Tabel Relasi (1)</vt:lpstr>
      <vt:lpstr>Pemetaan ER ke Tabel Relasi (2)</vt:lpstr>
      <vt:lpstr>Pemetaan ER ke Tabel Relasi (3)</vt:lpstr>
      <vt:lpstr>DDL dan DML</vt:lpstr>
      <vt:lpstr>Buku Referensi</vt:lpstr>
      <vt:lpstr>END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user;Andika Elok</dc:creator>
  <cp:lastModifiedBy>Handoyo Widi</cp:lastModifiedBy>
  <cp:revision>37</cp:revision>
  <dcterms:created xsi:type="dcterms:W3CDTF">2017-09-28T01:11:47Z</dcterms:created>
  <dcterms:modified xsi:type="dcterms:W3CDTF">2023-03-16T11:44:38Z</dcterms:modified>
</cp:coreProperties>
</file>