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7" r:id="rId3"/>
    <p:sldId id="296" r:id="rId4"/>
    <p:sldId id="298" r:id="rId5"/>
    <p:sldId id="299" r:id="rId6"/>
    <p:sldId id="300" r:id="rId7"/>
    <p:sldId id="301" r:id="rId8"/>
    <p:sldId id="302" r:id="rId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3C28A-B612-4A68-B8EA-869D682341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A35B24-6DFE-495A-8480-92AF94549D0D}">
      <dgm:prSet phldrT="[Text]" custT="1"/>
      <dgm:spPr/>
      <dgm:t>
        <a:bodyPr/>
        <a:lstStyle/>
        <a:p>
          <a:r>
            <a:rPr lang="id-ID" sz="1800" dirty="0" smtClean="0"/>
            <a:t>1. Pemilik dan para pemimpin perusahaan harus memiliki visi bisnis dan </a:t>
          </a:r>
        </a:p>
        <a:p>
          <a:r>
            <a:rPr lang="id-ID" sz="1800" dirty="0" smtClean="0"/>
            <a:t>     komitmen berkelanjutan untuk menerapkan prinsip-prinsip green busines</a:t>
          </a:r>
          <a:endParaRPr lang="en-US" sz="1800" dirty="0"/>
        </a:p>
      </dgm:t>
    </dgm:pt>
    <dgm:pt modelId="{236B5166-934A-4B73-A98B-07B32171062B}" type="parTrans" cxnId="{212C1D7E-1268-46F3-83BB-2FBB052CA081}">
      <dgm:prSet/>
      <dgm:spPr/>
      <dgm:t>
        <a:bodyPr/>
        <a:lstStyle/>
        <a:p>
          <a:endParaRPr lang="en-US"/>
        </a:p>
      </dgm:t>
    </dgm:pt>
    <dgm:pt modelId="{6179B238-E966-4EF9-9C3E-4F6B9650D5D6}" type="sibTrans" cxnId="{212C1D7E-1268-46F3-83BB-2FBB052CA081}">
      <dgm:prSet/>
      <dgm:spPr/>
      <dgm:t>
        <a:bodyPr/>
        <a:lstStyle/>
        <a:p>
          <a:endParaRPr lang="en-US"/>
        </a:p>
      </dgm:t>
    </dgm:pt>
    <dgm:pt modelId="{A0022176-9865-481A-84E8-2781EB9742E0}">
      <dgm:prSet phldrT="[Text]" custT="1"/>
      <dgm:spPr/>
      <dgm:t>
        <a:bodyPr/>
        <a:lstStyle/>
        <a:p>
          <a:r>
            <a:rPr lang="id-ID" sz="1800" dirty="0" smtClean="0"/>
            <a:t>2. Manajemen perusahaan perlu membentuk struktur organisasi       dan mempersiapkan SDM serta sumber daya ekonomi dan infrastruktur yang bertangung jawab.</a:t>
          </a:r>
          <a:endParaRPr lang="en-US" sz="1800" dirty="0"/>
        </a:p>
      </dgm:t>
    </dgm:pt>
    <dgm:pt modelId="{562C95E3-5956-4E8E-AE12-AF8A5EF33767}" type="parTrans" cxnId="{7A8A1602-7310-4F28-A73B-FF3D671CA9D9}">
      <dgm:prSet/>
      <dgm:spPr/>
      <dgm:t>
        <a:bodyPr/>
        <a:lstStyle/>
        <a:p>
          <a:endParaRPr lang="en-US"/>
        </a:p>
      </dgm:t>
    </dgm:pt>
    <dgm:pt modelId="{0EF49FF7-B50E-4DF8-BC6F-FF921615FC91}" type="sibTrans" cxnId="{7A8A1602-7310-4F28-A73B-FF3D671CA9D9}">
      <dgm:prSet/>
      <dgm:spPr/>
      <dgm:t>
        <a:bodyPr/>
        <a:lstStyle/>
        <a:p>
          <a:endParaRPr lang="en-US"/>
        </a:p>
      </dgm:t>
    </dgm:pt>
    <dgm:pt modelId="{23A1F8A3-BD39-4525-B300-C7A1A86EDDF5}">
      <dgm:prSet phldrT="[Text]" custT="1"/>
      <dgm:spPr/>
      <dgm:t>
        <a:bodyPr/>
        <a:lstStyle/>
        <a:p>
          <a:r>
            <a:rPr lang="id-ID" sz="1800" dirty="0" smtClean="0"/>
            <a:t>3. Menghadapi dan mengembangkan model SR sesuai dengan karakteristik</a:t>
          </a:r>
        </a:p>
        <a:p>
          <a:r>
            <a:rPr lang="id-ID" sz="1800" dirty="0" smtClean="0"/>
            <a:t>     bisnis dan informasi perusahaan </a:t>
          </a:r>
          <a:endParaRPr lang="en-US" sz="1800" dirty="0"/>
        </a:p>
      </dgm:t>
    </dgm:pt>
    <dgm:pt modelId="{F130AC52-84C8-416C-87B4-D3ED87A3FF86}" type="parTrans" cxnId="{676B0A1B-FC53-4622-AA44-8355BD375DFC}">
      <dgm:prSet/>
      <dgm:spPr/>
      <dgm:t>
        <a:bodyPr/>
        <a:lstStyle/>
        <a:p>
          <a:endParaRPr lang="en-US"/>
        </a:p>
      </dgm:t>
    </dgm:pt>
    <dgm:pt modelId="{D403650B-BD2E-4777-93EB-11B3F960F86E}" type="sibTrans" cxnId="{676B0A1B-FC53-4622-AA44-8355BD375DFC}">
      <dgm:prSet/>
      <dgm:spPr/>
      <dgm:t>
        <a:bodyPr/>
        <a:lstStyle/>
        <a:p>
          <a:endParaRPr lang="en-US"/>
        </a:p>
      </dgm:t>
    </dgm:pt>
    <dgm:pt modelId="{A216A480-1069-4C82-B5F5-4398E09A4A5A}">
      <dgm:prSet phldrT="[Text]" custT="1"/>
      <dgm:spPr/>
      <dgm:t>
        <a:bodyPr/>
        <a:lstStyle/>
        <a:p>
          <a:r>
            <a:rPr lang="id-ID" sz="1800" dirty="0" smtClean="0"/>
            <a:t>4. Megevaluasi efisiensi dan efektivitas serta implikasi dari penerapan model SR</a:t>
          </a:r>
          <a:endParaRPr lang="en-US" sz="1800" dirty="0"/>
        </a:p>
      </dgm:t>
    </dgm:pt>
    <dgm:pt modelId="{7B83939D-4CF2-4508-A98F-090A67CE6B18}" type="parTrans" cxnId="{D951F11F-FD7C-4EB0-A0A8-F1C416FE1094}">
      <dgm:prSet/>
      <dgm:spPr/>
      <dgm:t>
        <a:bodyPr/>
        <a:lstStyle/>
        <a:p>
          <a:endParaRPr lang="en-US"/>
        </a:p>
      </dgm:t>
    </dgm:pt>
    <dgm:pt modelId="{C17EF655-9BBE-4807-B714-147BBABF40E6}" type="sibTrans" cxnId="{D951F11F-FD7C-4EB0-A0A8-F1C416FE1094}">
      <dgm:prSet/>
      <dgm:spPr/>
      <dgm:t>
        <a:bodyPr/>
        <a:lstStyle/>
        <a:p>
          <a:endParaRPr lang="en-US"/>
        </a:p>
      </dgm:t>
    </dgm:pt>
    <dgm:pt modelId="{43730CDD-BF2C-4FD1-BAED-E7630EE17E30}" type="pres">
      <dgm:prSet presAssocID="{D2E3C28A-B612-4A68-B8EA-869D682341AC}" presName="linear" presStyleCnt="0">
        <dgm:presLayoutVars>
          <dgm:animLvl val="lvl"/>
          <dgm:resizeHandles val="exact"/>
        </dgm:presLayoutVars>
      </dgm:prSet>
      <dgm:spPr/>
    </dgm:pt>
    <dgm:pt modelId="{6F13AF44-B38B-4BD9-BC72-3507D20F8356}" type="pres">
      <dgm:prSet presAssocID="{60A35B24-6DFE-495A-8480-92AF94549D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35AEFF-DE69-478F-881D-12E1A9B7BB3F}" type="pres">
      <dgm:prSet presAssocID="{60A35B24-6DFE-495A-8480-92AF94549D0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559A6-4C08-4222-BFE1-76EAE60327C3}" type="pres">
      <dgm:prSet presAssocID="{23A1F8A3-BD39-4525-B300-C7A1A86EDDF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83F9F4-8EA2-4AA1-AD73-F4DA98AF6184}" type="pres">
      <dgm:prSet presAssocID="{23A1F8A3-BD39-4525-B300-C7A1A86EDDF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13C90-A098-4C34-B4BD-6658D5C6242E}" type="presOf" srcId="{A216A480-1069-4C82-B5F5-4398E09A4A5A}" destId="{C283F9F4-8EA2-4AA1-AD73-F4DA98AF6184}" srcOrd="0" destOrd="0" presId="urn:microsoft.com/office/officeart/2005/8/layout/vList2"/>
    <dgm:cxn modelId="{DBFD42DA-E851-4C07-A638-D633E8204C7A}" type="presOf" srcId="{60A35B24-6DFE-495A-8480-92AF94549D0D}" destId="{6F13AF44-B38B-4BD9-BC72-3507D20F8356}" srcOrd="0" destOrd="0" presId="urn:microsoft.com/office/officeart/2005/8/layout/vList2"/>
    <dgm:cxn modelId="{676B0A1B-FC53-4622-AA44-8355BD375DFC}" srcId="{D2E3C28A-B612-4A68-B8EA-869D682341AC}" destId="{23A1F8A3-BD39-4525-B300-C7A1A86EDDF5}" srcOrd="1" destOrd="0" parTransId="{F130AC52-84C8-416C-87B4-D3ED87A3FF86}" sibTransId="{D403650B-BD2E-4777-93EB-11B3F960F86E}"/>
    <dgm:cxn modelId="{D951F11F-FD7C-4EB0-A0A8-F1C416FE1094}" srcId="{23A1F8A3-BD39-4525-B300-C7A1A86EDDF5}" destId="{A216A480-1069-4C82-B5F5-4398E09A4A5A}" srcOrd="0" destOrd="0" parTransId="{7B83939D-4CF2-4508-A98F-090A67CE6B18}" sibTransId="{C17EF655-9BBE-4807-B714-147BBABF40E6}"/>
    <dgm:cxn modelId="{212C1D7E-1268-46F3-83BB-2FBB052CA081}" srcId="{D2E3C28A-B612-4A68-B8EA-869D682341AC}" destId="{60A35B24-6DFE-495A-8480-92AF94549D0D}" srcOrd="0" destOrd="0" parTransId="{236B5166-934A-4B73-A98B-07B32171062B}" sibTransId="{6179B238-E966-4EF9-9C3E-4F6B9650D5D6}"/>
    <dgm:cxn modelId="{7A8A1602-7310-4F28-A73B-FF3D671CA9D9}" srcId="{60A35B24-6DFE-495A-8480-92AF94549D0D}" destId="{A0022176-9865-481A-84E8-2781EB9742E0}" srcOrd="0" destOrd="0" parTransId="{562C95E3-5956-4E8E-AE12-AF8A5EF33767}" sibTransId="{0EF49FF7-B50E-4DF8-BC6F-FF921615FC91}"/>
    <dgm:cxn modelId="{1FF984B2-4A8D-4A7C-BE19-BEDFCFE5E2ED}" type="presOf" srcId="{23A1F8A3-BD39-4525-B300-C7A1A86EDDF5}" destId="{0D1559A6-4C08-4222-BFE1-76EAE60327C3}" srcOrd="0" destOrd="0" presId="urn:microsoft.com/office/officeart/2005/8/layout/vList2"/>
    <dgm:cxn modelId="{991E02DD-309E-4F0A-B168-01E7254097DD}" type="presOf" srcId="{D2E3C28A-B612-4A68-B8EA-869D682341AC}" destId="{43730CDD-BF2C-4FD1-BAED-E7630EE17E30}" srcOrd="0" destOrd="0" presId="urn:microsoft.com/office/officeart/2005/8/layout/vList2"/>
    <dgm:cxn modelId="{324DE3DE-CE9A-43A7-AD4C-7683FED79587}" type="presOf" srcId="{A0022176-9865-481A-84E8-2781EB9742E0}" destId="{6F35AEFF-DE69-478F-881D-12E1A9B7BB3F}" srcOrd="0" destOrd="0" presId="urn:microsoft.com/office/officeart/2005/8/layout/vList2"/>
    <dgm:cxn modelId="{A55AC576-D452-4AFF-A30A-C510020E2AB1}" type="presParOf" srcId="{43730CDD-BF2C-4FD1-BAED-E7630EE17E30}" destId="{6F13AF44-B38B-4BD9-BC72-3507D20F8356}" srcOrd="0" destOrd="0" presId="urn:microsoft.com/office/officeart/2005/8/layout/vList2"/>
    <dgm:cxn modelId="{1E9FE203-26F8-4774-85B2-BDAA6996798C}" type="presParOf" srcId="{43730CDD-BF2C-4FD1-BAED-E7630EE17E30}" destId="{6F35AEFF-DE69-478F-881D-12E1A9B7BB3F}" srcOrd="1" destOrd="0" presId="urn:microsoft.com/office/officeart/2005/8/layout/vList2"/>
    <dgm:cxn modelId="{14E81239-A450-45E5-87FE-9D85C3121643}" type="presParOf" srcId="{43730CDD-BF2C-4FD1-BAED-E7630EE17E30}" destId="{0D1559A6-4C08-4222-BFE1-76EAE60327C3}" srcOrd="2" destOrd="0" presId="urn:microsoft.com/office/officeart/2005/8/layout/vList2"/>
    <dgm:cxn modelId="{862782ED-45A5-4440-8C4F-64BB38840170}" type="presParOf" srcId="{43730CDD-BF2C-4FD1-BAED-E7630EE17E30}" destId="{C283F9F4-8EA2-4AA1-AD73-F4DA98AF61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3AF44-B38B-4BD9-BC72-3507D20F8356}">
      <dsp:nvSpPr>
        <dsp:cNvPr id="0" name=""/>
        <dsp:cNvSpPr/>
      </dsp:nvSpPr>
      <dsp:spPr>
        <a:xfrm>
          <a:off x="0" y="21039"/>
          <a:ext cx="7488832" cy="106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1. Pemilik dan para pemimpin perusahaan harus memiliki visi bisnis dan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     komitmen berkelanjutan untuk menerapkan prinsip-prinsip green busines</a:t>
          </a:r>
          <a:endParaRPr lang="en-US" sz="1800" kern="1200" dirty="0"/>
        </a:p>
      </dsp:txBody>
      <dsp:txXfrm>
        <a:off x="52089" y="73128"/>
        <a:ext cx="7384654" cy="962862"/>
      </dsp:txXfrm>
    </dsp:sp>
    <dsp:sp modelId="{6F35AEFF-DE69-478F-881D-12E1A9B7BB3F}">
      <dsp:nvSpPr>
        <dsp:cNvPr id="0" name=""/>
        <dsp:cNvSpPr/>
      </dsp:nvSpPr>
      <dsp:spPr>
        <a:xfrm>
          <a:off x="0" y="1088080"/>
          <a:ext cx="7488832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2. Manajemen perusahaan perlu membentuk struktur organisasi       dan mempersiapkan SDM serta sumber daya ekonomi dan infrastruktur yang bertangung jawab.</a:t>
          </a:r>
          <a:endParaRPr lang="en-US" sz="1800" kern="1200" dirty="0"/>
        </a:p>
      </dsp:txBody>
      <dsp:txXfrm>
        <a:off x="0" y="1088080"/>
        <a:ext cx="7488832" cy="943920"/>
      </dsp:txXfrm>
    </dsp:sp>
    <dsp:sp modelId="{0D1559A6-4C08-4222-BFE1-76EAE60327C3}">
      <dsp:nvSpPr>
        <dsp:cNvPr id="0" name=""/>
        <dsp:cNvSpPr/>
      </dsp:nvSpPr>
      <dsp:spPr>
        <a:xfrm>
          <a:off x="0" y="2032000"/>
          <a:ext cx="7488832" cy="1067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3. Menghadapi dan mengembangkan model SR sesuai dengan karakteristik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     bisnis dan informasi perusahaan </a:t>
          </a:r>
          <a:endParaRPr lang="en-US" sz="1800" kern="1200" dirty="0"/>
        </a:p>
      </dsp:txBody>
      <dsp:txXfrm>
        <a:off x="52089" y="2084089"/>
        <a:ext cx="7384654" cy="962862"/>
      </dsp:txXfrm>
    </dsp:sp>
    <dsp:sp modelId="{C283F9F4-8EA2-4AA1-AD73-F4DA98AF6184}">
      <dsp:nvSpPr>
        <dsp:cNvPr id="0" name=""/>
        <dsp:cNvSpPr/>
      </dsp:nvSpPr>
      <dsp:spPr>
        <a:xfrm>
          <a:off x="0" y="3099040"/>
          <a:ext cx="7488832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800" kern="1200" dirty="0" smtClean="0"/>
            <a:t>4. Megevaluasi efisiensi dan efektivitas serta implikasi dari penerapan model SR</a:t>
          </a:r>
          <a:endParaRPr lang="en-US" sz="1800" kern="1200" dirty="0"/>
        </a:p>
      </dsp:txBody>
      <dsp:txXfrm>
        <a:off x="0" y="3099040"/>
        <a:ext cx="7488832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3F42E-36B4-41B4-85FB-2FBC12855FC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A8BA6-B843-461F-A689-AC9A0E707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12B21D9-C025-4489-B5AA-9EAC2C95C47E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C68F251-27B4-4E30-A43A-F2E3FF125E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F251-27B4-4E30-A43A-F2E3FF125E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F951-60C3-4857-8D3C-96E57873BF6E}" type="slidenum">
              <a:rPr lang="en-US"/>
              <a:pPr/>
              <a:t>2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0128" tIns="0" rIns="20128" bIns="0" anchor="b"/>
          <a:lstStyle/>
          <a:p>
            <a:pPr algn="r" eaLnBrk="0" hangingPunct="0"/>
            <a:r>
              <a:rPr lang="en-US" sz="1100" i="1">
                <a:latin typeface="Times New Roman" pitchFamily="18" charset="0"/>
              </a:rPr>
              <a:t>35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w="12700" cap="flat">
            <a:solidFill>
              <a:schemeClr val="tx1"/>
            </a:solidFill>
          </a:ln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6828" y="4759643"/>
            <a:ext cx="5051320" cy="4509135"/>
          </a:xfrm>
          <a:ln/>
        </p:spPr>
        <p:txBody>
          <a:bodyPr lIns="95610" tIns="46966" rIns="95610" bIns="46966"/>
          <a:lstStyle/>
          <a:p>
            <a:pPr defTabSz="982929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F951-60C3-4857-8D3C-96E57873BF6E}" type="slidenum">
              <a:rPr lang="en-US"/>
              <a:pPr/>
              <a:t>3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0128" tIns="0" rIns="20128" bIns="0" anchor="b"/>
          <a:lstStyle/>
          <a:p>
            <a:pPr algn="r" eaLnBrk="0" hangingPunct="0"/>
            <a:r>
              <a:rPr lang="en-US" sz="1100" i="1">
                <a:latin typeface="Times New Roman" pitchFamily="18" charset="0"/>
              </a:rPr>
              <a:t>35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w="12700" cap="flat">
            <a:solidFill>
              <a:schemeClr val="tx1"/>
            </a:solidFill>
          </a:ln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6828" y="4759643"/>
            <a:ext cx="5051320" cy="4509135"/>
          </a:xfrm>
          <a:ln/>
        </p:spPr>
        <p:txBody>
          <a:bodyPr lIns="95610" tIns="46966" rIns="95610" bIns="46966"/>
          <a:lstStyle/>
          <a:p>
            <a:pPr defTabSz="982929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F951-60C3-4857-8D3C-96E57873BF6E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0128" tIns="0" rIns="20128" bIns="0" anchor="b"/>
          <a:lstStyle/>
          <a:p>
            <a:pPr algn="r" eaLnBrk="0" hangingPunct="0"/>
            <a:r>
              <a:rPr lang="en-US" sz="1100" i="1">
                <a:latin typeface="Times New Roman" pitchFamily="18" charset="0"/>
              </a:rPr>
              <a:t>35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w="12700" cap="flat">
            <a:solidFill>
              <a:schemeClr val="tx1"/>
            </a:solidFill>
          </a:ln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6828" y="4759643"/>
            <a:ext cx="5051320" cy="4509135"/>
          </a:xfrm>
          <a:ln/>
        </p:spPr>
        <p:txBody>
          <a:bodyPr lIns="95610" tIns="46966" rIns="95610" bIns="46966"/>
          <a:lstStyle/>
          <a:p>
            <a:pPr defTabSz="982929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F951-60C3-4857-8D3C-96E57873BF6E}" type="slidenum">
              <a:rPr lang="en-US"/>
              <a:pPr/>
              <a:t>5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0128" tIns="0" rIns="20128" bIns="0" anchor="b"/>
          <a:lstStyle/>
          <a:p>
            <a:pPr algn="r" eaLnBrk="0" hangingPunct="0"/>
            <a:r>
              <a:rPr lang="en-US" sz="1100" i="1">
                <a:latin typeface="Times New Roman" pitchFamily="18" charset="0"/>
              </a:rPr>
              <a:t>35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w="12700" cap="flat">
            <a:solidFill>
              <a:schemeClr val="tx1"/>
            </a:solidFill>
          </a:ln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6828" y="4759643"/>
            <a:ext cx="5051320" cy="4509135"/>
          </a:xfrm>
          <a:ln/>
        </p:spPr>
        <p:txBody>
          <a:bodyPr lIns="95610" tIns="46966" rIns="95610" bIns="46966"/>
          <a:lstStyle/>
          <a:p>
            <a:pPr defTabSz="982929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F951-60C3-4857-8D3C-96E57873BF6E}" type="slidenum">
              <a:rPr lang="en-US"/>
              <a:pPr/>
              <a:t>6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0128" tIns="0" rIns="20128" bIns="0" anchor="b"/>
          <a:lstStyle/>
          <a:p>
            <a:pPr algn="r" eaLnBrk="0" hangingPunct="0"/>
            <a:r>
              <a:rPr lang="en-US" sz="1100" i="1">
                <a:latin typeface="Times New Roman" pitchFamily="18" charset="0"/>
              </a:rPr>
              <a:t>35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w="12700" cap="flat">
            <a:solidFill>
              <a:schemeClr val="tx1"/>
            </a:solidFill>
          </a:ln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6828" y="4759643"/>
            <a:ext cx="5051320" cy="4509135"/>
          </a:xfrm>
          <a:ln/>
        </p:spPr>
        <p:txBody>
          <a:bodyPr lIns="95610" tIns="46966" rIns="95610" bIns="46966"/>
          <a:lstStyle/>
          <a:p>
            <a:pPr defTabSz="982929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F951-60C3-4857-8D3C-96E57873BF6E}" type="slidenum">
              <a:rPr lang="en-US"/>
              <a:pPr/>
              <a:t>7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0128" tIns="0" rIns="20128" bIns="0" anchor="b"/>
          <a:lstStyle/>
          <a:p>
            <a:pPr algn="r" eaLnBrk="0" hangingPunct="0"/>
            <a:r>
              <a:rPr lang="en-US" sz="1100" i="1">
                <a:latin typeface="Times New Roman" pitchFamily="18" charset="0"/>
              </a:rPr>
              <a:t>35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w="12700" cap="flat">
            <a:solidFill>
              <a:schemeClr val="tx1"/>
            </a:solidFill>
          </a:ln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6828" y="4759643"/>
            <a:ext cx="5051320" cy="4509135"/>
          </a:xfrm>
          <a:ln/>
        </p:spPr>
        <p:txBody>
          <a:bodyPr lIns="95610" tIns="46966" rIns="95610" bIns="46966"/>
          <a:lstStyle/>
          <a:p>
            <a:pPr defTabSz="982929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9F951-60C3-4857-8D3C-96E57873BF6E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0128" tIns="0" rIns="20128" bIns="0" anchor="b"/>
          <a:lstStyle/>
          <a:p>
            <a:pPr algn="r" eaLnBrk="0" hangingPunct="0"/>
            <a:r>
              <a:rPr lang="en-US" sz="1100" i="1">
                <a:latin typeface="Times New Roman" pitchFamily="18" charset="0"/>
              </a:rPr>
              <a:t>35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6616" tIns="48308" rIns="96616" bIns="48308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8825"/>
            <a:ext cx="4989513" cy="3743325"/>
          </a:xfrm>
          <a:ln w="12700" cap="flat">
            <a:solidFill>
              <a:schemeClr val="tx1"/>
            </a:solidFill>
          </a:ln>
        </p:spPr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6828" y="4759643"/>
            <a:ext cx="5051320" cy="4509135"/>
          </a:xfrm>
          <a:ln/>
        </p:spPr>
        <p:txBody>
          <a:bodyPr lIns="95610" tIns="46966" rIns="95610" bIns="46966"/>
          <a:lstStyle/>
          <a:p>
            <a:pPr defTabSz="982929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REVISI 01 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BA98-2581-4FFD-8E18-204960A383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maj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6490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Cambria" pitchFamily="18" charset="0"/>
              </a:rPr>
              <a:t>PELAPORAN YANG BERKELANJUTAN (</a:t>
            </a:r>
            <a:r>
              <a:rPr lang="id-ID" i="1" dirty="0" smtClean="0">
                <a:latin typeface="Cambria" pitchFamily="18" charset="0"/>
              </a:rPr>
              <a:t>SUSTAINABILITY REPORTING</a:t>
            </a:r>
            <a:r>
              <a:rPr lang="id-ID" dirty="0" smtClean="0">
                <a:latin typeface="Cambria" pitchFamily="18" charset="0"/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Pertemuan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– 14 : </a:t>
            </a:r>
            <a:r>
              <a:rPr lang="id-ID" dirty="0" smtClean="0">
                <a:solidFill>
                  <a:srgbClr val="FF0000"/>
                </a:solidFill>
                <a:latin typeface="Cambria" pitchFamily="18" charset="0"/>
              </a:rPr>
              <a:t>Definisi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88640"/>
            <a:ext cx="2895600" cy="365125"/>
          </a:xfrm>
        </p:spPr>
        <p:txBody>
          <a:bodyPr/>
          <a:lstStyle/>
          <a:p>
            <a:r>
              <a:rPr lang="id-ID" dirty="0" smtClean="0"/>
              <a:t>AKT 15209 </a:t>
            </a:r>
            <a:r>
              <a:rPr lang="en-US" dirty="0" smtClean="0"/>
              <a:t> </a:t>
            </a:r>
            <a:r>
              <a:rPr lang="id-ID" dirty="0" smtClean="0"/>
              <a:t>Akt  Sosial dan Lingkungan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No.4FM-D 2.4.24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Tanggal Berlaku: 9 Juli 2015</a:t>
            </a:r>
            <a:endParaRPr lang="en-US" dirty="0"/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Rev.00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620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Latar Belakang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495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id-ID" b="1" dirty="0" smtClean="0"/>
              <a:t>Perlunya </a:t>
            </a:r>
            <a:r>
              <a:rPr lang="id-ID" b="1" dirty="0"/>
              <a:t>segera dilakukan reformasi akuntansi konvensional menuju: </a:t>
            </a:r>
            <a:r>
              <a:rPr lang="id-ID" b="1" dirty="0">
                <a:solidFill>
                  <a:srgbClr val="0070C0"/>
                </a:solidFill>
                <a:latin typeface="Copperplate Gothic Bold" pitchFamily="34" charset="0"/>
              </a:rPr>
              <a:t>AKUNTANSI BERKELANJUTAN </a:t>
            </a:r>
            <a:r>
              <a:rPr lang="id-ID" b="1" dirty="0">
                <a:solidFill>
                  <a:srgbClr val="00B050"/>
                </a:solidFill>
                <a:latin typeface="Copperplate Gothic Bold" pitchFamily="34" charset="0"/>
              </a:rPr>
              <a:t>(SUSTAINABILITY ACCOUNTING) </a:t>
            </a:r>
            <a:r>
              <a:rPr lang="id-ID" b="1" dirty="0">
                <a:latin typeface="Berlin Sans FB Demi" pitchFamily="34" charset="0"/>
              </a:rPr>
              <a:t>untuk mendukung </a:t>
            </a:r>
            <a:r>
              <a:rPr lang="id-ID" b="1" dirty="0">
                <a:solidFill>
                  <a:srgbClr val="B31345"/>
                </a:solidFill>
                <a:latin typeface="Copperplate Gothic Bold" pitchFamily="34" charset="0"/>
              </a:rPr>
              <a:t>PELAPORAN BERKELANJUTAN </a:t>
            </a:r>
            <a:r>
              <a:rPr lang="id-ID" b="1" dirty="0">
                <a:solidFill>
                  <a:srgbClr val="FF0000"/>
                </a:solidFill>
                <a:latin typeface="Copperplate Gothic Bold" pitchFamily="34" charset="0"/>
              </a:rPr>
              <a:t>(SUSTAINABILITY REPORTING</a:t>
            </a:r>
            <a:r>
              <a:rPr lang="id-ID" b="1" dirty="0" smtClean="0">
                <a:solidFill>
                  <a:srgbClr val="FF0000"/>
                </a:solidFill>
                <a:latin typeface="Copperplate Gothic Bold" pitchFamily="34" charset="0"/>
              </a:rPr>
              <a:t>)</a:t>
            </a:r>
            <a:r>
              <a:rPr lang="id-ID" b="1" dirty="0"/>
              <a:t> </a:t>
            </a:r>
            <a:r>
              <a:rPr lang="id-ID" b="1" dirty="0" smtClean="0"/>
              <a:t>,Lako </a:t>
            </a:r>
            <a:r>
              <a:rPr lang="id-ID" b="1" dirty="0"/>
              <a:t>(2011) </a:t>
            </a:r>
            <a:endParaRPr lang="id-ID" b="1" dirty="0">
              <a:solidFill>
                <a:srgbClr val="FF0000"/>
              </a:solidFill>
              <a:latin typeface="Copperplate Gothic Bold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88640"/>
            <a:ext cx="2895600" cy="365125"/>
          </a:xfrm>
        </p:spPr>
        <p:txBody>
          <a:bodyPr/>
          <a:lstStyle/>
          <a:p>
            <a:r>
              <a:rPr lang="id-ID" dirty="0" smtClean="0"/>
              <a:t>AKT 15209 </a:t>
            </a:r>
            <a:r>
              <a:rPr lang="en-US" dirty="0" smtClean="0"/>
              <a:t> </a:t>
            </a:r>
            <a:r>
              <a:rPr lang="id-ID" dirty="0" smtClean="0"/>
              <a:t>Akt  Sosial dan Lingkungan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No.4FM-D 2.4.24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Tanggal Berlaku: 9 Juli 2015</a:t>
            </a:r>
            <a:endParaRPr lang="en-US" dirty="0"/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Rev.00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75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495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88640"/>
            <a:ext cx="2895600" cy="365125"/>
          </a:xfrm>
        </p:spPr>
        <p:txBody>
          <a:bodyPr/>
          <a:lstStyle/>
          <a:p>
            <a:r>
              <a:rPr lang="id-ID" dirty="0" smtClean="0"/>
              <a:t>AKT 15209 </a:t>
            </a:r>
            <a:r>
              <a:rPr lang="en-US" dirty="0" smtClean="0"/>
              <a:t> </a:t>
            </a:r>
            <a:r>
              <a:rPr lang="id-ID" dirty="0" smtClean="0"/>
              <a:t>Akt  Sosial dan Lingkungan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No.4FM-D 2.4.24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Tanggal Berlaku: 9 Juli 2015</a:t>
            </a:r>
            <a:endParaRPr lang="en-US" dirty="0"/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Rev.00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1988840"/>
            <a:ext cx="3888432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Sustainability Report is the report on </a:t>
            </a:r>
            <a:r>
              <a:rPr lang="en-US" dirty="0" err="1"/>
              <a:t>theeconomic</a:t>
            </a:r>
            <a:r>
              <a:rPr lang="en-US" dirty="0"/>
              <a:t>, </a:t>
            </a:r>
            <a:r>
              <a:rPr lang="en-US" dirty="0" err="1"/>
              <a:t>environmentaland</a:t>
            </a:r>
            <a:r>
              <a:rPr lang="en-US" dirty="0"/>
              <a:t> </a:t>
            </a:r>
            <a:r>
              <a:rPr lang="en-US" dirty="0" err="1"/>
              <a:t>socialpolicies</a:t>
            </a:r>
            <a:r>
              <a:rPr lang="en-US" dirty="0"/>
              <a:t>, impacts and performance of an organization and its products in the context of sustainable development (Three Bottom Line Reporting)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62000"/>
          </a:xfrm>
          <a:noFill/>
          <a:ln/>
        </p:spPr>
        <p:txBody>
          <a:bodyPr lIns="90488" tIns="44450" rIns="90488" bIns="44450" anchor="b">
            <a:normAutofit/>
          </a:bodyPr>
          <a:lstStyle/>
          <a:p>
            <a:r>
              <a:rPr lang="id-ID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Definisi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88640"/>
            <a:ext cx="2895600" cy="365125"/>
          </a:xfrm>
        </p:spPr>
        <p:txBody>
          <a:bodyPr/>
          <a:lstStyle/>
          <a:p>
            <a:r>
              <a:rPr lang="id-ID" dirty="0" smtClean="0"/>
              <a:t>AKT 15209 </a:t>
            </a:r>
            <a:r>
              <a:rPr lang="en-US" dirty="0" smtClean="0"/>
              <a:t> </a:t>
            </a:r>
            <a:r>
              <a:rPr lang="id-ID" dirty="0" smtClean="0"/>
              <a:t>Akt  Sosial dan Lingkungan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No.4FM-D 2.4.24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Tanggal Berlaku: 9 Juli 2015</a:t>
            </a:r>
            <a:endParaRPr lang="en-US" dirty="0"/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Rev.00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62000"/>
          </a:xfrm>
          <a:noFill/>
          <a:ln/>
        </p:spPr>
        <p:txBody>
          <a:bodyPr lIns="90488" tIns="44450" rIns="90488" bIns="44450" anchor="b">
            <a:noAutofit/>
          </a:bodyPr>
          <a:lstStyle/>
          <a:p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Langkah-langkah  perusahaan untuk menghijaukan pelaporan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5717350"/>
              </p:ext>
            </p:extLst>
          </p:nvPr>
        </p:nvGraphicFramePr>
        <p:xfrm>
          <a:off x="1043608" y="1957288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6919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88640"/>
            <a:ext cx="2895600" cy="365125"/>
          </a:xfrm>
        </p:spPr>
        <p:txBody>
          <a:bodyPr/>
          <a:lstStyle/>
          <a:p>
            <a:r>
              <a:rPr lang="id-ID" dirty="0" smtClean="0"/>
              <a:t>AKT 15209 </a:t>
            </a:r>
            <a:r>
              <a:rPr lang="en-US" dirty="0" smtClean="0"/>
              <a:t> </a:t>
            </a:r>
            <a:r>
              <a:rPr lang="id-ID" dirty="0" smtClean="0"/>
              <a:t>Akt  Sosial dan Lingkungan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No.4FM-D 2.4.24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Tanggal Berlaku: 9 Juli 2015</a:t>
            </a:r>
            <a:endParaRPr lang="en-US" dirty="0"/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Rev.00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95600" y="152400"/>
            <a:ext cx="43434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Model</a:t>
            </a:r>
          </a:p>
          <a:p>
            <a:pPr algn="ctr">
              <a:defRPr/>
            </a:pPr>
            <a:r>
              <a:rPr lang="en-US" sz="1400" dirty="0" err="1">
                <a:latin typeface="Arial" pitchFamily="34" charset="0"/>
                <a:cs typeface="Arial" pitchFamily="34" charset="0"/>
              </a:rPr>
              <a:t>Rerangka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Akuntansi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Berkelanjutan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 (Lako, 2011)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1295400"/>
            <a:ext cx="20574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Akuntansi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1295400"/>
            <a:ext cx="20574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Akuntansi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Sosial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7000" y="1295400"/>
            <a:ext cx="213360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Akuntansi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lingkungan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43400" y="2362200"/>
            <a:ext cx="19812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81200" y="2362200"/>
            <a:ext cx="20574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629400" y="2362200"/>
            <a:ext cx="22098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828800" y="34290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4114800" y="3429000"/>
            <a:ext cx="2133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324600" y="3429000"/>
            <a:ext cx="2362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429000" y="4267200"/>
            <a:ext cx="36576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FF00"/>
                </a:solidFill>
              </a:rPr>
              <a:t>Pelaporan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Akuntansi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Berkelanjutan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04800" y="1143000"/>
            <a:ext cx="1447800" cy="914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Fokus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304800" y="2133600"/>
            <a:ext cx="1447800" cy="990600"/>
          </a:xfrm>
          <a:prstGeom prst="rightArrow">
            <a:avLst/>
          </a:prstGeom>
          <a:solidFill>
            <a:srgbClr val="B3134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Obyek</a:t>
            </a:r>
            <a:r>
              <a:rPr lang="en-US" dirty="0"/>
              <a:t>  </a:t>
            </a:r>
            <a:r>
              <a:rPr lang="en-US" dirty="0" err="1"/>
              <a:t>proses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04800" y="3200400"/>
            <a:ext cx="1371600" cy="7620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Output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28600" y="4038600"/>
            <a:ext cx="1447800" cy="114300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gency FB" pitchFamily="34" charset="0"/>
              </a:rPr>
              <a:t>Model </a:t>
            </a:r>
            <a:r>
              <a:rPr lang="en-US" dirty="0" err="1">
                <a:latin typeface="Agency FB" pitchFamily="34" charset="0"/>
              </a:rPr>
              <a:t>pelaporan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53000" y="5410200"/>
            <a:ext cx="3690938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Agency FB" pitchFamily="34" charset="0"/>
              </a:rPr>
              <a:t>Informasi</a:t>
            </a:r>
            <a:r>
              <a:rPr lang="en-US" sz="2000" dirty="0">
                <a:latin typeface="Agency FB" pitchFamily="34" charset="0"/>
              </a:rPr>
              <a:t> </a:t>
            </a:r>
            <a:r>
              <a:rPr lang="en-US" sz="2000" dirty="0" err="1">
                <a:latin typeface="Agency FB" pitchFamily="34" charset="0"/>
              </a:rPr>
              <a:t>kualitatif</a:t>
            </a:r>
            <a:endParaRPr lang="en-US" sz="2000" dirty="0">
              <a:latin typeface="Agency FB" pitchFamily="34" charset="0"/>
            </a:endParaRPr>
          </a:p>
          <a:p>
            <a:pPr algn="ctr">
              <a:defRPr/>
            </a:pPr>
            <a:r>
              <a:rPr lang="en-US" sz="2000" dirty="0">
                <a:latin typeface="Agency FB" pitchFamily="34" charset="0"/>
              </a:rPr>
              <a:t>(</a:t>
            </a:r>
            <a:r>
              <a:rPr lang="en-US" sz="2000" dirty="0" err="1">
                <a:latin typeface="Agency FB" pitchFamily="34" charset="0"/>
              </a:rPr>
              <a:t>informasi</a:t>
            </a:r>
            <a:r>
              <a:rPr lang="en-US" sz="2000" dirty="0">
                <a:latin typeface="Agency FB" pitchFamily="34" charset="0"/>
              </a:rPr>
              <a:t> </a:t>
            </a:r>
            <a:r>
              <a:rPr lang="en-US" sz="2000" dirty="0" err="1">
                <a:latin typeface="Agency FB" pitchFamily="34" charset="0"/>
              </a:rPr>
              <a:t>sosial</a:t>
            </a:r>
            <a:r>
              <a:rPr lang="en-US" sz="2000" dirty="0">
                <a:latin typeface="Agency FB" pitchFamily="34" charset="0"/>
              </a:rPr>
              <a:t> &amp; </a:t>
            </a:r>
            <a:r>
              <a:rPr lang="en-US" sz="2000" dirty="0" err="1">
                <a:latin typeface="Agency FB" pitchFamily="34" charset="0"/>
              </a:rPr>
              <a:t>lingkungan</a:t>
            </a:r>
            <a:r>
              <a:rPr lang="en-US" sz="2000" dirty="0">
                <a:latin typeface="Agency FB" pitchFamily="34" charset="0"/>
              </a:rPr>
              <a:t>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071688" y="5334000"/>
            <a:ext cx="2728912" cy="762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Agency FB" pitchFamily="34" charset="0"/>
              </a:rPr>
              <a:t>Informasi</a:t>
            </a:r>
            <a:r>
              <a:rPr lang="en-US" sz="2000" dirty="0">
                <a:latin typeface="Agency FB" pitchFamily="34" charset="0"/>
              </a:rPr>
              <a:t> </a:t>
            </a:r>
            <a:r>
              <a:rPr lang="en-US" sz="2000" dirty="0" err="1">
                <a:latin typeface="Agency FB" pitchFamily="34" charset="0"/>
              </a:rPr>
              <a:t>kuantitatif</a:t>
            </a:r>
            <a:r>
              <a:rPr lang="en-US" sz="2000" dirty="0">
                <a:latin typeface="Agency FB" pitchFamily="34" charset="0"/>
              </a:rPr>
              <a:t> (</a:t>
            </a:r>
            <a:r>
              <a:rPr lang="en-US" sz="2000" dirty="0" err="1">
                <a:latin typeface="Agency FB" pitchFamily="34" charset="0"/>
              </a:rPr>
              <a:t>informasi</a:t>
            </a:r>
            <a:r>
              <a:rPr lang="en-US" sz="2000" dirty="0">
                <a:latin typeface="Agency FB" pitchFamily="34" charset="0"/>
              </a:rPr>
              <a:t> </a:t>
            </a:r>
            <a:r>
              <a:rPr lang="en-US" sz="2000" dirty="0" err="1">
                <a:latin typeface="Agency FB" pitchFamily="34" charset="0"/>
              </a:rPr>
              <a:t>keuangan</a:t>
            </a:r>
            <a:r>
              <a:rPr lang="en-US" sz="2000" dirty="0">
                <a:latin typeface="Agency FB" pitchFamily="34" charset="0"/>
              </a:rPr>
              <a:t>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28600" y="5181600"/>
            <a:ext cx="1447800" cy="990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atin typeface="Agency FB" pitchFamily="34" charset="0"/>
              </a:rPr>
              <a:t>Jenis</a:t>
            </a:r>
            <a:r>
              <a:rPr lang="en-US" dirty="0">
                <a:latin typeface="Agency FB" pitchFamily="34" charset="0"/>
              </a:rPr>
              <a:t> </a:t>
            </a:r>
            <a:r>
              <a:rPr lang="en-US" dirty="0" err="1">
                <a:latin typeface="Agency FB" pitchFamily="34" charset="0"/>
              </a:rPr>
              <a:t>informasi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5181600" y="1066800"/>
            <a:ext cx="46038" cy="3048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1752600" y="990600"/>
            <a:ext cx="6629400" cy="76200"/>
          </a:xfrm>
          <a:prstGeom prst="mathMinus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2667000" y="1066800"/>
            <a:ext cx="46038" cy="2286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7467600" y="1066800"/>
            <a:ext cx="76200" cy="2286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Up-Down Arrow 36"/>
          <p:cNvSpPr/>
          <p:nvPr/>
        </p:nvSpPr>
        <p:spPr>
          <a:xfrm>
            <a:off x="5181600" y="838200"/>
            <a:ext cx="46038" cy="228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Down Arrow 37"/>
          <p:cNvSpPr/>
          <p:nvPr/>
        </p:nvSpPr>
        <p:spPr>
          <a:xfrm flipH="1">
            <a:off x="2743200" y="1981200"/>
            <a:ext cx="46038" cy="3810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5181600" y="1981200"/>
            <a:ext cx="46038" cy="3810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7543800" y="1905000"/>
            <a:ext cx="46038" cy="4572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2743200" y="3124200"/>
            <a:ext cx="46038" cy="3048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5181600" y="3124200"/>
            <a:ext cx="46038" cy="3810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7620000" y="3124200"/>
            <a:ext cx="46038" cy="3048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5181600" y="4038600"/>
            <a:ext cx="76200" cy="228600"/>
          </a:xfrm>
          <a:prstGeom prst="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Curved Left Arrow 44"/>
          <p:cNvSpPr/>
          <p:nvPr/>
        </p:nvSpPr>
        <p:spPr>
          <a:xfrm>
            <a:off x="7086600" y="4038600"/>
            <a:ext cx="304800" cy="685800"/>
          </a:xfrm>
          <a:prstGeom prst="curved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Curved Right Arrow 45"/>
          <p:cNvSpPr/>
          <p:nvPr/>
        </p:nvSpPr>
        <p:spPr>
          <a:xfrm>
            <a:off x="3048000" y="4038600"/>
            <a:ext cx="457200" cy="5334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Left-Right-Up Arrow 46"/>
          <p:cNvSpPr/>
          <p:nvPr/>
        </p:nvSpPr>
        <p:spPr>
          <a:xfrm>
            <a:off x="3276600" y="5105400"/>
            <a:ext cx="3505200" cy="76200"/>
          </a:xfrm>
          <a:prstGeom prst="leftRightUpArrow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3276600" y="5181600"/>
            <a:ext cx="46038" cy="228600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6705600" y="5181600"/>
            <a:ext cx="76200" cy="228600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Up-Down Arrow 49"/>
          <p:cNvSpPr/>
          <p:nvPr/>
        </p:nvSpPr>
        <p:spPr>
          <a:xfrm>
            <a:off x="5181600" y="4953000"/>
            <a:ext cx="76200" cy="228600"/>
          </a:xfrm>
          <a:prstGeom prst="upDownArrow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228600" y="6096000"/>
            <a:ext cx="1447800" cy="762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43200" y="6248400"/>
            <a:ext cx="5029200" cy="60960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Sustainabilitas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korporasi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sosial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lingkungan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6781800" y="6096000"/>
            <a:ext cx="76200" cy="152400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Down Arrow 53"/>
          <p:cNvSpPr/>
          <p:nvPr/>
        </p:nvSpPr>
        <p:spPr>
          <a:xfrm>
            <a:off x="3276600" y="6096000"/>
            <a:ext cx="46038" cy="152400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25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88640"/>
            <a:ext cx="2895600" cy="365125"/>
          </a:xfrm>
        </p:spPr>
        <p:txBody>
          <a:bodyPr/>
          <a:lstStyle/>
          <a:p>
            <a:r>
              <a:rPr lang="id-ID" dirty="0" smtClean="0"/>
              <a:t>AKT 15209 </a:t>
            </a:r>
            <a:r>
              <a:rPr lang="en-US" dirty="0" smtClean="0"/>
              <a:t> </a:t>
            </a:r>
            <a:r>
              <a:rPr lang="id-ID" dirty="0" smtClean="0"/>
              <a:t>Akt  Sosial dan Lingkungan</a:t>
            </a:r>
            <a:endParaRPr lang="en-US" dirty="0"/>
          </a:p>
        </p:txBody>
      </p:sp>
      <p:sp>
        <p:nvSpPr>
          <p:cNvPr id="5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No.4FM-D 2.4.24</a:t>
            </a:r>
            <a:endParaRPr lang="en-US" dirty="0"/>
          </a:p>
        </p:txBody>
      </p:sp>
      <p:sp>
        <p:nvSpPr>
          <p:cNvPr id="5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Tanggal Berlaku: 9 Juli 2015</a:t>
            </a:r>
            <a:endParaRPr lang="en-US" dirty="0"/>
          </a:p>
        </p:txBody>
      </p:sp>
      <p:sp>
        <p:nvSpPr>
          <p:cNvPr id="58" name="Footer Placeholder 7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Rev.00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71600" y="1772816"/>
            <a:ext cx="7200800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Merupakan model pelaporan informasi korporasi kepada para pemangku kepentingan yang mengintegrasikan pelaporan keuangan dengan pelaporan sosial, pelaporan lingkungan dan pelaporan tata kelola korporasi secara terpadu dalam suatu  paket pelaporan</a:t>
            </a:r>
            <a:endParaRPr lang="en-US" dirty="0"/>
          </a:p>
        </p:txBody>
      </p:sp>
      <p:sp>
        <p:nvSpPr>
          <p:cNvPr id="59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72518" cy="72494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id-ID" sz="4400" dirty="0" smtClean="0">
                <a:solidFill>
                  <a:srgbClr val="FFFF00"/>
                </a:solidFill>
              </a:rPr>
              <a:t>Esensi sustainability reporting</a:t>
            </a:r>
            <a:endParaRPr lang="id-ID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681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88640"/>
            <a:ext cx="2895600" cy="365125"/>
          </a:xfrm>
        </p:spPr>
        <p:txBody>
          <a:bodyPr/>
          <a:lstStyle/>
          <a:p>
            <a:r>
              <a:rPr lang="id-ID" dirty="0" smtClean="0"/>
              <a:t>AKT 15209 </a:t>
            </a:r>
            <a:r>
              <a:rPr lang="en-US" dirty="0" smtClean="0"/>
              <a:t> </a:t>
            </a:r>
            <a:r>
              <a:rPr lang="id-ID" dirty="0" smtClean="0"/>
              <a:t>Akt  Sosial dan Lingkungan</a:t>
            </a:r>
            <a:endParaRPr lang="en-US" dirty="0"/>
          </a:p>
        </p:txBody>
      </p:sp>
      <p:sp>
        <p:nvSpPr>
          <p:cNvPr id="5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No.4FM-D 2.4.24</a:t>
            </a:r>
            <a:endParaRPr lang="en-US" dirty="0"/>
          </a:p>
        </p:txBody>
      </p:sp>
      <p:sp>
        <p:nvSpPr>
          <p:cNvPr id="5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Tanggal Berlaku: 9 Juli 2015</a:t>
            </a:r>
            <a:endParaRPr lang="en-US" dirty="0"/>
          </a:p>
        </p:txBody>
      </p:sp>
      <p:sp>
        <p:nvSpPr>
          <p:cNvPr id="58" name="Footer Placeholder 7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Rev.00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71600" y="1772816"/>
            <a:ext cx="7200800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/>
              <a:t>Merupakan model pelaporan holistik dan terintegrasi yang menekankan pada penyajian informasi yang lebih luas tentang konsekuensi dari keputusan serta tindakan organisasi dalam jangka panjang</a:t>
            </a:r>
            <a:endParaRPr lang="id-ID" dirty="0"/>
          </a:p>
        </p:txBody>
      </p:sp>
      <p:sp>
        <p:nvSpPr>
          <p:cNvPr id="59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72518" cy="724942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id-ID" dirty="0" smtClean="0"/>
              <a:t>Esensi Integrated Reporting (IR)</a:t>
            </a:r>
            <a:endParaRPr lang="id-ID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622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188640"/>
            <a:ext cx="2895600" cy="365125"/>
          </a:xfrm>
        </p:spPr>
        <p:txBody>
          <a:bodyPr/>
          <a:lstStyle/>
          <a:p>
            <a:r>
              <a:rPr lang="id-ID" dirty="0" smtClean="0"/>
              <a:t>AKT 15209 </a:t>
            </a:r>
            <a:r>
              <a:rPr lang="en-US" dirty="0" smtClean="0"/>
              <a:t> </a:t>
            </a:r>
            <a:r>
              <a:rPr lang="id-ID" dirty="0" smtClean="0"/>
              <a:t>Akt  Sosial dan Lingkungan</a:t>
            </a:r>
            <a:endParaRPr lang="en-US" dirty="0"/>
          </a:p>
        </p:txBody>
      </p:sp>
      <p:sp>
        <p:nvSpPr>
          <p:cNvPr id="5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No.4FM-D 2.4.24</a:t>
            </a:r>
            <a:endParaRPr lang="en-US" dirty="0"/>
          </a:p>
        </p:txBody>
      </p:sp>
      <p:sp>
        <p:nvSpPr>
          <p:cNvPr id="5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r>
              <a:rPr lang="id-ID" dirty="0" smtClean="0"/>
              <a:t>Tanggal Berlaku: 9 Juli 2015</a:t>
            </a:r>
            <a:endParaRPr lang="en-US" dirty="0"/>
          </a:p>
        </p:txBody>
      </p:sp>
      <p:sp>
        <p:nvSpPr>
          <p:cNvPr id="58" name="Footer Placeholder 7"/>
          <p:cNvSpPr txBox="1">
            <a:spLocks/>
          </p:cNvSpPr>
          <p:nvPr/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mtClean="0"/>
              <a:t>Rev.00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71600" y="1772816"/>
            <a:ext cx="7200800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mtClean="0"/>
              <a:t>Untuk memaparkan dan menjelaskan kepada para stekeholder tentang kemampuan korporasi dalam penciptaan nilai perusahaan </a:t>
            </a:r>
            <a:endParaRPr lang="id-ID" dirty="0"/>
          </a:p>
        </p:txBody>
      </p:sp>
      <p:sp>
        <p:nvSpPr>
          <p:cNvPr id="59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72518" cy="724942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id-ID" dirty="0" smtClean="0"/>
              <a:t>Tujuan IR</a:t>
            </a:r>
            <a:endParaRPr lang="id-ID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6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DJ</Template>
  <TotalTime>943</TotalTime>
  <Words>420</Words>
  <Application>Microsoft Office PowerPoint</Application>
  <PresentationFormat>On-screen Show (4:3)</PresentationFormat>
  <Paragraphs>88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DJ</vt:lpstr>
      <vt:lpstr>PELAPORAN YANG BERKELANJUTAN (SUSTAINABILITY REPORTING)</vt:lpstr>
      <vt:lpstr>Latar Belakang</vt:lpstr>
      <vt:lpstr>Definisi</vt:lpstr>
      <vt:lpstr>Langkah-langkah  perusahaan untuk menghijaukan pelaporan</vt:lpstr>
      <vt:lpstr>PowerPoint Presentation</vt:lpstr>
      <vt:lpstr>Esensi sustainability reporting</vt:lpstr>
      <vt:lpstr>Esensi Integrated Reporting (IR)</vt:lpstr>
      <vt:lpstr>Tujuan IR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 AKUNTANSI</dc:title>
  <dc:creator> </dc:creator>
  <cp:lastModifiedBy>User</cp:lastModifiedBy>
  <cp:revision>73</cp:revision>
  <cp:lastPrinted>2017-06-13T08:00:09Z</cp:lastPrinted>
  <dcterms:created xsi:type="dcterms:W3CDTF">2011-03-17T16:04:31Z</dcterms:created>
  <dcterms:modified xsi:type="dcterms:W3CDTF">2017-06-14T15:23:13Z</dcterms:modified>
</cp:coreProperties>
</file>