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02" r:id="rId4"/>
    <p:sldId id="303" r:id="rId5"/>
    <p:sldId id="304" r:id="rId6"/>
    <p:sldId id="305" r:id="rId7"/>
    <p:sldId id="306" r:id="rId8"/>
    <p:sldId id="307" r:id="rId9"/>
    <p:sldId id="309"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3030" autoAdjust="0"/>
  </p:normalViewPr>
  <p:slideViewPr>
    <p:cSldViewPr>
      <p:cViewPr>
        <p:scale>
          <a:sx n="60" d="100"/>
          <a:sy n="60" d="100"/>
        </p:scale>
        <p:origin x="1368" y="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a:t>Pengembangan SDM pariwisata bertujuan untuk:</a:t>
            </a:r>
          </a:p>
          <a:p>
            <a:pPr>
              <a:buFont typeface="+mj-lt"/>
              <a:buAutoNum type="arabicPeriod"/>
            </a:pPr>
            <a:r>
              <a:rPr lang="id-ID" b="1" dirty="0"/>
              <a:t>Meningkatkan kualitas pelayanan wisata:</a:t>
            </a:r>
            <a:r>
              <a:rPr lang="id-ID" dirty="0"/>
              <a:t> Pelayanan yang berkualitas dapat meningkatkan kepuasan wisatawan, yang pada akhirnya berkontribusi pada reputasi destinasi wisata.</a:t>
            </a:r>
          </a:p>
          <a:p>
            <a:pPr>
              <a:buFont typeface="+mj-lt"/>
              <a:buAutoNum type="arabicPeriod"/>
            </a:pPr>
            <a:r>
              <a:rPr lang="id-ID" b="1" dirty="0"/>
              <a:t>Meningkatkan daya saing global:</a:t>
            </a:r>
            <a:r>
              <a:rPr lang="id-ID" dirty="0"/>
              <a:t> Pariwisata adalah industri yang kompetitif secara global. Dengan SDM yang terampil, destinasi dapat lebih bersaing dalam menarik wisatawan.</a:t>
            </a:r>
          </a:p>
          <a:p>
            <a:pPr>
              <a:buFont typeface="+mj-lt"/>
              <a:buAutoNum type="arabicPeriod"/>
            </a:pPr>
            <a:r>
              <a:rPr lang="id-ID" b="1" dirty="0"/>
              <a:t>Memperkuat keberlanjutan industri pariwisata:</a:t>
            </a:r>
            <a:r>
              <a:rPr lang="id-ID" dirty="0"/>
              <a:t> SDM yang terlatih juga mampu mengelola sumber daya alam dan budaya lokal secara bijaksana, yang penting untuk keberlanjutan pariwisata.</a:t>
            </a:r>
          </a:p>
          <a:p>
            <a:pPr>
              <a:buFont typeface="+mj-lt"/>
              <a:buAutoNum type="arabicPeriod"/>
            </a:pPr>
            <a:r>
              <a:rPr lang="id-ID" b="1" dirty="0"/>
              <a:t>Memberdayakan masyarakat lokal:</a:t>
            </a:r>
            <a:r>
              <a:rPr lang="id-ID" dirty="0"/>
              <a:t> Pengembangan SDM pariwisata memungkinkan masyarakat lokal untuk terlibat aktif dalam ekonomi pariwisata, meningkatkan kesejahteraan mereka.</a:t>
            </a:r>
          </a:p>
          <a:p>
            <a:pPr>
              <a:buFont typeface="+mj-lt"/>
              <a:buAutoNum type="arabicPeriod"/>
            </a:pPr>
            <a:r>
              <a:rPr lang="id-ID" b="1" dirty="0"/>
              <a:t>Adaptasi terhadap perkembangan teknologi:</a:t>
            </a:r>
            <a:r>
              <a:rPr lang="id-ID" dirty="0"/>
              <a:t> Menghadapi kemajuan teknologi digital, SDM pariwisata harus terus mengikuti perkembangan baru dalam pemasaran digital, manajemen, dan layanan berbasis teknologi.</a:t>
            </a:r>
          </a:p>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91536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id-ID" b="1" dirty="0"/>
              <a:t>4. Mendukung Pariwisata Berkelanjutan</a:t>
            </a:r>
          </a:p>
          <a:p>
            <a:r>
              <a:rPr lang="id-ID" dirty="0"/>
              <a:t>Pelatihan tentang pariwisata berkelanjutan dan manajemen lingkungan membantu pekerja pariwisata mengelola sumber daya alam dan budaya secara bertanggung jawab. Ini menjaga kelestarian lingkungan dan budaya, serta memastikan pariwisata tidak merusak aset yang menjadi daya tarik wisata.</a:t>
            </a:r>
          </a:p>
          <a:p>
            <a:r>
              <a:rPr lang="id-ID" b="1" dirty="0"/>
              <a:t>5. Meningkatkan Inovasi dan Kreativitas</a:t>
            </a:r>
          </a:p>
          <a:p>
            <a:r>
              <a:rPr lang="id-ID" dirty="0"/>
              <a:t>SDM yang terus dikembangkan mampu menciptakan ide-ide baru dalam pengembangan produk wisata, seperti atraksi wisata kreatif atau pengalaman wisata yang lebih menarik. Inovasi ini membantu destinasi tetap relevan dan menarik bagi wisatawan.</a:t>
            </a:r>
          </a:p>
          <a:p>
            <a:r>
              <a:rPr lang="id-ID" b="1" dirty="0"/>
              <a:t>6. Meningkatkan Efisiensi dan Produktivitas</a:t>
            </a:r>
          </a:p>
          <a:p>
            <a:r>
              <a:rPr lang="id-ID" dirty="0"/>
              <a:t>Pengembangan keterampilan teknis dan manajerial dalam operasional pariwisata dapat meningkatkan efisiensi kerja, mulai dari manajemen perhotelan, transportasi, hingga pengelolaan acara wisata. Ini juga membantu mengurangi kesalahan dan meningkatkan produktivitas.</a:t>
            </a:r>
          </a:p>
          <a:p>
            <a:r>
              <a:rPr lang="id-ID" b="1" dirty="0"/>
              <a:t>7. Meningkatkan Citra dan Reputasi Destinasi</a:t>
            </a:r>
          </a:p>
          <a:p>
            <a:r>
              <a:rPr lang="id-ID" dirty="0"/>
              <a:t>Dengan pelayanan berkualitas yang diberikan oleh SDM yang terlatih, destinasi wisata akan mendapatkan ulasan positif dan meningkatkan citra serta reputasinya di mata wisatawan. Hal ini berkontribusi pada peningkatan kunjungan wisatawan ke destinasi tersebut.</a:t>
            </a:r>
          </a:p>
          <a:p>
            <a:r>
              <a:rPr lang="id-ID" b="1" dirty="0"/>
              <a:t>9. Memberikan Peluang Karir yang Lebih Baik</a:t>
            </a:r>
          </a:p>
          <a:p>
            <a:r>
              <a:rPr lang="id-ID" dirty="0"/>
              <a:t>Pekerja yang mendapat pelatihan dan pengembangan memiliki peluang untuk meningkatkan karir mereka, baik di bidang pariwisata domestik maupun internasional. Hal ini juga meningkatkan motivasi dan kepuasan kerja di sektor pariwisata.</a:t>
            </a:r>
          </a:p>
          <a:p>
            <a:r>
              <a:rPr lang="id-ID" b="1" dirty="0"/>
              <a:t>10. Meningkatkan Kolaborasi dalam Industri Pariwisata</a:t>
            </a:r>
          </a:p>
          <a:p>
            <a:r>
              <a:rPr lang="id-ID" dirty="0"/>
              <a:t>SDM yang terlatih dapat berkolaborasi dengan lebih baik di antara berbagai pihak dalam industri pariwisata, seperti pemerintah, swasta, dan komunitas lokal. Kolaborasi yang efektif menciptakan sinergi untuk mengembangkan destinasi dan meningkatkan daya tarik wisata.</a:t>
            </a:r>
          </a:p>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3723073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a:buFont typeface="+mj-lt"/>
              <a:buAutoNum type="arabicPeriod"/>
            </a:pPr>
            <a:r>
              <a:rPr lang="id-ID" b="1" dirty="0"/>
              <a:t>Pelatihan dan Pendidikan:</a:t>
            </a:r>
            <a:endParaRPr lang="id-ID" dirty="0"/>
          </a:p>
          <a:p>
            <a:pPr marL="742950" lvl="1" indent="-285750">
              <a:buFont typeface="+mj-lt"/>
              <a:buAutoNum type="arabicPeriod"/>
            </a:pPr>
            <a:r>
              <a:rPr lang="id-ID" dirty="0"/>
              <a:t>Pelatihan menjadi aspek penting dalam meningkatkan keterampilan teknis dan non-teknis bagi pekerja pariwisata. Ini mencakup pendidikan formal di sekolah pariwisata serta program pelatihan di tempat kerja.</a:t>
            </a:r>
          </a:p>
          <a:p>
            <a:pPr marL="742950" lvl="1" indent="-285750">
              <a:buFont typeface="+mj-lt"/>
              <a:buAutoNum type="arabicPeriod"/>
            </a:pPr>
            <a:r>
              <a:rPr lang="id-ID" dirty="0"/>
              <a:t>Pelatihan dapat meliputi keterampilan pelayanan, bahasa asing, pemasaran, manajemen perhotelan, hingga pengetahuan tentang teknologi baru seperti sistem reservasi dan aplikasi layanan wisata.</a:t>
            </a:r>
          </a:p>
          <a:p>
            <a:pPr>
              <a:buFont typeface="+mj-lt"/>
              <a:buAutoNum type="arabicPeriod"/>
            </a:pPr>
            <a:r>
              <a:rPr lang="id-ID" b="1" dirty="0"/>
              <a:t>Sertifikasi dan Standar Kompetensi:</a:t>
            </a:r>
            <a:endParaRPr lang="id-ID" dirty="0"/>
          </a:p>
          <a:p>
            <a:pPr marL="742950" lvl="1" indent="-285750">
              <a:buFont typeface="+mj-lt"/>
              <a:buAutoNum type="arabicPeriod"/>
            </a:pPr>
            <a:r>
              <a:rPr lang="id-ID" dirty="0"/>
              <a:t>Sertifikasi profesi di bidang pariwisata (misalnya sertifikasi pemandu wisata, manajer hotel, atau ahli kuliner) memastikan bahwa pekerja memiliki standar kompetensi yang diakui secara nasional maupun internasional.</a:t>
            </a:r>
          </a:p>
          <a:p>
            <a:pPr marL="742950" lvl="1" indent="-285750">
              <a:buFont typeface="+mj-lt"/>
              <a:buAutoNum type="arabicPeriod"/>
            </a:pPr>
            <a:r>
              <a:rPr lang="id-ID" dirty="0"/>
              <a:t>Standarisasi ini membantu meningkatkan kualitas layanan dan memberikan kepastian kepada wisatawan bahwa mereka akan menerima layanan yang profesional.</a:t>
            </a:r>
          </a:p>
          <a:p>
            <a:pPr>
              <a:buFont typeface="+mj-lt"/>
              <a:buAutoNum type="arabicPeriod"/>
            </a:pPr>
            <a:r>
              <a:rPr lang="id-ID" b="1" dirty="0"/>
              <a:t>Pengembangan Keterampilan Lintas Budaya:</a:t>
            </a:r>
            <a:endParaRPr lang="id-ID" dirty="0"/>
          </a:p>
          <a:p>
            <a:pPr marL="742950" lvl="1" indent="-285750">
              <a:buFont typeface="+mj-lt"/>
              <a:buAutoNum type="arabicPeriod"/>
            </a:pPr>
            <a:r>
              <a:rPr lang="id-ID" dirty="0"/>
              <a:t>Karena pariwisata melibatkan interaksi dengan wisatawan dari berbagai negara, penting bagi pekerja pariwisata untuk memiliki pemahaman tentang perbedaan budaya, kebiasaan, dan etiket internasional. Keterampilan komunikasi lintas budaya dapat membantu memberikan pelayanan yang lebih baik kepada wisatawan asing.</a:t>
            </a:r>
          </a:p>
          <a:p>
            <a:pPr>
              <a:buFont typeface="+mj-lt"/>
              <a:buAutoNum type="arabicPeriod"/>
            </a:pPr>
            <a:r>
              <a:rPr lang="id-ID" b="1" dirty="0"/>
              <a:t>Pengembangan Keterampilan Teknis:</a:t>
            </a:r>
            <a:endParaRPr lang="id-ID" dirty="0"/>
          </a:p>
          <a:p>
            <a:pPr marL="742950" lvl="1" indent="-285750">
              <a:buFont typeface="+mj-lt"/>
              <a:buAutoNum type="arabicPeriod"/>
            </a:pPr>
            <a:r>
              <a:rPr lang="id-ID" dirty="0"/>
              <a:t>Keterampilan teknis mencakup berbagai aspek seperti penggunaan teknologi informasi dalam pemesanan, manajemen data, pemasaran digital, serta pemahaman tentang tren teknologi yang mempengaruhi pariwisata global, seperti penggunaan aplikasi seluler dalam layanan wisata.</a:t>
            </a:r>
          </a:p>
          <a:p>
            <a:pPr marL="742950" lvl="1" indent="-285750">
              <a:buFont typeface="+mj-lt"/>
              <a:buAutoNum type="arabicPeriod"/>
            </a:pPr>
            <a:r>
              <a:rPr lang="id-ID" dirty="0"/>
              <a:t>Ini juga mencakup keterampilan dalam manajemen destinasi, perencanaan wisata yang berkelanjutan, hingga pengelolaan krisis di sektor pariwisata.</a:t>
            </a:r>
          </a:p>
          <a:p>
            <a:pPr>
              <a:buFont typeface="+mj-lt"/>
              <a:buAutoNum type="arabicPeriod"/>
            </a:pPr>
            <a:r>
              <a:rPr lang="id-ID" b="1" dirty="0"/>
              <a:t>Manajemen dan Kepemimpinan:</a:t>
            </a:r>
            <a:endParaRPr lang="id-ID" dirty="0"/>
          </a:p>
          <a:p>
            <a:pPr marL="742950" lvl="1" indent="-285750">
              <a:buFont typeface="+mj-lt"/>
              <a:buAutoNum type="arabicPeriod"/>
            </a:pPr>
            <a:r>
              <a:rPr lang="id-ID" dirty="0"/>
              <a:t>Pengembangan SDM tidak hanya berfokus pada keterampilan operasional, tetapi juga keterampilan manajerial. Pimpinan di sektor pariwisata harus dilatih dalam manajemen destinasi, perencanaan strategis, hingga pengelolaan sumber daya yang efektif.</a:t>
            </a:r>
          </a:p>
          <a:p>
            <a:pPr marL="742950" lvl="1" indent="-285750">
              <a:buFont typeface="+mj-lt"/>
              <a:buAutoNum type="arabicPeriod"/>
            </a:pPr>
            <a:r>
              <a:rPr lang="id-ID" dirty="0"/>
              <a:t>Kepemimpinan yang baik di sektor ini diperlukan untuk memastikan pertumbuhan pariwisata yang berkelanjutan dan mampu beradaptasi terhadap perubahan tren pasar global.</a:t>
            </a:r>
          </a:p>
          <a:p>
            <a:pPr>
              <a:buFont typeface="+mj-lt"/>
              <a:buAutoNum type="arabicPeriod"/>
            </a:pPr>
            <a:r>
              <a:rPr lang="id-ID" b="1" dirty="0"/>
              <a:t>Pelatihan Berbasis Lingkungan dan Keberlanjutan:</a:t>
            </a:r>
            <a:endParaRPr lang="id-ID" dirty="0"/>
          </a:p>
          <a:p>
            <a:pPr marL="742950" lvl="1" indent="-285750">
              <a:buFont typeface="+mj-lt"/>
              <a:buAutoNum type="arabicPeriod"/>
            </a:pPr>
            <a:r>
              <a:rPr lang="id-ID" dirty="0"/>
              <a:t>Pengembangan SDM pariwisata juga harus mencakup pelatihan yang berfokus pada keberlanjutan dan pelestarian lingkungan. Pariwisata berkelanjutan adalah aspek penting dalam menjaga kelestarian alam dan budaya lokal, dan SDM harus dilatih untuk memahami dampak lingkungan dari aktivitas pariwisata.</a:t>
            </a:r>
          </a:p>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0484209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buFont typeface="+mj-lt"/>
              <a:buAutoNum type="arabicPeriod"/>
            </a:pPr>
            <a:r>
              <a:rPr lang="id-ID" b="1" dirty="0"/>
              <a:t>Kerjasama dengan Lembaga Pendidikan dan Industri:</a:t>
            </a:r>
            <a:endParaRPr lang="en-US" b="1" dirty="0"/>
          </a:p>
          <a:p>
            <a:pPr>
              <a:buFont typeface="+mj-lt"/>
              <a:buNone/>
            </a:pPr>
            <a:r>
              <a:rPr lang="id-ID" dirty="0"/>
              <a:t>Institusi pendidikan tinggi, sekolah pariwisata, dan lembaga pelatihan harus bekerjasama dengan industri pariwisata untuk menghasilkan kurikulum yang relevan dengan kebutuhan industri. Program magang juga dapat dijadikan jembatan antara pendidikan formal dan pengalaman kerja praktis.</a:t>
            </a:r>
            <a:endParaRPr lang="en-US" dirty="0"/>
          </a:p>
          <a:p>
            <a:pPr>
              <a:buFont typeface="+mj-lt"/>
              <a:buNone/>
            </a:pPr>
            <a:endParaRPr lang="id-ID" dirty="0"/>
          </a:p>
          <a:p>
            <a:pPr>
              <a:buFont typeface="+mj-lt"/>
              <a:buNone/>
            </a:pPr>
            <a:r>
              <a:rPr lang="en-US" b="1" dirty="0"/>
              <a:t>2.</a:t>
            </a:r>
            <a:r>
              <a:rPr lang="id-ID" b="1" dirty="0"/>
              <a:t>Kolaborasi dengan Pemerintah dan Swasta:</a:t>
            </a:r>
            <a:endParaRPr lang="en-US" b="1" dirty="0"/>
          </a:p>
          <a:p>
            <a:pPr>
              <a:buFont typeface="+mj-lt"/>
              <a:buNone/>
            </a:pPr>
            <a:r>
              <a:rPr lang="id-ID" dirty="0"/>
              <a:t>Pemerintah memiliki peran penting dalam merancang kebijakan yang mendukung pengembangan SDM pariwisata melalui program pelatihan, sertifikasi, dan subsidi untuk pelatihan. Sektor swasta, seperti perusahaan perjalanan dan hotel, juga harus mendukung inisiatif pelatihan karyawan mereka.</a:t>
            </a:r>
            <a:endParaRPr lang="en-US" dirty="0"/>
          </a:p>
          <a:p>
            <a:pPr>
              <a:buFont typeface="+mj-lt"/>
              <a:buNone/>
            </a:pPr>
            <a:endParaRPr lang="id-ID" dirty="0"/>
          </a:p>
          <a:p>
            <a:pPr>
              <a:buFont typeface="+mj-lt"/>
              <a:buNone/>
            </a:pPr>
            <a:r>
              <a:rPr lang="en-US" b="1" dirty="0"/>
              <a:t>3.</a:t>
            </a:r>
            <a:r>
              <a:rPr lang="id-ID" b="1" dirty="0"/>
              <a:t>Penggunaan Teknologi dalam Pelatihan:</a:t>
            </a:r>
            <a:endParaRPr lang="en-US" b="1" dirty="0"/>
          </a:p>
          <a:p>
            <a:pPr>
              <a:buFont typeface="+mj-lt"/>
              <a:buNone/>
            </a:pPr>
            <a:r>
              <a:rPr lang="id-ID" dirty="0"/>
              <a:t>Pelatihan online dan platform e-learning menjadi alternatif yang efektif untuk menyebarkan materi pelatihan kepada pekerja pariwisata di berbagai wilayah. Teknologi ini memudahkan akses kepada sumber daya pendidikan tanpa batasan geografis.</a:t>
            </a:r>
            <a:endParaRPr lang="en-US" dirty="0"/>
          </a:p>
          <a:p>
            <a:pPr>
              <a:buFont typeface="+mj-lt"/>
              <a:buNone/>
            </a:pPr>
            <a:endParaRPr lang="id-ID" dirty="0"/>
          </a:p>
          <a:p>
            <a:pPr>
              <a:buFont typeface="+mj-lt"/>
              <a:buNone/>
            </a:pPr>
            <a:r>
              <a:rPr lang="en-US" b="1" dirty="0"/>
              <a:t>4.</a:t>
            </a:r>
            <a:r>
              <a:rPr lang="id-ID" b="1" dirty="0"/>
              <a:t>Fokus pada Pelayanan Prima dan Kepuasan Wisatawan:</a:t>
            </a:r>
            <a:endParaRPr lang="en-US" b="1" dirty="0"/>
          </a:p>
          <a:p>
            <a:pPr>
              <a:buFont typeface="+mj-lt"/>
              <a:buNone/>
            </a:pPr>
            <a:r>
              <a:rPr lang="id-ID" dirty="0"/>
              <a:t>Pengembangan SDM harus berfokus pada peningkatan kualitas pelayanan yang berorientasi pada kepuasan wisatawan. Dengan demikian, pekerja pariwisata dilatih untuk selalu mengutamakan kebutuhan dan kenyamanan wisatawan.</a:t>
            </a:r>
          </a:p>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820983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mj-lt"/>
              <a:buAutoNum type="arabicPeriod"/>
            </a:pPr>
            <a:r>
              <a:rPr lang="id-ID" b="1" dirty="0"/>
              <a:t>Kurangnya Infrastruktur Pendidikan:</a:t>
            </a:r>
            <a:endParaRPr lang="en-US" b="1" dirty="0"/>
          </a:p>
          <a:p>
            <a:pPr>
              <a:buFont typeface="+mj-lt"/>
              <a:buNone/>
            </a:pPr>
            <a:r>
              <a:rPr lang="id-ID" dirty="0"/>
              <a:t>Di beberapa daerah, fasilitas pendidikan dan pelatihan khusus untuk pariwisata masih terbatas, yang menyebabkan kekurangan SDM berkualitas di sektor ini.</a:t>
            </a:r>
          </a:p>
          <a:p>
            <a:pPr>
              <a:buFont typeface="+mj-lt"/>
              <a:buNone/>
            </a:pPr>
            <a:r>
              <a:rPr lang="en-US" b="1" dirty="0"/>
              <a:t>2.</a:t>
            </a:r>
            <a:r>
              <a:rPr lang="id-ID" b="1" dirty="0"/>
              <a:t>Kurangnya Kesadaran tentang Pentingnya SDM:</a:t>
            </a:r>
            <a:endParaRPr lang="en-US" b="1" dirty="0"/>
          </a:p>
          <a:p>
            <a:pPr>
              <a:buFont typeface="+mj-lt"/>
              <a:buNone/>
            </a:pPr>
            <a:r>
              <a:rPr lang="id-ID" dirty="0"/>
              <a:t>Beberapa pelaku industri pariwisata mungkin kurang menyadari pentingnya pengembangan SDM, sehingga tidak memprioritaskan pelatihan dan sertifikasi untuk karyawan mereka.</a:t>
            </a:r>
          </a:p>
          <a:p>
            <a:pPr>
              <a:buFont typeface="+mj-lt"/>
              <a:buNone/>
            </a:pPr>
            <a:r>
              <a:rPr lang="en-US" b="1" dirty="0"/>
              <a:t>3.</a:t>
            </a:r>
            <a:r>
              <a:rPr lang="id-ID" b="1" dirty="0"/>
              <a:t>Adaptasi terhadap Perubahan Teknologi:</a:t>
            </a:r>
            <a:endParaRPr lang="en-US" b="1" dirty="0"/>
          </a:p>
          <a:p>
            <a:pPr>
              <a:buFont typeface="+mj-lt"/>
              <a:buNone/>
            </a:pPr>
            <a:r>
              <a:rPr lang="id-ID" dirty="0"/>
              <a:t>Perubahan cepat dalam teknologi, khususnya dalam bidang pemasaran digital dan layanan berbasis aplikasi, menuntut SDM pariwisata untuk terus belajar dan beradaptasi dengan alat dan sistem baru.</a:t>
            </a:r>
          </a:p>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950739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PAR23203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SDM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Pariwisata</a:t>
            </a:r>
            <a:endPar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PAR23203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SDM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PAR23203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SDM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SUMBER DAYA MANUSIA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042392"/>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Pengembangan</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Sumber</a:t>
            </a:r>
            <a:r>
              <a:rPr lang="en-US" sz="3600" b="1" dirty="0">
                <a:latin typeface="Arial" panose="020B0604020202020204" pitchFamily="34" charset="0"/>
                <a:ea typeface="+mj-ea"/>
                <a:cs typeface="Arial" panose="020B0604020202020204" pitchFamily="34" charset="0"/>
              </a:rPr>
              <a:t> Daya </a:t>
            </a:r>
            <a:r>
              <a:rPr lang="en-US" sz="3600" b="1" dirty="0" err="1">
                <a:latin typeface="Arial" panose="020B0604020202020204" pitchFamily="34" charset="0"/>
                <a:ea typeface="+mj-ea"/>
                <a:cs typeface="Arial" panose="020B0604020202020204" pitchFamily="34" charset="0"/>
              </a:rPr>
              <a:t>Manusia</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Pengembangan sumber daya manusia (SDM) pariwisata adalah proses meningkatkan kualitas dan kapasitas individu yang terlibat dalam industri pariwisata</a:t>
            </a:r>
            <a:r>
              <a:rPr lang="en-US" sz="2600" dirty="0">
                <a:solidFill>
                  <a:schemeClr val="tx1"/>
                </a:solidFill>
                <a:latin typeface="Cambria" panose="02040503050406030204" pitchFamily="18" charset="0"/>
                <a:cs typeface="Arial" panose="020B0604020202020204" pitchFamily="34" charset="0"/>
              </a:rPr>
              <a:t>.</a:t>
            </a: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a:solidFill>
                  <a:schemeClr val="tx1"/>
                </a:solidFill>
                <a:latin typeface="Cambria" panose="02040503050406030204" pitchFamily="18" charset="0"/>
                <a:cs typeface="Arial" panose="020B0604020202020204" pitchFamily="34" charset="0"/>
              </a:rPr>
              <a:t>D</a:t>
            </a:r>
            <a:r>
              <a:rPr lang="id-ID" sz="2600" dirty="0">
                <a:solidFill>
                  <a:schemeClr val="tx1"/>
                </a:solidFill>
                <a:latin typeface="Cambria" panose="02040503050406030204" pitchFamily="18" charset="0"/>
                <a:cs typeface="Arial" panose="020B0604020202020204" pitchFamily="34" charset="0"/>
              </a:rPr>
              <a:t>alam konteks pariwisata, SDM mencakup semua pihak yang bekerja di berbagai bidang terkait, seperti perhotelan, transportasi, pemandu wisata, agen perjalanan, hingga pengelola destinasi wisata.</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600" b="1" dirty="0" err="1">
                <a:solidFill>
                  <a:schemeClr val="tx1"/>
                </a:solidFill>
                <a:latin typeface="Cambria" panose="02040503050406030204" pitchFamily="18" charset="0"/>
                <a:cs typeface="Arial" panose="020B0604020202020204" pitchFamily="34" charset="0"/>
              </a:rPr>
              <a:t>Tujuan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Pengembangan</a:t>
            </a:r>
            <a:r>
              <a:rPr lang="en-US" sz="2600" b="1" dirty="0">
                <a:solidFill>
                  <a:schemeClr val="tx1"/>
                </a:solidFill>
                <a:latin typeface="Cambria" panose="02040503050406030204" pitchFamily="18" charset="0"/>
                <a:cs typeface="Arial" panose="020B0604020202020204" pitchFamily="34" charset="0"/>
              </a:rPr>
              <a:t> SDM </a:t>
            </a:r>
            <a:r>
              <a:rPr lang="en-US" sz="2600" b="1" dirty="0" err="1">
                <a:solidFill>
                  <a:schemeClr val="tx1"/>
                </a:solidFill>
                <a:latin typeface="Cambria" panose="02040503050406030204" pitchFamily="18" charset="0"/>
                <a:cs typeface="Arial" panose="020B0604020202020204" pitchFamily="34" charset="0"/>
              </a:rPr>
              <a:t>Pariwisata</a:t>
            </a:r>
            <a:endParaRPr lang="en-US" sz="2600" b="1" dirty="0">
              <a:solidFill>
                <a:schemeClr val="tx1"/>
              </a:solidFill>
              <a:latin typeface="Cambria" panose="02040503050406030204" pitchFamily="18" charset="0"/>
              <a:cs typeface="Arial" panose="020B0604020202020204" pitchFamily="34" charset="0"/>
            </a:endParaRPr>
          </a:p>
          <a:p>
            <a:endParaRPr lang="en-US" sz="2600" b="1" dirty="0">
              <a:solidFill>
                <a:schemeClr val="tx1"/>
              </a:solidFill>
              <a:latin typeface="Cambria" panose="02040503050406030204" pitchFamily="18" charset="0"/>
              <a:cs typeface="Arial" panose="020B0604020202020204" pitchFamily="34" charset="0"/>
            </a:endParaRPr>
          </a:p>
          <a:p>
            <a:pPr algn="just"/>
            <a:r>
              <a:rPr lang="en-US" sz="2600" dirty="0" err="1">
                <a:solidFill>
                  <a:schemeClr val="tx1"/>
                </a:solidFill>
                <a:latin typeface="Cambria" panose="02040503050406030204" pitchFamily="18" charset="0"/>
                <a:cs typeface="Arial" panose="020B0604020202020204" pitchFamily="34" charset="0"/>
              </a:rPr>
              <a:t>Pengembangan</a:t>
            </a:r>
            <a:r>
              <a:rPr lang="en-US" sz="2600" dirty="0">
                <a:solidFill>
                  <a:schemeClr val="tx1"/>
                </a:solidFill>
                <a:latin typeface="Cambria" panose="02040503050406030204" pitchFamily="18" charset="0"/>
                <a:cs typeface="Arial" panose="020B0604020202020204" pitchFamily="34" charset="0"/>
              </a:rPr>
              <a:t> SDM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bertujuan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a:t>
            </a:r>
          </a:p>
          <a:p>
            <a:pPr algn="just"/>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kualitas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saing</a:t>
            </a:r>
            <a:r>
              <a:rPr lang="en-US" sz="2600" dirty="0">
                <a:solidFill>
                  <a:schemeClr val="tx1"/>
                </a:solidFill>
                <a:latin typeface="Cambria" panose="02040503050406030204" pitchFamily="18" charset="0"/>
                <a:cs typeface="Arial" panose="020B0604020202020204" pitchFamily="34" charset="0"/>
              </a:rPr>
              <a:t> global</a:t>
            </a: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Memperkuat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keberlanjutan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industri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Memberdayakan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masyarakat</a:t>
            </a:r>
            <a:r>
              <a:rPr lang="en-US" sz="2600" dirty="0">
                <a:solidFill>
                  <a:schemeClr val="tx1"/>
                </a:solidFill>
                <a:latin typeface="Cambria" panose="02040503050406030204" pitchFamily="18" charset="0"/>
                <a:cs typeface="Arial" panose="020B0604020202020204" pitchFamily="34" charset="0"/>
              </a:rPr>
              <a:t> local</a:t>
            </a: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Adaptasi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terhadap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perkembangan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teknologi</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81582687"/>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600" b="1" dirty="0" err="1">
                <a:solidFill>
                  <a:schemeClr val="tx1"/>
                </a:solidFill>
                <a:latin typeface="Cambria" panose="02040503050406030204" pitchFamily="18" charset="0"/>
                <a:cs typeface="Arial" panose="020B0604020202020204" pitchFamily="34" charset="0"/>
              </a:rPr>
              <a:t>Manfaat</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Pengembangan</a:t>
            </a:r>
            <a:r>
              <a:rPr lang="en-US" sz="2600" b="1" dirty="0">
                <a:solidFill>
                  <a:schemeClr val="tx1"/>
                </a:solidFill>
                <a:latin typeface="Cambria" panose="02040503050406030204" pitchFamily="18" charset="0"/>
                <a:cs typeface="Arial" panose="020B0604020202020204" pitchFamily="34" charset="0"/>
              </a:rPr>
              <a:t> SDM </a:t>
            </a:r>
            <a:r>
              <a:rPr lang="en-US" sz="2600" b="1" dirty="0" err="1">
                <a:solidFill>
                  <a:schemeClr val="tx1"/>
                </a:solidFill>
                <a:latin typeface="Cambria" panose="02040503050406030204" pitchFamily="18" charset="0"/>
                <a:cs typeface="Arial" panose="020B0604020202020204" pitchFamily="34" charset="0"/>
              </a:rPr>
              <a:t>Pariwisata</a:t>
            </a:r>
            <a:endParaRPr lang="en-US" sz="2600" b="1" dirty="0">
              <a:solidFill>
                <a:schemeClr val="tx1"/>
              </a:solidFill>
              <a:latin typeface="Cambria" panose="02040503050406030204" pitchFamily="18" charset="0"/>
              <a:cs typeface="Arial" panose="020B0604020202020204" pitchFamily="34" charset="0"/>
            </a:endParaRPr>
          </a:p>
          <a:p>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Mendukung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Berkelanjutan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Inovasi</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Kreativitas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Efisiensi</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Produktivitas</a:t>
            </a:r>
            <a:r>
              <a:rPr lang="en-US" sz="2600" dirty="0">
                <a:solidFill>
                  <a:schemeClr val="tx1"/>
                </a:solidFill>
                <a:latin typeface="Cambria" panose="02040503050406030204" pitchFamily="18" charset="0"/>
                <a:cs typeface="Arial" panose="020B0604020202020204" pitchFamily="34" charset="0"/>
              </a:rPr>
              <a:t> </a:t>
            </a: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Citra dan </a:t>
            </a:r>
            <a:r>
              <a:rPr lang="en-US" sz="2600" dirty="0" err="1">
                <a:solidFill>
                  <a:schemeClr val="tx1"/>
                </a:solidFill>
                <a:latin typeface="Cambria" panose="02040503050406030204" pitchFamily="18" charset="0"/>
                <a:cs typeface="Arial" panose="020B0604020202020204" pitchFamily="34" charset="0"/>
              </a:rPr>
              <a:t>Reputasi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Peluang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Karir</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Lebih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Baik</a:t>
            </a:r>
            <a:r>
              <a:rPr lang="en-US" sz="2600" dirty="0">
                <a:solidFill>
                  <a:schemeClr val="tx1"/>
                </a:solidFill>
                <a:latin typeface="Cambria" panose="02040503050406030204" pitchFamily="18" charset="0"/>
                <a:cs typeface="Arial" panose="020B0604020202020204" pitchFamily="34" charset="0"/>
              </a:rPr>
              <a:t> </a:t>
            </a:r>
          </a:p>
          <a:p>
            <a:pPr marL="457200" indent="-457200" algn="just">
              <a:buFont typeface="Cambria" panose="02040503050406030204" pitchFamily="18" charset="0"/>
              <a:buChar char="⪼"/>
            </a:pP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Kolaborasi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Industri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8690969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600" b="1" dirty="0" err="1">
                <a:solidFill>
                  <a:schemeClr val="tx1"/>
                </a:solidFill>
                <a:latin typeface="Cambria" panose="02040503050406030204" pitchFamily="18" charset="0"/>
                <a:cs typeface="Arial" panose="020B0604020202020204" pitchFamily="34" charset="0"/>
              </a:rPr>
              <a:t>Komponen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Pengembangan</a:t>
            </a:r>
            <a:r>
              <a:rPr lang="en-US" sz="2600" b="1" dirty="0">
                <a:solidFill>
                  <a:schemeClr val="tx1"/>
                </a:solidFill>
                <a:latin typeface="Cambria" panose="02040503050406030204" pitchFamily="18" charset="0"/>
                <a:cs typeface="Arial" panose="020B0604020202020204" pitchFamily="34" charset="0"/>
              </a:rPr>
              <a:t> SDM </a:t>
            </a:r>
            <a:r>
              <a:rPr lang="en-US" sz="2600" b="1" dirty="0" err="1">
                <a:solidFill>
                  <a:schemeClr val="tx1"/>
                </a:solidFill>
                <a:latin typeface="Cambria" panose="02040503050406030204" pitchFamily="18" charset="0"/>
                <a:cs typeface="Arial" panose="020B0604020202020204" pitchFamily="34" charset="0"/>
              </a:rPr>
              <a:t>Pariwisata</a:t>
            </a:r>
            <a:endParaRPr lang="en-US" sz="2600" b="1" dirty="0">
              <a:solidFill>
                <a:schemeClr val="tx1"/>
              </a:solidFill>
              <a:latin typeface="Cambria" panose="02040503050406030204" pitchFamily="18" charset="0"/>
              <a:cs typeface="Arial" panose="020B0604020202020204" pitchFamily="34" charset="0"/>
            </a:endParaRPr>
          </a:p>
          <a:p>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a:solidFill>
                  <a:schemeClr val="tx1"/>
                </a:solidFill>
                <a:latin typeface="Cambria" panose="02040503050406030204" pitchFamily="18" charset="0"/>
                <a:cs typeface="Arial" panose="020B0604020202020204" pitchFamily="34" charset="0"/>
              </a:rPr>
              <a:t>1.	</a:t>
            </a:r>
            <a:r>
              <a:rPr lang="en-US" sz="2600" dirty="0" err="1">
                <a:solidFill>
                  <a:schemeClr val="tx1"/>
                </a:solidFill>
                <a:latin typeface="Cambria" panose="02040503050406030204" pitchFamily="18" charset="0"/>
                <a:cs typeface="Arial" panose="020B0604020202020204" pitchFamily="34" charset="0"/>
              </a:rPr>
              <a:t>Pelatihan</a:t>
            </a:r>
            <a:r>
              <a:rPr lang="en-US" sz="2600" dirty="0">
                <a:solidFill>
                  <a:schemeClr val="tx1"/>
                </a:solidFill>
                <a:latin typeface="Cambria" panose="02040503050406030204" pitchFamily="18" charset="0"/>
                <a:cs typeface="Arial" panose="020B0604020202020204" pitchFamily="34" charset="0"/>
              </a:rPr>
              <a:t> dan Pendidikan</a:t>
            </a:r>
          </a:p>
          <a:p>
            <a:pPr algn="just"/>
            <a:r>
              <a:rPr lang="en-US" sz="2600" dirty="0">
                <a:solidFill>
                  <a:schemeClr val="tx1"/>
                </a:solidFill>
                <a:latin typeface="Cambria" panose="02040503050406030204" pitchFamily="18" charset="0"/>
                <a:cs typeface="Arial" panose="020B0604020202020204" pitchFamily="34" charset="0"/>
              </a:rPr>
              <a:t>2.	</a:t>
            </a:r>
            <a:r>
              <a:rPr lang="en-US" sz="2600" dirty="0" err="1">
                <a:solidFill>
                  <a:schemeClr val="tx1"/>
                </a:solidFill>
                <a:latin typeface="Cambria" panose="02040503050406030204" pitchFamily="18" charset="0"/>
                <a:cs typeface="Arial" panose="020B0604020202020204" pitchFamily="34" charset="0"/>
              </a:rPr>
              <a:t>Sertifikasi</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Standar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Kompetensi</a:t>
            </a:r>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a:solidFill>
                  <a:schemeClr val="tx1"/>
                </a:solidFill>
                <a:latin typeface="Cambria" panose="02040503050406030204" pitchFamily="18" charset="0"/>
                <a:cs typeface="Arial" panose="020B0604020202020204" pitchFamily="34" charset="0"/>
              </a:rPr>
              <a:t>3.	</a:t>
            </a:r>
            <a:r>
              <a:rPr lang="en-US" sz="2600" dirty="0" err="1">
                <a:solidFill>
                  <a:schemeClr val="tx1"/>
                </a:solidFill>
                <a:latin typeface="Cambria" panose="02040503050406030204" pitchFamily="18" charset="0"/>
                <a:cs typeface="Arial" panose="020B0604020202020204" pitchFamily="34" charset="0"/>
              </a:rPr>
              <a:t>Pengembangan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Keterampilan</a:t>
            </a:r>
            <a:r>
              <a:rPr lang="en-US" sz="2600" dirty="0">
                <a:solidFill>
                  <a:schemeClr val="tx1"/>
                </a:solidFill>
                <a:latin typeface="Cambria" panose="02040503050406030204" pitchFamily="18" charset="0"/>
                <a:cs typeface="Arial" panose="020B0604020202020204" pitchFamily="34" charset="0"/>
              </a:rPr>
              <a:t> Lintas </a:t>
            </a:r>
            <a:r>
              <a:rPr lang="en-US" sz="2600" dirty="0" err="1">
                <a:solidFill>
                  <a:schemeClr val="tx1"/>
                </a:solidFill>
                <a:latin typeface="Cambria" panose="02040503050406030204" pitchFamily="18" charset="0"/>
                <a:cs typeface="Arial" panose="020B0604020202020204" pitchFamily="34" charset="0"/>
              </a:rPr>
              <a:t>Budaya</a:t>
            </a:r>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a:solidFill>
                  <a:schemeClr val="tx1"/>
                </a:solidFill>
                <a:latin typeface="Cambria" panose="02040503050406030204" pitchFamily="18" charset="0"/>
                <a:cs typeface="Arial" panose="020B0604020202020204" pitchFamily="34" charset="0"/>
              </a:rPr>
              <a:t>4.	</a:t>
            </a:r>
            <a:r>
              <a:rPr lang="en-US" sz="2600" dirty="0" err="1">
                <a:solidFill>
                  <a:schemeClr val="tx1"/>
                </a:solidFill>
                <a:latin typeface="Cambria" panose="02040503050406030204" pitchFamily="18" charset="0"/>
                <a:cs typeface="Arial" panose="020B0604020202020204" pitchFamily="34" charset="0"/>
              </a:rPr>
              <a:t>Pengembangan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Keterampilan</a:t>
            </a:r>
            <a:r>
              <a:rPr lang="en-US" sz="2600" dirty="0">
                <a:solidFill>
                  <a:schemeClr val="tx1"/>
                </a:solidFill>
                <a:latin typeface="Cambria" panose="02040503050406030204" pitchFamily="18" charset="0"/>
                <a:cs typeface="Arial" panose="020B0604020202020204" pitchFamily="34" charset="0"/>
              </a:rPr>
              <a:t> Teknis</a:t>
            </a:r>
          </a:p>
          <a:p>
            <a:pPr algn="just"/>
            <a:r>
              <a:rPr lang="en-US" sz="2600" dirty="0">
                <a:solidFill>
                  <a:schemeClr val="tx1"/>
                </a:solidFill>
                <a:latin typeface="Cambria" panose="02040503050406030204" pitchFamily="18" charset="0"/>
                <a:cs typeface="Arial" panose="020B0604020202020204" pitchFamily="34" charset="0"/>
              </a:rPr>
              <a:t>5.	</a:t>
            </a:r>
            <a:r>
              <a:rPr lang="en-US" sz="2600" dirty="0" err="1">
                <a:solidFill>
                  <a:schemeClr val="tx1"/>
                </a:solidFill>
                <a:latin typeface="Cambria" panose="02040503050406030204" pitchFamily="18" charset="0"/>
                <a:cs typeface="Arial" panose="020B0604020202020204" pitchFamily="34" charset="0"/>
              </a:rPr>
              <a:t>Manajemen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Kepemimpinan</a:t>
            </a:r>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a:solidFill>
                  <a:schemeClr val="tx1"/>
                </a:solidFill>
                <a:latin typeface="Cambria" panose="02040503050406030204" pitchFamily="18" charset="0"/>
                <a:cs typeface="Arial" panose="020B0604020202020204" pitchFamily="34" charset="0"/>
              </a:rPr>
              <a:t>6.	</a:t>
            </a:r>
            <a:r>
              <a:rPr lang="en-US" sz="2600" dirty="0" err="1">
                <a:solidFill>
                  <a:schemeClr val="tx1"/>
                </a:solidFill>
                <a:latin typeface="Cambria" panose="02040503050406030204" pitchFamily="18" charset="0"/>
                <a:cs typeface="Arial" panose="020B0604020202020204" pitchFamily="34" charset="0"/>
              </a:rPr>
              <a:t>Pelatihan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Berbasis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Lingkungan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Keberlanjutan</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3824475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600" b="1" dirty="0">
                <a:solidFill>
                  <a:schemeClr val="tx1"/>
                </a:solidFill>
                <a:latin typeface="Cambria" panose="02040503050406030204" pitchFamily="18" charset="0"/>
                <a:cs typeface="Arial" panose="020B0604020202020204" pitchFamily="34" charset="0"/>
              </a:rPr>
              <a:t>Strategi </a:t>
            </a:r>
            <a:r>
              <a:rPr lang="en-US" sz="2600" b="1" dirty="0" err="1">
                <a:solidFill>
                  <a:schemeClr val="tx1"/>
                </a:solidFill>
                <a:latin typeface="Cambria" panose="02040503050406030204" pitchFamily="18" charset="0"/>
                <a:cs typeface="Arial" panose="020B0604020202020204" pitchFamily="34" charset="0"/>
              </a:rPr>
              <a:t>Pengembangan</a:t>
            </a:r>
            <a:r>
              <a:rPr lang="en-US" sz="2600" b="1" dirty="0">
                <a:solidFill>
                  <a:schemeClr val="tx1"/>
                </a:solidFill>
                <a:latin typeface="Cambria" panose="02040503050406030204" pitchFamily="18" charset="0"/>
                <a:cs typeface="Arial" panose="020B0604020202020204" pitchFamily="34" charset="0"/>
              </a:rPr>
              <a:t> SDM </a:t>
            </a:r>
            <a:r>
              <a:rPr lang="en-US" sz="2600" b="1" dirty="0" err="1">
                <a:solidFill>
                  <a:schemeClr val="tx1"/>
                </a:solidFill>
                <a:latin typeface="Cambria" panose="02040503050406030204" pitchFamily="18" charset="0"/>
                <a:cs typeface="Arial" panose="020B0604020202020204" pitchFamily="34" charset="0"/>
              </a:rPr>
              <a:t>Pariwisata</a:t>
            </a:r>
            <a:endParaRPr lang="en-US" sz="2600" b="1" dirty="0">
              <a:solidFill>
                <a:schemeClr val="tx1"/>
              </a:solidFill>
              <a:latin typeface="Cambria" panose="02040503050406030204" pitchFamily="18" charset="0"/>
              <a:cs typeface="Arial" panose="020B0604020202020204" pitchFamily="34" charset="0"/>
            </a:endParaRPr>
          </a:p>
          <a:p>
            <a:endParaRPr lang="en-US" sz="2600" b="1"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sv-SE" sz="2400" dirty="0">
                <a:solidFill>
                  <a:schemeClr val="tx1"/>
                </a:solidFill>
                <a:latin typeface="Cambria" panose="02040503050406030204" pitchFamily="18" charset="0"/>
                <a:cs typeface="Arial" panose="020B0604020202020204" pitchFamily="34" charset="0"/>
              </a:rPr>
              <a:t>1.	Kerjasama dengan Lembaga Pendidikan dan Industri</a:t>
            </a:r>
          </a:p>
          <a:p>
            <a:pPr algn="just"/>
            <a:r>
              <a:rPr lang="sv-SE" sz="2400" dirty="0">
                <a:solidFill>
                  <a:schemeClr val="tx1"/>
                </a:solidFill>
                <a:latin typeface="Cambria" panose="02040503050406030204" pitchFamily="18" charset="0"/>
                <a:cs typeface="Arial" panose="020B0604020202020204" pitchFamily="34" charset="0"/>
              </a:rPr>
              <a:t>2.	Kolaborasi dengan Pemerintah dan Swasta</a:t>
            </a:r>
          </a:p>
          <a:p>
            <a:pPr algn="just"/>
            <a:r>
              <a:rPr lang="sv-SE" sz="2400" dirty="0">
                <a:solidFill>
                  <a:schemeClr val="tx1"/>
                </a:solidFill>
                <a:latin typeface="Cambria" panose="02040503050406030204" pitchFamily="18" charset="0"/>
                <a:cs typeface="Arial" panose="020B0604020202020204" pitchFamily="34" charset="0"/>
              </a:rPr>
              <a:t>3.	Penggunaan Teknologi dalam Pelatihan</a:t>
            </a:r>
          </a:p>
          <a:p>
            <a:pPr algn="just"/>
            <a:r>
              <a:rPr lang="sv-SE" sz="2400" dirty="0">
                <a:solidFill>
                  <a:schemeClr val="tx1"/>
                </a:solidFill>
                <a:latin typeface="Cambria" panose="02040503050406030204" pitchFamily="18" charset="0"/>
                <a:cs typeface="Arial" panose="020B0604020202020204" pitchFamily="34" charset="0"/>
              </a:rPr>
              <a:t>4.	Fokus pada Pelayanan Prima dan Kepuasan Wisatawan</a:t>
            </a:r>
          </a:p>
          <a:p>
            <a:pPr algn="just"/>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74380716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600" b="1" dirty="0" err="1">
                <a:solidFill>
                  <a:schemeClr val="tx1"/>
                </a:solidFill>
                <a:latin typeface="Cambria" panose="02040503050406030204" pitchFamily="18" charset="0"/>
                <a:cs typeface="Arial" panose="020B0604020202020204" pitchFamily="34" charset="0"/>
              </a:rPr>
              <a:t>Tantangan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dalam</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Pengembangan</a:t>
            </a:r>
            <a:r>
              <a:rPr lang="en-US" sz="2600" b="1" dirty="0">
                <a:solidFill>
                  <a:schemeClr val="tx1"/>
                </a:solidFill>
                <a:latin typeface="Cambria" panose="02040503050406030204" pitchFamily="18" charset="0"/>
                <a:cs typeface="Arial" panose="020B0604020202020204" pitchFamily="34" charset="0"/>
              </a:rPr>
              <a:t> SDM </a:t>
            </a:r>
            <a:r>
              <a:rPr lang="en-US" sz="2600" b="1" dirty="0" err="1">
                <a:solidFill>
                  <a:schemeClr val="tx1"/>
                </a:solidFill>
                <a:latin typeface="Cambria" panose="02040503050406030204" pitchFamily="18" charset="0"/>
                <a:cs typeface="Arial" panose="020B0604020202020204" pitchFamily="34" charset="0"/>
              </a:rPr>
              <a:t>Pariwisata</a:t>
            </a:r>
            <a:endParaRPr lang="en-US" sz="2600" b="1"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a:solidFill>
                  <a:schemeClr val="tx1"/>
                </a:solidFill>
                <a:latin typeface="Cambria" panose="02040503050406030204" pitchFamily="18" charset="0"/>
                <a:cs typeface="Arial" panose="020B0604020202020204" pitchFamily="34" charset="0"/>
              </a:rPr>
              <a:t>1.	</a:t>
            </a:r>
            <a:r>
              <a:rPr lang="en-US" sz="2600" dirty="0" err="1">
                <a:solidFill>
                  <a:schemeClr val="tx1"/>
                </a:solidFill>
                <a:latin typeface="Cambria" panose="02040503050406030204" pitchFamily="18" charset="0"/>
                <a:cs typeface="Arial" panose="020B0604020202020204" pitchFamily="34" charset="0"/>
              </a:rPr>
              <a:t>Kurangnya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Infrastruktur</a:t>
            </a:r>
            <a:r>
              <a:rPr lang="en-US" sz="2600" dirty="0">
                <a:solidFill>
                  <a:schemeClr val="tx1"/>
                </a:solidFill>
                <a:latin typeface="Cambria" panose="02040503050406030204" pitchFamily="18" charset="0"/>
                <a:cs typeface="Arial" panose="020B0604020202020204" pitchFamily="34" charset="0"/>
              </a:rPr>
              <a:t> Pendidikan</a:t>
            </a:r>
          </a:p>
          <a:p>
            <a:pPr algn="just"/>
            <a:r>
              <a:rPr lang="en-US" sz="2600" dirty="0">
                <a:solidFill>
                  <a:schemeClr val="tx1"/>
                </a:solidFill>
                <a:latin typeface="Cambria" panose="02040503050406030204" pitchFamily="18" charset="0"/>
                <a:cs typeface="Arial" panose="020B0604020202020204" pitchFamily="34" charset="0"/>
              </a:rPr>
              <a:t>2.	</a:t>
            </a:r>
            <a:r>
              <a:rPr lang="en-US" sz="2600" dirty="0" err="1">
                <a:solidFill>
                  <a:schemeClr val="tx1"/>
                </a:solidFill>
                <a:latin typeface="Cambria" panose="02040503050406030204" pitchFamily="18" charset="0"/>
                <a:cs typeface="Arial" panose="020B0604020202020204" pitchFamily="34" charset="0"/>
              </a:rPr>
              <a:t>Kurangnya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Kesadaran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Pentingnya</a:t>
            </a:r>
            <a:r>
              <a:rPr lang="en-US" sz="2600" dirty="0">
                <a:solidFill>
                  <a:schemeClr val="tx1"/>
                </a:solidFill>
                <a:latin typeface="Cambria" panose="02040503050406030204" pitchFamily="18" charset="0"/>
                <a:cs typeface="Arial" panose="020B0604020202020204" pitchFamily="34" charset="0"/>
              </a:rPr>
              <a:t> SDM</a:t>
            </a:r>
          </a:p>
          <a:p>
            <a:pPr algn="just"/>
            <a:r>
              <a:rPr lang="en-US" sz="2600" dirty="0">
                <a:solidFill>
                  <a:schemeClr val="tx1"/>
                </a:solidFill>
                <a:latin typeface="Cambria" panose="02040503050406030204" pitchFamily="18" charset="0"/>
                <a:cs typeface="Arial" panose="020B0604020202020204" pitchFamily="34" charset="0"/>
              </a:rPr>
              <a:t>3.	</a:t>
            </a:r>
            <a:r>
              <a:rPr lang="en-US" sz="2600" dirty="0" err="1">
                <a:solidFill>
                  <a:schemeClr val="tx1"/>
                </a:solidFill>
                <a:latin typeface="Cambria" panose="02040503050406030204" pitchFamily="18" charset="0"/>
                <a:cs typeface="Arial" panose="020B0604020202020204" pitchFamily="34" charset="0"/>
              </a:rPr>
              <a:t>Adaptasi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terhadap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Perubahan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Teknologi</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84688663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C559CDB-86B5-90E8-1AE4-352A7C62F015}"/>
              </a:ext>
            </a:extLst>
          </p:cNvPr>
          <p:cNvPicPr>
            <a:picLocks noChangeAspect="1"/>
          </p:cNvPicPr>
          <p:nvPr/>
        </p:nvPicPr>
        <p:blipFill>
          <a:blip r:embed="rId2"/>
          <a:stretch>
            <a:fillRect/>
          </a:stretch>
        </p:blipFill>
        <p:spPr>
          <a:xfrm>
            <a:off x="0" y="146686"/>
            <a:ext cx="9144000" cy="6583680"/>
          </a:xfrm>
          <a:prstGeom prst="rect">
            <a:avLst/>
          </a:prstGeom>
          <a:noFill/>
        </p:spPr>
      </p:pic>
    </p:spTree>
    <p:extLst>
      <p:ext uri="{BB962C8B-B14F-4D97-AF65-F5344CB8AC3E}">
        <p14:creationId xmlns:p14="http://schemas.microsoft.com/office/powerpoint/2010/main" val="351461665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C559CDB-86B5-90E8-1AE4-352A7C62F015}"/>
              </a:ext>
            </a:extLst>
          </p:cNvPr>
          <p:cNvPicPr>
            <a:picLocks noChangeAspect="1"/>
          </p:cNvPicPr>
          <p:nvPr/>
        </p:nvPicPr>
        <p:blipFill>
          <a:blip r:embed="rId2"/>
          <a:stretch>
            <a:fillRect/>
          </a:stretch>
        </p:blipFill>
        <p:spPr>
          <a:xfrm>
            <a:off x="0" y="146686"/>
            <a:ext cx="9144000" cy="6583680"/>
          </a:xfrm>
          <a:prstGeom prst="rect">
            <a:avLst/>
          </a:prstGeom>
          <a:noFill/>
        </p:spPr>
      </p:pic>
      <p:graphicFrame>
        <p:nvGraphicFramePr>
          <p:cNvPr id="2" name="Table 1">
            <a:extLst>
              <a:ext uri="{FF2B5EF4-FFF2-40B4-BE49-F238E27FC236}">
                <a16:creationId xmlns:a16="http://schemas.microsoft.com/office/drawing/2014/main" id="{41036C64-A283-51A0-EBF1-4D439A8B9005}"/>
              </a:ext>
            </a:extLst>
          </p:cNvPr>
          <p:cNvGraphicFramePr>
            <a:graphicFrameLocks noGrp="1"/>
          </p:cNvGraphicFramePr>
          <p:nvPr>
            <p:extLst>
              <p:ext uri="{D42A27DB-BD31-4B8C-83A1-F6EECF244321}">
                <p14:modId xmlns:p14="http://schemas.microsoft.com/office/powerpoint/2010/main" val="2220156475"/>
              </p:ext>
            </p:extLst>
          </p:nvPr>
        </p:nvGraphicFramePr>
        <p:xfrm>
          <a:off x="2987824" y="235456"/>
          <a:ext cx="383704" cy="3337560"/>
        </p:xfrm>
        <a:graphic>
          <a:graphicData uri="http://schemas.openxmlformats.org/drawingml/2006/table">
            <a:tbl>
              <a:tblPr firstRow="1" bandRow="1">
                <a:tableStyleId>{5940675A-B579-460E-94D1-54222C63F5DA}</a:tableStyleId>
              </a:tblPr>
              <a:tblGrid>
                <a:gridCol w="383704">
                  <a:extLst>
                    <a:ext uri="{9D8B030D-6E8A-4147-A177-3AD203B41FA5}">
                      <a16:colId xmlns:a16="http://schemas.microsoft.com/office/drawing/2014/main" val="2364230960"/>
                    </a:ext>
                  </a:extLst>
                </a:gridCol>
              </a:tblGrid>
              <a:tr h="370840">
                <a:tc>
                  <a:txBody>
                    <a:bodyPr/>
                    <a:lstStyle/>
                    <a:p>
                      <a:r>
                        <a:rPr lang="en-US" dirty="0"/>
                        <a:t>P</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82582632"/>
                  </a:ext>
                </a:extLst>
              </a:tr>
              <a:tr h="370840">
                <a:tc>
                  <a:txBody>
                    <a:bodyPr/>
                    <a:lstStyle/>
                    <a:p>
                      <a:r>
                        <a:rPr lang="en-US" dirty="0"/>
                        <a:t>E</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00548462"/>
                  </a:ext>
                </a:extLst>
              </a:tr>
              <a:tr h="370840">
                <a:tc>
                  <a:txBody>
                    <a:bodyPr/>
                    <a:lstStyle/>
                    <a:p>
                      <a:r>
                        <a:rPr lang="en-US" dirty="0"/>
                        <a:t>L</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57282793"/>
                  </a:ext>
                </a:extLst>
              </a:tr>
              <a:tr h="370840">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1138100"/>
                  </a:ext>
                </a:extLst>
              </a:tr>
              <a:tr h="370840">
                <a:tc>
                  <a:txBody>
                    <a:bodyPr/>
                    <a:lstStyle/>
                    <a:p>
                      <a:r>
                        <a:rPr lang="en-US" dirty="0"/>
                        <a:t>Y</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558503"/>
                  </a:ext>
                </a:extLst>
              </a:tr>
              <a:tr h="370840">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40181041"/>
                  </a:ext>
                </a:extLst>
              </a:tr>
              <a:tr h="370840">
                <a:tc>
                  <a:txBody>
                    <a:bodyPr/>
                    <a:lstStyle/>
                    <a:p>
                      <a:r>
                        <a:rPr lang="en-US" dirty="0"/>
                        <a:t>N</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3099590"/>
                  </a:ext>
                </a:extLst>
              </a:tr>
              <a:tr h="370840">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86142248"/>
                  </a:ext>
                </a:extLst>
              </a:tr>
              <a:tr h="370840">
                <a:tc>
                  <a:txBody>
                    <a:bodyPr/>
                    <a:lstStyle/>
                    <a:p>
                      <a:r>
                        <a:rPr lang="en-US" dirty="0"/>
                        <a:t>N</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00183644"/>
                  </a:ext>
                </a:extLst>
              </a:tr>
            </a:tbl>
          </a:graphicData>
        </a:graphic>
      </p:graphicFrame>
      <p:graphicFrame>
        <p:nvGraphicFramePr>
          <p:cNvPr id="3" name="Table 2">
            <a:extLst>
              <a:ext uri="{FF2B5EF4-FFF2-40B4-BE49-F238E27FC236}">
                <a16:creationId xmlns:a16="http://schemas.microsoft.com/office/drawing/2014/main" id="{F3A88CF2-8525-7907-E9E5-865D94BF04B0}"/>
              </a:ext>
            </a:extLst>
          </p:cNvPr>
          <p:cNvGraphicFramePr>
            <a:graphicFrameLocks noGrp="1"/>
          </p:cNvGraphicFramePr>
          <p:nvPr>
            <p:extLst>
              <p:ext uri="{D42A27DB-BD31-4B8C-83A1-F6EECF244321}">
                <p14:modId xmlns:p14="http://schemas.microsoft.com/office/powerpoint/2010/main" val="2424184325"/>
              </p:ext>
            </p:extLst>
          </p:nvPr>
        </p:nvGraphicFramePr>
        <p:xfrm>
          <a:off x="4116288" y="235456"/>
          <a:ext cx="383704" cy="1483360"/>
        </p:xfrm>
        <a:graphic>
          <a:graphicData uri="http://schemas.openxmlformats.org/drawingml/2006/table">
            <a:tbl>
              <a:tblPr firstRow="1" bandRow="1">
                <a:tableStyleId>{5940675A-B579-460E-94D1-54222C63F5DA}</a:tableStyleId>
              </a:tblPr>
              <a:tblGrid>
                <a:gridCol w="383704">
                  <a:extLst>
                    <a:ext uri="{9D8B030D-6E8A-4147-A177-3AD203B41FA5}">
                      <a16:colId xmlns:a16="http://schemas.microsoft.com/office/drawing/2014/main" val="2364230960"/>
                    </a:ext>
                  </a:extLst>
                </a:gridCol>
              </a:tblGrid>
              <a:tr h="370840">
                <a:tc>
                  <a:txBody>
                    <a:bodyPr/>
                    <a:lstStyle/>
                    <a:p>
                      <a:r>
                        <a:rPr lang="en-US" dirty="0"/>
                        <a:t>K</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82582632"/>
                  </a:ext>
                </a:extLst>
              </a:tr>
              <a:tr h="370840">
                <a:tc>
                  <a:txBody>
                    <a:bodyPr/>
                    <a:lstStyle/>
                    <a:p>
                      <a:r>
                        <a:rPr lang="en-US" dirty="0"/>
                        <a:t>R</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00548462"/>
                  </a:ext>
                </a:extLst>
              </a:tr>
              <a:tr h="370840">
                <a:tc>
                  <a:txBody>
                    <a:bodyPr/>
                    <a:lstStyle/>
                    <a:p>
                      <a:r>
                        <a:rPr lang="en-US" dirty="0"/>
                        <a:t>U</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57282793"/>
                  </a:ext>
                </a:extLst>
              </a:tr>
              <a:tr h="370840">
                <a:tc>
                  <a:txBody>
                    <a:bodyPr/>
                    <a:lstStyle/>
                    <a:p>
                      <a:r>
                        <a:rPr lang="en-US" dirty="0"/>
                        <a:t>I</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1138100"/>
                  </a:ext>
                </a:extLst>
              </a:tr>
            </a:tbl>
          </a:graphicData>
        </a:graphic>
      </p:graphicFrame>
      <p:graphicFrame>
        <p:nvGraphicFramePr>
          <p:cNvPr id="5" name="Table 4">
            <a:extLst>
              <a:ext uri="{FF2B5EF4-FFF2-40B4-BE49-F238E27FC236}">
                <a16:creationId xmlns:a16="http://schemas.microsoft.com/office/drawing/2014/main" id="{9FA9CB87-66F2-046B-C11A-3F279C8B03D0}"/>
              </a:ext>
            </a:extLst>
          </p:cNvPr>
          <p:cNvGraphicFramePr>
            <a:graphicFrameLocks noGrp="1"/>
          </p:cNvGraphicFramePr>
          <p:nvPr>
            <p:extLst>
              <p:ext uri="{D42A27DB-BD31-4B8C-83A1-F6EECF244321}">
                <p14:modId xmlns:p14="http://schemas.microsoft.com/office/powerpoint/2010/main" val="2106971933"/>
              </p:ext>
            </p:extLst>
          </p:nvPr>
        </p:nvGraphicFramePr>
        <p:xfrm>
          <a:off x="4841580" y="620688"/>
          <a:ext cx="383704" cy="3337560"/>
        </p:xfrm>
        <a:graphic>
          <a:graphicData uri="http://schemas.openxmlformats.org/drawingml/2006/table">
            <a:tbl>
              <a:tblPr firstRow="1" bandRow="1">
                <a:tableStyleId>{5940675A-B579-460E-94D1-54222C63F5DA}</a:tableStyleId>
              </a:tblPr>
              <a:tblGrid>
                <a:gridCol w="383704">
                  <a:extLst>
                    <a:ext uri="{9D8B030D-6E8A-4147-A177-3AD203B41FA5}">
                      <a16:colId xmlns:a16="http://schemas.microsoft.com/office/drawing/2014/main" val="2364230960"/>
                    </a:ext>
                  </a:extLst>
                </a:gridCol>
              </a:tblGrid>
              <a:tr h="370840">
                <a:tc>
                  <a:txBody>
                    <a:bodyPr/>
                    <a:lstStyle/>
                    <a:p>
                      <a:r>
                        <a:rPr lang="en-US" dirty="0"/>
                        <a:t>I</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82582632"/>
                  </a:ext>
                </a:extLst>
              </a:tr>
              <a:tr h="370840">
                <a:tc>
                  <a:txBody>
                    <a:bodyPr/>
                    <a:lstStyle/>
                    <a:p>
                      <a:r>
                        <a:rPr lang="en-US" dirty="0"/>
                        <a:t>N</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00548462"/>
                  </a:ext>
                </a:extLst>
              </a:tr>
              <a:tr h="370840">
                <a:tc>
                  <a:txBody>
                    <a:bodyPr/>
                    <a:lstStyle/>
                    <a:p>
                      <a:r>
                        <a:rPr lang="en-US" dirty="0"/>
                        <a:t>D</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57282793"/>
                  </a:ext>
                </a:extLst>
              </a:tr>
              <a:tr h="370840">
                <a:tc>
                  <a:txBody>
                    <a:bodyPr/>
                    <a:lstStyle/>
                    <a:p>
                      <a:r>
                        <a:rPr lang="en-US" dirty="0"/>
                        <a:t>U</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1138100"/>
                  </a:ext>
                </a:extLst>
              </a:tr>
              <a:tr h="370840">
                <a:tc>
                  <a:txBody>
                    <a:bodyPr/>
                    <a:lstStyle/>
                    <a:p>
                      <a:r>
                        <a:rPr lang="en-US" dirty="0"/>
                        <a:t>S</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558503"/>
                  </a:ext>
                </a:extLst>
              </a:tr>
              <a:tr h="370840">
                <a:tc>
                  <a:txBody>
                    <a:bodyPr/>
                    <a:lstStyle/>
                    <a:p>
                      <a:r>
                        <a:rPr lang="en-US" dirty="0"/>
                        <a:t>T</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40181041"/>
                  </a:ext>
                </a:extLst>
              </a:tr>
              <a:tr h="370840">
                <a:tc>
                  <a:txBody>
                    <a:bodyPr/>
                    <a:lstStyle/>
                    <a:p>
                      <a:r>
                        <a:rPr lang="en-US" dirty="0"/>
                        <a:t>R</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3099590"/>
                  </a:ext>
                </a:extLst>
              </a:tr>
              <a:tr h="370840">
                <a:tc>
                  <a:txBody>
                    <a:bodyPr/>
                    <a:lstStyle/>
                    <a:p>
                      <a:r>
                        <a:rPr lang="en-US" dirty="0"/>
                        <a:t>I</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86142248"/>
                  </a:ext>
                </a:extLst>
              </a:tr>
              <a:tr h="370840">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00183644"/>
                  </a:ext>
                </a:extLst>
              </a:tr>
            </a:tbl>
          </a:graphicData>
        </a:graphic>
      </p:graphicFrame>
      <p:graphicFrame>
        <p:nvGraphicFramePr>
          <p:cNvPr id="6" name="Table 5">
            <a:extLst>
              <a:ext uri="{FF2B5EF4-FFF2-40B4-BE49-F238E27FC236}">
                <a16:creationId xmlns:a16="http://schemas.microsoft.com/office/drawing/2014/main" id="{D85C0BA8-E1D0-D805-1498-7156AAEACDCF}"/>
              </a:ext>
            </a:extLst>
          </p:cNvPr>
          <p:cNvGraphicFramePr>
            <a:graphicFrameLocks noGrp="1"/>
          </p:cNvGraphicFramePr>
          <p:nvPr>
            <p:extLst>
              <p:ext uri="{D42A27DB-BD31-4B8C-83A1-F6EECF244321}">
                <p14:modId xmlns:p14="http://schemas.microsoft.com/office/powerpoint/2010/main" val="4029428013"/>
              </p:ext>
            </p:extLst>
          </p:nvPr>
        </p:nvGraphicFramePr>
        <p:xfrm>
          <a:off x="5580112" y="620688"/>
          <a:ext cx="383704" cy="3337560"/>
        </p:xfrm>
        <a:graphic>
          <a:graphicData uri="http://schemas.openxmlformats.org/drawingml/2006/table">
            <a:tbl>
              <a:tblPr firstRow="1" bandRow="1">
                <a:tableStyleId>{5940675A-B579-460E-94D1-54222C63F5DA}</a:tableStyleId>
              </a:tblPr>
              <a:tblGrid>
                <a:gridCol w="383704">
                  <a:extLst>
                    <a:ext uri="{9D8B030D-6E8A-4147-A177-3AD203B41FA5}">
                      <a16:colId xmlns:a16="http://schemas.microsoft.com/office/drawing/2014/main" val="2364230960"/>
                    </a:ext>
                  </a:extLst>
                </a:gridCol>
              </a:tblGrid>
              <a:tr h="370840">
                <a:tc>
                  <a:txBody>
                    <a:bodyPr/>
                    <a:lstStyle/>
                    <a:p>
                      <a:r>
                        <a:rPr lang="en-US" dirty="0"/>
                        <a:t>K</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82582632"/>
                  </a:ext>
                </a:extLst>
              </a:tr>
              <a:tr h="370840">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00548462"/>
                  </a:ext>
                </a:extLst>
              </a:tr>
              <a:tr h="370840">
                <a:tc>
                  <a:txBody>
                    <a:bodyPr/>
                    <a:lstStyle/>
                    <a:p>
                      <a:r>
                        <a:rPr lang="en-US" dirty="0"/>
                        <a:t>R</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57282793"/>
                  </a:ext>
                </a:extLst>
              </a:tr>
              <a:tr h="370840">
                <a:tc>
                  <a:txBody>
                    <a:bodyPr/>
                    <a:lstStyle/>
                    <a:p>
                      <a:r>
                        <a:rPr lang="en-US" dirty="0"/>
                        <a:t>Y</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1138100"/>
                  </a:ext>
                </a:extLst>
              </a:tr>
              <a:tr h="370840">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558503"/>
                  </a:ext>
                </a:extLst>
              </a:tr>
              <a:tr h="370840">
                <a:tc>
                  <a:txBody>
                    <a:bodyPr/>
                    <a:lstStyle/>
                    <a:p>
                      <a:r>
                        <a:rPr lang="en-US" dirty="0"/>
                        <a:t>W</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40181041"/>
                  </a:ext>
                </a:extLst>
              </a:tr>
              <a:tr h="370840">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3099590"/>
                  </a:ext>
                </a:extLst>
              </a:tr>
              <a:tr h="370840">
                <a:tc>
                  <a:txBody>
                    <a:bodyPr/>
                    <a:lstStyle/>
                    <a:p>
                      <a:r>
                        <a:rPr lang="en-US" dirty="0"/>
                        <a:t>T</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86142248"/>
                  </a:ext>
                </a:extLst>
              </a:tr>
              <a:tr h="370840">
                <a:tc>
                  <a:txBody>
                    <a:bodyPr/>
                    <a:lstStyle/>
                    <a:p>
                      <a:r>
                        <a:rPr lang="en-US" dirty="0"/>
                        <a:t>I</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00183644"/>
                  </a:ext>
                </a:extLst>
              </a:tr>
            </a:tbl>
          </a:graphicData>
        </a:graphic>
      </p:graphicFrame>
      <p:graphicFrame>
        <p:nvGraphicFramePr>
          <p:cNvPr id="7" name="Table 6">
            <a:extLst>
              <a:ext uri="{FF2B5EF4-FFF2-40B4-BE49-F238E27FC236}">
                <a16:creationId xmlns:a16="http://schemas.microsoft.com/office/drawing/2014/main" id="{6939FBC7-3C0A-EE12-0172-A315D79DCA17}"/>
              </a:ext>
            </a:extLst>
          </p:cNvPr>
          <p:cNvGraphicFramePr>
            <a:graphicFrameLocks noGrp="1"/>
          </p:cNvGraphicFramePr>
          <p:nvPr>
            <p:extLst>
              <p:ext uri="{D42A27DB-BD31-4B8C-83A1-F6EECF244321}">
                <p14:modId xmlns:p14="http://schemas.microsoft.com/office/powerpoint/2010/main" val="1625281966"/>
              </p:ext>
            </p:extLst>
          </p:nvPr>
        </p:nvGraphicFramePr>
        <p:xfrm>
          <a:off x="7068616" y="235456"/>
          <a:ext cx="383704" cy="4079240"/>
        </p:xfrm>
        <a:graphic>
          <a:graphicData uri="http://schemas.openxmlformats.org/drawingml/2006/table">
            <a:tbl>
              <a:tblPr firstRow="1" bandRow="1">
                <a:tableStyleId>{5940675A-B579-460E-94D1-54222C63F5DA}</a:tableStyleId>
              </a:tblPr>
              <a:tblGrid>
                <a:gridCol w="383704">
                  <a:extLst>
                    <a:ext uri="{9D8B030D-6E8A-4147-A177-3AD203B41FA5}">
                      <a16:colId xmlns:a16="http://schemas.microsoft.com/office/drawing/2014/main" val="2364230960"/>
                    </a:ext>
                  </a:extLst>
                </a:gridCol>
              </a:tblGrid>
              <a:tr h="370840">
                <a:tc>
                  <a:txBody>
                    <a:bodyPr/>
                    <a:lstStyle/>
                    <a:p>
                      <a:r>
                        <a:rPr lang="en-US" dirty="0"/>
                        <a:t>S</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82582632"/>
                  </a:ext>
                </a:extLst>
              </a:tr>
              <a:tr h="370840">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00548462"/>
                  </a:ext>
                </a:extLst>
              </a:tr>
              <a:tr h="370840">
                <a:tc>
                  <a:txBody>
                    <a:bodyPr/>
                    <a:lstStyle/>
                    <a:p>
                      <a:r>
                        <a:rPr lang="en-US" dirty="0"/>
                        <a:t>N</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57282793"/>
                  </a:ext>
                </a:extLst>
              </a:tr>
              <a:tr h="370840">
                <a:tc>
                  <a:txBody>
                    <a:bodyPr/>
                    <a:lstStyle/>
                    <a:p>
                      <a:r>
                        <a:rPr lang="en-US" dirty="0"/>
                        <a:t>D</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1138100"/>
                  </a:ext>
                </a:extLst>
              </a:tr>
              <a:tr h="370840">
                <a:tc>
                  <a:txBody>
                    <a:bodyPr/>
                    <a:lstStyle/>
                    <a:p>
                      <a:r>
                        <a:rPr lang="en-US" dirty="0"/>
                        <a:t>I</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558503"/>
                  </a:ext>
                </a:extLst>
              </a:tr>
              <a:tr h="370840">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40181041"/>
                  </a:ext>
                </a:extLst>
              </a:tr>
              <a:tr h="370840">
                <a:tc>
                  <a:txBody>
                    <a:bodyPr/>
                    <a:lstStyle/>
                    <a:p>
                      <a:r>
                        <a:rPr lang="en-US" dirty="0"/>
                        <a:t>G</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3099590"/>
                  </a:ext>
                </a:extLst>
              </a:tr>
              <a:tr h="370840">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86142248"/>
                  </a:ext>
                </a:extLst>
              </a:tr>
              <a:tr h="370840">
                <a:tc>
                  <a:txBody>
                    <a:bodyPr/>
                    <a:lstStyle/>
                    <a:p>
                      <a:r>
                        <a:rPr lang="en-US" dirty="0"/>
                        <a:t>U</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00183644"/>
                  </a:ext>
                </a:extLst>
              </a:tr>
              <a:tr h="370840">
                <a:tc>
                  <a:txBody>
                    <a:bodyPr/>
                    <a:lstStyle/>
                    <a:p>
                      <a:r>
                        <a:rPr lang="en-US" dirty="0"/>
                        <a:t>N</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15252441"/>
                  </a:ext>
                </a:extLst>
              </a:tr>
              <a:tr h="370840">
                <a:tc>
                  <a:txBody>
                    <a:bodyPr/>
                    <a:lstStyle/>
                    <a:p>
                      <a:r>
                        <a:rPr lang="en-US" dirty="0"/>
                        <a:t>O</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55532597"/>
                  </a:ext>
                </a:extLst>
              </a:tr>
            </a:tbl>
          </a:graphicData>
        </a:graphic>
      </p:graphicFrame>
      <p:graphicFrame>
        <p:nvGraphicFramePr>
          <p:cNvPr id="8" name="Table 7">
            <a:extLst>
              <a:ext uri="{FF2B5EF4-FFF2-40B4-BE49-F238E27FC236}">
                <a16:creationId xmlns:a16="http://schemas.microsoft.com/office/drawing/2014/main" id="{3346CDC4-9824-176E-AE40-56A5E6F6D7D3}"/>
              </a:ext>
            </a:extLst>
          </p:cNvPr>
          <p:cNvGraphicFramePr>
            <a:graphicFrameLocks noGrp="1"/>
          </p:cNvGraphicFramePr>
          <p:nvPr>
            <p:extLst>
              <p:ext uri="{D42A27DB-BD31-4B8C-83A1-F6EECF244321}">
                <p14:modId xmlns:p14="http://schemas.microsoft.com/office/powerpoint/2010/main" val="2909604688"/>
              </p:ext>
            </p:extLst>
          </p:nvPr>
        </p:nvGraphicFramePr>
        <p:xfrm>
          <a:off x="2987824" y="979484"/>
          <a:ext cx="3672410" cy="370840"/>
        </p:xfrm>
        <a:graphic>
          <a:graphicData uri="http://schemas.openxmlformats.org/drawingml/2006/table">
            <a:tbl>
              <a:tblPr firstRow="1" bandRow="1">
                <a:tableStyleId>{5940675A-B579-460E-94D1-54222C63F5DA}</a:tableStyleId>
              </a:tblPr>
              <a:tblGrid>
                <a:gridCol w="367241">
                  <a:extLst>
                    <a:ext uri="{9D8B030D-6E8A-4147-A177-3AD203B41FA5}">
                      <a16:colId xmlns:a16="http://schemas.microsoft.com/office/drawing/2014/main" val="876287282"/>
                    </a:ext>
                  </a:extLst>
                </a:gridCol>
                <a:gridCol w="367241">
                  <a:extLst>
                    <a:ext uri="{9D8B030D-6E8A-4147-A177-3AD203B41FA5}">
                      <a16:colId xmlns:a16="http://schemas.microsoft.com/office/drawing/2014/main" val="1317254345"/>
                    </a:ext>
                  </a:extLst>
                </a:gridCol>
                <a:gridCol w="367241">
                  <a:extLst>
                    <a:ext uri="{9D8B030D-6E8A-4147-A177-3AD203B41FA5}">
                      <a16:colId xmlns:a16="http://schemas.microsoft.com/office/drawing/2014/main" val="343865273"/>
                    </a:ext>
                  </a:extLst>
                </a:gridCol>
                <a:gridCol w="367241">
                  <a:extLst>
                    <a:ext uri="{9D8B030D-6E8A-4147-A177-3AD203B41FA5}">
                      <a16:colId xmlns:a16="http://schemas.microsoft.com/office/drawing/2014/main" val="3018309730"/>
                    </a:ext>
                  </a:extLst>
                </a:gridCol>
                <a:gridCol w="367241">
                  <a:extLst>
                    <a:ext uri="{9D8B030D-6E8A-4147-A177-3AD203B41FA5}">
                      <a16:colId xmlns:a16="http://schemas.microsoft.com/office/drawing/2014/main" val="4112639001"/>
                    </a:ext>
                  </a:extLst>
                </a:gridCol>
                <a:gridCol w="367241">
                  <a:extLst>
                    <a:ext uri="{9D8B030D-6E8A-4147-A177-3AD203B41FA5}">
                      <a16:colId xmlns:a16="http://schemas.microsoft.com/office/drawing/2014/main" val="1626620720"/>
                    </a:ext>
                  </a:extLst>
                </a:gridCol>
                <a:gridCol w="367241">
                  <a:extLst>
                    <a:ext uri="{9D8B030D-6E8A-4147-A177-3AD203B41FA5}">
                      <a16:colId xmlns:a16="http://schemas.microsoft.com/office/drawing/2014/main" val="4262331515"/>
                    </a:ext>
                  </a:extLst>
                </a:gridCol>
                <a:gridCol w="367241">
                  <a:extLst>
                    <a:ext uri="{9D8B030D-6E8A-4147-A177-3AD203B41FA5}">
                      <a16:colId xmlns:a16="http://schemas.microsoft.com/office/drawing/2014/main" val="207692665"/>
                    </a:ext>
                  </a:extLst>
                </a:gridCol>
                <a:gridCol w="367241">
                  <a:extLst>
                    <a:ext uri="{9D8B030D-6E8A-4147-A177-3AD203B41FA5}">
                      <a16:colId xmlns:a16="http://schemas.microsoft.com/office/drawing/2014/main" val="2912315143"/>
                    </a:ext>
                  </a:extLst>
                </a:gridCol>
                <a:gridCol w="367241">
                  <a:extLst>
                    <a:ext uri="{9D8B030D-6E8A-4147-A177-3AD203B41FA5}">
                      <a16:colId xmlns:a16="http://schemas.microsoft.com/office/drawing/2014/main" val="3161687723"/>
                    </a:ext>
                  </a:extLst>
                </a:gridCol>
              </a:tblGrid>
              <a:tr h="370840">
                <a:tc>
                  <a:txBody>
                    <a:bodyPr/>
                    <a:lstStyle/>
                    <a:p>
                      <a:endParaRPr lang="id-ID"/>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B</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A</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B</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J</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O</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02345120"/>
                  </a:ext>
                </a:extLst>
              </a:tr>
            </a:tbl>
          </a:graphicData>
        </a:graphic>
      </p:graphicFrame>
      <p:graphicFrame>
        <p:nvGraphicFramePr>
          <p:cNvPr id="9" name="Table 8">
            <a:extLst>
              <a:ext uri="{FF2B5EF4-FFF2-40B4-BE49-F238E27FC236}">
                <a16:creationId xmlns:a16="http://schemas.microsoft.com/office/drawing/2014/main" id="{EF1AD4C8-0D6B-4BA4-8BA7-3CBD453988AF}"/>
              </a:ext>
            </a:extLst>
          </p:cNvPr>
          <p:cNvGraphicFramePr>
            <a:graphicFrameLocks noGrp="1"/>
          </p:cNvGraphicFramePr>
          <p:nvPr>
            <p:extLst>
              <p:ext uri="{D42A27DB-BD31-4B8C-83A1-F6EECF244321}">
                <p14:modId xmlns:p14="http://schemas.microsoft.com/office/powerpoint/2010/main" val="2054581081"/>
              </p:ext>
            </p:extLst>
          </p:nvPr>
        </p:nvGraphicFramePr>
        <p:xfrm>
          <a:off x="1907702" y="3193794"/>
          <a:ext cx="3672410" cy="370840"/>
        </p:xfrm>
        <a:graphic>
          <a:graphicData uri="http://schemas.openxmlformats.org/drawingml/2006/table">
            <a:tbl>
              <a:tblPr firstRow="1" bandRow="1">
                <a:tableStyleId>{5940675A-B579-460E-94D1-54222C63F5DA}</a:tableStyleId>
              </a:tblPr>
              <a:tblGrid>
                <a:gridCol w="367241">
                  <a:extLst>
                    <a:ext uri="{9D8B030D-6E8A-4147-A177-3AD203B41FA5}">
                      <a16:colId xmlns:a16="http://schemas.microsoft.com/office/drawing/2014/main" val="876287282"/>
                    </a:ext>
                  </a:extLst>
                </a:gridCol>
                <a:gridCol w="367241">
                  <a:extLst>
                    <a:ext uri="{9D8B030D-6E8A-4147-A177-3AD203B41FA5}">
                      <a16:colId xmlns:a16="http://schemas.microsoft.com/office/drawing/2014/main" val="1317254345"/>
                    </a:ext>
                  </a:extLst>
                </a:gridCol>
                <a:gridCol w="367241">
                  <a:extLst>
                    <a:ext uri="{9D8B030D-6E8A-4147-A177-3AD203B41FA5}">
                      <a16:colId xmlns:a16="http://schemas.microsoft.com/office/drawing/2014/main" val="343865273"/>
                    </a:ext>
                  </a:extLst>
                </a:gridCol>
                <a:gridCol w="367241">
                  <a:extLst>
                    <a:ext uri="{9D8B030D-6E8A-4147-A177-3AD203B41FA5}">
                      <a16:colId xmlns:a16="http://schemas.microsoft.com/office/drawing/2014/main" val="3018309730"/>
                    </a:ext>
                  </a:extLst>
                </a:gridCol>
                <a:gridCol w="367241">
                  <a:extLst>
                    <a:ext uri="{9D8B030D-6E8A-4147-A177-3AD203B41FA5}">
                      <a16:colId xmlns:a16="http://schemas.microsoft.com/office/drawing/2014/main" val="4112639001"/>
                    </a:ext>
                  </a:extLst>
                </a:gridCol>
                <a:gridCol w="367241">
                  <a:extLst>
                    <a:ext uri="{9D8B030D-6E8A-4147-A177-3AD203B41FA5}">
                      <a16:colId xmlns:a16="http://schemas.microsoft.com/office/drawing/2014/main" val="1626620720"/>
                    </a:ext>
                  </a:extLst>
                </a:gridCol>
                <a:gridCol w="367241">
                  <a:extLst>
                    <a:ext uri="{9D8B030D-6E8A-4147-A177-3AD203B41FA5}">
                      <a16:colId xmlns:a16="http://schemas.microsoft.com/office/drawing/2014/main" val="4262331515"/>
                    </a:ext>
                  </a:extLst>
                </a:gridCol>
                <a:gridCol w="367241">
                  <a:extLst>
                    <a:ext uri="{9D8B030D-6E8A-4147-A177-3AD203B41FA5}">
                      <a16:colId xmlns:a16="http://schemas.microsoft.com/office/drawing/2014/main" val="207692665"/>
                    </a:ext>
                  </a:extLst>
                </a:gridCol>
                <a:gridCol w="367241">
                  <a:extLst>
                    <a:ext uri="{9D8B030D-6E8A-4147-A177-3AD203B41FA5}">
                      <a16:colId xmlns:a16="http://schemas.microsoft.com/office/drawing/2014/main" val="2912315143"/>
                    </a:ext>
                  </a:extLst>
                </a:gridCol>
                <a:gridCol w="367241">
                  <a:extLst>
                    <a:ext uri="{9D8B030D-6E8A-4147-A177-3AD203B41FA5}">
                      <a16:colId xmlns:a16="http://schemas.microsoft.com/office/drawing/2014/main" val="3161687723"/>
                    </a:ext>
                  </a:extLst>
                </a:gridCol>
              </a:tblGrid>
              <a:tr h="370840">
                <a:tc>
                  <a:txBody>
                    <a:bodyPr/>
                    <a:lstStyle/>
                    <a:p>
                      <a:r>
                        <a:rPr lang="en-US" dirty="0"/>
                        <a:t>T</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E</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K</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O</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L</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O</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G</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02345120"/>
                  </a:ext>
                </a:extLst>
              </a:tr>
            </a:tbl>
          </a:graphicData>
        </a:graphic>
      </p:graphicFrame>
      <p:graphicFrame>
        <p:nvGraphicFramePr>
          <p:cNvPr id="10" name="Table 9">
            <a:extLst>
              <a:ext uri="{FF2B5EF4-FFF2-40B4-BE49-F238E27FC236}">
                <a16:creationId xmlns:a16="http://schemas.microsoft.com/office/drawing/2014/main" id="{DCCDA188-DAA6-B807-2CB1-4645C0E8B050}"/>
              </a:ext>
            </a:extLst>
          </p:cNvPr>
          <p:cNvGraphicFramePr>
            <a:graphicFrameLocks noGrp="1"/>
          </p:cNvGraphicFramePr>
          <p:nvPr>
            <p:extLst>
              <p:ext uri="{D42A27DB-BD31-4B8C-83A1-F6EECF244321}">
                <p14:modId xmlns:p14="http://schemas.microsoft.com/office/powerpoint/2010/main" val="3069773775"/>
              </p:ext>
            </p:extLst>
          </p:nvPr>
        </p:nvGraphicFramePr>
        <p:xfrm>
          <a:off x="5584134" y="2095966"/>
          <a:ext cx="3672410" cy="370840"/>
        </p:xfrm>
        <a:graphic>
          <a:graphicData uri="http://schemas.openxmlformats.org/drawingml/2006/table">
            <a:tbl>
              <a:tblPr firstRow="1" bandRow="1">
                <a:tableStyleId>{5940675A-B579-460E-94D1-54222C63F5DA}</a:tableStyleId>
              </a:tblPr>
              <a:tblGrid>
                <a:gridCol w="367241">
                  <a:extLst>
                    <a:ext uri="{9D8B030D-6E8A-4147-A177-3AD203B41FA5}">
                      <a16:colId xmlns:a16="http://schemas.microsoft.com/office/drawing/2014/main" val="876287282"/>
                    </a:ext>
                  </a:extLst>
                </a:gridCol>
                <a:gridCol w="367241">
                  <a:extLst>
                    <a:ext uri="{9D8B030D-6E8A-4147-A177-3AD203B41FA5}">
                      <a16:colId xmlns:a16="http://schemas.microsoft.com/office/drawing/2014/main" val="1317254345"/>
                    </a:ext>
                  </a:extLst>
                </a:gridCol>
                <a:gridCol w="367241">
                  <a:extLst>
                    <a:ext uri="{9D8B030D-6E8A-4147-A177-3AD203B41FA5}">
                      <a16:colId xmlns:a16="http://schemas.microsoft.com/office/drawing/2014/main" val="343865273"/>
                    </a:ext>
                  </a:extLst>
                </a:gridCol>
                <a:gridCol w="367241">
                  <a:extLst>
                    <a:ext uri="{9D8B030D-6E8A-4147-A177-3AD203B41FA5}">
                      <a16:colId xmlns:a16="http://schemas.microsoft.com/office/drawing/2014/main" val="3018309730"/>
                    </a:ext>
                  </a:extLst>
                </a:gridCol>
                <a:gridCol w="367241">
                  <a:extLst>
                    <a:ext uri="{9D8B030D-6E8A-4147-A177-3AD203B41FA5}">
                      <a16:colId xmlns:a16="http://schemas.microsoft.com/office/drawing/2014/main" val="4112639001"/>
                    </a:ext>
                  </a:extLst>
                </a:gridCol>
                <a:gridCol w="367241">
                  <a:extLst>
                    <a:ext uri="{9D8B030D-6E8A-4147-A177-3AD203B41FA5}">
                      <a16:colId xmlns:a16="http://schemas.microsoft.com/office/drawing/2014/main" val="1626620720"/>
                    </a:ext>
                  </a:extLst>
                </a:gridCol>
                <a:gridCol w="367241">
                  <a:extLst>
                    <a:ext uri="{9D8B030D-6E8A-4147-A177-3AD203B41FA5}">
                      <a16:colId xmlns:a16="http://schemas.microsoft.com/office/drawing/2014/main" val="4262331515"/>
                    </a:ext>
                  </a:extLst>
                </a:gridCol>
                <a:gridCol w="367241">
                  <a:extLst>
                    <a:ext uri="{9D8B030D-6E8A-4147-A177-3AD203B41FA5}">
                      <a16:colId xmlns:a16="http://schemas.microsoft.com/office/drawing/2014/main" val="207692665"/>
                    </a:ext>
                  </a:extLst>
                </a:gridCol>
                <a:gridCol w="367241">
                  <a:extLst>
                    <a:ext uri="{9D8B030D-6E8A-4147-A177-3AD203B41FA5}">
                      <a16:colId xmlns:a16="http://schemas.microsoft.com/office/drawing/2014/main" val="2912315143"/>
                    </a:ext>
                  </a:extLst>
                </a:gridCol>
                <a:gridCol w="367241">
                  <a:extLst>
                    <a:ext uri="{9D8B030D-6E8A-4147-A177-3AD203B41FA5}">
                      <a16:colId xmlns:a16="http://schemas.microsoft.com/office/drawing/2014/main" val="3161687723"/>
                    </a:ext>
                  </a:extLst>
                </a:gridCol>
              </a:tblGrid>
              <a:tr h="370840">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S</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I</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T</a:t>
                      </a:r>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id-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02345120"/>
                  </a:ext>
                </a:extLst>
              </a:tr>
            </a:tbl>
          </a:graphicData>
        </a:graphic>
      </p:graphicFrame>
    </p:spTree>
    <p:extLst>
      <p:ext uri="{BB962C8B-B14F-4D97-AF65-F5344CB8AC3E}">
        <p14:creationId xmlns:p14="http://schemas.microsoft.com/office/powerpoint/2010/main" val="834819971"/>
      </p:ext>
    </p:extLst>
  </p:cSld>
  <p:clrMapOvr>
    <a:masterClrMapping/>
  </p:clrMapOvr>
  <p:transition spd="slow">
    <p:wipe/>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3434</TotalTime>
  <Words>1267</Words>
  <Application>Microsoft Office PowerPoint</Application>
  <PresentationFormat>On-screen Show (4:3)</PresentationFormat>
  <Paragraphs>157</Paragraphs>
  <Slides>10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464</cp:revision>
  <cp:lastPrinted>2017-08-29T02:54:51Z</cp:lastPrinted>
  <dcterms:created xsi:type="dcterms:W3CDTF">2010-04-18T12:06:30Z</dcterms:created>
  <dcterms:modified xsi:type="dcterms:W3CDTF">2024-09-24T06:05:54Z</dcterms:modified>
</cp:coreProperties>
</file>