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4" r:id="rId6"/>
    <p:sldId id="260" r:id="rId7"/>
    <p:sldId id="261" r:id="rId8"/>
    <p:sldId id="262" r:id="rId9"/>
    <p:sldId id="263"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4D5AD65-1008-4CA4-A8C8-AF8240A263CB}" type="datetimeFigureOut">
              <a:rPr lang="en-US" smtClean="0"/>
              <a:pPr/>
              <a:t>5/21/2021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5E62BB-A5F8-44C5-91CF-F7608EF5066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4D5AD65-1008-4CA4-A8C8-AF8240A263CB}" type="datetimeFigureOut">
              <a:rPr lang="en-US" smtClean="0"/>
              <a:pPr/>
              <a:t>5/21/2021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5E62BB-A5F8-44C5-91CF-F7608EF5066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4D5AD65-1008-4CA4-A8C8-AF8240A263CB}" type="datetimeFigureOut">
              <a:rPr lang="en-US" smtClean="0"/>
              <a:pPr/>
              <a:t>5/21/2021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5E62BB-A5F8-44C5-91CF-F7608EF5066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4D5AD65-1008-4CA4-A8C8-AF8240A263CB}" type="datetimeFigureOut">
              <a:rPr lang="en-US" smtClean="0"/>
              <a:pPr/>
              <a:t>5/21/2021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5E62BB-A5F8-44C5-91CF-F7608EF5066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4D5AD65-1008-4CA4-A8C8-AF8240A263CB}" type="datetimeFigureOut">
              <a:rPr lang="en-US" smtClean="0"/>
              <a:pPr/>
              <a:t>5/21/2021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5E62BB-A5F8-44C5-91CF-F7608EF5066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4D5AD65-1008-4CA4-A8C8-AF8240A263CB}" type="datetimeFigureOut">
              <a:rPr lang="en-US" smtClean="0"/>
              <a:pPr/>
              <a:t>5/21/2021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5E62BB-A5F8-44C5-91CF-F7608EF5066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4D5AD65-1008-4CA4-A8C8-AF8240A263CB}" type="datetimeFigureOut">
              <a:rPr lang="en-US" smtClean="0"/>
              <a:pPr/>
              <a:t>5/21/2021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65E62BB-A5F8-44C5-91CF-F7608EF5066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4D5AD65-1008-4CA4-A8C8-AF8240A263CB}" type="datetimeFigureOut">
              <a:rPr lang="en-US" smtClean="0"/>
              <a:pPr/>
              <a:t>5/21/2021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65E62BB-A5F8-44C5-91CF-F7608EF5066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D5AD65-1008-4CA4-A8C8-AF8240A263CB}" type="datetimeFigureOut">
              <a:rPr lang="en-US" smtClean="0"/>
              <a:pPr/>
              <a:t>5/21/2021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65E62BB-A5F8-44C5-91CF-F7608EF5066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D5AD65-1008-4CA4-A8C8-AF8240A263CB}" type="datetimeFigureOut">
              <a:rPr lang="en-US" smtClean="0"/>
              <a:pPr/>
              <a:t>5/21/2021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5E62BB-A5F8-44C5-91CF-F7608EF5066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D5AD65-1008-4CA4-A8C8-AF8240A263CB}" type="datetimeFigureOut">
              <a:rPr lang="en-US" smtClean="0"/>
              <a:pPr/>
              <a:t>5/21/2021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5E62BB-A5F8-44C5-91CF-F7608EF5066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D5AD65-1008-4CA4-A8C8-AF8240A263CB}" type="datetimeFigureOut">
              <a:rPr lang="en-US" smtClean="0"/>
              <a:pPr/>
              <a:t>5/21/2021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5E62BB-A5F8-44C5-91CF-F7608EF5066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28600"/>
            <a:ext cx="7772400" cy="1470025"/>
          </a:xfrm>
        </p:spPr>
        <p:txBody>
          <a:bodyPr>
            <a:normAutofit fontScale="90000"/>
          </a:bodyPr>
          <a:lstStyle/>
          <a:p>
            <a:r>
              <a:rPr lang="en-US" b="1" dirty="0" smtClean="0"/>
              <a:t/>
            </a:r>
            <a:br>
              <a:rPr lang="en-US" b="1" dirty="0" smtClean="0"/>
            </a:br>
            <a:r>
              <a:rPr lang="en-US" b="1" dirty="0" smtClean="0"/>
              <a:t>INFRASTRUKTUR IT DAN TEKNOLOGI BARU </a:t>
            </a:r>
            <a:r>
              <a:rPr lang="en-US" dirty="0" smtClean="0"/>
              <a:t/>
            </a:r>
            <a:br>
              <a:rPr lang="en-US" dirty="0" smtClean="0"/>
            </a:br>
            <a:endParaRPr lang="en-US" dirty="0"/>
          </a:p>
        </p:txBody>
      </p:sp>
      <p:sp>
        <p:nvSpPr>
          <p:cNvPr id="3" name="Subtitle 2"/>
          <p:cNvSpPr>
            <a:spLocks noGrp="1"/>
          </p:cNvSpPr>
          <p:nvPr>
            <p:ph type="subTitle" idx="1"/>
          </p:nvPr>
        </p:nvSpPr>
        <p:spPr>
          <a:xfrm>
            <a:off x="1524000" y="2286000"/>
            <a:ext cx="6400800" cy="3429000"/>
          </a:xfrm>
        </p:spPr>
        <p:txBody>
          <a:bodyPr/>
          <a:lstStyle/>
          <a:p>
            <a:r>
              <a:rPr lang="en-US" sz="4400" b="1" dirty="0" smtClean="0"/>
              <a:t>NAMA KELOMPOK</a:t>
            </a:r>
            <a:endParaRPr lang="en-US" sz="4400" b="1" dirty="0" smtClean="0">
              <a:solidFill>
                <a:schemeClr val="tx1"/>
              </a:solidFill>
            </a:endParaRPr>
          </a:p>
          <a:p>
            <a:r>
              <a:rPr lang="en-US" dirty="0" smtClean="0">
                <a:solidFill>
                  <a:schemeClr val="tx1"/>
                </a:solidFill>
              </a:rPr>
              <a:t>ANDRI KURNIAWAN </a:t>
            </a:r>
          </a:p>
          <a:p>
            <a:r>
              <a:rPr lang="en-US" dirty="0" smtClean="0">
                <a:solidFill>
                  <a:schemeClr val="tx1"/>
                </a:solidFill>
              </a:rPr>
              <a:t>K.RICA DWI SAECHI </a:t>
            </a:r>
          </a:p>
          <a:p>
            <a:r>
              <a:rPr lang="en-US" dirty="0" smtClean="0">
                <a:solidFill>
                  <a:schemeClr val="tx1"/>
                </a:solidFill>
              </a:rPr>
              <a:t>TRI ANDRI YANTO</a:t>
            </a:r>
          </a:p>
          <a:p>
            <a:r>
              <a:rPr lang="en-US" dirty="0" smtClean="0">
                <a:solidFill>
                  <a:schemeClr val="tx1"/>
                </a:solidFill>
              </a:rPr>
              <a:t>YENI PUSPASARI </a:t>
            </a:r>
            <a:endParaRPr lang="en-US"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229600" cy="1143000"/>
          </a:xfrm>
        </p:spPr>
        <p:txBody>
          <a:bodyPr/>
          <a:lstStyle/>
          <a:p>
            <a:r>
              <a:rPr lang="id-ID" dirty="0" smtClean="0">
                <a:solidFill>
                  <a:schemeClr val="bg1"/>
                </a:solidFill>
              </a:rPr>
              <a:t>PERMASALAHAN MANAJEMEN</a:t>
            </a:r>
            <a:endParaRPr lang="id-ID" dirty="0">
              <a:solidFill>
                <a:schemeClr val="bg1"/>
              </a:solidFill>
            </a:endParaRPr>
          </a:p>
        </p:txBody>
      </p:sp>
      <p:sp>
        <p:nvSpPr>
          <p:cNvPr id="3" name="Content Placeholder 2"/>
          <p:cNvSpPr>
            <a:spLocks noGrp="1"/>
          </p:cNvSpPr>
          <p:nvPr>
            <p:ph idx="1"/>
          </p:nvPr>
        </p:nvSpPr>
        <p:spPr>
          <a:xfrm>
            <a:off x="381000" y="1295400"/>
            <a:ext cx="8229600" cy="4525963"/>
          </a:xfrm>
        </p:spPr>
        <p:txBody>
          <a:bodyPr>
            <a:normAutofit fontScale="92500" lnSpcReduction="10000"/>
          </a:bodyPr>
          <a:lstStyle/>
          <a:p>
            <a:pPr marL="0" indent="0">
              <a:buNone/>
            </a:pPr>
            <a:r>
              <a:rPr lang="en-US" dirty="0" err="1" smtClean="0"/>
              <a:t>Menciptakan</a:t>
            </a:r>
            <a:r>
              <a:rPr lang="en-US" dirty="0" smtClean="0"/>
              <a:t> </a:t>
            </a:r>
            <a:r>
              <a:rPr lang="en-US" dirty="0" err="1" smtClean="0"/>
              <a:t>Infrastruktur</a:t>
            </a:r>
            <a:r>
              <a:rPr lang="en-US" dirty="0" smtClean="0"/>
              <a:t> TI yang </a:t>
            </a:r>
            <a:r>
              <a:rPr lang="en-US" dirty="0" err="1" smtClean="0"/>
              <a:t>koheren</a:t>
            </a:r>
            <a:r>
              <a:rPr lang="en-US" dirty="0" smtClean="0"/>
              <a:t> (</a:t>
            </a:r>
            <a:r>
              <a:rPr lang="en-US" dirty="0" err="1" smtClean="0"/>
              <a:t>saling</a:t>
            </a:r>
            <a:r>
              <a:rPr lang="en-US" dirty="0" smtClean="0"/>
              <a:t> </a:t>
            </a:r>
            <a:r>
              <a:rPr lang="en-US" dirty="0" err="1" smtClean="0"/>
              <a:t>terhubung</a:t>
            </a:r>
            <a:r>
              <a:rPr lang="en-US" dirty="0" smtClean="0"/>
              <a:t> </a:t>
            </a:r>
            <a:r>
              <a:rPr lang="en-US" dirty="0" err="1" smtClean="0"/>
              <a:t>dan</a:t>
            </a:r>
            <a:r>
              <a:rPr lang="en-US" dirty="0" smtClean="0"/>
              <a:t> </a:t>
            </a:r>
            <a:r>
              <a:rPr lang="en-US" dirty="0" err="1" smtClean="0"/>
              <a:t>menunjang</a:t>
            </a:r>
            <a:r>
              <a:rPr lang="en-US" dirty="0" smtClean="0"/>
              <a:t>) </a:t>
            </a:r>
            <a:r>
              <a:rPr lang="en-US" dirty="0" err="1" smtClean="0"/>
              <a:t>memilki</a:t>
            </a:r>
            <a:r>
              <a:rPr lang="en-US" dirty="0" smtClean="0"/>
              <a:t> </a:t>
            </a:r>
            <a:r>
              <a:rPr lang="en-US" dirty="0" err="1" smtClean="0"/>
              <a:t>beberapa</a:t>
            </a:r>
            <a:r>
              <a:rPr lang="en-US" dirty="0" smtClean="0"/>
              <a:t> </a:t>
            </a:r>
            <a:r>
              <a:rPr lang="en-US" dirty="0" err="1" smtClean="0"/>
              <a:t>tantangan</a:t>
            </a:r>
            <a:r>
              <a:rPr lang="en-US" dirty="0" smtClean="0"/>
              <a:t>:</a:t>
            </a:r>
          </a:p>
          <a:p>
            <a:pPr marL="514350" indent="-514350">
              <a:buFont typeface="+mj-lt"/>
              <a:buAutoNum type="arabicPeriod"/>
            </a:pPr>
            <a:r>
              <a:rPr lang="en-US" dirty="0" err="1" smtClean="0"/>
              <a:t>Berhubungan</a:t>
            </a:r>
            <a:r>
              <a:rPr lang="en-US" dirty="0" smtClean="0"/>
              <a:t> </a:t>
            </a:r>
            <a:r>
              <a:rPr lang="en-US" dirty="0" err="1" smtClean="0"/>
              <a:t>Dengan</a:t>
            </a:r>
            <a:r>
              <a:rPr lang="en-US" dirty="0" smtClean="0"/>
              <a:t> </a:t>
            </a:r>
            <a:r>
              <a:rPr lang="en-US" dirty="0" err="1" smtClean="0"/>
              <a:t>Perubahan</a:t>
            </a:r>
            <a:r>
              <a:rPr lang="en-US" dirty="0" smtClean="0"/>
              <a:t> Platform Dan </a:t>
            </a:r>
            <a:r>
              <a:rPr lang="en-US" dirty="0" err="1" smtClean="0"/>
              <a:t>Infrastruktur</a:t>
            </a:r>
            <a:r>
              <a:rPr lang="en-US" dirty="0" smtClean="0"/>
              <a:t>.</a:t>
            </a:r>
          </a:p>
          <a:p>
            <a:pPr marL="514350" indent="-514350">
              <a:buFont typeface="+mj-lt"/>
              <a:buAutoNum type="arabicPeriod"/>
            </a:pPr>
            <a:r>
              <a:rPr lang="en-US" dirty="0" err="1" smtClean="0"/>
              <a:t>Manajemen</a:t>
            </a:r>
            <a:r>
              <a:rPr lang="en-US" dirty="0" smtClean="0"/>
              <a:t> Dan Tata </a:t>
            </a:r>
            <a:r>
              <a:rPr lang="en-US" dirty="0" err="1" smtClean="0"/>
              <a:t>Kelola</a:t>
            </a:r>
            <a:endParaRPr lang="en-US" dirty="0" smtClean="0"/>
          </a:p>
          <a:p>
            <a:pPr marL="514350" indent="-514350">
              <a:buFont typeface="+mj-lt"/>
              <a:buAutoNum type="arabicPeriod"/>
            </a:pPr>
            <a:r>
              <a:rPr lang="en-US" dirty="0" err="1" smtClean="0"/>
              <a:t>Melakukan</a:t>
            </a:r>
            <a:r>
              <a:rPr lang="en-US" dirty="0" smtClean="0"/>
              <a:t> </a:t>
            </a:r>
            <a:r>
              <a:rPr lang="en-US" dirty="0" err="1" smtClean="0"/>
              <a:t>Investasi</a:t>
            </a:r>
            <a:r>
              <a:rPr lang="en-US" dirty="0" smtClean="0"/>
              <a:t> </a:t>
            </a:r>
            <a:r>
              <a:rPr lang="en-US" dirty="0" err="1" smtClean="0"/>
              <a:t>Infrastruktur</a:t>
            </a:r>
            <a:r>
              <a:rPr lang="en-US" dirty="0" smtClean="0"/>
              <a:t> </a:t>
            </a:r>
            <a:r>
              <a:rPr lang="en-US" dirty="0" err="1" smtClean="0"/>
              <a:t>Secara</a:t>
            </a:r>
            <a:r>
              <a:rPr lang="en-US" dirty="0" smtClean="0"/>
              <a:t> </a:t>
            </a:r>
            <a:r>
              <a:rPr lang="en-US" dirty="0" err="1" smtClean="0"/>
              <a:t>Bijak</a:t>
            </a:r>
            <a:endParaRPr lang="en-US" dirty="0" smtClean="0"/>
          </a:p>
          <a:p>
            <a:pPr marL="514350" indent="-514350">
              <a:buFont typeface="+mj-lt"/>
              <a:buAutoNum type="arabicPeriod"/>
            </a:pPr>
            <a:r>
              <a:rPr lang="en-US" dirty="0" err="1" smtClean="0"/>
              <a:t>Biaya</a:t>
            </a:r>
            <a:r>
              <a:rPr lang="en-US" dirty="0" smtClean="0"/>
              <a:t> Total </a:t>
            </a:r>
            <a:r>
              <a:rPr lang="en-US" dirty="0" err="1" smtClean="0"/>
              <a:t>Kepemilikan</a:t>
            </a:r>
            <a:r>
              <a:rPr lang="en-US" dirty="0" smtClean="0"/>
              <a:t> </a:t>
            </a:r>
            <a:r>
              <a:rPr lang="en-US" dirty="0" err="1" smtClean="0"/>
              <a:t>Aset</a:t>
            </a:r>
            <a:r>
              <a:rPr lang="en-US" dirty="0" smtClean="0"/>
              <a:t> </a:t>
            </a:r>
            <a:r>
              <a:rPr lang="en-US" dirty="0" err="1" smtClean="0"/>
              <a:t>Teknologi</a:t>
            </a:r>
            <a:r>
              <a:rPr lang="en-US" dirty="0" smtClean="0"/>
              <a:t/>
            </a:r>
            <a:br>
              <a:rPr lang="en-US" dirty="0" smtClean="0"/>
            </a:br>
            <a:endParaRPr lang="id-ID"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1143000"/>
          </a:xfrm>
        </p:spPr>
        <p:txBody>
          <a:bodyPr/>
          <a:lstStyle/>
          <a:p>
            <a:r>
              <a:rPr lang="en-US" b="1" dirty="0" err="1">
                <a:solidFill>
                  <a:schemeClr val="bg1"/>
                </a:solidFill>
              </a:rPr>
              <a:t>Infrastruktur</a:t>
            </a:r>
            <a:r>
              <a:rPr lang="en-US" b="1" dirty="0">
                <a:solidFill>
                  <a:schemeClr val="bg1"/>
                </a:solidFill>
              </a:rPr>
              <a:t> TI</a:t>
            </a:r>
          </a:p>
        </p:txBody>
      </p:sp>
      <p:sp>
        <p:nvSpPr>
          <p:cNvPr id="3" name="Content Placeholder 2"/>
          <p:cNvSpPr>
            <a:spLocks noGrp="1"/>
          </p:cNvSpPr>
          <p:nvPr>
            <p:ph idx="1"/>
          </p:nvPr>
        </p:nvSpPr>
        <p:spPr/>
        <p:txBody>
          <a:bodyPr/>
          <a:lstStyle/>
          <a:p>
            <a:r>
              <a:rPr lang="en-US" dirty="0" err="1"/>
              <a:t>Adalah</a:t>
            </a:r>
            <a:r>
              <a:rPr lang="en-US" dirty="0"/>
              <a:t> </a:t>
            </a:r>
            <a:r>
              <a:rPr lang="en-US" dirty="0" err="1"/>
              <a:t>sumber</a:t>
            </a:r>
            <a:r>
              <a:rPr lang="en-US" dirty="0"/>
              <a:t> </a:t>
            </a:r>
            <a:r>
              <a:rPr lang="en-US" dirty="0" err="1"/>
              <a:t>daya</a:t>
            </a:r>
            <a:r>
              <a:rPr lang="en-US" dirty="0"/>
              <a:t> </a:t>
            </a:r>
            <a:r>
              <a:rPr lang="en-US" dirty="0" err="1"/>
              <a:t>teknologi</a:t>
            </a:r>
            <a:r>
              <a:rPr lang="en-US" dirty="0"/>
              <a:t> </a:t>
            </a:r>
            <a:r>
              <a:rPr lang="en-US" dirty="0" err="1"/>
              <a:t>bersama</a:t>
            </a:r>
            <a:r>
              <a:rPr lang="en-US" dirty="0"/>
              <a:t> yang </a:t>
            </a:r>
            <a:r>
              <a:rPr lang="en-US" dirty="0" err="1"/>
              <a:t>menyediakan</a:t>
            </a:r>
            <a:r>
              <a:rPr lang="en-US" dirty="0"/>
              <a:t> platform </a:t>
            </a:r>
            <a:r>
              <a:rPr lang="en-US" dirty="0" err="1"/>
              <a:t>untuk</a:t>
            </a:r>
            <a:r>
              <a:rPr lang="en-US" dirty="0"/>
              <a:t> </a:t>
            </a:r>
            <a:r>
              <a:rPr lang="en-US" dirty="0" err="1"/>
              <a:t>aplikasi</a:t>
            </a:r>
            <a:r>
              <a:rPr lang="en-US" dirty="0"/>
              <a:t> </a:t>
            </a:r>
            <a:r>
              <a:rPr lang="en-US" dirty="0" err="1"/>
              <a:t>sistem</a:t>
            </a:r>
            <a:r>
              <a:rPr lang="en-US" dirty="0"/>
              <a:t> </a:t>
            </a:r>
            <a:r>
              <a:rPr lang="en-US" dirty="0" err="1"/>
              <a:t>informasi</a:t>
            </a:r>
            <a:r>
              <a:rPr lang="en-US" dirty="0"/>
              <a:t> </a:t>
            </a:r>
            <a:r>
              <a:rPr lang="en-US" dirty="0" err="1"/>
              <a:t>perusahaan</a:t>
            </a:r>
            <a:r>
              <a:rPr lang="en-US" dirty="0"/>
              <a:t> yang </a:t>
            </a:r>
            <a:r>
              <a:rPr lang="en-US" dirty="0" err="1" smtClean="0"/>
              <a:t>terperinci</a:t>
            </a:r>
            <a:endParaRPr lang="en-US" dirty="0" smtClean="0"/>
          </a:p>
          <a:p>
            <a:pPr>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1143000"/>
          </a:xfrm>
        </p:spPr>
        <p:txBody>
          <a:bodyPr>
            <a:normAutofit fontScale="90000"/>
          </a:bodyPr>
          <a:lstStyle/>
          <a:p>
            <a:r>
              <a:rPr lang="en-US" b="1" dirty="0" err="1" smtClean="0">
                <a:solidFill>
                  <a:schemeClr val="bg1"/>
                </a:solidFill>
              </a:rPr>
              <a:t>Evolusi</a:t>
            </a:r>
            <a:r>
              <a:rPr lang="en-US" b="1" dirty="0" smtClean="0">
                <a:solidFill>
                  <a:schemeClr val="bg1"/>
                </a:solidFill>
              </a:rPr>
              <a:t> </a:t>
            </a:r>
            <a:r>
              <a:rPr lang="en-US" b="1" dirty="0" err="1" smtClean="0">
                <a:solidFill>
                  <a:schemeClr val="bg1"/>
                </a:solidFill>
              </a:rPr>
              <a:t>Infrastruktur</a:t>
            </a:r>
            <a:r>
              <a:rPr lang="en-US" b="1" dirty="0" smtClean="0">
                <a:solidFill>
                  <a:schemeClr val="bg1"/>
                </a:solidFill>
              </a:rPr>
              <a:t> TI (1950-2007)</a:t>
            </a:r>
            <a:endParaRPr lang="en-US" b="1" dirty="0">
              <a:solidFill>
                <a:schemeClr val="bg1"/>
              </a:solidFill>
            </a:endParaRPr>
          </a:p>
        </p:txBody>
      </p:sp>
      <p:sp>
        <p:nvSpPr>
          <p:cNvPr id="3" name="Content Placeholder 2"/>
          <p:cNvSpPr>
            <a:spLocks noGrp="1"/>
          </p:cNvSpPr>
          <p:nvPr>
            <p:ph idx="1"/>
          </p:nvPr>
        </p:nvSpPr>
        <p:spPr>
          <a:xfrm>
            <a:off x="1905000" y="1143000"/>
            <a:ext cx="8229600" cy="4953000"/>
          </a:xfrm>
        </p:spPr>
        <p:txBody>
          <a:bodyPr>
            <a:normAutofit fontScale="70000" lnSpcReduction="20000"/>
          </a:bodyPr>
          <a:lstStyle/>
          <a:p>
            <a:r>
              <a:rPr lang="en-US" dirty="0" smtClean="0"/>
              <a:t>Era </a:t>
            </a:r>
            <a:r>
              <a:rPr lang="en-US" dirty="0" err="1"/>
              <a:t>Mesin</a:t>
            </a:r>
            <a:r>
              <a:rPr lang="en-US" dirty="0"/>
              <a:t> </a:t>
            </a:r>
            <a:r>
              <a:rPr lang="en-US" dirty="0" err="1"/>
              <a:t>Akuntansi</a:t>
            </a:r>
            <a:r>
              <a:rPr lang="en-US" dirty="0"/>
              <a:t> </a:t>
            </a:r>
            <a:r>
              <a:rPr lang="en-US" dirty="0" err="1"/>
              <a:t>Elektronik</a:t>
            </a:r>
            <a:r>
              <a:rPr lang="en-US" dirty="0"/>
              <a:t> (1930-1950</a:t>
            </a:r>
            <a:r>
              <a:rPr lang="en-US" dirty="0" smtClean="0"/>
              <a:t>)</a:t>
            </a:r>
          </a:p>
          <a:p>
            <a:pPr>
              <a:buNone/>
            </a:pPr>
            <a:r>
              <a:rPr lang="en-US" dirty="0" smtClean="0"/>
              <a:t>	Ex </a:t>
            </a:r>
            <a:r>
              <a:rPr lang="en-US" dirty="0"/>
              <a:t>:IBM, Burroughs, </a:t>
            </a:r>
            <a:r>
              <a:rPr lang="en-US" dirty="0" smtClean="0"/>
              <a:t>NCR</a:t>
            </a:r>
          </a:p>
          <a:p>
            <a:pPr>
              <a:buNone/>
            </a:pPr>
            <a:endParaRPr lang="en-US" dirty="0" smtClean="0"/>
          </a:p>
          <a:p>
            <a:r>
              <a:rPr lang="en-US" dirty="0" smtClean="0"/>
              <a:t>Era </a:t>
            </a:r>
            <a:r>
              <a:rPr lang="en-US" dirty="0"/>
              <a:t>Mainframe (1959-skrg) </a:t>
            </a:r>
            <a:endParaRPr lang="en-US" dirty="0" smtClean="0"/>
          </a:p>
          <a:p>
            <a:pPr>
              <a:buNone/>
            </a:pPr>
            <a:r>
              <a:rPr lang="en-US" dirty="0"/>
              <a:t>	</a:t>
            </a:r>
            <a:r>
              <a:rPr lang="en-US" dirty="0" smtClean="0"/>
              <a:t>Ex </a:t>
            </a:r>
            <a:r>
              <a:rPr lang="en-US" dirty="0"/>
              <a:t>: </a:t>
            </a:r>
            <a:r>
              <a:rPr lang="en-US" dirty="0" smtClean="0"/>
              <a:t>IBM</a:t>
            </a:r>
          </a:p>
          <a:p>
            <a:pPr>
              <a:buNone/>
            </a:pPr>
            <a:endParaRPr lang="en-US" dirty="0" smtClean="0"/>
          </a:p>
          <a:p>
            <a:r>
              <a:rPr lang="en-US" dirty="0" smtClean="0"/>
              <a:t>Era </a:t>
            </a:r>
            <a:r>
              <a:rPr lang="en-US" dirty="0"/>
              <a:t>PC (1981-skrg) </a:t>
            </a:r>
            <a:endParaRPr lang="en-US" dirty="0" smtClean="0"/>
          </a:p>
          <a:p>
            <a:pPr>
              <a:buNone/>
            </a:pPr>
            <a:r>
              <a:rPr lang="en-US" dirty="0"/>
              <a:t>	</a:t>
            </a:r>
            <a:r>
              <a:rPr lang="en-US" dirty="0" smtClean="0"/>
              <a:t>Ex </a:t>
            </a:r>
            <a:r>
              <a:rPr lang="en-US" dirty="0"/>
              <a:t>: Microsoft/Intel, Dell, HP, </a:t>
            </a:r>
            <a:r>
              <a:rPr lang="en-US" dirty="0" smtClean="0"/>
              <a:t>IBM </a:t>
            </a:r>
          </a:p>
          <a:p>
            <a:pPr>
              <a:buNone/>
            </a:pPr>
            <a:endParaRPr lang="en-US" dirty="0" smtClean="0"/>
          </a:p>
          <a:p>
            <a:r>
              <a:rPr lang="en-US" dirty="0" smtClean="0"/>
              <a:t>Era </a:t>
            </a:r>
            <a:r>
              <a:rPr lang="en-US" dirty="0" err="1" smtClean="0"/>
              <a:t>Klien</a:t>
            </a:r>
            <a:r>
              <a:rPr lang="en-US" dirty="0" smtClean="0"/>
              <a:t>/Server (1983-skrg) </a:t>
            </a:r>
          </a:p>
          <a:p>
            <a:pPr>
              <a:buNone/>
            </a:pPr>
            <a:r>
              <a:rPr lang="en-US" dirty="0"/>
              <a:t>	</a:t>
            </a:r>
            <a:r>
              <a:rPr lang="en-US" dirty="0" smtClean="0"/>
              <a:t>Ex </a:t>
            </a:r>
            <a:r>
              <a:rPr lang="en-US" dirty="0"/>
              <a:t>: Novell, Microsoft </a:t>
            </a:r>
            <a:endParaRPr lang="en-US" dirty="0" smtClean="0"/>
          </a:p>
          <a:p>
            <a:pPr>
              <a:buNone/>
            </a:pPr>
            <a:endParaRPr lang="en-US" dirty="0" smtClean="0"/>
          </a:p>
          <a:p>
            <a:r>
              <a:rPr lang="en-US" dirty="0" smtClean="0"/>
              <a:t> </a:t>
            </a:r>
            <a:r>
              <a:rPr lang="en-US" dirty="0"/>
              <a:t>Era Perusahaan (</a:t>
            </a:r>
            <a:r>
              <a:rPr lang="en-US" dirty="0" smtClean="0"/>
              <a:t>1992-skrg)</a:t>
            </a:r>
          </a:p>
          <a:p>
            <a:pPr lvl="1">
              <a:buNone/>
            </a:pPr>
            <a:r>
              <a:rPr lang="en-US" dirty="0" err="1" smtClean="0"/>
              <a:t>Ex:SAP</a:t>
            </a:r>
            <a:r>
              <a:rPr lang="en-US" dirty="0" smtClean="0"/>
              <a:t>, Oracle, PeopleSoft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smtClean="0"/>
              <a:t>Penggerak</a:t>
            </a:r>
            <a:r>
              <a:rPr lang="en-US" b="1" dirty="0" smtClean="0"/>
              <a:t> </a:t>
            </a:r>
            <a:r>
              <a:rPr lang="en-US" b="1" dirty="0" err="1" smtClean="0"/>
              <a:t>Teknologi</a:t>
            </a:r>
            <a:r>
              <a:rPr lang="en-US" b="1" dirty="0" smtClean="0"/>
              <a:t> </a:t>
            </a:r>
            <a:r>
              <a:rPr lang="en-US" b="1" dirty="0" err="1" smtClean="0"/>
              <a:t>dari</a:t>
            </a:r>
            <a:r>
              <a:rPr lang="en-US" b="1" dirty="0" smtClean="0"/>
              <a:t> </a:t>
            </a:r>
            <a:r>
              <a:rPr lang="en-US" b="1" dirty="0" err="1" smtClean="0"/>
              <a:t>Evolusi</a:t>
            </a:r>
            <a:r>
              <a:rPr lang="en-US" b="1" dirty="0" smtClean="0"/>
              <a:t> </a:t>
            </a:r>
            <a:r>
              <a:rPr lang="en-US" b="1" dirty="0" err="1" smtClean="0"/>
              <a:t>Infrastruktur</a:t>
            </a:r>
            <a:endParaRPr lang="en-US" b="1" dirty="0"/>
          </a:p>
        </p:txBody>
      </p:sp>
      <p:sp>
        <p:nvSpPr>
          <p:cNvPr id="3" name="Content Placeholder 2"/>
          <p:cNvSpPr>
            <a:spLocks noGrp="1"/>
          </p:cNvSpPr>
          <p:nvPr>
            <p:ph idx="1"/>
          </p:nvPr>
        </p:nvSpPr>
        <p:spPr>
          <a:xfrm>
            <a:off x="457200" y="1447800"/>
            <a:ext cx="8229600" cy="4525963"/>
          </a:xfrm>
        </p:spPr>
        <p:txBody>
          <a:bodyPr>
            <a:normAutofit fontScale="85000" lnSpcReduction="10000"/>
          </a:bodyPr>
          <a:lstStyle/>
          <a:p>
            <a:r>
              <a:rPr lang="en-US" dirty="0" smtClean="0"/>
              <a:t> </a:t>
            </a:r>
            <a:r>
              <a:rPr lang="en-US" dirty="0" err="1"/>
              <a:t>Hukum</a:t>
            </a:r>
            <a:r>
              <a:rPr lang="en-US" dirty="0"/>
              <a:t> Moore </a:t>
            </a:r>
            <a:r>
              <a:rPr lang="en-US" dirty="0" err="1"/>
              <a:t>dan</a:t>
            </a:r>
            <a:r>
              <a:rPr lang="en-US" dirty="0"/>
              <a:t> </a:t>
            </a:r>
            <a:r>
              <a:rPr lang="en-US" dirty="0" err="1"/>
              <a:t>Daya</a:t>
            </a:r>
            <a:r>
              <a:rPr lang="en-US" dirty="0"/>
              <a:t> </a:t>
            </a:r>
            <a:r>
              <a:rPr lang="en-US" dirty="0" err="1"/>
              <a:t>Pemrosesan</a:t>
            </a:r>
            <a:r>
              <a:rPr lang="en-US" dirty="0"/>
              <a:t> </a:t>
            </a:r>
            <a:r>
              <a:rPr lang="en-US" dirty="0" err="1"/>
              <a:t>Mikro</a:t>
            </a:r>
            <a:r>
              <a:rPr lang="en-US" dirty="0"/>
              <a:t> </a:t>
            </a:r>
            <a:r>
              <a:rPr lang="en-US" dirty="0" err="1"/>
              <a:t>Jumlah</a:t>
            </a:r>
            <a:r>
              <a:rPr lang="en-US" dirty="0"/>
              <a:t> </a:t>
            </a:r>
            <a:r>
              <a:rPr lang="en-US" dirty="0" err="1"/>
              <a:t>komponen</a:t>
            </a:r>
            <a:r>
              <a:rPr lang="en-US" dirty="0"/>
              <a:t> </a:t>
            </a:r>
            <a:r>
              <a:rPr lang="en-US" dirty="0" err="1"/>
              <a:t>pada</a:t>
            </a:r>
            <a:r>
              <a:rPr lang="en-US" dirty="0"/>
              <a:t> </a:t>
            </a:r>
            <a:r>
              <a:rPr lang="en-US" dirty="0" err="1"/>
              <a:t>sebuah</a:t>
            </a:r>
            <a:r>
              <a:rPr lang="en-US" dirty="0"/>
              <a:t> chip </a:t>
            </a:r>
            <a:r>
              <a:rPr lang="en-US" dirty="0" err="1"/>
              <a:t>dengan</a:t>
            </a:r>
            <a:r>
              <a:rPr lang="en-US" dirty="0"/>
              <a:t> </a:t>
            </a:r>
            <a:r>
              <a:rPr lang="en-US" dirty="0" err="1"/>
              <a:t>biaya</a:t>
            </a:r>
            <a:r>
              <a:rPr lang="en-US" dirty="0"/>
              <a:t> </a:t>
            </a:r>
            <a:r>
              <a:rPr lang="en-US" dirty="0" err="1"/>
              <a:t>produksi</a:t>
            </a:r>
            <a:r>
              <a:rPr lang="en-US" dirty="0"/>
              <a:t> per </a:t>
            </a:r>
            <a:r>
              <a:rPr lang="en-US" dirty="0" err="1"/>
              <a:t>komponen</a:t>
            </a:r>
            <a:r>
              <a:rPr lang="en-US" dirty="0"/>
              <a:t> yang </a:t>
            </a:r>
            <a:r>
              <a:rPr lang="en-US" dirty="0" err="1"/>
              <a:t>terkecil</a:t>
            </a:r>
            <a:r>
              <a:rPr lang="en-US" dirty="0"/>
              <a:t> (</a:t>
            </a:r>
            <a:r>
              <a:rPr lang="en-US" dirty="0" err="1"/>
              <a:t>pada</a:t>
            </a:r>
            <a:r>
              <a:rPr lang="en-US" dirty="0"/>
              <a:t> </a:t>
            </a:r>
            <a:r>
              <a:rPr lang="en-US" dirty="0" err="1"/>
              <a:t>umumnya</a:t>
            </a:r>
            <a:r>
              <a:rPr lang="en-US" dirty="0"/>
              <a:t> transistor) </a:t>
            </a:r>
            <a:r>
              <a:rPr lang="en-US" dirty="0" err="1"/>
              <a:t>akan</a:t>
            </a:r>
            <a:r>
              <a:rPr lang="en-US" dirty="0"/>
              <a:t> </a:t>
            </a:r>
            <a:r>
              <a:rPr lang="en-US" dirty="0" err="1"/>
              <a:t>menjadi</a:t>
            </a:r>
            <a:r>
              <a:rPr lang="en-US" dirty="0"/>
              <a:t> </a:t>
            </a:r>
            <a:r>
              <a:rPr lang="en-US" dirty="0" err="1"/>
              <a:t>dua</a:t>
            </a:r>
            <a:r>
              <a:rPr lang="en-US" dirty="0"/>
              <a:t> kali </a:t>
            </a:r>
            <a:r>
              <a:rPr lang="en-US" dirty="0" err="1"/>
              <a:t>lipat</a:t>
            </a:r>
            <a:r>
              <a:rPr lang="en-US" dirty="0"/>
              <a:t> </a:t>
            </a:r>
            <a:r>
              <a:rPr lang="en-US" dirty="0" err="1"/>
              <a:t>setiap</a:t>
            </a:r>
            <a:r>
              <a:rPr lang="en-US" dirty="0"/>
              <a:t> </a:t>
            </a:r>
            <a:r>
              <a:rPr lang="en-US" dirty="0" err="1"/>
              <a:t>tahunnya</a:t>
            </a:r>
            <a:r>
              <a:rPr lang="en-US" dirty="0"/>
              <a:t> </a:t>
            </a:r>
            <a:endParaRPr lang="en-US" dirty="0" smtClean="0"/>
          </a:p>
          <a:p>
            <a:r>
              <a:rPr lang="en-US" dirty="0" err="1" smtClean="0"/>
              <a:t>Hukum</a:t>
            </a:r>
            <a:r>
              <a:rPr lang="en-US" dirty="0" smtClean="0"/>
              <a:t> </a:t>
            </a:r>
            <a:r>
              <a:rPr lang="en-US" dirty="0" err="1"/>
              <a:t>Penyimpangan</a:t>
            </a:r>
            <a:r>
              <a:rPr lang="en-US" dirty="0"/>
              <a:t> Digital </a:t>
            </a:r>
            <a:r>
              <a:rPr lang="en-US" dirty="0" err="1"/>
              <a:t>Besar</a:t>
            </a:r>
            <a:r>
              <a:rPr lang="en-US" dirty="0"/>
              <a:t> </a:t>
            </a:r>
            <a:r>
              <a:rPr lang="en-US" dirty="0" err="1"/>
              <a:t>Dunia</a:t>
            </a:r>
            <a:r>
              <a:rPr lang="en-US" dirty="0"/>
              <a:t> </a:t>
            </a:r>
            <a:r>
              <a:rPr lang="en-US" dirty="0" err="1"/>
              <a:t>memproduksi</a:t>
            </a:r>
            <a:r>
              <a:rPr lang="en-US" dirty="0"/>
              <a:t> </a:t>
            </a:r>
            <a:r>
              <a:rPr lang="en-US" dirty="0" err="1"/>
              <a:t>sebanyak</a:t>
            </a:r>
            <a:r>
              <a:rPr lang="en-US" dirty="0"/>
              <a:t> 5 </a:t>
            </a:r>
            <a:r>
              <a:rPr lang="en-US" dirty="0" err="1"/>
              <a:t>exabyte</a:t>
            </a:r>
            <a:r>
              <a:rPr lang="en-US" dirty="0"/>
              <a:t> </a:t>
            </a:r>
            <a:r>
              <a:rPr lang="en-US" dirty="0" err="1"/>
              <a:t>informasi</a:t>
            </a:r>
            <a:r>
              <a:rPr lang="en-US" dirty="0"/>
              <a:t> </a:t>
            </a:r>
            <a:r>
              <a:rPr lang="en-US" dirty="0" err="1"/>
              <a:t>unik</a:t>
            </a:r>
            <a:r>
              <a:rPr lang="en-US" dirty="0"/>
              <a:t> per </a:t>
            </a:r>
            <a:r>
              <a:rPr lang="en-US" dirty="0" err="1"/>
              <a:t>tahun</a:t>
            </a:r>
            <a:r>
              <a:rPr lang="en-US" dirty="0"/>
              <a:t> (1 </a:t>
            </a:r>
            <a:r>
              <a:rPr lang="en-US" dirty="0" err="1"/>
              <a:t>exabyte</a:t>
            </a:r>
            <a:r>
              <a:rPr lang="en-US" dirty="0"/>
              <a:t>= 1 </a:t>
            </a:r>
            <a:r>
              <a:rPr lang="en-US" dirty="0" err="1"/>
              <a:t>miliar</a:t>
            </a:r>
            <a:r>
              <a:rPr lang="en-US" dirty="0"/>
              <a:t> gigabyte) </a:t>
            </a:r>
            <a:endParaRPr lang="en-US" dirty="0" smtClean="0"/>
          </a:p>
          <a:p>
            <a:r>
              <a:rPr lang="en-US" dirty="0" err="1" smtClean="0"/>
              <a:t>Hukum</a:t>
            </a:r>
            <a:r>
              <a:rPr lang="en-US" dirty="0" smtClean="0"/>
              <a:t> </a:t>
            </a:r>
            <a:r>
              <a:rPr lang="en-US" dirty="0"/>
              <a:t>Metcalfe </a:t>
            </a:r>
            <a:r>
              <a:rPr lang="en-US" dirty="0" err="1"/>
              <a:t>dan</a:t>
            </a:r>
            <a:r>
              <a:rPr lang="en-US" dirty="0"/>
              <a:t> </a:t>
            </a:r>
            <a:r>
              <a:rPr lang="en-US" dirty="0" err="1"/>
              <a:t>Ekonomi</a:t>
            </a:r>
            <a:r>
              <a:rPr lang="en-US" dirty="0"/>
              <a:t> </a:t>
            </a:r>
            <a:r>
              <a:rPr lang="en-US" dirty="0" err="1"/>
              <a:t>Jaringan</a:t>
            </a:r>
            <a:r>
              <a:rPr lang="en-US" dirty="0"/>
              <a:t> </a:t>
            </a:r>
            <a:r>
              <a:rPr lang="en-US" dirty="0" err="1"/>
              <a:t>Nilai</a:t>
            </a:r>
            <a:r>
              <a:rPr lang="en-US" dirty="0"/>
              <a:t> </a:t>
            </a:r>
            <a:r>
              <a:rPr lang="en-US" dirty="0" err="1"/>
              <a:t>atau</a:t>
            </a:r>
            <a:r>
              <a:rPr lang="en-US" dirty="0"/>
              <a:t> </a:t>
            </a:r>
            <a:r>
              <a:rPr lang="en-US" dirty="0" err="1"/>
              <a:t>kekuatan</a:t>
            </a:r>
            <a:r>
              <a:rPr lang="en-US" dirty="0"/>
              <a:t> </a:t>
            </a:r>
            <a:r>
              <a:rPr lang="en-US" dirty="0" err="1"/>
              <a:t>dari</a:t>
            </a:r>
            <a:r>
              <a:rPr lang="en-US" dirty="0"/>
              <a:t> </a:t>
            </a:r>
            <a:r>
              <a:rPr lang="en-US" dirty="0" err="1"/>
              <a:t>jaringan</a:t>
            </a:r>
            <a:r>
              <a:rPr lang="en-US" dirty="0"/>
              <a:t> </a:t>
            </a:r>
            <a:r>
              <a:rPr lang="en-US" dirty="0" err="1"/>
              <a:t>bertambah</a:t>
            </a:r>
            <a:r>
              <a:rPr lang="en-US" dirty="0"/>
              <a:t> </a:t>
            </a:r>
            <a:r>
              <a:rPr lang="en-US" dirty="0" err="1"/>
              <a:t>secara</a:t>
            </a:r>
            <a:r>
              <a:rPr lang="en-US" dirty="0"/>
              <a:t> </a:t>
            </a:r>
            <a:r>
              <a:rPr lang="en-US" dirty="0" err="1"/>
              <a:t>eksponensial</a:t>
            </a:r>
            <a:r>
              <a:rPr lang="en-US" dirty="0"/>
              <a:t> </a:t>
            </a:r>
            <a:r>
              <a:rPr lang="en-US" dirty="0" err="1"/>
              <a:t>sebagai</a:t>
            </a:r>
            <a:r>
              <a:rPr lang="en-US" dirty="0"/>
              <a:t> </a:t>
            </a:r>
            <a:r>
              <a:rPr lang="en-US" dirty="0" err="1"/>
              <a:t>fungsi</a:t>
            </a:r>
            <a:r>
              <a:rPr lang="en-US" dirty="0"/>
              <a:t> </a:t>
            </a:r>
            <a:r>
              <a:rPr lang="en-US" dirty="0" err="1"/>
              <a:t>dari</a:t>
            </a:r>
            <a:r>
              <a:rPr lang="en-US" dirty="0"/>
              <a:t> </a:t>
            </a:r>
            <a:r>
              <a:rPr lang="en-US" dirty="0" err="1"/>
              <a:t>jumlah</a:t>
            </a:r>
            <a:r>
              <a:rPr lang="en-US" dirty="0"/>
              <a:t> </a:t>
            </a:r>
            <a:r>
              <a:rPr lang="en-US" dirty="0" err="1"/>
              <a:t>anggota</a:t>
            </a:r>
            <a:r>
              <a:rPr lang="en-US" dirty="0"/>
              <a:t> </a:t>
            </a:r>
            <a:r>
              <a:rPr lang="en-US" dirty="0" err="1"/>
              <a:t>jaringan</a:t>
            </a:r>
            <a:r>
              <a:rPr lang="en-US" dirty="0"/>
              <a:t> </a:t>
            </a:r>
            <a:r>
              <a:rPr lang="en-US" dirty="0" err="1"/>
              <a:t>tersebut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000" r="-2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smtClean="0"/>
              <a:t>Penggerak</a:t>
            </a:r>
            <a:r>
              <a:rPr lang="en-US" b="1" dirty="0" smtClean="0"/>
              <a:t> </a:t>
            </a:r>
            <a:r>
              <a:rPr lang="en-US" b="1" dirty="0" err="1" smtClean="0"/>
              <a:t>Teknologi</a:t>
            </a:r>
            <a:r>
              <a:rPr lang="en-US" b="1" dirty="0" smtClean="0"/>
              <a:t> </a:t>
            </a:r>
            <a:r>
              <a:rPr lang="en-US" b="1" dirty="0" err="1" smtClean="0"/>
              <a:t>dari</a:t>
            </a:r>
            <a:r>
              <a:rPr lang="en-US" b="1" dirty="0" smtClean="0"/>
              <a:t> </a:t>
            </a:r>
            <a:r>
              <a:rPr lang="en-US" b="1" dirty="0" err="1" smtClean="0"/>
              <a:t>Evolusi</a:t>
            </a:r>
            <a:r>
              <a:rPr lang="en-US" b="1" dirty="0" smtClean="0"/>
              <a:t> </a:t>
            </a:r>
            <a:r>
              <a:rPr lang="en-US" b="1" dirty="0" err="1" smtClean="0"/>
              <a:t>Infrastruktur</a:t>
            </a:r>
            <a:endParaRPr lang="id-ID" dirty="0"/>
          </a:p>
        </p:txBody>
      </p:sp>
      <p:sp>
        <p:nvSpPr>
          <p:cNvPr id="3" name="Content Placeholder 2"/>
          <p:cNvSpPr>
            <a:spLocks noGrp="1"/>
          </p:cNvSpPr>
          <p:nvPr>
            <p:ph idx="1"/>
          </p:nvPr>
        </p:nvSpPr>
        <p:spPr>
          <a:xfrm>
            <a:off x="1143000" y="1371600"/>
            <a:ext cx="7848600" cy="4525963"/>
          </a:xfrm>
        </p:spPr>
        <p:txBody>
          <a:bodyPr>
            <a:normAutofit fontScale="70000" lnSpcReduction="20000"/>
          </a:bodyPr>
          <a:lstStyle/>
          <a:p>
            <a:pPr algn="just"/>
            <a:r>
              <a:rPr lang="id-ID" dirty="0" smtClean="0"/>
              <a:t>Mengurangi Biaya Komunikasi dan </a:t>
            </a:r>
            <a:r>
              <a:rPr lang="id-ID" dirty="0" smtClean="0"/>
              <a:t>Internet</a:t>
            </a:r>
            <a:r>
              <a:rPr lang="en-US" dirty="0" smtClean="0"/>
              <a:t>.</a:t>
            </a:r>
            <a:endParaRPr lang="id-ID" dirty="0" smtClean="0"/>
          </a:p>
          <a:p>
            <a:pPr indent="1588" algn="just">
              <a:buNone/>
            </a:pPr>
            <a:r>
              <a:rPr lang="id-ID" dirty="0" smtClean="0"/>
              <a:t>Turunnya </a:t>
            </a:r>
            <a:r>
              <a:rPr lang="id-ID" dirty="0" smtClean="0"/>
              <a:t>biaya komunikasi dengan cepat </a:t>
            </a:r>
            <a:r>
              <a:rPr lang="id-ID" dirty="0" smtClean="0"/>
              <a:t>dan</a:t>
            </a:r>
            <a:r>
              <a:rPr lang="en-US" dirty="0" smtClean="0"/>
              <a:t> </a:t>
            </a:r>
            <a:r>
              <a:rPr lang="id-ID" dirty="0" smtClean="0"/>
              <a:t>semakin </a:t>
            </a:r>
            <a:r>
              <a:rPr lang="id-ID" dirty="0" smtClean="0"/>
              <a:t>banyaknya kesempatan dalam industri teknologi untuk menggunakan standar-standar komputasi dan </a:t>
            </a:r>
            <a:r>
              <a:rPr lang="id-ID" dirty="0" smtClean="0"/>
              <a:t>komunikasi</a:t>
            </a:r>
            <a:endParaRPr lang="en-US" dirty="0" smtClean="0"/>
          </a:p>
          <a:p>
            <a:pPr indent="1588" algn="just">
              <a:buNone/>
            </a:pPr>
            <a:endParaRPr lang="en-US" dirty="0" smtClean="0"/>
          </a:p>
          <a:p>
            <a:pPr algn="just"/>
            <a:r>
              <a:rPr lang="id-ID" dirty="0" smtClean="0"/>
              <a:t>Dampak Jaringan dan </a:t>
            </a:r>
            <a:r>
              <a:rPr lang="id-ID" dirty="0" smtClean="0"/>
              <a:t>Standar</a:t>
            </a:r>
            <a:r>
              <a:rPr lang="en-US" dirty="0" smtClean="0"/>
              <a:t>.</a:t>
            </a:r>
            <a:endParaRPr lang="id-ID" dirty="0" smtClean="0"/>
          </a:p>
          <a:p>
            <a:pPr indent="1588" algn="just">
              <a:buNone/>
            </a:pPr>
            <a:r>
              <a:rPr lang="id-ID" dirty="0" smtClean="0"/>
              <a:t>Standar </a:t>
            </a:r>
            <a:r>
              <a:rPr lang="id-ID" dirty="0" smtClean="0"/>
              <a:t>teknologi adalah spesifikasi yang menentukan kompatibilitas berbagai produk dan kemampuan berkomunikasi dalam sebuah jaringan. Standar teknologi meluncurkan skala ekonomi yang dahsyat dan menghasilkan penurunan harga karena para produsen berkonsentrasi pada produk yang dibuat berdasarkan standar tunggal. Tanpa skala ekonomi tersebut, komputasi bagain apa pun akan menjadi jauh lebih mahal daripada yang ada saat ini.</a:t>
            </a:r>
          </a:p>
          <a:p>
            <a:pPr algn="just"/>
            <a:endParaRPr lang="en-US" dirty="0" smtClean="0"/>
          </a:p>
          <a:p>
            <a:pPr indent="1588" algn="just">
              <a:buNone/>
            </a:pPr>
            <a:endParaRPr lang="id-ID" dirty="0" smtClean="0"/>
          </a:p>
          <a:p>
            <a:pPr algn="just"/>
            <a:endParaRPr lang="id-ID"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b="1" dirty="0" err="1" smtClean="0">
                <a:solidFill>
                  <a:schemeClr val="bg1"/>
                </a:solidFill>
              </a:rPr>
              <a:t>Komponen</a:t>
            </a:r>
            <a:r>
              <a:rPr lang="en-US" b="1" dirty="0" smtClean="0">
                <a:solidFill>
                  <a:schemeClr val="bg1"/>
                </a:solidFill>
              </a:rPr>
              <a:t> </a:t>
            </a:r>
            <a:r>
              <a:rPr lang="en-US" b="1" dirty="0" err="1" smtClean="0">
                <a:solidFill>
                  <a:schemeClr val="bg1"/>
                </a:solidFill>
              </a:rPr>
              <a:t>Infrastruktur</a:t>
            </a:r>
            <a:endParaRPr lang="en-US" b="1" dirty="0">
              <a:solidFill>
                <a:schemeClr val="bg1"/>
              </a:solidFill>
            </a:endParaRPr>
          </a:p>
        </p:txBody>
      </p:sp>
      <p:sp>
        <p:nvSpPr>
          <p:cNvPr id="3" name="Content Placeholder 2"/>
          <p:cNvSpPr>
            <a:spLocks noGrp="1"/>
          </p:cNvSpPr>
          <p:nvPr>
            <p:ph idx="1"/>
          </p:nvPr>
        </p:nvSpPr>
        <p:spPr>
          <a:xfrm>
            <a:off x="1295400" y="1143000"/>
            <a:ext cx="8229600" cy="4525963"/>
          </a:xfrm>
        </p:spPr>
        <p:txBody>
          <a:bodyPr>
            <a:normAutofit fontScale="92500" lnSpcReduction="10000"/>
          </a:bodyPr>
          <a:lstStyle/>
          <a:p>
            <a:pPr>
              <a:buNone/>
            </a:pPr>
            <a:r>
              <a:rPr lang="en-US" dirty="0" smtClean="0"/>
              <a:t>• </a:t>
            </a:r>
            <a:r>
              <a:rPr lang="en-US" dirty="0"/>
              <a:t>Platform </a:t>
            </a:r>
            <a:r>
              <a:rPr lang="en-US" dirty="0" err="1"/>
              <a:t>Peranti</a:t>
            </a:r>
            <a:r>
              <a:rPr lang="en-US" dirty="0"/>
              <a:t> </a:t>
            </a:r>
            <a:r>
              <a:rPr lang="en-US" dirty="0" err="1"/>
              <a:t>Keras</a:t>
            </a:r>
            <a:r>
              <a:rPr lang="en-US" dirty="0"/>
              <a:t> </a:t>
            </a:r>
            <a:r>
              <a:rPr lang="en-US" dirty="0" err="1"/>
              <a:t>Komputer</a:t>
            </a:r>
            <a:r>
              <a:rPr lang="en-US" dirty="0"/>
              <a:t> </a:t>
            </a:r>
            <a:endParaRPr lang="en-US" dirty="0" smtClean="0"/>
          </a:p>
          <a:p>
            <a:pPr>
              <a:buNone/>
            </a:pPr>
            <a:r>
              <a:rPr lang="en-US" dirty="0" smtClean="0"/>
              <a:t>Ex </a:t>
            </a:r>
            <a:r>
              <a:rPr lang="en-US" dirty="0"/>
              <a:t>: Dell, IBM, Sun, HP, Apple, </a:t>
            </a:r>
            <a:r>
              <a:rPr lang="en-US" dirty="0" err="1"/>
              <a:t>Mesin</a:t>
            </a:r>
            <a:r>
              <a:rPr lang="en-US" dirty="0"/>
              <a:t> </a:t>
            </a:r>
            <a:r>
              <a:rPr lang="en-US" dirty="0" smtClean="0"/>
              <a:t>Linux</a:t>
            </a:r>
          </a:p>
          <a:p>
            <a:pPr>
              <a:buNone/>
            </a:pPr>
            <a:endParaRPr lang="en-US" dirty="0" smtClean="0"/>
          </a:p>
          <a:p>
            <a:pPr>
              <a:buNone/>
            </a:pPr>
            <a:r>
              <a:rPr lang="en-US" dirty="0" smtClean="0"/>
              <a:t> </a:t>
            </a:r>
            <a:r>
              <a:rPr lang="en-US" dirty="0"/>
              <a:t>• Platform </a:t>
            </a:r>
            <a:r>
              <a:rPr lang="en-US" dirty="0" err="1"/>
              <a:t>Peranti</a:t>
            </a:r>
            <a:r>
              <a:rPr lang="en-US" dirty="0"/>
              <a:t> </a:t>
            </a:r>
            <a:r>
              <a:rPr lang="en-US" dirty="0" err="1"/>
              <a:t>Lunak</a:t>
            </a:r>
            <a:r>
              <a:rPr lang="en-US" dirty="0"/>
              <a:t> </a:t>
            </a:r>
            <a:r>
              <a:rPr lang="en-US" dirty="0" err="1"/>
              <a:t>Komputer</a:t>
            </a:r>
            <a:r>
              <a:rPr lang="en-US" dirty="0"/>
              <a:t> </a:t>
            </a:r>
            <a:endParaRPr lang="en-US" dirty="0" smtClean="0"/>
          </a:p>
          <a:p>
            <a:pPr>
              <a:buNone/>
            </a:pPr>
            <a:r>
              <a:rPr lang="en-US" dirty="0" smtClean="0"/>
              <a:t>Ex </a:t>
            </a:r>
            <a:r>
              <a:rPr lang="en-US" dirty="0"/>
              <a:t>: Microsoft windows, UNIX, Linux, Mac OS </a:t>
            </a:r>
            <a:r>
              <a:rPr lang="en-US" dirty="0" smtClean="0"/>
              <a:t>X</a:t>
            </a:r>
          </a:p>
          <a:p>
            <a:pPr>
              <a:buNone/>
            </a:pPr>
            <a:endParaRPr lang="en-US" dirty="0" smtClean="0"/>
          </a:p>
          <a:p>
            <a:pPr>
              <a:buNone/>
            </a:pPr>
            <a:r>
              <a:rPr lang="en-US" dirty="0" smtClean="0"/>
              <a:t> </a:t>
            </a:r>
            <a:r>
              <a:rPr lang="en-US" dirty="0"/>
              <a:t>• </a:t>
            </a:r>
            <a:r>
              <a:rPr lang="en-US" dirty="0" err="1"/>
              <a:t>Manajemen</a:t>
            </a:r>
            <a:r>
              <a:rPr lang="en-US" dirty="0"/>
              <a:t> </a:t>
            </a:r>
            <a:r>
              <a:rPr lang="en-US" dirty="0" err="1"/>
              <a:t>dan</a:t>
            </a:r>
            <a:r>
              <a:rPr lang="en-US" dirty="0"/>
              <a:t> </a:t>
            </a:r>
            <a:r>
              <a:rPr lang="en-US" dirty="0" err="1"/>
              <a:t>Penyimpanan</a:t>
            </a:r>
            <a:r>
              <a:rPr lang="en-US" dirty="0"/>
              <a:t> </a:t>
            </a:r>
            <a:r>
              <a:rPr lang="en-US" dirty="0" smtClean="0"/>
              <a:t>Data</a:t>
            </a:r>
          </a:p>
          <a:p>
            <a:pPr>
              <a:buNone/>
            </a:pPr>
            <a:r>
              <a:rPr lang="en-US" dirty="0" smtClean="0"/>
              <a:t> </a:t>
            </a:r>
            <a:r>
              <a:rPr lang="en-US" dirty="0"/>
              <a:t>Ex: IBM DB2, Oracle, SQL Server, Sybase, </a:t>
            </a:r>
            <a:r>
              <a:rPr lang="en-US" dirty="0" err="1"/>
              <a:t>MySQL</a:t>
            </a:r>
            <a:r>
              <a:rPr lang="en-US" dirty="0"/>
              <a:t>, EMC System</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1143000"/>
          </a:xfrm>
        </p:spPr>
        <p:txBody>
          <a:bodyPr/>
          <a:lstStyle/>
          <a:p>
            <a:r>
              <a:rPr lang="en-US" b="1" dirty="0" err="1" smtClean="0">
                <a:solidFill>
                  <a:schemeClr val="bg1"/>
                </a:solidFill>
              </a:rPr>
              <a:t>Komponen</a:t>
            </a:r>
            <a:r>
              <a:rPr lang="en-US" b="1" dirty="0" smtClean="0">
                <a:solidFill>
                  <a:schemeClr val="bg1"/>
                </a:solidFill>
              </a:rPr>
              <a:t> </a:t>
            </a:r>
            <a:r>
              <a:rPr lang="en-US" b="1" dirty="0" err="1" smtClean="0">
                <a:solidFill>
                  <a:schemeClr val="bg1"/>
                </a:solidFill>
              </a:rPr>
              <a:t>Infrastruktur</a:t>
            </a:r>
            <a:endParaRPr lang="en-US" dirty="0"/>
          </a:p>
        </p:txBody>
      </p:sp>
      <p:sp>
        <p:nvSpPr>
          <p:cNvPr id="3" name="Content Placeholder 2"/>
          <p:cNvSpPr>
            <a:spLocks noGrp="1"/>
          </p:cNvSpPr>
          <p:nvPr>
            <p:ph idx="1"/>
          </p:nvPr>
        </p:nvSpPr>
        <p:spPr>
          <a:xfrm>
            <a:off x="457200" y="1143000"/>
            <a:ext cx="8229600" cy="4525963"/>
          </a:xfrm>
        </p:spPr>
        <p:txBody>
          <a:bodyPr>
            <a:normAutofit lnSpcReduction="10000"/>
          </a:bodyPr>
          <a:lstStyle/>
          <a:p>
            <a:r>
              <a:rPr lang="en-US" dirty="0" smtClean="0"/>
              <a:t>Platform </a:t>
            </a:r>
            <a:r>
              <a:rPr lang="en-US" dirty="0" err="1" smtClean="0"/>
              <a:t>Jaringan</a:t>
            </a:r>
            <a:r>
              <a:rPr lang="en-US" dirty="0" smtClean="0"/>
              <a:t>/Telekomunikasi Ex : Microsoft Windows Server, Linux, Novell, Cisco, Lucent, Nortel, AT&amp;T, Verizon </a:t>
            </a:r>
          </a:p>
          <a:p>
            <a:pPr>
              <a:buNone/>
            </a:pPr>
            <a:r>
              <a:rPr lang="en-US" dirty="0" smtClean="0"/>
              <a:t>• Platform Internet Ex : Apache, Microsoft IIS, NET, Unix, Cisco, Java </a:t>
            </a:r>
          </a:p>
          <a:p>
            <a:pPr>
              <a:buNone/>
            </a:pPr>
            <a:r>
              <a:rPr lang="en-US" dirty="0" smtClean="0"/>
              <a:t>• </a:t>
            </a:r>
            <a:r>
              <a:rPr lang="en-US" dirty="0" err="1" smtClean="0"/>
              <a:t>Layanan</a:t>
            </a:r>
            <a:r>
              <a:rPr lang="en-US" dirty="0" smtClean="0"/>
              <a:t> </a:t>
            </a:r>
            <a:r>
              <a:rPr lang="en-US" dirty="0" err="1" smtClean="0"/>
              <a:t>dan</a:t>
            </a:r>
            <a:r>
              <a:rPr lang="en-US" dirty="0" smtClean="0"/>
              <a:t> </a:t>
            </a:r>
            <a:r>
              <a:rPr lang="en-US" dirty="0" err="1" smtClean="0"/>
              <a:t>Konsultasi</a:t>
            </a:r>
            <a:r>
              <a:rPr lang="en-US" dirty="0" smtClean="0"/>
              <a:t> </a:t>
            </a:r>
            <a:r>
              <a:rPr lang="en-US" dirty="0" err="1" smtClean="0"/>
              <a:t>Integrasi</a:t>
            </a:r>
            <a:r>
              <a:rPr lang="en-US" dirty="0" smtClean="0"/>
              <a:t> </a:t>
            </a:r>
            <a:r>
              <a:rPr lang="en-US" dirty="0" err="1" smtClean="0"/>
              <a:t>Sistem</a:t>
            </a:r>
            <a:r>
              <a:rPr lang="en-US" dirty="0" smtClean="0"/>
              <a:t> Ex : IBM, EDS, Accenture </a:t>
            </a:r>
          </a:p>
          <a:p>
            <a:pPr>
              <a:buNone/>
            </a:pPr>
            <a:r>
              <a:rPr lang="en-US" dirty="0" smtClean="0"/>
              <a:t>• </a:t>
            </a:r>
            <a:r>
              <a:rPr lang="en-US" dirty="0" err="1" smtClean="0"/>
              <a:t>Aplikasi</a:t>
            </a:r>
            <a:r>
              <a:rPr lang="en-US" dirty="0" smtClean="0"/>
              <a:t> </a:t>
            </a:r>
            <a:r>
              <a:rPr lang="en-US" dirty="0" err="1" smtClean="0"/>
              <a:t>Peranti</a:t>
            </a:r>
            <a:r>
              <a:rPr lang="en-US" dirty="0" smtClean="0"/>
              <a:t> </a:t>
            </a:r>
            <a:r>
              <a:rPr lang="en-US" dirty="0" err="1" smtClean="0"/>
              <a:t>Lunak</a:t>
            </a:r>
            <a:r>
              <a:rPr lang="en-US" dirty="0" smtClean="0"/>
              <a:t> Perusahaan Ex : SAP, Oracle, Microsoft, BEA</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5000" r="-25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smtClean="0"/>
              <a:t>Tren</a:t>
            </a:r>
            <a:r>
              <a:rPr lang="en-US" b="1" dirty="0" smtClean="0"/>
              <a:t> Platform </a:t>
            </a:r>
            <a:r>
              <a:rPr lang="en-US" b="1" dirty="0" err="1" smtClean="0"/>
              <a:t>Peranti</a:t>
            </a:r>
            <a:r>
              <a:rPr lang="en-US" b="1" dirty="0" smtClean="0"/>
              <a:t> </a:t>
            </a:r>
            <a:r>
              <a:rPr lang="en-US" b="1" dirty="0" err="1" smtClean="0"/>
              <a:t>Keras</a:t>
            </a:r>
            <a:r>
              <a:rPr lang="en-US" b="1" dirty="0" smtClean="0"/>
              <a:t> </a:t>
            </a:r>
            <a:r>
              <a:rPr lang="en-US" b="1" dirty="0" err="1" smtClean="0"/>
              <a:t>dan</a:t>
            </a:r>
            <a:r>
              <a:rPr lang="en-US" b="1" dirty="0" smtClean="0"/>
              <a:t> </a:t>
            </a:r>
            <a:r>
              <a:rPr lang="en-US" b="1" dirty="0" err="1" smtClean="0"/>
              <a:t>Teknologi</a:t>
            </a:r>
            <a:r>
              <a:rPr lang="en-US" b="1" dirty="0" smtClean="0"/>
              <a:t> </a:t>
            </a:r>
            <a:r>
              <a:rPr lang="en-US" b="1" dirty="0" err="1" smtClean="0"/>
              <a:t>Baru</a:t>
            </a:r>
            <a:endParaRPr lang="en-US" b="1" dirty="0"/>
          </a:p>
        </p:txBody>
      </p:sp>
      <p:sp>
        <p:nvSpPr>
          <p:cNvPr id="3" name="Content Placeholder 2"/>
          <p:cNvSpPr>
            <a:spLocks noGrp="1"/>
          </p:cNvSpPr>
          <p:nvPr>
            <p:ph idx="1"/>
          </p:nvPr>
        </p:nvSpPr>
        <p:spPr>
          <a:xfrm>
            <a:off x="3733800" y="1600200"/>
            <a:ext cx="5791200" cy="4525963"/>
          </a:xfrm>
        </p:spPr>
        <p:txBody>
          <a:bodyPr/>
          <a:lstStyle/>
          <a:p>
            <a:r>
              <a:rPr lang="en-US" dirty="0" err="1" smtClean="0"/>
              <a:t>Komputasi</a:t>
            </a:r>
            <a:r>
              <a:rPr lang="en-US" dirty="0" smtClean="0"/>
              <a:t> </a:t>
            </a:r>
            <a:r>
              <a:rPr lang="en-US" dirty="0"/>
              <a:t>Grid </a:t>
            </a:r>
            <a:endParaRPr lang="en-US" dirty="0" smtClean="0"/>
          </a:p>
          <a:p>
            <a:r>
              <a:rPr lang="en-US" dirty="0" smtClean="0"/>
              <a:t> </a:t>
            </a:r>
            <a:r>
              <a:rPr lang="en-US" dirty="0" err="1"/>
              <a:t>Komputasi</a:t>
            </a:r>
            <a:r>
              <a:rPr lang="en-US" dirty="0"/>
              <a:t> </a:t>
            </a:r>
            <a:r>
              <a:rPr lang="en-US" dirty="0" err="1"/>
              <a:t>Berdasar</a:t>
            </a:r>
            <a:r>
              <a:rPr lang="en-US" dirty="0"/>
              <a:t> </a:t>
            </a:r>
            <a:r>
              <a:rPr lang="en-US" dirty="0" err="1"/>
              <a:t>Permintaan</a:t>
            </a:r>
            <a:r>
              <a:rPr lang="en-US" dirty="0"/>
              <a:t> (</a:t>
            </a:r>
            <a:r>
              <a:rPr lang="en-US" dirty="0" err="1"/>
              <a:t>Utilitas</a:t>
            </a:r>
            <a:r>
              <a:rPr lang="en-US" dirty="0" smtClean="0"/>
              <a:t>)</a:t>
            </a:r>
          </a:p>
          <a:p>
            <a:r>
              <a:rPr lang="en-US" dirty="0" smtClean="0"/>
              <a:t> </a:t>
            </a:r>
            <a:r>
              <a:rPr lang="en-US" dirty="0" err="1"/>
              <a:t>Komputasi</a:t>
            </a:r>
            <a:r>
              <a:rPr lang="en-US" dirty="0"/>
              <a:t> </a:t>
            </a:r>
            <a:r>
              <a:rPr lang="en-US" dirty="0" err="1"/>
              <a:t>Otonom</a:t>
            </a:r>
            <a:r>
              <a:rPr lang="en-US" dirty="0"/>
              <a:t> </a:t>
            </a:r>
          </a:p>
          <a:p>
            <a:r>
              <a:rPr lang="en-US" dirty="0" err="1" smtClean="0"/>
              <a:t>Komputasi</a:t>
            </a:r>
            <a:r>
              <a:rPr lang="en-US" dirty="0" smtClean="0"/>
              <a:t> </a:t>
            </a:r>
            <a:r>
              <a:rPr lang="en-US" dirty="0"/>
              <a:t>Edge </a:t>
            </a:r>
            <a:endParaRPr lang="en-US" dirty="0" smtClean="0"/>
          </a:p>
          <a:p>
            <a:r>
              <a:rPr lang="en-US" dirty="0" smtClean="0"/>
              <a:t> </a:t>
            </a:r>
            <a:r>
              <a:rPr lang="en-US" dirty="0" err="1"/>
              <a:t>Virtualisasi</a:t>
            </a:r>
            <a:r>
              <a:rPr lang="en-US" dirty="0"/>
              <a:t> </a:t>
            </a:r>
          </a:p>
          <a:p>
            <a:r>
              <a:rPr lang="en-US" dirty="0" err="1" smtClean="0"/>
              <a:t>Prosesor</a:t>
            </a:r>
            <a:r>
              <a:rPr lang="en-US" dirty="0" smtClean="0"/>
              <a:t> </a:t>
            </a:r>
            <a:r>
              <a:rPr lang="en-US" dirty="0" err="1"/>
              <a:t>Multicore</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smtClean="0"/>
              <a:t>Tren</a:t>
            </a:r>
            <a:r>
              <a:rPr lang="en-US" b="1" dirty="0" smtClean="0"/>
              <a:t> Platform </a:t>
            </a:r>
            <a:r>
              <a:rPr lang="en-US" b="1" dirty="0" err="1" smtClean="0"/>
              <a:t>Peranti</a:t>
            </a:r>
            <a:r>
              <a:rPr lang="en-US" b="1" dirty="0" smtClean="0"/>
              <a:t> </a:t>
            </a:r>
            <a:r>
              <a:rPr lang="en-US" b="1" dirty="0" err="1" smtClean="0"/>
              <a:t>Lunak</a:t>
            </a:r>
            <a:r>
              <a:rPr lang="en-US" b="1" dirty="0" smtClean="0"/>
              <a:t> </a:t>
            </a:r>
            <a:r>
              <a:rPr lang="en-US" b="1" dirty="0" err="1" smtClean="0"/>
              <a:t>dan</a:t>
            </a:r>
            <a:r>
              <a:rPr lang="en-US" b="1" dirty="0" smtClean="0"/>
              <a:t> </a:t>
            </a:r>
            <a:r>
              <a:rPr lang="en-US" b="1" dirty="0" err="1" smtClean="0"/>
              <a:t>Teknologi</a:t>
            </a:r>
            <a:r>
              <a:rPr lang="en-US" b="1" dirty="0" smtClean="0"/>
              <a:t> </a:t>
            </a:r>
            <a:r>
              <a:rPr lang="en-US" b="1" dirty="0" err="1" smtClean="0"/>
              <a:t>Baru</a:t>
            </a:r>
            <a:endParaRPr lang="en-US" b="1" dirty="0"/>
          </a:p>
        </p:txBody>
      </p:sp>
      <p:sp>
        <p:nvSpPr>
          <p:cNvPr id="3" name="Content Placeholder 2"/>
          <p:cNvSpPr>
            <a:spLocks noGrp="1"/>
          </p:cNvSpPr>
          <p:nvPr>
            <p:ph idx="1"/>
          </p:nvPr>
        </p:nvSpPr>
        <p:spPr>
          <a:xfrm>
            <a:off x="1676400" y="1447800"/>
            <a:ext cx="7467600" cy="4525963"/>
          </a:xfrm>
        </p:spPr>
        <p:txBody>
          <a:bodyPr>
            <a:normAutofit fontScale="92500" lnSpcReduction="10000"/>
          </a:bodyPr>
          <a:lstStyle/>
          <a:p>
            <a:pPr lvl="0"/>
            <a:r>
              <a:rPr lang="en-US" dirty="0" smtClean="0"/>
              <a:t>Linux Dan </a:t>
            </a:r>
            <a:r>
              <a:rPr lang="en-US" dirty="0" err="1" smtClean="0"/>
              <a:t>Perangkat</a:t>
            </a:r>
            <a:r>
              <a:rPr lang="en-US" dirty="0" smtClean="0"/>
              <a:t> </a:t>
            </a:r>
            <a:r>
              <a:rPr lang="en-US" dirty="0" err="1" smtClean="0"/>
              <a:t>Lunak</a:t>
            </a:r>
            <a:r>
              <a:rPr lang="en-US" dirty="0" smtClean="0"/>
              <a:t> Open Source</a:t>
            </a:r>
            <a:endParaRPr lang="id-ID" dirty="0" smtClean="0"/>
          </a:p>
          <a:p>
            <a:pPr lvl="0"/>
            <a:r>
              <a:rPr lang="en-US" dirty="0" err="1" smtClean="0"/>
              <a:t>Perangkat</a:t>
            </a:r>
            <a:r>
              <a:rPr lang="en-US" dirty="0" smtClean="0"/>
              <a:t> </a:t>
            </a:r>
            <a:r>
              <a:rPr lang="en-US" dirty="0" err="1" smtClean="0"/>
              <a:t>Lunak</a:t>
            </a:r>
            <a:r>
              <a:rPr lang="en-US" dirty="0" smtClean="0"/>
              <a:t> </a:t>
            </a:r>
            <a:r>
              <a:rPr lang="en-US" dirty="0" err="1" smtClean="0"/>
              <a:t>Untuk</a:t>
            </a:r>
            <a:r>
              <a:rPr lang="en-US" dirty="0" smtClean="0"/>
              <a:t> Web (Java, Html, Dan Html5)</a:t>
            </a:r>
            <a:endParaRPr lang="id-ID" dirty="0" smtClean="0"/>
          </a:p>
          <a:p>
            <a:pPr lvl="0"/>
            <a:r>
              <a:rPr lang="en-US" dirty="0" err="1" smtClean="0"/>
              <a:t>Peranti</a:t>
            </a:r>
            <a:r>
              <a:rPr lang="en-US" dirty="0" smtClean="0"/>
              <a:t> </a:t>
            </a:r>
            <a:r>
              <a:rPr lang="en-US" dirty="0" err="1" smtClean="0"/>
              <a:t>Lunak</a:t>
            </a:r>
            <a:r>
              <a:rPr lang="en-US" dirty="0" smtClean="0"/>
              <a:t> Perusahaan</a:t>
            </a:r>
            <a:endParaRPr lang="id-ID" dirty="0" smtClean="0"/>
          </a:p>
          <a:p>
            <a:pPr lvl="0"/>
            <a:r>
              <a:rPr lang="en-US" dirty="0" err="1" smtClean="0"/>
              <a:t>Layanan</a:t>
            </a:r>
            <a:r>
              <a:rPr lang="en-US" dirty="0" smtClean="0"/>
              <a:t> Web Dan </a:t>
            </a:r>
            <a:r>
              <a:rPr lang="en-US" dirty="0" err="1" smtClean="0"/>
              <a:t>Arsitektur</a:t>
            </a:r>
            <a:r>
              <a:rPr lang="en-US" dirty="0" smtClean="0"/>
              <a:t> </a:t>
            </a:r>
            <a:r>
              <a:rPr lang="en-US" dirty="0" err="1" smtClean="0"/>
              <a:t>Berorientasikan</a:t>
            </a:r>
            <a:r>
              <a:rPr lang="en-US" dirty="0" smtClean="0"/>
              <a:t> </a:t>
            </a:r>
            <a:r>
              <a:rPr lang="en-US" dirty="0" err="1" smtClean="0"/>
              <a:t>Layanan</a:t>
            </a:r>
            <a:endParaRPr lang="id-ID" dirty="0" smtClean="0"/>
          </a:p>
          <a:p>
            <a:pPr lvl="0"/>
            <a:r>
              <a:rPr lang="en-US" dirty="0" err="1" smtClean="0"/>
              <a:t>Mashub</a:t>
            </a:r>
            <a:r>
              <a:rPr lang="en-US" dirty="0" smtClean="0"/>
              <a:t> </a:t>
            </a:r>
            <a:r>
              <a:rPr lang="en-US" dirty="0" err="1" smtClean="0"/>
              <a:t>dan</a:t>
            </a:r>
            <a:r>
              <a:rPr lang="en-US" dirty="0" smtClean="0"/>
              <a:t> </a:t>
            </a:r>
            <a:r>
              <a:rPr lang="en-US" dirty="0" err="1" smtClean="0"/>
              <a:t>aplikasi</a:t>
            </a:r>
            <a:r>
              <a:rPr lang="en-US" dirty="0" smtClean="0"/>
              <a:t> </a:t>
            </a:r>
            <a:r>
              <a:rPr lang="en-US" dirty="0" err="1" smtClean="0"/>
              <a:t>peranti</a:t>
            </a:r>
            <a:r>
              <a:rPr lang="en-US" dirty="0" smtClean="0"/>
              <a:t> </a:t>
            </a:r>
            <a:r>
              <a:rPr lang="en-US" dirty="0" err="1" smtClean="0"/>
              <a:t>lunak</a:t>
            </a:r>
            <a:r>
              <a:rPr lang="en-US" dirty="0" smtClean="0"/>
              <a:t> </a:t>
            </a:r>
            <a:r>
              <a:rPr lang="en-US" dirty="0" err="1" smtClean="0"/>
              <a:t>berbasis</a:t>
            </a:r>
            <a:r>
              <a:rPr lang="en-US" dirty="0" smtClean="0"/>
              <a:t> web</a:t>
            </a:r>
            <a:endParaRPr lang="id-ID" dirty="0" smtClean="0"/>
          </a:p>
          <a:p>
            <a:pPr lvl="0"/>
            <a:r>
              <a:rPr lang="en-US" dirty="0" smtClean="0"/>
              <a:t>Software Outsourcing Dan Cloud </a:t>
            </a:r>
            <a:r>
              <a:rPr lang="en-US" dirty="0" smtClean="0"/>
              <a:t>Services</a:t>
            </a:r>
            <a:endParaRPr lang="id-ID" dirty="0" smtClean="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150</TotalTime>
  <Words>450</Words>
  <Application>Microsoft Office PowerPoint</Application>
  <PresentationFormat>On-screen Show (4:3)</PresentationFormat>
  <Paragraphs>68</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 INFRASTRUKTUR IT DAN TEKNOLOGI BARU  </vt:lpstr>
      <vt:lpstr>Infrastruktur TI</vt:lpstr>
      <vt:lpstr>Evolusi Infrastruktur TI (1950-2007)</vt:lpstr>
      <vt:lpstr>Penggerak Teknologi dari Evolusi Infrastruktur</vt:lpstr>
      <vt:lpstr>Penggerak Teknologi dari Evolusi Infrastruktur</vt:lpstr>
      <vt:lpstr>Komponen Infrastruktur</vt:lpstr>
      <vt:lpstr>Komponen Infrastruktur</vt:lpstr>
      <vt:lpstr>Tren Platform Peranti Keras dan Teknologi Baru</vt:lpstr>
      <vt:lpstr>Tren Platform Peranti Lunak dan Teknologi Baru</vt:lpstr>
      <vt:lpstr>PERMASALAHAN MANAJEMEN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NAMA KELOMPOK:</dc:title>
  <dc:creator>Windows User</dc:creator>
  <cp:lastModifiedBy>User</cp:lastModifiedBy>
  <cp:revision>15</cp:revision>
  <dcterms:created xsi:type="dcterms:W3CDTF">2021-05-13T02:43:20Z</dcterms:created>
  <dcterms:modified xsi:type="dcterms:W3CDTF">2021-05-21T17:34:02Z</dcterms:modified>
</cp:coreProperties>
</file>