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7" r:id="rId2"/>
  </p:sldMasterIdLst>
  <p:handoutMasterIdLst>
    <p:handoutMasterId r:id="rId17"/>
  </p:handoutMasterIdLst>
  <p:sldIdLst>
    <p:sldId id="277" r:id="rId3"/>
    <p:sldId id="261" r:id="rId4"/>
    <p:sldId id="263" r:id="rId5"/>
    <p:sldId id="272" r:id="rId6"/>
    <p:sldId id="271" r:id="rId7"/>
    <p:sldId id="270" r:id="rId8"/>
    <p:sldId id="269" r:id="rId9"/>
    <p:sldId id="268" r:id="rId10"/>
    <p:sldId id="274" r:id="rId11"/>
    <p:sldId id="273" r:id="rId12"/>
    <p:sldId id="275" r:id="rId13"/>
    <p:sldId id="276" r:id="rId14"/>
    <p:sldId id="265" r:id="rId15"/>
    <p:sldId id="266" r:id="rId16"/>
  </p:sldIdLst>
  <p:sldSz cx="9144000" cy="5143500" type="screen16x9"/>
  <p:notesSz cx="6858000" cy="9144000"/>
  <p:defaultTextStyle>
    <a:defPPr>
      <a:defRPr lang="en-US"/>
    </a:defPPr>
    <a:lvl1pPr marL="0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892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783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675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566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457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348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240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132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264A"/>
    <a:srgbClr val="013D7A"/>
    <a:srgbClr val="0432FF"/>
    <a:srgbClr val="001643"/>
    <a:srgbClr val="0020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50000"/>
  </p:normalViewPr>
  <p:slideViewPr>
    <p:cSldViewPr snapToGrid="0" snapToObjects="1">
      <p:cViewPr varScale="1">
        <p:scale>
          <a:sx n="93" d="100"/>
          <a:sy n="93" d="100"/>
        </p:scale>
        <p:origin x="666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18" d="100"/>
          <a:sy n="118" d="100"/>
        </p:scale>
        <p:origin x="4464" y="22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3266B0-5C39-4524-A8D6-AAFEC5A0C718}" type="doc">
      <dgm:prSet loTypeId="urn:microsoft.com/office/officeart/2005/8/layout/radial4" loCatId="relationship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4B259FC-4CCD-4EEA-B694-07BC773FA4C2}">
      <dgm:prSet phldrT="[Text]" custT="1"/>
      <dgm:spPr/>
      <dgm:t>
        <a:bodyPr/>
        <a:lstStyle/>
        <a:p>
          <a:r>
            <a:rPr lang="id-ID" sz="2400" dirty="0" smtClean="0"/>
            <a:t>KEPUTUSAN ETIS</a:t>
          </a:r>
          <a:endParaRPr lang="en-US" sz="2400" dirty="0"/>
        </a:p>
      </dgm:t>
    </dgm:pt>
    <dgm:pt modelId="{0C449372-466F-4D9E-8E47-2B2253122855}" type="parTrans" cxnId="{EF96AB70-9EA1-414A-B629-D35FEC20B27C}">
      <dgm:prSet/>
      <dgm:spPr/>
      <dgm:t>
        <a:bodyPr/>
        <a:lstStyle/>
        <a:p>
          <a:endParaRPr lang="en-US"/>
        </a:p>
      </dgm:t>
    </dgm:pt>
    <dgm:pt modelId="{92D5310B-9F88-4095-ADA1-38478BB0850F}" type="sibTrans" cxnId="{EF96AB70-9EA1-414A-B629-D35FEC20B27C}">
      <dgm:prSet/>
      <dgm:spPr/>
      <dgm:t>
        <a:bodyPr/>
        <a:lstStyle/>
        <a:p>
          <a:endParaRPr lang="en-US"/>
        </a:p>
      </dgm:t>
    </dgm:pt>
    <dgm:pt modelId="{1E6B7E5B-5B0C-4F5D-BEB8-D96D2CD82640}">
      <dgm:prSet phldrT="[Text]" custT="1"/>
      <dgm:spPr/>
      <dgm:t>
        <a:bodyPr/>
        <a:lstStyle/>
        <a:p>
          <a:r>
            <a:rPr lang="id-ID" sz="2000" dirty="0" smtClean="0"/>
            <a:t>STANDAR ETIKA</a:t>
          </a:r>
          <a:endParaRPr lang="en-US" sz="2000" dirty="0"/>
        </a:p>
      </dgm:t>
    </dgm:pt>
    <dgm:pt modelId="{D4DF3ABC-A0DE-4CFF-A81F-6F12C72E5EC7}" type="parTrans" cxnId="{00DC20BC-5E28-441C-A3A1-2809785B05DE}">
      <dgm:prSet/>
      <dgm:spPr/>
      <dgm:t>
        <a:bodyPr/>
        <a:lstStyle/>
        <a:p>
          <a:endParaRPr lang="en-US"/>
        </a:p>
      </dgm:t>
    </dgm:pt>
    <dgm:pt modelId="{AD8AD53F-0D68-42A1-92E7-D2376FE272CA}" type="sibTrans" cxnId="{00DC20BC-5E28-441C-A3A1-2809785B05DE}">
      <dgm:prSet/>
      <dgm:spPr/>
      <dgm:t>
        <a:bodyPr/>
        <a:lstStyle/>
        <a:p>
          <a:endParaRPr lang="en-US"/>
        </a:p>
      </dgm:t>
    </dgm:pt>
    <dgm:pt modelId="{6BAEDD7C-0E18-4558-8BB2-72A7FC48AD2D}" type="pres">
      <dgm:prSet presAssocID="{693266B0-5C39-4524-A8D6-AAFEC5A0C71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80AE7D2-C1F0-42B7-B8BC-36EB7A9D71C7}" type="pres">
      <dgm:prSet presAssocID="{94B259FC-4CCD-4EEA-B694-07BC773FA4C2}" presName="centerShape" presStyleLbl="node0" presStyleIdx="0" presStyleCnt="1" custScaleX="163038"/>
      <dgm:spPr/>
      <dgm:t>
        <a:bodyPr/>
        <a:lstStyle/>
        <a:p>
          <a:endParaRPr lang="en-US"/>
        </a:p>
      </dgm:t>
    </dgm:pt>
    <dgm:pt modelId="{61CFE527-2E35-464D-B5AC-4789B1339AF9}" type="pres">
      <dgm:prSet presAssocID="{D4DF3ABC-A0DE-4CFF-A81F-6F12C72E5EC7}" presName="parTrans" presStyleLbl="bgSibTrans2D1" presStyleIdx="0" presStyleCnt="1"/>
      <dgm:spPr/>
      <dgm:t>
        <a:bodyPr/>
        <a:lstStyle/>
        <a:p>
          <a:endParaRPr lang="en-US"/>
        </a:p>
      </dgm:t>
    </dgm:pt>
    <dgm:pt modelId="{321F91A6-397D-4945-851A-642B5CBE0171}" type="pres">
      <dgm:prSet presAssocID="{1E6B7E5B-5B0C-4F5D-BEB8-D96D2CD82640}" presName="node" presStyleLbl="node1" presStyleIdx="0" presStyleCnt="1" custScaleY="546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2296B45-B6C1-49AD-A288-6C7A3375C71A}" type="presOf" srcId="{1E6B7E5B-5B0C-4F5D-BEB8-D96D2CD82640}" destId="{321F91A6-397D-4945-851A-642B5CBE0171}" srcOrd="0" destOrd="0" presId="urn:microsoft.com/office/officeart/2005/8/layout/radial4"/>
    <dgm:cxn modelId="{00DC20BC-5E28-441C-A3A1-2809785B05DE}" srcId="{94B259FC-4CCD-4EEA-B694-07BC773FA4C2}" destId="{1E6B7E5B-5B0C-4F5D-BEB8-D96D2CD82640}" srcOrd="0" destOrd="0" parTransId="{D4DF3ABC-A0DE-4CFF-A81F-6F12C72E5EC7}" sibTransId="{AD8AD53F-0D68-42A1-92E7-D2376FE272CA}"/>
    <dgm:cxn modelId="{9CB1DE43-2BA7-4ECE-AB62-8265E2303DF3}" type="presOf" srcId="{D4DF3ABC-A0DE-4CFF-A81F-6F12C72E5EC7}" destId="{61CFE527-2E35-464D-B5AC-4789B1339AF9}" srcOrd="0" destOrd="0" presId="urn:microsoft.com/office/officeart/2005/8/layout/radial4"/>
    <dgm:cxn modelId="{70A0A63F-D57C-483A-A749-D8D88E13A632}" type="presOf" srcId="{693266B0-5C39-4524-A8D6-AAFEC5A0C718}" destId="{6BAEDD7C-0E18-4558-8BB2-72A7FC48AD2D}" srcOrd="0" destOrd="0" presId="urn:microsoft.com/office/officeart/2005/8/layout/radial4"/>
    <dgm:cxn modelId="{EF96AB70-9EA1-414A-B629-D35FEC20B27C}" srcId="{693266B0-5C39-4524-A8D6-AAFEC5A0C718}" destId="{94B259FC-4CCD-4EEA-B694-07BC773FA4C2}" srcOrd="0" destOrd="0" parTransId="{0C449372-466F-4D9E-8E47-2B2253122855}" sibTransId="{92D5310B-9F88-4095-ADA1-38478BB0850F}"/>
    <dgm:cxn modelId="{418700DF-9193-460C-829A-BF58CEEC9BA0}" type="presOf" srcId="{94B259FC-4CCD-4EEA-B694-07BC773FA4C2}" destId="{E80AE7D2-C1F0-42B7-B8BC-36EB7A9D71C7}" srcOrd="0" destOrd="0" presId="urn:microsoft.com/office/officeart/2005/8/layout/radial4"/>
    <dgm:cxn modelId="{BDEC8556-392E-4ED4-AE5E-1C5D4E44F64A}" type="presParOf" srcId="{6BAEDD7C-0E18-4558-8BB2-72A7FC48AD2D}" destId="{E80AE7D2-C1F0-42B7-B8BC-36EB7A9D71C7}" srcOrd="0" destOrd="0" presId="urn:microsoft.com/office/officeart/2005/8/layout/radial4"/>
    <dgm:cxn modelId="{CBB14CD3-B96C-43E1-88A3-2993227973F3}" type="presParOf" srcId="{6BAEDD7C-0E18-4558-8BB2-72A7FC48AD2D}" destId="{61CFE527-2E35-464D-B5AC-4789B1339AF9}" srcOrd="1" destOrd="0" presId="urn:microsoft.com/office/officeart/2005/8/layout/radial4"/>
    <dgm:cxn modelId="{0471F624-F75B-4959-BAFD-9FB087071C08}" type="presParOf" srcId="{6BAEDD7C-0E18-4558-8BB2-72A7FC48AD2D}" destId="{321F91A6-397D-4945-851A-642B5CBE0171}" srcOrd="2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D6FAB7E-A8FC-451D-B547-CCB43D65E457}" type="doc">
      <dgm:prSet loTypeId="urn:microsoft.com/office/officeart/2008/layout/PictureAccentList" loCatId="picture" qsTypeId="urn:microsoft.com/office/officeart/2005/8/quickstyle/simple5" qsCatId="simple" csTypeId="urn:microsoft.com/office/officeart/2005/8/colors/accent4_5" csCatId="accent4" phldr="1"/>
      <dgm:spPr/>
      <dgm:t>
        <a:bodyPr/>
        <a:lstStyle/>
        <a:p>
          <a:endParaRPr lang="en-US"/>
        </a:p>
      </dgm:t>
    </dgm:pt>
    <dgm:pt modelId="{B1B9AE88-9710-4874-A01A-E9549FAAB719}">
      <dgm:prSet phldrT="[Text]"/>
      <dgm:spPr/>
      <dgm:t>
        <a:bodyPr/>
        <a:lstStyle/>
        <a:p>
          <a:r>
            <a:rPr lang="id-ID" dirty="0" smtClean="0"/>
            <a:t>PROGRAM DAN KEGIATAN ETIS</a:t>
          </a:r>
          <a:endParaRPr lang="en-US" dirty="0"/>
        </a:p>
      </dgm:t>
    </dgm:pt>
    <dgm:pt modelId="{620247B4-F7D2-4152-AE96-A899A837C9C2}" type="parTrans" cxnId="{AC84988A-9AF5-4580-B402-053E8A554DCC}">
      <dgm:prSet/>
      <dgm:spPr/>
      <dgm:t>
        <a:bodyPr/>
        <a:lstStyle/>
        <a:p>
          <a:endParaRPr lang="en-US"/>
        </a:p>
      </dgm:t>
    </dgm:pt>
    <dgm:pt modelId="{3AED1732-021F-4A61-AA94-E8D655E6B5C9}" type="sibTrans" cxnId="{AC84988A-9AF5-4580-B402-053E8A554DCC}">
      <dgm:prSet/>
      <dgm:spPr/>
      <dgm:t>
        <a:bodyPr/>
        <a:lstStyle/>
        <a:p>
          <a:endParaRPr lang="en-US"/>
        </a:p>
      </dgm:t>
    </dgm:pt>
    <dgm:pt modelId="{5B2C334A-B249-4775-8206-3CB7F6500F71}">
      <dgm:prSet phldrT="[Text]"/>
      <dgm:spPr/>
      <dgm:t>
        <a:bodyPr/>
        <a:lstStyle/>
        <a:p>
          <a:r>
            <a:rPr lang="id-ID" dirty="0" smtClean="0"/>
            <a:t>PROGRAM CORPORATE SOCIAL RESPONSIBILITY</a:t>
          </a:r>
          <a:endParaRPr lang="en-US" dirty="0"/>
        </a:p>
      </dgm:t>
    </dgm:pt>
    <dgm:pt modelId="{E944B908-A771-4B1D-8554-025CD54CD44F}" type="parTrans" cxnId="{43C97356-761D-4D18-9537-E5D7D7D26D13}">
      <dgm:prSet/>
      <dgm:spPr/>
      <dgm:t>
        <a:bodyPr/>
        <a:lstStyle/>
        <a:p>
          <a:endParaRPr lang="en-US"/>
        </a:p>
      </dgm:t>
    </dgm:pt>
    <dgm:pt modelId="{66EFAA58-0379-4735-9DBD-D72B69F9A64C}" type="sibTrans" cxnId="{43C97356-761D-4D18-9537-E5D7D7D26D13}">
      <dgm:prSet/>
      <dgm:spPr/>
      <dgm:t>
        <a:bodyPr/>
        <a:lstStyle/>
        <a:p>
          <a:endParaRPr lang="en-US"/>
        </a:p>
      </dgm:t>
    </dgm:pt>
    <dgm:pt modelId="{EDDB6E62-AD57-423B-BBF7-BA6D6E64CB10}">
      <dgm:prSet phldrT="[Text]"/>
      <dgm:spPr/>
      <dgm:t>
        <a:bodyPr/>
        <a:lstStyle/>
        <a:p>
          <a:r>
            <a:rPr lang="id-ID" dirty="0" smtClean="0"/>
            <a:t>HASIL SURVEI PELANGGAN</a:t>
          </a:r>
          <a:endParaRPr lang="en-US" dirty="0"/>
        </a:p>
      </dgm:t>
    </dgm:pt>
    <dgm:pt modelId="{531F05BC-73E7-4E43-9F84-8CE57CD9856B}" type="parTrans" cxnId="{FA2E0D9F-8392-430F-83AA-D5685E530F9E}">
      <dgm:prSet/>
      <dgm:spPr/>
      <dgm:t>
        <a:bodyPr/>
        <a:lstStyle/>
        <a:p>
          <a:endParaRPr lang="en-US"/>
        </a:p>
      </dgm:t>
    </dgm:pt>
    <dgm:pt modelId="{BE46884B-D378-431C-8A03-081141D22818}" type="sibTrans" cxnId="{FA2E0D9F-8392-430F-83AA-D5685E530F9E}">
      <dgm:prSet/>
      <dgm:spPr/>
      <dgm:t>
        <a:bodyPr/>
        <a:lstStyle/>
        <a:p>
          <a:endParaRPr lang="en-US"/>
        </a:p>
      </dgm:t>
    </dgm:pt>
    <dgm:pt modelId="{9CC351A0-6FDC-43A2-A57C-D02D054F42EA}">
      <dgm:prSet phldrT="[Text]"/>
      <dgm:spPr/>
      <dgm:t>
        <a:bodyPr/>
        <a:lstStyle/>
        <a:p>
          <a:r>
            <a:rPr lang="id-ID" dirty="0" smtClean="0"/>
            <a:t>PROGRAM KEMITRAAN DENGAN PEMASOK</a:t>
          </a:r>
          <a:endParaRPr lang="en-US" dirty="0"/>
        </a:p>
      </dgm:t>
    </dgm:pt>
    <dgm:pt modelId="{D1FBAAC6-F697-439B-8965-BDFD34B1DCA5}" type="parTrans" cxnId="{0E7B84C1-6233-47F9-ADC4-A463BF976C07}">
      <dgm:prSet/>
      <dgm:spPr/>
      <dgm:t>
        <a:bodyPr/>
        <a:lstStyle/>
        <a:p>
          <a:endParaRPr lang="en-US"/>
        </a:p>
      </dgm:t>
    </dgm:pt>
    <dgm:pt modelId="{72715C43-7CBF-415E-964C-886165CCD038}" type="sibTrans" cxnId="{0E7B84C1-6233-47F9-ADC4-A463BF976C07}">
      <dgm:prSet/>
      <dgm:spPr/>
      <dgm:t>
        <a:bodyPr/>
        <a:lstStyle/>
        <a:p>
          <a:endParaRPr lang="en-US"/>
        </a:p>
      </dgm:t>
    </dgm:pt>
    <dgm:pt modelId="{E379CDA7-982C-4FCD-9B19-C4A16E00E4E5}">
      <dgm:prSet phldrT="[Text]"/>
      <dgm:spPr/>
      <dgm:t>
        <a:bodyPr/>
        <a:lstStyle/>
        <a:p>
          <a:r>
            <a:rPr lang="id-ID" dirty="0" smtClean="0"/>
            <a:t>PROGRAM PENINGKATAN KEAHLIAN DAN KESEJAHTERAAN KARYAWAN</a:t>
          </a:r>
          <a:endParaRPr lang="en-US" dirty="0"/>
        </a:p>
      </dgm:t>
    </dgm:pt>
    <dgm:pt modelId="{17C30850-CD0A-464C-9C80-DEF23CBA82EA}" type="parTrans" cxnId="{6DDE4384-79A2-4CD6-B772-6F5FB0215011}">
      <dgm:prSet/>
      <dgm:spPr/>
      <dgm:t>
        <a:bodyPr/>
        <a:lstStyle/>
        <a:p>
          <a:endParaRPr lang="en-US"/>
        </a:p>
      </dgm:t>
    </dgm:pt>
    <dgm:pt modelId="{FB122C5F-6737-4064-9D71-8265397AC8A8}" type="sibTrans" cxnId="{6DDE4384-79A2-4CD6-B772-6F5FB0215011}">
      <dgm:prSet/>
      <dgm:spPr/>
      <dgm:t>
        <a:bodyPr/>
        <a:lstStyle/>
        <a:p>
          <a:endParaRPr lang="en-US"/>
        </a:p>
      </dgm:t>
    </dgm:pt>
    <dgm:pt modelId="{C714605A-04BC-4E23-B960-EEC05D39E805}" type="pres">
      <dgm:prSet presAssocID="{ED6FAB7E-A8FC-451D-B547-CCB43D65E457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7C0B4FE-72B0-4EF5-981A-420F036B9E52}" type="pres">
      <dgm:prSet presAssocID="{B1B9AE88-9710-4874-A01A-E9549FAAB719}" presName="root" presStyleCnt="0">
        <dgm:presLayoutVars>
          <dgm:chMax/>
          <dgm:chPref val="4"/>
        </dgm:presLayoutVars>
      </dgm:prSet>
      <dgm:spPr/>
      <dgm:t>
        <a:bodyPr/>
        <a:lstStyle/>
        <a:p>
          <a:endParaRPr lang="en-US"/>
        </a:p>
      </dgm:t>
    </dgm:pt>
    <dgm:pt modelId="{C050646A-858D-4027-A29E-66603D00F6E6}" type="pres">
      <dgm:prSet presAssocID="{B1B9AE88-9710-4874-A01A-E9549FAAB719}" presName="rootComposite" presStyleCnt="0">
        <dgm:presLayoutVars/>
      </dgm:prSet>
      <dgm:spPr/>
      <dgm:t>
        <a:bodyPr/>
        <a:lstStyle/>
        <a:p>
          <a:endParaRPr lang="en-US"/>
        </a:p>
      </dgm:t>
    </dgm:pt>
    <dgm:pt modelId="{0AAE1605-8FF1-4397-AE1B-3AFD63AECA4B}" type="pres">
      <dgm:prSet presAssocID="{B1B9AE88-9710-4874-A01A-E9549FAAB719}" presName="rootText" presStyleLbl="node0" presStyleIdx="0" presStyleCnt="1" custScaleX="120925" custScaleY="73050">
        <dgm:presLayoutVars>
          <dgm:chMax/>
          <dgm:chPref val="4"/>
        </dgm:presLayoutVars>
      </dgm:prSet>
      <dgm:spPr/>
      <dgm:t>
        <a:bodyPr/>
        <a:lstStyle/>
        <a:p>
          <a:endParaRPr lang="en-US"/>
        </a:p>
      </dgm:t>
    </dgm:pt>
    <dgm:pt modelId="{05DFB456-4538-414B-89FA-4E353613A6E9}" type="pres">
      <dgm:prSet presAssocID="{B1B9AE88-9710-4874-A01A-E9549FAAB719}" presName="childShap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97C5DF08-8251-4864-A4B3-EE189EF713BD}" type="pres">
      <dgm:prSet presAssocID="{5B2C334A-B249-4775-8206-3CB7F6500F71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FDD9B4D6-6B26-48DD-BB44-CB713D081548}" type="pres">
      <dgm:prSet presAssocID="{5B2C334A-B249-4775-8206-3CB7F6500F71}" presName="Image" presStyleLbl="node1" presStyleIdx="0" presStyleCnt="4" custScaleX="143485" custScaleY="131447"/>
      <dgm:spPr/>
      <dgm:t>
        <a:bodyPr/>
        <a:lstStyle/>
        <a:p>
          <a:endParaRPr lang="en-US"/>
        </a:p>
      </dgm:t>
    </dgm:pt>
    <dgm:pt modelId="{9AF80C48-C311-46B9-97FF-CD4373CBF068}" type="pres">
      <dgm:prSet presAssocID="{5B2C334A-B249-4775-8206-3CB7F6500F71}" presName="childText" presStyleLbl="lnNode1" presStyleIdx="0" presStyleCnt="4" custLinFactNeighborX="4946" custLinFactNeighborY="455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F6B2A6-990B-403C-B2A5-097DD7A1865F}" type="pres">
      <dgm:prSet presAssocID="{EDDB6E62-AD57-423B-BBF7-BA6D6E64CB10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2D7C01F8-A0AE-42D9-89F6-1E9ECFF305C8}" type="pres">
      <dgm:prSet presAssocID="{EDDB6E62-AD57-423B-BBF7-BA6D6E64CB10}" presName="Image" presStyleLbl="node1" presStyleIdx="1" presStyleCnt="4" custScaleX="137306" custScaleY="138165"/>
      <dgm:spPr/>
      <dgm:t>
        <a:bodyPr/>
        <a:lstStyle/>
        <a:p>
          <a:endParaRPr lang="en-US"/>
        </a:p>
      </dgm:t>
    </dgm:pt>
    <dgm:pt modelId="{89255B21-114E-46FD-B310-EB903484CA67}" type="pres">
      <dgm:prSet presAssocID="{EDDB6E62-AD57-423B-BBF7-BA6D6E64CB10}" presName="childText" presStyleLbl="lnNode1" presStyleIdx="1" presStyleCnt="4" custLinFactNeighborX="453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2AA50E-6E08-418A-9374-4D1C5FCCD6BA}" type="pres">
      <dgm:prSet presAssocID="{9CC351A0-6FDC-43A2-A57C-D02D054F42EA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255FE834-6530-42B1-8C56-E3865F771724}" type="pres">
      <dgm:prSet presAssocID="{9CC351A0-6FDC-43A2-A57C-D02D054F42EA}" presName="Image" presStyleLbl="node1" presStyleIdx="2" presStyleCnt="4" custScaleX="135477" custScaleY="121467"/>
      <dgm:spPr/>
      <dgm:t>
        <a:bodyPr/>
        <a:lstStyle/>
        <a:p>
          <a:endParaRPr lang="en-US"/>
        </a:p>
      </dgm:t>
    </dgm:pt>
    <dgm:pt modelId="{9516489B-317D-4D4E-AA3F-6E003D809D5E}" type="pres">
      <dgm:prSet presAssocID="{9CC351A0-6FDC-43A2-A57C-D02D054F42EA}" presName="childText" presStyleLbl="lnNode1" presStyleIdx="2" presStyleCnt="4" custLinFactNeighborX="412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4A64D8-A404-433A-B094-5CDD29FAE022}" type="pres">
      <dgm:prSet presAssocID="{E379CDA7-982C-4FCD-9B19-C4A16E00E4E5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113DA336-A0FC-422D-9BCE-8119575699EB}" type="pres">
      <dgm:prSet presAssocID="{E379CDA7-982C-4FCD-9B19-C4A16E00E4E5}" presName="Image" presStyleLbl="node1" presStyleIdx="3" presStyleCnt="4" custScaleX="132679" custScaleY="121039"/>
      <dgm:spPr/>
      <dgm:t>
        <a:bodyPr/>
        <a:lstStyle/>
        <a:p>
          <a:endParaRPr lang="en-US"/>
        </a:p>
      </dgm:t>
    </dgm:pt>
    <dgm:pt modelId="{AA3B2CE0-88F9-4D4B-AFA8-78E3D4369509}" type="pres">
      <dgm:prSet presAssocID="{E379CDA7-982C-4FCD-9B19-C4A16E00E4E5}" presName="childText" presStyleLbl="lnNode1" presStyleIdx="3" presStyleCnt="4" custLinFactNeighborX="412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54A898B-FF7F-4C0E-8CEE-E94A42306019}" type="presOf" srcId="{ED6FAB7E-A8FC-451D-B547-CCB43D65E457}" destId="{C714605A-04BC-4E23-B960-EEC05D39E805}" srcOrd="0" destOrd="0" presId="urn:microsoft.com/office/officeart/2008/layout/PictureAccentList"/>
    <dgm:cxn modelId="{9C33C4E9-5F8E-4B29-9FE5-5B779D2B05B6}" type="presOf" srcId="{9CC351A0-6FDC-43A2-A57C-D02D054F42EA}" destId="{9516489B-317D-4D4E-AA3F-6E003D809D5E}" srcOrd="0" destOrd="0" presId="urn:microsoft.com/office/officeart/2008/layout/PictureAccentList"/>
    <dgm:cxn modelId="{C72F4B5E-E2F2-4704-81E0-DF3F1358D4A8}" type="presOf" srcId="{EDDB6E62-AD57-423B-BBF7-BA6D6E64CB10}" destId="{89255B21-114E-46FD-B310-EB903484CA67}" srcOrd="0" destOrd="0" presId="urn:microsoft.com/office/officeart/2008/layout/PictureAccentList"/>
    <dgm:cxn modelId="{CF46C38A-A7D9-43A3-AD23-8FAD1D188A15}" type="presOf" srcId="{5B2C334A-B249-4775-8206-3CB7F6500F71}" destId="{9AF80C48-C311-46B9-97FF-CD4373CBF068}" srcOrd="0" destOrd="0" presId="urn:microsoft.com/office/officeart/2008/layout/PictureAccentList"/>
    <dgm:cxn modelId="{0E7B84C1-6233-47F9-ADC4-A463BF976C07}" srcId="{B1B9AE88-9710-4874-A01A-E9549FAAB719}" destId="{9CC351A0-6FDC-43A2-A57C-D02D054F42EA}" srcOrd="2" destOrd="0" parTransId="{D1FBAAC6-F697-439B-8965-BDFD34B1DCA5}" sibTransId="{72715C43-7CBF-415E-964C-886165CCD038}"/>
    <dgm:cxn modelId="{D2C3609B-7524-46A2-986B-0B433D10F6C7}" type="presOf" srcId="{E379CDA7-982C-4FCD-9B19-C4A16E00E4E5}" destId="{AA3B2CE0-88F9-4D4B-AFA8-78E3D4369509}" srcOrd="0" destOrd="0" presId="urn:microsoft.com/office/officeart/2008/layout/PictureAccentList"/>
    <dgm:cxn modelId="{6DDE4384-79A2-4CD6-B772-6F5FB0215011}" srcId="{B1B9AE88-9710-4874-A01A-E9549FAAB719}" destId="{E379CDA7-982C-4FCD-9B19-C4A16E00E4E5}" srcOrd="3" destOrd="0" parTransId="{17C30850-CD0A-464C-9C80-DEF23CBA82EA}" sibTransId="{FB122C5F-6737-4064-9D71-8265397AC8A8}"/>
    <dgm:cxn modelId="{AC84988A-9AF5-4580-B402-053E8A554DCC}" srcId="{ED6FAB7E-A8FC-451D-B547-CCB43D65E457}" destId="{B1B9AE88-9710-4874-A01A-E9549FAAB719}" srcOrd="0" destOrd="0" parTransId="{620247B4-F7D2-4152-AE96-A899A837C9C2}" sibTransId="{3AED1732-021F-4A61-AA94-E8D655E6B5C9}"/>
    <dgm:cxn modelId="{9582B376-363B-47F4-A868-999B9A0B7EA3}" type="presOf" srcId="{B1B9AE88-9710-4874-A01A-E9549FAAB719}" destId="{0AAE1605-8FF1-4397-AE1B-3AFD63AECA4B}" srcOrd="0" destOrd="0" presId="urn:microsoft.com/office/officeart/2008/layout/PictureAccentList"/>
    <dgm:cxn modelId="{FA2E0D9F-8392-430F-83AA-D5685E530F9E}" srcId="{B1B9AE88-9710-4874-A01A-E9549FAAB719}" destId="{EDDB6E62-AD57-423B-BBF7-BA6D6E64CB10}" srcOrd="1" destOrd="0" parTransId="{531F05BC-73E7-4E43-9F84-8CE57CD9856B}" sibTransId="{BE46884B-D378-431C-8A03-081141D22818}"/>
    <dgm:cxn modelId="{43C97356-761D-4D18-9537-E5D7D7D26D13}" srcId="{B1B9AE88-9710-4874-A01A-E9549FAAB719}" destId="{5B2C334A-B249-4775-8206-3CB7F6500F71}" srcOrd="0" destOrd="0" parTransId="{E944B908-A771-4B1D-8554-025CD54CD44F}" sibTransId="{66EFAA58-0379-4735-9DBD-D72B69F9A64C}"/>
    <dgm:cxn modelId="{74842BE3-96BF-4DBB-B7CA-590DD915B8E0}" type="presParOf" srcId="{C714605A-04BC-4E23-B960-EEC05D39E805}" destId="{B7C0B4FE-72B0-4EF5-981A-420F036B9E52}" srcOrd="0" destOrd="0" presId="urn:microsoft.com/office/officeart/2008/layout/PictureAccentList"/>
    <dgm:cxn modelId="{A00B5BEF-86BA-431B-B74B-D8CACAFBA349}" type="presParOf" srcId="{B7C0B4FE-72B0-4EF5-981A-420F036B9E52}" destId="{C050646A-858D-4027-A29E-66603D00F6E6}" srcOrd="0" destOrd="0" presId="urn:microsoft.com/office/officeart/2008/layout/PictureAccentList"/>
    <dgm:cxn modelId="{59255077-6218-4678-8A10-94C90C3E2368}" type="presParOf" srcId="{C050646A-858D-4027-A29E-66603D00F6E6}" destId="{0AAE1605-8FF1-4397-AE1B-3AFD63AECA4B}" srcOrd="0" destOrd="0" presId="urn:microsoft.com/office/officeart/2008/layout/PictureAccentList"/>
    <dgm:cxn modelId="{F78813A1-5CC7-47C4-94E7-5D1B3420B2F4}" type="presParOf" srcId="{B7C0B4FE-72B0-4EF5-981A-420F036B9E52}" destId="{05DFB456-4538-414B-89FA-4E353613A6E9}" srcOrd="1" destOrd="0" presId="urn:microsoft.com/office/officeart/2008/layout/PictureAccentList"/>
    <dgm:cxn modelId="{4D248C69-789E-4D7A-84B4-1CD94E6C19FC}" type="presParOf" srcId="{05DFB456-4538-414B-89FA-4E353613A6E9}" destId="{97C5DF08-8251-4864-A4B3-EE189EF713BD}" srcOrd="0" destOrd="0" presId="urn:microsoft.com/office/officeart/2008/layout/PictureAccentList"/>
    <dgm:cxn modelId="{C4DA4176-9845-4F90-8CAD-C51790EA876A}" type="presParOf" srcId="{97C5DF08-8251-4864-A4B3-EE189EF713BD}" destId="{FDD9B4D6-6B26-48DD-BB44-CB713D081548}" srcOrd="0" destOrd="0" presId="urn:microsoft.com/office/officeart/2008/layout/PictureAccentList"/>
    <dgm:cxn modelId="{B834DB4E-7E9E-4181-9193-8D79BEF79BE4}" type="presParOf" srcId="{97C5DF08-8251-4864-A4B3-EE189EF713BD}" destId="{9AF80C48-C311-46B9-97FF-CD4373CBF068}" srcOrd="1" destOrd="0" presId="urn:microsoft.com/office/officeart/2008/layout/PictureAccentList"/>
    <dgm:cxn modelId="{3CD7C0FF-49FF-4AE7-9A79-4959F3928AFA}" type="presParOf" srcId="{05DFB456-4538-414B-89FA-4E353613A6E9}" destId="{28F6B2A6-990B-403C-B2A5-097DD7A1865F}" srcOrd="1" destOrd="0" presId="urn:microsoft.com/office/officeart/2008/layout/PictureAccentList"/>
    <dgm:cxn modelId="{AA2A17DE-9649-4900-A253-A4B468DF75DC}" type="presParOf" srcId="{28F6B2A6-990B-403C-B2A5-097DD7A1865F}" destId="{2D7C01F8-A0AE-42D9-89F6-1E9ECFF305C8}" srcOrd="0" destOrd="0" presId="urn:microsoft.com/office/officeart/2008/layout/PictureAccentList"/>
    <dgm:cxn modelId="{AA70236B-DAD3-4A36-80D0-BF01F5C160F2}" type="presParOf" srcId="{28F6B2A6-990B-403C-B2A5-097DD7A1865F}" destId="{89255B21-114E-46FD-B310-EB903484CA67}" srcOrd="1" destOrd="0" presId="urn:microsoft.com/office/officeart/2008/layout/PictureAccentList"/>
    <dgm:cxn modelId="{18DB6A46-3AAD-4516-B8DE-149F64955F3D}" type="presParOf" srcId="{05DFB456-4538-414B-89FA-4E353613A6E9}" destId="{A62AA50E-6E08-418A-9374-4D1C5FCCD6BA}" srcOrd="2" destOrd="0" presId="urn:microsoft.com/office/officeart/2008/layout/PictureAccentList"/>
    <dgm:cxn modelId="{7F6FCAE3-CA6A-4D11-8C4E-39B90B3DB504}" type="presParOf" srcId="{A62AA50E-6E08-418A-9374-4D1C5FCCD6BA}" destId="{255FE834-6530-42B1-8C56-E3865F771724}" srcOrd="0" destOrd="0" presId="urn:microsoft.com/office/officeart/2008/layout/PictureAccentList"/>
    <dgm:cxn modelId="{5CCCAB93-2799-4E2E-81F6-DA642632B633}" type="presParOf" srcId="{A62AA50E-6E08-418A-9374-4D1C5FCCD6BA}" destId="{9516489B-317D-4D4E-AA3F-6E003D809D5E}" srcOrd="1" destOrd="0" presId="urn:microsoft.com/office/officeart/2008/layout/PictureAccentList"/>
    <dgm:cxn modelId="{42EF5C09-611C-4CFC-9FA7-78213B11EEE7}" type="presParOf" srcId="{05DFB456-4538-414B-89FA-4E353613A6E9}" destId="{024A64D8-A404-433A-B094-5CDD29FAE022}" srcOrd="3" destOrd="0" presId="urn:microsoft.com/office/officeart/2008/layout/PictureAccentList"/>
    <dgm:cxn modelId="{EEE97E2B-069A-4775-BEB2-24EE9B6D7FA7}" type="presParOf" srcId="{024A64D8-A404-433A-B094-5CDD29FAE022}" destId="{113DA336-A0FC-422D-9BCE-8119575699EB}" srcOrd="0" destOrd="0" presId="urn:microsoft.com/office/officeart/2008/layout/PictureAccentList"/>
    <dgm:cxn modelId="{8405CE1E-7112-4A77-B20A-D1AD236134FC}" type="presParOf" srcId="{024A64D8-A404-433A-B094-5CDD29FAE022}" destId="{AA3B2CE0-88F9-4D4B-AFA8-78E3D4369509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0AE7D2-C1F0-42B7-B8BC-36EB7A9D71C7}">
      <dsp:nvSpPr>
        <dsp:cNvPr id="0" name=""/>
        <dsp:cNvSpPr/>
      </dsp:nvSpPr>
      <dsp:spPr>
        <a:xfrm>
          <a:off x="1779638" y="1409078"/>
          <a:ext cx="2536722" cy="155590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400" kern="1200" dirty="0" smtClean="0"/>
            <a:t>KEPUTUSAN ETIS</a:t>
          </a:r>
          <a:endParaRPr lang="en-US" sz="2400" kern="1200" dirty="0"/>
        </a:p>
      </dsp:txBody>
      <dsp:txXfrm>
        <a:off x="2151132" y="1636935"/>
        <a:ext cx="1793734" cy="1100194"/>
      </dsp:txXfrm>
    </dsp:sp>
    <dsp:sp modelId="{61CFE527-2E35-464D-B5AC-4789B1339AF9}">
      <dsp:nvSpPr>
        <dsp:cNvPr id="0" name=""/>
        <dsp:cNvSpPr/>
      </dsp:nvSpPr>
      <dsp:spPr>
        <a:xfrm rot="16200000">
          <a:off x="2598298" y="685313"/>
          <a:ext cx="899403" cy="443433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21F91A6-397D-4945-851A-642B5CBE0171}">
      <dsp:nvSpPr>
        <dsp:cNvPr id="0" name=""/>
        <dsp:cNvSpPr/>
      </dsp:nvSpPr>
      <dsp:spPr>
        <a:xfrm>
          <a:off x="2308943" y="134426"/>
          <a:ext cx="1478113" cy="6458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kern="1200" dirty="0" smtClean="0"/>
            <a:t>STANDAR ETIKA</a:t>
          </a:r>
          <a:endParaRPr lang="en-US" sz="2000" kern="1200" dirty="0"/>
        </a:p>
      </dsp:txBody>
      <dsp:txXfrm>
        <a:off x="2327858" y="153341"/>
        <a:ext cx="1440283" cy="6079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AE1605-8FF1-4397-AE1B-3AFD63AECA4B}">
      <dsp:nvSpPr>
        <dsp:cNvPr id="0" name=""/>
        <dsp:cNvSpPr/>
      </dsp:nvSpPr>
      <dsp:spPr>
        <a:xfrm>
          <a:off x="584697" y="2933"/>
          <a:ext cx="3618914" cy="5151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alpha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alpha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alpha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200" kern="1200" dirty="0" smtClean="0"/>
            <a:t>PROGRAM DAN KEGIATAN ETIS</a:t>
          </a:r>
          <a:endParaRPr lang="en-US" sz="2200" kern="1200" dirty="0"/>
        </a:p>
      </dsp:txBody>
      <dsp:txXfrm>
        <a:off x="599784" y="18020"/>
        <a:ext cx="3588740" cy="484943"/>
      </dsp:txXfrm>
    </dsp:sp>
    <dsp:sp modelId="{FDD9B4D6-6B26-48DD-BB44-CB713D081548}">
      <dsp:nvSpPr>
        <dsp:cNvPr id="0" name=""/>
        <dsp:cNvSpPr/>
      </dsp:nvSpPr>
      <dsp:spPr>
        <a:xfrm>
          <a:off x="821148" y="644979"/>
          <a:ext cx="1011794" cy="926907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AF80C48-C311-46B9-97FF-CD4373CBF068}">
      <dsp:nvSpPr>
        <dsp:cNvPr id="0" name=""/>
        <dsp:cNvSpPr/>
      </dsp:nvSpPr>
      <dsp:spPr>
        <a:xfrm>
          <a:off x="1832983" y="787946"/>
          <a:ext cx="2245227" cy="705157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4">
                <a:shade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shade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shade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100" kern="1200" dirty="0" smtClean="0"/>
            <a:t>PROGRAM CORPORATE SOCIAL RESPONSIBILITY</a:t>
          </a:r>
          <a:endParaRPr lang="en-US" sz="1100" kern="1200" dirty="0"/>
        </a:p>
      </dsp:txBody>
      <dsp:txXfrm>
        <a:off x="1867412" y="822375"/>
        <a:ext cx="2176369" cy="636299"/>
      </dsp:txXfrm>
    </dsp:sp>
    <dsp:sp modelId="{2D7C01F8-A0AE-42D9-89F6-1E9ECFF305C8}">
      <dsp:nvSpPr>
        <dsp:cNvPr id="0" name=""/>
        <dsp:cNvSpPr/>
      </dsp:nvSpPr>
      <dsp:spPr>
        <a:xfrm>
          <a:off x="842934" y="1656505"/>
          <a:ext cx="968223" cy="974280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13333"/>
                <a:satMod val="103000"/>
                <a:lumMod val="102000"/>
                <a:tint val="94000"/>
              </a:schemeClr>
            </a:gs>
            <a:gs pos="50000">
              <a:schemeClr val="accent4">
                <a:alpha val="90000"/>
                <a:hueOff val="0"/>
                <a:satOff val="0"/>
                <a:lumOff val="0"/>
                <a:alphaOff val="-13333"/>
                <a:satMod val="110000"/>
                <a:lumMod val="100000"/>
                <a:shade val="10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13333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9255B21-114E-46FD-B310-EB903484CA67}">
      <dsp:nvSpPr>
        <dsp:cNvPr id="0" name=""/>
        <dsp:cNvSpPr/>
      </dsp:nvSpPr>
      <dsp:spPr>
        <a:xfrm>
          <a:off x="1823687" y="1791067"/>
          <a:ext cx="2245227" cy="705157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4">
                <a:shade val="90000"/>
                <a:hueOff val="-211389"/>
                <a:satOff val="0"/>
                <a:lumOff val="13011"/>
                <a:alphaOff val="-16667"/>
                <a:satMod val="103000"/>
                <a:lumMod val="102000"/>
                <a:tint val="94000"/>
              </a:schemeClr>
            </a:gs>
            <a:gs pos="50000">
              <a:schemeClr val="accent4">
                <a:shade val="90000"/>
                <a:hueOff val="-211389"/>
                <a:satOff val="0"/>
                <a:lumOff val="13011"/>
                <a:alphaOff val="-16667"/>
                <a:satMod val="110000"/>
                <a:lumMod val="100000"/>
                <a:shade val="100000"/>
              </a:schemeClr>
            </a:gs>
            <a:gs pos="100000">
              <a:schemeClr val="accent4">
                <a:shade val="90000"/>
                <a:hueOff val="-211389"/>
                <a:satOff val="0"/>
                <a:lumOff val="13011"/>
                <a:alphaOff val="-16667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100" kern="1200" dirty="0" smtClean="0"/>
            <a:t>HASIL SURVEI PELANGGAN</a:t>
          </a:r>
          <a:endParaRPr lang="en-US" sz="1100" kern="1200" dirty="0"/>
        </a:p>
      </dsp:txBody>
      <dsp:txXfrm>
        <a:off x="1858116" y="1825496"/>
        <a:ext cx="2176369" cy="636299"/>
      </dsp:txXfrm>
    </dsp:sp>
    <dsp:sp modelId="{255FE834-6530-42B1-8C56-E3865F771724}">
      <dsp:nvSpPr>
        <dsp:cNvPr id="0" name=""/>
        <dsp:cNvSpPr/>
      </dsp:nvSpPr>
      <dsp:spPr>
        <a:xfrm>
          <a:off x="849383" y="2715405"/>
          <a:ext cx="955325" cy="856533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26667"/>
                <a:satMod val="103000"/>
                <a:lumMod val="102000"/>
                <a:tint val="94000"/>
              </a:schemeClr>
            </a:gs>
            <a:gs pos="50000">
              <a:schemeClr val="accent4">
                <a:alpha val="90000"/>
                <a:hueOff val="0"/>
                <a:satOff val="0"/>
                <a:lumOff val="0"/>
                <a:alphaOff val="-26667"/>
                <a:satMod val="110000"/>
                <a:lumMod val="100000"/>
                <a:shade val="10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26667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516489B-317D-4D4E-AA3F-6E003D809D5E}">
      <dsp:nvSpPr>
        <dsp:cNvPr id="0" name=""/>
        <dsp:cNvSpPr/>
      </dsp:nvSpPr>
      <dsp:spPr>
        <a:xfrm>
          <a:off x="1814459" y="2791093"/>
          <a:ext cx="2245227" cy="705157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4">
                <a:shade val="90000"/>
                <a:hueOff val="-422779"/>
                <a:satOff val="0"/>
                <a:lumOff val="26023"/>
                <a:alphaOff val="-33333"/>
                <a:satMod val="103000"/>
                <a:lumMod val="102000"/>
                <a:tint val="94000"/>
              </a:schemeClr>
            </a:gs>
            <a:gs pos="50000">
              <a:schemeClr val="accent4">
                <a:shade val="90000"/>
                <a:hueOff val="-422779"/>
                <a:satOff val="0"/>
                <a:lumOff val="26023"/>
                <a:alphaOff val="-33333"/>
                <a:satMod val="110000"/>
                <a:lumMod val="100000"/>
                <a:shade val="100000"/>
              </a:schemeClr>
            </a:gs>
            <a:gs pos="100000">
              <a:schemeClr val="accent4">
                <a:shade val="90000"/>
                <a:hueOff val="-422779"/>
                <a:satOff val="0"/>
                <a:lumOff val="26023"/>
                <a:alphaOff val="-33333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100" kern="1200" dirty="0" smtClean="0"/>
            <a:t>PROGRAM KEMITRAAN DENGAN PEMASOK</a:t>
          </a:r>
          <a:endParaRPr lang="en-US" sz="1100" kern="1200" dirty="0"/>
        </a:p>
      </dsp:txBody>
      <dsp:txXfrm>
        <a:off x="1848888" y="2825522"/>
        <a:ext cx="2176369" cy="636299"/>
      </dsp:txXfrm>
    </dsp:sp>
    <dsp:sp modelId="{113DA336-A0FC-422D-9BCE-8119575699EB}">
      <dsp:nvSpPr>
        <dsp:cNvPr id="0" name=""/>
        <dsp:cNvSpPr/>
      </dsp:nvSpPr>
      <dsp:spPr>
        <a:xfrm>
          <a:off x="859248" y="3656557"/>
          <a:ext cx="935595" cy="853515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40000"/>
                <a:satMod val="103000"/>
                <a:lumMod val="102000"/>
                <a:tint val="94000"/>
              </a:schemeClr>
            </a:gs>
            <a:gs pos="50000">
              <a:schemeClr val="accent4">
                <a:alpha val="90000"/>
                <a:hueOff val="0"/>
                <a:satOff val="0"/>
                <a:lumOff val="0"/>
                <a:alphaOff val="-40000"/>
                <a:satMod val="110000"/>
                <a:lumMod val="100000"/>
                <a:shade val="10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4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A3B2CE0-88F9-4D4B-AFA8-78E3D4369509}">
      <dsp:nvSpPr>
        <dsp:cNvPr id="0" name=""/>
        <dsp:cNvSpPr/>
      </dsp:nvSpPr>
      <dsp:spPr>
        <a:xfrm>
          <a:off x="1814437" y="3730736"/>
          <a:ext cx="2245227" cy="705157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4">
                <a:shade val="90000"/>
                <a:hueOff val="-634168"/>
                <a:satOff val="0"/>
                <a:lumOff val="39034"/>
                <a:alphaOff val="-50000"/>
                <a:satMod val="103000"/>
                <a:lumMod val="102000"/>
                <a:tint val="94000"/>
              </a:schemeClr>
            </a:gs>
            <a:gs pos="50000">
              <a:schemeClr val="accent4">
                <a:shade val="90000"/>
                <a:hueOff val="-634168"/>
                <a:satOff val="0"/>
                <a:lumOff val="39034"/>
                <a:alphaOff val="-50000"/>
                <a:satMod val="110000"/>
                <a:lumMod val="100000"/>
                <a:shade val="100000"/>
              </a:schemeClr>
            </a:gs>
            <a:gs pos="100000">
              <a:schemeClr val="accent4">
                <a:shade val="90000"/>
                <a:hueOff val="-634168"/>
                <a:satOff val="0"/>
                <a:lumOff val="39034"/>
                <a:alphaOff val="-5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100" kern="1200" dirty="0" smtClean="0"/>
            <a:t>PROGRAM PENINGKATAN KEAHLIAN DAN KESEJAHTERAAN KARYAWAN</a:t>
          </a:r>
          <a:endParaRPr lang="en-US" sz="1100" kern="1200" dirty="0"/>
        </a:p>
      </dsp:txBody>
      <dsp:txXfrm>
        <a:off x="1848866" y="3765165"/>
        <a:ext cx="2176369" cy="6362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78417C-E651-FF4A-A3E7-8550CD1D1D0C}" type="datetimeFigureOut">
              <a:rPr lang="en-US" smtClean="0"/>
              <a:t>3/2/2018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214E93-6746-CE4C-AD0B-715A9D9038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096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microsoft.com/office/2007/relationships/hdphoto" Target="../media/hdphoto2.wdp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0" y="2800350"/>
            <a:ext cx="9144000" cy="1447800"/>
          </a:xfrm>
          <a:prstGeom prst="rect">
            <a:avLst/>
          </a:prstGeom>
          <a:solidFill>
            <a:srgbClr val="002060">
              <a:alpha val="8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4903470"/>
            <a:ext cx="3276600" cy="24003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3276600" y="4903470"/>
            <a:ext cx="5867400" cy="24003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437" y="4516540"/>
            <a:ext cx="1378066" cy="386930"/>
          </a:xfrm>
          <a:prstGeom prst="rect">
            <a:avLst/>
          </a:prstGeom>
        </p:spPr>
      </p:pic>
      <p:sp>
        <p:nvSpPr>
          <p:cNvPr id="18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1815037" y="2800350"/>
            <a:ext cx="7242313" cy="1447800"/>
          </a:xfrm>
          <a:noFill/>
        </p:spPr>
        <p:txBody>
          <a:bodyPr lIns="360000" anchor="ctr">
            <a:norm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6394175" y="2216005"/>
            <a:ext cx="2213252" cy="584345"/>
          </a:xfrm>
        </p:spPr>
        <p:txBody>
          <a:bodyPr anchor="ctr">
            <a:noAutofit/>
          </a:bodyPr>
          <a:lstStyle>
            <a:lvl1pPr marL="0" indent="0" algn="r">
              <a:buNone/>
              <a:defRPr sz="4400">
                <a:solidFill>
                  <a:srgbClr val="013D7A"/>
                </a:solidFill>
              </a:defRPr>
            </a:lvl1pPr>
          </a:lstStyle>
          <a:p>
            <a:pPr lvl="0"/>
            <a:r>
              <a:rPr lang="en-US" dirty="0" smtClean="0"/>
              <a:t>BAB 00</a:t>
            </a:r>
          </a:p>
        </p:txBody>
      </p:sp>
      <p:grpSp>
        <p:nvGrpSpPr>
          <p:cNvPr id="30" name="Group 29"/>
          <p:cNvGrpSpPr/>
          <p:nvPr userDrawn="1"/>
        </p:nvGrpSpPr>
        <p:grpSpPr>
          <a:xfrm>
            <a:off x="43473" y="2800350"/>
            <a:ext cx="1771564" cy="1447800"/>
            <a:chOff x="7372437" y="2800350"/>
            <a:chExt cx="1771564" cy="1447800"/>
          </a:xfrm>
        </p:grpSpPr>
        <p:sp>
          <p:nvSpPr>
            <p:cNvPr id="29" name="Rectangle 28"/>
            <p:cNvSpPr/>
            <p:nvPr userDrawn="1"/>
          </p:nvSpPr>
          <p:spPr>
            <a:xfrm>
              <a:off x="7372437" y="2800350"/>
              <a:ext cx="1771564" cy="1447800"/>
            </a:xfrm>
            <a:prstGeom prst="rect">
              <a:avLst/>
            </a:prstGeom>
            <a:solidFill>
              <a:srgbClr val="002060">
                <a:alpha val="8196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Picture 23"/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41" t="6968" r="68107" b="12207"/>
            <a:stretch/>
          </p:blipFill>
          <p:spPr>
            <a:xfrm>
              <a:off x="7750276" y="3042277"/>
              <a:ext cx="1041850" cy="9746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20048829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8" grpId="1">
        <p:tmplLst>
          <p:tmpl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900" decel="1000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900"/>
                          </p:stCondLst>
                        </p:cTn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7962" y="4432829"/>
            <a:ext cx="1840323" cy="444137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4903470"/>
            <a:ext cx="3276600" cy="24003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3276600" y="4903470"/>
            <a:ext cx="5867400" cy="24003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590801" y="1411288"/>
            <a:ext cx="5803900" cy="328500"/>
          </a:xfrm>
        </p:spPr>
        <p:txBody>
          <a:bodyPr>
            <a:noAutofit/>
          </a:bodyPr>
          <a:lstStyle>
            <a:lvl1pPr marL="0" indent="0" algn="r">
              <a:buNone/>
              <a:defRPr sz="2800" b="1" baseline="0">
                <a:solidFill>
                  <a:schemeClr val="bg1"/>
                </a:solidFill>
              </a:defRPr>
            </a:lvl1pPr>
            <a:lvl2pPr marL="342900" indent="0" algn="r">
              <a:buNone/>
              <a:defRPr/>
            </a:lvl2pPr>
            <a:lvl3pPr marL="685800" indent="0" algn="r">
              <a:buNone/>
              <a:defRPr/>
            </a:lvl3pPr>
            <a:lvl4pPr marL="1028700" indent="0" algn="r">
              <a:buNone/>
              <a:defRPr/>
            </a:lvl4pPr>
            <a:lvl5pPr marL="1371600" indent="0" algn="r">
              <a:buNone/>
              <a:defRPr/>
            </a:lvl5pPr>
          </a:lstStyle>
          <a:p>
            <a:pPr lvl="0"/>
            <a:r>
              <a:rPr lang="en-US" dirty="0" smtClean="0"/>
              <a:t>JUDUL BESAR JUDUL BESAR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563563" y="708992"/>
            <a:ext cx="1854200" cy="3385172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 hasCustomPrompt="1"/>
          </p:nvPr>
        </p:nvSpPr>
        <p:spPr>
          <a:xfrm>
            <a:off x="2795588" y="2922588"/>
            <a:ext cx="2035175" cy="1171575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Penulis</a:t>
            </a:r>
            <a:endParaRPr lang="en-US" dirty="0" smtClean="0"/>
          </a:p>
          <a:p>
            <a:pPr lvl="0"/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Penulis</a:t>
            </a:r>
            <a:endParaRPr lang="en-US" dirty="0" smtClean="0"/>
          </a:p>
          <a:p>
            <a:pPr lvl="0"/>
            <a:r>
              <a:rPr lang="en-US" dirty="0" smtClean="0"/>
              <a:t>N </a:t>
            </a:r>
            <a:r>
              <a:rPr lang="en-US" dirty="0" err="1" smtClean="0"/>
              <a:t>Penulis</a:t>
            </a:r>
            <a:endParaRPr lang="en-US" dirty="0" smtClean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5" hasCustomPrompt="1"/>
          </p:nvPr>
        </p:nvSpPr>
        <p:spPr>
          <a:xfrm>
            <a:off x="3167063" y="1780248"/>
            <a:ext cx="5227637" cy="309672"/>
          </a:xfrm>
        </p:spPr>
        <p:txBody>
          <a:bodyPr/>
          <a:lstStyle>
            <a:lvl1pPr marL="0" indent="0" algn="r">
              <a:buNone/>
              <a:defRPr baseline="0">
                <a:solidFill>
                  <a:srgbClr val="00B0F0"/>
                </a:solidFill>
              </a:defRPr>
            </a:lvl1pPr>
          </a:lstStyle>
          <a:p>
            <a:pPr lvl="0"/>
            <a:r>
              <a:rPr lang="en-US" dirty="0" smtClean="0"/>
              <a:t>JUDUL KECIL JUDUL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6" hasCustomPrompt="1"/>
          </p:nvPr>
        </p:nvSpPr>
        <p:spPr>
          <a:xfrm>
            <a:off x="7189304" y="2286952"/>
            <a:ext cx="1205396" cy="378446"/>
          </a:xfrm>
        </p:spPr>
        <p:txBody>
          <a:bodyPr/>
          <a:lstStyle>
            <a:lvl1pPr marL="0" indent="0" algn="r"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 smtClean="0"/>
              <a:t>Edisi</a:t>
            </a:r>
            <a:r>
              <a:rPr lang="en-US" dirty="0" smtClean="0"/>
              <a:t> 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433492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6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/>
      <p:bldP spid="17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12" presetClass="entr" presetSubtype="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Top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0" y="2800350"/>
            <a:ext cx="9144000" cy="1447800"/>
          </a:xfrm>
          <a:prstGeom prst="rect">
            <a:avLst/>
          </a:prstGeom>
          <a:solidFill>
            <a:srgbClr val="002060">
              <a:alpha val="8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4903470"/>
            <a:ext cx="3276600" cy="24003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3276600" y="4903470"/>
            <a:ext cx="5867400" cy="24003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437" y="4516540"/>
            <a:ext cx="1378066" cy="386930"/>
          </a:xfrm>
          <a:prstGeom prst="rect">
            <a:avLst/>
          </a:prstGeom>
        </p:spPr>
      </p:pic>
      <p:sp>
        <p:nvSpPr>
          <p:cNvPr id="18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1815037" y="2800350"/>
            <a:ext cx="7242313" cy="1447800"/>
          </a:xfrm>
          <a:noFill/>
        </p:spPr>
        <p:txBody>
          <a:bodyPr lIns="360000" anchor="ctr">
            <a:norm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6394175" y="2216005"/>
            <a:ext cx="2213252" cy="584345"/>
          </a:xfrm>
        </p:spPr>
        <p:txBody>
          <a:bodyPr anchor="ctr">
            <a:noAutofit/>
          </a:bodyPr>
          <a:lstStyle>
            <a:lvl1pPr marL="0" indent="0" algn="r">
              <a:buNone/>
              <a:defRPr sz="4400">
                <a:solidFill>
                  <a:srgbClr val="013D7A"/>
                </a:solidFill>
              </a:defRPr>
            </a:lvl1pPr>
          </a:lstStyle>
          <a:p>
            <a:pPr lvl="0"/>
            <a:r>
              <a:rPr lang="en-US" dirty="0" smtClean="0"/>
              <a:t>BAB 00</a:t>
            </a:r>
          </a:p>
        </p:txBody>
      </p:sp>
      <p:grpSp>
        <p:nvGrpSpPr>
          <p:cNvPr id="30" name="Group 29"/>
          <p:cNvGrpSpPr/>
          <p:nvPr userDrawn="1"/>
        </p:nvGrpSpPr>
        <p:grpSpPr>
          <a:xfrm>
            <a:off x="43473" y="2800350"/>
            <a:ext cx="1771564" cy="1447800"/>
            <a:chOff x="7372437" y="2800350"/>
            <a:chExt cx="1771564" cy="1447800"/>
          </a:xfrm>
        </p:grpSpPr>
        <p:sp>
          <p:nvSpPr>
            <p:cNvPr id="29" name="Rectangle 28"/>
            <p:cNvSpPr/>
            <p:nvPr userDrawn="1"/>
          </p:nvSpPr>
          <p:spPr>
            <a:xfrm>
              <a:off x="7372437" y="2800350"/>
              <a:ext cx="1771564" cy="1447800"/>
            </a:xfrm>
            <a:prstGeom prst="rect">
              <a:avLst/>
            </a:prstGeom>
            <a:solidFill>
              <a:srgbClr val="002060">
                <a:alpha val="8196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24" name="Picture 23"/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41" t="6968" r="68107" b="12207"/>
            <a:stretch/>
          </p:blipFill>
          <p:spPr>
            <a:xfrm>
              <a:off x="7750276" y="3042277"/>
              <a:ext cx="1041850" cy="9746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76569659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8" grpId="0">
        <p:tmplLst>
          <p:tmpl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900" decel="1000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900"/>
                          </p:stCondLst>
                        </p:cTn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85750"/>
            <a:ext cx="9144000" cy="704850"/>
          </a:xfrm>
          <a:prstGeom prst="rect">
            <a:avLst/>
          </a:prstGeom>
          <a:solidFill>
            <a:srgbClr val="002060">
              <a:alpha val="8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517650" y="285750"/>
            <a:ext cx="7175500" cy="704850"/>
          </a:xfrm>
        </p:spPr>
        <p:txBody>
          <a:bodyPr anchor="ctr">
            <a:normAutofit/>
          </a:bodyPr>
          <a:lstStyle>
            <a:lvl1pPr marL="0" indent="0" algn="r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1" y="285750"/>
            <a:ext cx="881270" cy="704850"/>
            <a:chOff x="1" y="285750"/>
            <a:chExt cx="881270" cy="704850"/>
          </a:xfrm>
        </p:grpSpPr>
        <p:sp>
          <p:nvSpPr>
            <p:cNvPr id="12" name="Rectangle 11"/>
            <p:cNvSpPr/>
            <p:nvPr userDrawn="1"/>
          </p:nvSpPr>
          <p:spPr>
            <a:xfrm>
              <a:off x="1" y="285750"/>
              <a:ext cx="881270" cy="704850"/>
            </a:xfrm>
            <a:prstGeom prst="rect">
              <a:avLst/>
            </a:prstGeom>
            <a:solidFill>
              <a:srgbClr val="002060">
                <a:alpha val="8196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41" t="6968" r="68107" b="12207"/>
            <a:stretch/>
          </p:blipFill>
          <p:spPr>
            <a:xfrm>
              <a:off x="122721" y="349940"/>
              <a:ext cx="616226" cy="576470"/>
            </a:xfrm>
            <a:prstGeom prst="rect">
              <a:avLst/>
            </a:prstGeom>
          </p:spPr>
        </p:pic>
      </p:grp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390939" y="1206500"/>
            <a:ext cx="8302211" cy="3378200"/>
          </a:xfrm>
        </p:spPr>
        <p:txBody>
          <a:bodyPr/>
          <a:lstStyle>
            <a:lvl1pPr marL="342900" indent="-342900">
              <a:buFont typeface="Wingdings" charset="2"/>
              <a:buChar char="§"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0" y="4903470"/>
            <a:ext cx="3276600" cy="24003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3276600" y="4903470"/>
            <a:ext cx="5867400" cy="24003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3382135" y="4896527"/>
            <a:ext cx="188544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err="1" smtClean="0">
                <a:solidFill>
                  <a:srgbClr val="17264A"/>
                </a:solidFill>
                <a:latin typeface="Helvetica" charset="0"/>
                <a:ea typeface="Helvetica" charset="0"/>
                <a:cs typeface="Helvetica" charset="0"/>
              </a:rPr>
              <a:t>www.penerbitsalemba.com</a:t>
            </a:r>
            <a:endParaRPr lang="en-US" sz="1050" dirty="0">
              <a:solidFill>
                <a:srgbClr val="17264A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7757128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>
        <p:tmplLst>
          <p:tmpl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10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4903470"/>
            <a:ext cx="3276600" cy="24003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3276600" y="4903470"/>
            <a:ext cx="5867400" cy="24003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3382135" y="4896527"/>
            <a:ext cx="188544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err="1" smtClean="0">
                <a:solidFill>
                  <a:srgbClr val="17264A"/>
                </a:solidFill>
                <a:latin typeface="Helvetica" charset="0"/>
                <a:ea typeface="Helvetica" charset="0"/>
                <a:cs typeface="Helvetica" charset="0"/>
              </a:rPr>
              <a:t>www.penerbitsalemba.com</a:t>
            </a:r>
            <a:endParaRPr lang="en-US" sz="1050" dirty="0">
              <a:solidFill>
                <a:srgbClr val="17264A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283347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5032681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285750"/>
            <a:ext cx="9144000" cy="70485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517650" y="285750"/>
            <a:ext cx="7175500" cy="704850"/>
          </a:xfrm>
        </p:spPr>
        <p:txBody>
          <a:bodyPr anchor="ctr">
            <a:normAutofit/>
          </a:bodyPr>
          <a:lstStyle>
            <a:lvl1pPr marL="0" indent="0" algn="r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4" name="Group 3"/>
          <p:cNvGrpSpPr/>
          <p:nvPr userDrawn="1"/>
        </p:nvGrpSpPr>
        <p:grpSpPr>
          <a:xfrm>
            <a:off x="1" y="285750"/>
            <a:ext cx="881270" cy="704850"/>
            <a:chOff x="1" y="285750"/>
            <a:chExt cx="881270" cy="704850"/>
          </a:xfrm>
        </p:grpSpPr>
        <p:sp>
          <p:nvSpPr>
            <p:cNvPr id="5" name="Rectangle 4"/>
            <p:cNvSpPr/>
            <p:nvPr userDrawn="1"/>
          </p:nvSpPr>
          <p:spPr>
            <a:xfrm>
              <a:off x="1" y="285750"/>
              <a:ext cx="881270" cy="70485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41" t="6968" r="68107" b="12207"/>
            <a:stretch/>
          </p:blipFill>
          <p:spPr>
            <a:xfrm>
              <a:off x="122721" y="349940"/>
              <a:ext cx="616226" cy="576470"/>
            </a:xfrm>
            <a:prstGeom prst="rect">
              <a:avLst/>
            </a:prstGeom>
          </p:spPr>
        </p:pic>
      </p:grpSp>
      <p:sp>
        <p:nvSpPr>
          <p:cNvPr id="7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390939" y="1206500"/>
            <a:ext cx="8302211" cy="3378200"/>
          </a:xfrm>
        </p:spPr>
        <p:txBody>
          <a:bodyPr/>
          <a:lstStyle>
            <a:lvl1pPr marL="342900" indent="-342900">
              <a:buFont typeface="Wingdings" charset="2"/>
              <a:buChar char="§"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4903470"/>
            <a:ext cx="3276600" cy="24003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3276600" y="4903470"/>
            <a:ext cx="5867400" cy="24003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382135" y="4896527"/>
            <a:ext cx="188544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err="1" smtClean="0">
                <a:solidFill>
                  <a:srgbClr val="17264A"/>
                </a:solidFill>
                <a:latin typeface="Helvetica" charset="0"/>
                <a:ea typeface="Helvetica" charset="0"/>
                <a:cs typeface="Helvetica" charset="0"/>
              </a:rPr>
              <a:t>www.penerbitsalemba.com</a:t>
            </a:r>
            <a:endParaRPr lang="en-US" sz="1050" dirty="0">
              <a:solidFill>
                <a:srgbClr val="17264A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495147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>
        <p:tmplLst>
          <p:tmpl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4903470"/>
            <a:ext cx="3276600" cy="24003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3276600" y="4903470"/>
            <a:ext cx="5867400" cy="24003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382135" y="4896527"/>
            <a:ext cx="188544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err="1" smtClean="0">
                <a:solidFill>
                  <a:srgbClr val="17264A"/>
                </a:solidFill>
                <a:latin typeface="Helvetica" charset="0"/>
                <a:ea typeface="Helvetica" charset="0"/>
                <a:cs typeface="Helvetica" charset="0"/>
              </a:rPr>
              <a:t>www.penerbitsalemba.com</a:t>
            </a:r>
            <a:endParaRPr lang="en-US" sz="1050" dirty="0">
              <a:solidFill>
                <a:srgbClr val="17264A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980457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20097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 userDrawn="1"/>
        </p:nvSpPr>
        <p:spPr>
          <a:xfrm>
            <a:off x="2370966" y="2124853"/>
            <a:ext cx="4402068" cy="3946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spc="600" dirty="0" err="1" smtClean="0">
                <a:solidFill>
                  <a:prstClr val="white"/>
                </a:solidFill>
                <a:latin typeface="Helvetica Light" charset="0"/>
                <a:ea typeface="Helvetica Light" charset="0"/>
                <a:cs typeface="Helvetica Light" charset="0"/>
              </a:rPr>
              <a:t>Kunjungi</a:t>
            </a:r>
            <a:endParaRPr lang="en-US" sz="2400" spc="600" dirty="0">
              <a:solidFill>
                <a:prstClr val="white"/>
              </a:solidFill>
              <a:latin typeface="Helvetica Light" charset="0"/>
              <a:ea typeface="Helvetica Light" charset="0"/>
              <a:cs typeface="Helvetica Light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999506" y="89054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print">
            <a:duotone>
              <a:prstClr val="black"/>
              <a:schemeClr val="bg1">
                <a:tint val="45000"/>
                <a:satMod val="400000"/>
              </a:schemeClr>
            </a:duotone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461"/>
                    </a14:imgEffect>
                    <a14:imgEffect>
                      <a14:saturation sat="40000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88" t="3734" r="69997" b="6060"/>
          <a:stretch/>
        </p:blipFill>
        <p:spPr>
          <a:xfrm>
            <a:off x="3795165" y="564999"/>
            <a:ext cx="1553670" cy="1553670"/>
          </a:xfrm>
          <a:prstGeom prst="rect">
            <a:avLst/>
          </a:prstGeom>
        </p:spPr>
      </p:pic>
      <p:sp>
        <p:nvSpPr>
          <p:cNvPr id="18" name="TextBox 17"/>
          <p:cNvSpPr txBox="1"/>
          <p:nvPr userDrawn="1"/>
        </p:nvSpPr>
        <p:spPr>
          <a:xfrm>
            <a:off x="2144389" y="2581343"/>
            <a:ext cx="48552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Helvetica" charset="0"/>
                <a:ea typeface="Helvetica" charset="0"/>
                <a:cs typeface="Helvetica" charset="0"/>
              </a:rPr>
              <a:t>www.penerbitsalemba.com</a:t>
            </a:r>
            <a:endParaRPr lang="en-US" sz="2400" dirty="0">
              <a:solidFill>
                <a:prstClr val="black"/>
              </a:solidFill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2799173" y="3247475"/>
            <a:ext cx="4516027" cy="1581270"/>
            <a:chOff x="2257007" y="3296026"/>
            <a:chExt cx="5066285" cy="1773941"/>
          </a:xfrm>
        </p:grpSpPr>
        <p:grpSp>
          <p:nvGrpSpPr>
            <p:cNvPr id="19" name="Group 18"/>
            <p:cNvGrpSpPr/>
            <p:nvPr userDrawn="1"/>
          </p:nvGrpSpPr>
          <p:grpSpPr>
            <a:xfrm>
              <a:off x="2325279" y="3296026"/>
              <a:ext cx="4998013" cy="1773941"/>
              <a:chOff x="2325279" y="2876550"/>
              <a:chExt cx="4998013" cy="1773941"/>
            </a:xfrm>
          </p:grpSpPr>
          <p:grpSp>
            <p:nvGrpSpPr>
              <p:cNvPr id="12" name="Group 11"/>
              <p:cNvGrpSpPr/>
              <p:nvPr userDrawn="1"/>
            </p:nvGrpSpPr>
            <p:grpSpPr>
              <a:xfrm>
                <a:off x="2325279" y="2876550"/>
                <a:ext cx="4991140" cy="602365"/>
                <a:chOff x="1677916" y="2876550"/>
                <a:chExt cx="6932684" cy="836684"/>
              </a:xfrm>
            </p:grpSpPr>
            <p:pic>
              <p:nvPicPr>
                <p:cNvPr id="13" name="Picture 12" descr="fb.png"/>
                <p:cNvPicPr>
                  <a:picLocks noChangeAspect="1"/>
                </p:cNvPicPr>
                <p:nvPr/>
              </p:nvPicPr>
              <p:blipFill>
                <a:blip r:embed="rId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biLevel thresh="25000"/>
                </a:blip>
                <a:stretch>
                  <a:fillRect/>
                </a:stretch>
              </p:blipFill>
              <p:spPr>
                <a:xfrm>
                  <a:off x="1677916" y="3028950"/>
                  <a:ext cx="531884" cy="531884"/>
                </a:xfrm>
                <a:prstGeom prst="rect">
                  <a:avLst/>
                </a:prstGeom>
              </p:spPr>
            </p:pic>
            <p:sp>
              <p:nvSpPr>
                <p:cNvPr id="14" name="Text Placeholder 1"/>
                <p:cNvSpPr txBox="1">
                  <a:spLocks/>
                </p:cNvSpPr>
                <p:nvPr/>
              </p:nvSpPr>
              <p:spPr>
                <a:xfrm>
                  <a:off x="2286000" y="2876550"/>
                  <a:ext cx="6324600" cy="836684"/>
                </a:xfrm>
                <a:prstGeom prst="rect">
                  <a:avLst/>
                </a:prstGeom>
              </p:spPr>
              <p:txBody>
                <a:bodyPr vert="horz" anchor="t">
                  <a:normAutofit fontScale="70000" lnSpcReduction="20000"/>
                </a:bodyPr>
                <a:lstStyle/>
                <a:p>
                  <a:r>
                    <a:rPr lang="en-US" sz="2400" b="1" dirty="0" smtClean="0">
                      <a:solidFill>
                        <a:prstClr val="white"/>
                      </a:solidFill>
                      <a:latin typeface="Myriad Pro" pitchFamily="34" charset="0"/>
                    </a:rPr>
                    <a:t>Fan Page</a:t>
                  </a:r>
                  <a:endParaRPr lang="id-ID" sz="2400" b="1" dirty="0" smtClean="0">
                    <a:solidFill>
                      <a:prstClr val="white"/>
                    </a:solidFill>
                    <a:latin typeface="Myriad Pro" pitchFamily="34" charset="0"/>
                  </a:endParaRPr>
                </a:p>
                <a:p>
                  <a:r>
                    <a:rPr lang="en-US" sz="2400" dirty="0" smtClean="0">
                      <a:solidFill>
                        <a:prstClr val="white"/>
                      </a:solidFill>
                      <a:latin typeface="Myriad Pro" pitchFamily="34" charset="0"/>
                    </a:rPr>
                    <a:t>www.facebook.com/</a:t>
                  </a:r>
                  <a:r>
                    <a:rPr lang="id-ID" sz="2400" dirty="0" smtClean="0">
                      <a:solidFill>
                        <a:prstClr val="white"/>
                      </a:solidFill>
                      <a:latin typeface="Myriad Pro" pitchFamily="34" charset="0"/>
                    </a:rPr>
                    <a:t>penerbit</a:t>
                  </a:r>
                  <a:r>
                    <a:rPr lang="en-US" sz="2400" dirty="0" smtClean="0">
                      <a:solidFill>
                        <a:prstClr val="white"/>
                      </a:solidFill>
                      <a:latin typeface="Myriad Pro" pitchFamily="34" charset="0"/>
                    </a:rPr>
                    <a:t>.</a:t>
                  </a:r>
                  <a:r>
                    <a:rPr lang="id-ID" sz="2400" dirty="0" smtClean="0">
                      <a:solidFill>
                        <a:prstClr val="white"/>
                      </a:solidFill>
                      <a:latin typeface="Myriad Pro" pitchFamily="34" charset="0"/>
                    </a:rPr>
                    <a:t>salemba</a:t>
                  </a:r>
                  <a:endParaRPr lang="id-ID" sz="2400" dirty="0">
                    <a:solidFill>
                      <a:prstClr val="white"/>
                    </a:solidFill>
                    <a:latin typeface="Myriad Pro" pitchFamily="34" charset="0"/>
                  </a:endParaRPr>
                </a:p>
              </p:txBody>
            </p:sp>
          </p:grpSp>
          <p:grpSp>
            <p:nvGrpSpPr>
              <p:cNvPr id="15" name="Group 14"/>
              <p:cNvGrpSpPr/>
              <p:nvPr userDrawn="1"/>
            </p:nvGrpSpPr>
            <p:grpSpPr>
              <a:xfrm>
                <a:off x="2349821" y="3478915"/>
                <a:ext cx="4973471" cy="1171576"/>
                <a:chOff x="1702458" y="3777628"/>
                <a:chExt cx="6908142" cy="1627316"/>
              </a:xfrm>
            </p:grpSpPr>
            <p:pic>
              <p:nvPicPr>
                <p:cNvPr id="16" name="Picture 15" descr="tw.png"/>
                <p:cNvPicPr>
                  <a:picLocks noChangeAspect="1"/>
                </p:cNvPicPr>
                <p:nvPr/>
              </p:nvPicPr>
              <p:blipFill>
                <a:blip r:embed="rId6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biLevel thresh="25000"/>
                </a:blip>
                <a:stretch>
                  <a:fillRect/>
                </a:stretch>
              </p:blipFill>
              <p:spPr>
                <a:xfrm>
                  <a:off x="1702458" y="3943057"/>
                  <a:ext cx="482800" cy="482800"/>
                </a:xfrm>
                <a:prstGeom prst="rect">
                  <a:avLst/>
                </a:prstGeom>
              </p:spPr>
            </p:pic>
            <p:sp>
              <p:nvSpPr>
                <p:cNvPr id="17" name="Text Placeholder 1"/>
                <p:cNvSpPr txBox="1">
                  <a:spLocks/>
                </p:cNvSpPr>
                <p:nvPr/>
              </p:nvSpPr>
              <p:spPr>
                <a:xfrm>
                  <a:off x="2286000" y="3777628"/>
                  <a:ext cx="6324600" cy="813658"/>
                </a:xfrm>
                <a:prstGeom prst="rect">
                  <a:avLst/>
                </a:prstGeom>
              </p:spPr>
              <p:txBody>
                <a:bodyPr vert="horz" anchor="t">
                  <a:normAutofit fontScale="70000" lnSpcReduction="20000"/>
                </a:bodyPr>
                <a:lstStyle/>
                <a:p>
                  <a:r>
                    <a:rPr lang="id-ID" sz="2400" b="1" dirty="0" smtClean="0">
                      <a:solidFill>
                        <a:prstClr val="white"/>
                      </a:solidFill>
                      <a:latin typeface="Myriad Pro" pitchFamily="34" charset="0"/>
                    </a:rPr>
                    <a:t>Follow Us On</a:t>
                  </a:r>
                </a:p>
                <a:p>
                  <a:r>
                    <a:rPr lang="id-ID" sz="2400" dirty="0" smtClean="0">
                      <a:solidFill>
                        <a:prstClr val="white"/>
                      </a:solidFill>
                      <a:latin typeface="Myriad Pro" pitchFamily="34" charset="0"/>
                    </a:rPr>
                    <a:t>@penerbitsalemba</a:t>
                  </a:r>
                  <a:endParaRPr lang="id-ID" sz="2400" dirty="0">
                    <a:solidFill>
                      <a:prstClr val="white"/>
                    </a:solidFill>
                    <a:latin typeface="Myriad Pro" pitchFamily="34" charset="0"/>
                  </a:endParaRPr>
                </a:p>
              </p:txBody>
            </p:sp>
            <p:sp>
              <p:nvSpPr>
                <p:cNvPr id="20" name="Text Placeholder 1"/>
                <p:cNvSpPr txBox="1">
                  <a:spLocks/>
                </p:cNvSpPr>
                <p:nvPr userDrawn="1"/>
              </p:nvSpPr>
              <p:spPr>
                <a:xfrm>
                  <a:off x="2286000" y="4591286"/>
                  <a:ext cx="6324600" cy="813658"/>
                </a:xfrm>
                <a:prstGeom prst="rect">
                  <a:avLst/>
                </a:prstGeom>
              </p:spPr>
              <p:txBody>
                <a:bodyPr vert="horz" anchor="t">
                  <a:normAutofit fontScale="70000" lnSpcReduction="20000"/>
                </a:bodyPr>
                <a:lstStyle/>
                <a:p>
                  <a:r>
                    <a:rPr lang="id-ID" sz="2400" b="1" dirty="0" smtClean="0">
                      <a:solidFill>
                        <a:prstClr val="white"/>
                      </a:solidFill>
                      <a:latin typeface="Myriad Pro" pitchFamily="34" charset="0"/>
                    </a:rPr>
                    <a:t>Follow Us On</a:t>
                  </a:r>
                </a:p>
                <a:p>
                  <a:r>
                    <a:rPr lang="id-ID" sz="2400" dirty="0" err="1" smtClean="0">
                      <a:solidFill>
                        <a:prstClr val="white"/>
                      </a:solidFill>
                      <a:latin typeface="Myriad Pro" pitchFamily="34" charset="0"/>
                    </a:rPr>
                    <a:t>penerbitsalemba</a:t>
                  </a:r>
                  <a:endParaRPr lang="id-ID" sz="2400" dirty="0">
                    <a:solidFill>
                      <a:prstClr val="white"/>
                    </a:solidFill>
                    <a:latin typeface="Myriad Pro" pitchFamily="34" charset="0"/>
                  </a:endParaRPr>
                </a:p>
              </p:txBody>
            </p:sp>
          </p:grpSp>
        </p:grpSp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57007" y="4577117"/>
              <a:ext cx="533216" cy="3999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128999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oon 10"/>
          <p:cNvSpPr/>
          <p:nvPr userDrawn="1"/>
        </p:nvSpPr>
        <p:spPr>
          <a:xfrm rot="16200000">
            <a:off x="3429000" y="1352550"/>
            <a:ext cx="2286000" cy="4572000"/>
          </a:xfrm>
          <a:prstGeom prst="moon">
            <a:avLst>
              <a:gd name="adj" fmla="val 895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207" y="2804738"/>
            <a:ext cx="2249586" cy="542908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2144389" y="2281518"/>
            <a:ext cx="48552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prstClr val="white"/>
                </a:solidFill>
                <a:latin typeface="Helvetica" charset="0"/>
                <a:ea typeface="Helvetica" charset="0"/>
                <a:cs typeface="Helvetica" charset="0"/>
              </a:rPr>
              <a:t>Terima</a:t>
            </a:r>
            <a:r>
              <a:rPr lang="en-US" sz="2800" b="1" dirty="0" smtClean="0">
                <a:solidFill>
                  <a:prstClr val="white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2800" b="1" dirty="0" err="1" smtClean="0">
                <a:solidFill>
                  <a:prstClr val="white"/>
                </a:solidFill>
                <a:latin typeface="Helvetica" charset="0"/>
                <a:ea typeface="Helvetica" charset="0"/>
                <a:cs typeface="Helvetica" charset="0"/>
              </a:rPr>
              <a:t>Kasih</a:t>
            </a:r>
            <a:endParaRPr lang="en-US" sz="2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853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85750"/>
            <a:ext cx="9144000" cy="704850"/>
          </a:xfrm>
          <a:prstGeom prst="rect">
            <a:avLst/>
          </a:prstGeom>
          <a:solidFill>
            <a:srgbClr val="002060">
              <a:alpha val="8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517650" y="285750"/>
            <a:ext cx="7175500" cy="704850"/>
          </a:xfrm>
        </p:spPr>
        <p:txBody>
          <a:bodyPr anchor="ctr">
            <a:normAutofit/>
          </a:bodyPr>
          <a:lstStyle>
            <a:lvl1pPr marL="0" indent="0" algn="r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1" y="285750"/>
            <a:ext cx="881270" cy="704850"/>
            <a:chOff x="1" y="285750"/>
            <a:chExt cx="881270" cy="704850"/>
          </a:xfrm>
        </p:grpSpPr>
        <p:sp>
          <p:nvSpPr>
            <p:cNvPr id="12" name="Rectangle 11"/>
            <p:cNvSpPr/>
            <p:nvPr userDrawn="1"/>
          </p:nvSpPr>
          <p:spPr>
            <a:xfrm>
              <a:off x="1" y="285750"/>
              <a:ext cx="881270" cy="704850"/>
            </a:xfrm>
            <a:prstGeom prst="rect">
              <a:avLst/>
            </a:prstGeom>
            <a:solidFill>
              <a:srgbClr val="002060">
                <a:alpha val="8196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/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41" t="6968" r="68107" b="12207"/>
            <a:stretch/>
          </p:blipFill>
          <p:spPr>
            <a:xfrm>
              <a:off x="122721" y="349940"/>
              <a:ext cx="616226" cy="576470"/>
            </a:xfrm>
            <a:prstGeom prst="rect">
              <a:avLst/>
            </a:prstGeom>
          </p:spPr>
        </p:pic>
      </p:grp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390939" y="1206500"/>
            <a:ext cx="8302211" cy="3378200"/>
          </a:xfrm>
        </p:spPr>
        <p:txBody>
          <a:bodyPr/>
          <a:lstStyle>
            <a:lvl1pPr marL="342900" indent="-342900">
              <a:buFont typeface="Wingdings" charset="2"/>
              <a:buChar char="§"/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0" y="4903470"/>
            <a:ext cx="3276600" cy="24003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3276600" y="4903470"/>
            <a:ext cx="5867400" cy="24003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3382135" y="4896527"/>
            <a:ext cx="188544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err="1" smtClean="0">
                <a:solidFill>
                  <a:srgbClr val="17264A"/>
                </a:solidFill>
                <a:latin typeface="Helvetica" charset="0"/>
                <a:ea typeface="Helvetica" charset="0"/>
                <a:cs typeface="Helvetica" charset="0"/>
              </a:rPr>
              <a:t>www.penerbitsalemba.com</a:t>
            </a:r>
            <a:endParaRPr lang="en-US" sz="1050" dirty="0">
              <a:solidFill>
                <a:srgbClr val="17264A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409503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>
        <p:tmplLst>
          <p:tmpl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10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4903470"/>
            <a:ext cx="3276600" cy="24003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3276600" y="4903470"/>
            <a:ext cx="5867400" cy="24003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3382135" y="4896527"/>
            <a:ext cx="188544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err="1" smtClean="0">
                <a:solidFill>
                  <a:srgbClr val="17264A"/>
                </a:solidFill>
                <a:latin typeface="Helvetica" charset="0"/>
                <a:ea typeface="Helvetica" charset="0"/>
                <a:cs typeface="Helvetica" charset="0"/>
              </a:rPr>
              <a:t>www.penerbitsalemba.com</a:t>
            </a:r>
            <a:endParaRPr lang="en-US" sz="1050" dirty="0">
              <a:solidFill>
                <a:srgbClr val="17264A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6956429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1021530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285750"/>
            <a:ext cx="9144000" cy="70485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517650" y="285750"/>
            <a:ext cx="7175500" cy="704850"/>
          </a:xfrm>
        </p:spPr>
        <p:txBody>
          <a:bodyPr anchor="ctr">
            <a:normAutofit/>
          </a:bodyPr>
          <a:lstStyle>
            <a:lvl1pPr marL="0" indent="0" algn="r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grpSp>
        <p:nvGrpSpPr>
          <p:cNvPr id="4" name="Group 3"/>
          <p:cNvGrpSpPr/>
          <p:nvPr userDrawn="1"/>
        </p:nvGrpSpPr>
        <p:grpSpPr>
          <a:xfrm>
            <a:off x="1" y="285750"/>
            <a:ext cx="881270" cy="704850"/>
            <a:chOff x="1" y="285750"/>
            <a:chExt cx="881270" cy="704850"/>
          </a:xfrm>
        </p:grpSpPr>
        <p:sp>
          <p:nvSpPr>
            <p:cNvPr id="5" name="Rectangle 4"/>
            <p:cNvSpPr/>
            <p:nvPr userDrawn="1"/>
          </p:nvSpPr>
          <p:spPr>
            <a:xfrm>
              <a:off x="1" y="285750"/>
              <a:ext cx="881270" cy="70485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41" t="6968" r="68107" b="12207"/>
            <a:stretch/>
          </p:blipFill>
          <p:spPr>
            <a:xfrm>
              <a:off x="122721" y="349940"/>
              <a:ext cx="616226" cy="576470"/>
            </a:xfrm>
            <a:prstGeom prst="rect">
              <a:avLst/>
            </a:prstGeom>
          </p:spPr>
        </p:pic>
      </p:grpSp>
      <p:sp>
        <p:nvSpPr>
          <p:cNvPr id="7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390939" y="1206500"/>
            <a:ext cx="8302211" cy="3378200"/>
          </a:xfrm>
        </p:spPr>
        <p:txBody>
          <a:bodyPr/>
          <a:lstStyle>
            <a:lvl1pPr marL="342900" indent="-342900">
              <a:buFont typeface="Wingdings" charset="2"/>
              <a:buChar char="§"/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4903470"/>
            <a:ext cx="3276600" cy="24003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3276600" y="4903470"/>
            <a:ext cx="5867400" cy="24003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3382135" y="4896527"/>
            <a:ext cx="188544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err="1" smtClean="0">
                <a:solidFill>
                  <a:srgbClr val="17264A"/>
                </a:solidFill>
                <a:latin typeface="Helvetica" charset="0"/>
                <a:ea typeface="Helvetica" charset="0"/>
                <a:cs typeface="Helvetica" charset="0"/>
              </a:rPr>
              <a:t>www.penerbitsalemba.com</a:t>
            </a:r>
            <a:endParaRPr lang="en-US" sz="1050" dirty="0">
              <a:solidFill>
                <a:srgbClr val="17264A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553001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>
        <p:tmplLst>
          <p:tmpl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4903470"/>
            <a:ext cx="3276600" cy="24003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3276600" y="4903470"/>
            <a:ext cx="5867400" cy="24003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3382135" y="4896527"/>
            <a:ext cx="188544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err="1" smtClean="0">
                <a:solidFill>
                  <a:srgbClr val="17264A"/>
                </a:solidFill>
                <a:latin typeface="Helvetica" charset="0"/>
                <a:ea typeface="Helvetica" charset="0"/>
                <a:cs typeface="Helvetica" charset="0"/>
              </a:rPr>
              <a:t>www.penerbitsalemba.com</a:t>
            </a:r>
            <a:endParaRPr lang="en-US" sz="1050" dirty="0">
              <a:solidFill>
                <a:srgbClr val="17264A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345573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159536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 userDrawn="1"/>
        </p:nvSpPr>
        <p:spPr>
          <a:xfrm>
            <a:off x="2370966" y="2124853"/>
            <a:ext cx="4402068" cy="3946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spc="600" dirty="0" err="1" smtClean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rPr>
              <a:t>Kunjungi</a:t>
            </a:r>
            <a:endParaRPr lang="en-US" sz="2400" spc="600" dirty="0">
              <a:solidFill>
                <a:schemeClr val="bg1"/>
              </a:solidFill>
              <a:latin typeface="Helvetica Light" charset="0"/>
              <a:ea typeface="Helvetica Light" charset="0"/>
              <a:cs typeface="Helvetica Light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999506" y="89054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print">
            <a:duotone>
              <a:prstClr val="black"/>
              <a:schemeClr val="bg1">
                <a:tint val="45000"/>
                <a:satMod val="400000"/>
              </a:schemeClr>
            </a:duotone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461"/>
                    </a14:imgEffect>
                    <a14:imgEffect>
                      <a14:saturation sat="40000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88" t="3734" r="69997" b="6060"/>
          <a:stretch/>
        </p:blipFill>
        <p:spPr>
          <a:xfrm>
            <a:off x="3795165" y="564999"/>
            <a:ext cx="1553670" cy="1553670"/>
          </a:xfrm>
          <a:prstGeom prst="rect">
            <a:avLst/>
          </a:prstGeom>
        </p:spPr>
      </p:pic>
      <p:sp>
        <p:nvSpPr>
          <p:cNvPr id="18" name="TextBox 17"/>
          <p:cNvSpPr txBox="1"/>
          <p:nvPr userDrawn="1"/>
        </p:nvSpPr>
        <p:spPr>
          <a:xfrm>
            <a:off x="2144389" y="2581343"/>
            <a:ext cx="48552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Helvetica" charset="0"/>
                <a:ea typeface="Helvetica" charset="0"/>
                <a:cs typeface="Helvetica" charset="0"/>
              </a:rPr>
              <a:t>www.penerbitsalemba.com</a:t>
            </a:r>
            <a:endParaRPr lang="en-US" sz="2400" dirty="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799173" y="3247475"/>
            <a:ext cx="4516027" cy="1581270"/>
            <a:chOff x="2257007" y="3296026"/>
            <a:chExt cx="5066285" cy="1773941"/>
          </a:xfrm>
        </p:grpSpPr>
        <p:grpSp>
          <p:nvGrpSpPr>
            <p:cNvPr id="19" name="Group 18"/>
            <p:cNvGrpSpPr/>
            <p:nvPr userDrawn="1"/>
          </p:nvGrpSpPr>
          <p:grpSpPr>
            <a:xfrm>
              <a:off x="2325279" y="3296026"/>
              <a:ext cx="4998013" cy="1773941"/>
              <a:chOff x="2325279" y="2876550"/>
              <a:chExt cx="4998013" cy="1773941"/>
            </a:xfrm>
          </p:grpSpPr>
          <p:grpSp>
            <p:nvGrpSpPr>
              <p:cNvPr id="12" name="Group 11"/>
              <p:cNvGrpSpPr/>
              <p:nvPr userDrawn="1"/>
            </p:nvGrpSpPr>
            <p:grpSpPr>
              <a:xfrm>
                <a:off x="2325279" y="2876550"/>
                <a:ext cx="4991140" cy="602365"/>
                <a:chOff x="1677916" y="2876550"/>
                <a:chExt cx="6932684" cy="836684"/>
              </a:xfrm>
            </p:grpSpPr>
            <p:pic>
              <p:nvPicPr>
                <p:cNvPr id="13" name="Picture 12" descr="fb.png"/>
                <p:cNvPicPr>
                  <a:picLocks noChangeAspect="1"/>
                </p:cNvPicPr>
                <p:nvPr/>
              </p:nvPicPr>
              <p:blipFill>
                <a:blip r:embed="rId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biLevel thresh="25000"/>
                </a:blip>
                <a:stretch>
                  <a:fillRect/>
                </a:stretch>
              </p:blipFill>
              <p:spPr>
                <a:xfrm>
                  <a:off x="1677916" y="3028950"/>
                  <a:ext cx="531884" cy="531884"/>
                </a:xfrm>
                <a:prstGeom prst="rect">
                  <a:avLst/>
                </a:prstGeom>
              </p:spPr>
            </p:pic>
            <p:sp>
              <p:nvSpPr>
                <p:cNvPr id="14" name="Text Placeholder 1"/>
                <p:cNvSpPr txBox="1">
                  <a:spLocks/>
                </p:cNvSpPr>
                <p:nvPr/>
              </p:nvSpPr>
              <p:spPr>
                <a:xfrm>
                  <a:off x="2286000" y="2876550"/>
                  <a:ext cx="6324600" cy="836684"/>
                </a:xfrm>
                <a:prstGeom prst="rect">
                  <a:avLst/>
                </a:prstGeom>
              </p:spPr>
              <p:txBody>
                <a:bodyPr vert="horz" anchor="t">
                  <a:normAutofit fontScale="70000" lnSpcReduction="20000"/>
                </a:bodyPr>
                <a:lstStyle/>
                <a:p>
                  <a:r>
                    <a:rPr lang="en-US" sz="2400" b="1" dirty="0" smtClean="0">
                      <a:solidFill>
                        <a:schemeClr val="bg1"/>
                      </a:solidFill>
                      <a:latin typeface="Myriad Pro" pitchFamily="34" charset="0"/>
                    </a:rPr>
                    <a:t>Fan Page</a:t>
                  </a:r>
                  <a:endParaRPr lang="id-ID" sz="2400" b="1" dirty="0" smtClean="0">
                    <a:solidFill>
                      <a:schemeClr val="bg1"/>
                    </a:solidFill>
                    <a:latin typeface="Myriad Pro" pitchFamily="34" charset="0"/>
                  </a:endParaRPr>
                </a:p>
                <a:p>
                  <a:r>
                    <a:rPr lang="en-US" sz="2400" dirty="0" smtClean="0">
                      <a:solidFill>
                        <a:schemeClr val="bg1"/>
                      </a:solidFill>
                      <a:latin typeface="Myriad Pro" pitchFamily="34" charset="0"/>
                    </a:rPr>
                    <a:t>www.facebook.com/</a:t>
                  </a:r>
                  <a:r>
                    <a:rPr lang="id-ID" sz="2400" dirty="0" smtClean="0">
                      <a:solidFill>
                        <a:schemeClr val="bg1"/>
                      </a:solidFill>
                      <a:latin typeface="Myriad Pro" pitchFamily="34" charset="0"/>
                    </a:rPr>
                    <a:t>penerbit</a:t>
                  </a:r>
                  <a:r>
                    <a:rPr lang="en-US" sz="2400" dirty="0" smtClean="0">
                      <a:solidFill>
                        <a:schemeClr val="bg1"/>
                      </a:solidFill>
                      <a:latin typeface="Myriad Pro" pitchFamily="34" charset="0"/>
                    </a:rPr>
                    <a:t>.</a:t>
                  </a:r>
                  <a:r>
                    <a:rPr lang="id-ID" sz="2400" dirty="0" smtClean="0">
                      <a:solidFill>
                        <a:schemeClr val="bg1"/>
                      </a:solidFill>
                      <a:latin typeface="Myriad Pro" pitchFamily="34" charset="0"/>
                    </a:rPr>
                    <a:t>salemba</a:t>
                  </a:r>
                  <a:endParaRPr lang="id-ID" sz="2400" dirty="0">
                    <a:solidFill>
                      <a:schemeClr val="bg1"/>
                    </a:solidFill>
                    <a:latin typeface="Myriad Pro" pitchFamily="34" charset="0"/>
                  </a:endParaRPr>
                </a:p>
              </p:txBody>
            </p:sp>
          </p:grpSp>
          <p:grpSp>
            <p:nvGrpSpPr>
              <p:cNvPr id="15" name="Group 14"/>
              <p:cNvGrpSpPr/>
              <p:nvPr userDrawn="1"/>
            </p:nvGrpSpPr>
            <p:grpSpPr>
              <a:xfrm>
                <a:off x="2349821" y="3478915"/>
                <a:ext cx="4973471" cy="1171576"/>
                <a:chOff x="1702458" y="3777628"/>
                <a:chExt cx="6908142" cy="1627316"/>
              </a:xfrm>
            </p:grpSpPr>
            <p:pic>
              <p:nvPicPr>
                <p:cNvPr id="16" name="Picture 15" descr="tw.png"/>
                <p:cNvPicPr>
                  <a:picLocks noChangeAspect="1"/>
                </p:cNvPicPr>
                <p:nvPr/>
              </p:nvPicPr>
              <p:blipFill>
                <a:blip r:embed="rId6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biLevel thresh="25000"/>
                </a:blip>
                <a:stretch>
                  <a:fillRect/>
                </a:stretch>
              </p:blipFill>
              <p:spPr>
                <a:xfrm>
                  <a:off x="1702458" y="3943057"/>
                  <a:ext cx="482800" cy="482800"/>
                </a:xfrm>
                <a:prstGeom prst="rect">
                  <a:avLst/>
                </a:prstGeom>
              </p:spPr>
            </p:pic>
            <p:sp>
              <p:nvSpPr>
                <p:cNvPr id="17" name="Text Placeholder 1"/>
                <p:cNvSpPr txBox="1">
                  <a:spLocks/>
                </p:cNvSpPr>
                <p:nvPr/>
              </p:nvSpPr>
              <p:spPr>
                <a:xfrm>
                  <a:off x="2286000" y="3777628"/>
                  <a:ext cx="6324600" cy="813658"/>
                </a:xfrm>
                <a:prstGeom prst="rect">
                  <a:avLst/>
                </a:prstGeom>
              </p:spPr>
              <p:txBody>
                <a:bodyPr vert="horz" anchor="t">
                  <a:normAutofit fontScale="70000" lnSpcReduction="20000"/>
                </a:bodyPr>
                <a:lstStyle/>
                <a:p>
                  <a:r>
                    <a:rPr lang="id-ID" sz="2400" b="1" dirty="0" smtClean="0">
                      <a:solidFill>
                        <a:schemeClr val="bg1"/>
                      </a:solidFill>
                      <a:latin typeface="Myriad Pro" pitchFamily="34" charset="0"/>
                    </a:rPr>
                    <a:t>Follow Us On</a:t>
                  </a:r>
                </a:p>
                <a:p>
                  <a:r>
                    <a:rPr lang="id-ID" sz="2400" dirty="0" smtClean="0">
                      <a:solidFill>
                        <a:schemeClr val="bg1"/>
                      </a:solidFill>
                      <a:latin typeface="Myriad Pro" pitchFamily="34" charset="0"/>
                    </a:rPr>
                    <a:t>@penerbitsalemba</a:t>
                  </a:r>
                  <a:endParaRPr lang="id-ID" sz="2400" dirty="0">
                    <a:solidFill>
                      <a:schemeClr val="bg1"/>
                    </a:solidFill>
                    <a:latin typeface="Myriad Pro" pitchFamily="34" charset="0"/>
                  </a:endParaRPr>
                </a:p>
              </p:txBody>
            </p:sp>
            <p:sp>
              <p:nvSpPr>
                <p:cNvPr id="20" name="Text Placeholder 1"/>
                <p:cNvSpPr txBox="1">
                  <a:spLocks/>
                </p:cNvSpPr>
                <p:nvPr userDrawn="1"/>
              </p:nvSpPr>
              <p:spPr>
                <a:xfrm>
                  <a:off x="2286000" y="4591286"/>
                  <a:ext cx="6324600" cy="813658"/>
                </a:xfrm>
                <a:prstGeom prst="rect">
                  <a:avLst/>
                </a:prstGeom>
              </p:spPr>
              <p:txBody>
                <a:bodyPr vert="horz" anchor="t">
                  <a:normAutofit fontScale="70000" lnSpcReduction="20000"/>
                </a:bodyPr>
                <a:lstStyle/>
                <a:p>
                  <a:r>
                    <a:rPr lang="id-ID" sz="2400" b="1" dirty="0" smtClean="0">
                      <a:solidFill>
                        <a:schemeClr val="bg1"/>
                      </a:solidFill>
                      <a:latin typeface="Myriad Pro" pitchFamily="34" charset="0"/>
                    </a:rPr>
                    <a:t>Follow Us On</a:t>
                  </a:r>
                </a:p>
                <a:p>
                  <a:r>
                    <a:rPr lang="id-ID" sz="2400" dirty="0" err="1" smtClean="0">
                      <a:solidFill>
                        <a:schemeClr val="bg1"/>
                      </a:solidFill>
                      <a:latin typeface="Myriad Pro" pitchFamily="34" charset="0"/>
                    </a:rPr>
                    <a:t>penerbitsalemba</a:t>
                  </a:r>
                  <a:endParaRPr lang="id-ID" sz="2400" dirty="0">
                    <a:solidFill>
                      <a:schemeClr val="bg1"/>
                    </a:solidFill>
                    <a:latin typeface="Myriad Pro" pitchFamily="34" charset="0"/>
                  </a:endParaRPr>
                </a:p>
              </p:txBody>
            </p:sp>
          </p:grpSp>
        </p:grpSp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57007" y="4577117"/>
              <a:ext cx="533216" cy="3999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132582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oon 10"/>
          <p:cNvSpPr/>
          <p:nvPr userDrawn="1"/>
        </p:nvSpPr>
        <p:spPr>
          <a:xfrm rot="16200000">
            <a:off x="3429000" y="1352550"/>
            <a:ext cx="2286000" cy="4572000"/>
          </a:xfrm>
          <a:prstGeom prst="moon">
            <a:avLst>
              <a:gd name="adj" fmla="val 895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207" y="2804738"/>
            <a:ext cx="2249586" cy="542908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2144389" y="2281518"/>
            <a:ext cx="48552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Terima</a:t>
            </a:r>
            <a:r>
              <a:rPr lang="en-US" sz="2800" b="1" baseline="0" dirty="0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2800" b="1" baseline="0" dirty="0" err="1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Kasih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363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3FFE4B-1917-0740-A742-B269246D8E67}" type="datetimeFigureOut">
              <a:rPr lang="en-US" smtClean="0"/>
              <a:t>3/2/2018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9DBE01-E8BE-8540-9AE1-D9FACD76B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05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5" r:id="rId3"/>
    <p:sldLayoutId id="2147483676" r:id="rId4"/>
    <p:sldLayoutId id="2147483663" r:id="rId5"/>
    <p:sldLayoutId id="2147483673" r:id="rId6"/>
    <p:sldLayoutId id="2147483674" r:id="rId7"/>
    <p:sldLayoutId id="2147483664" r:id="rId8"/>
    <p:sldLayoutId id="2147483665" r:id="rId9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i="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3FFE4B-1917-0740-A742-B269246D8E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9DBE01-E8BE-8540-9AE1-D9FACD76B9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684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i="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microsoft.com/office/2007/relationships/hdphoto" Target="../media/hdphoto3.wdp"/><Relationship Id="rId7" Type="http://schemas.openxmlformats.org/officeDocument/2006/relationships/diagramColors" Target="../diagrams/colors2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2590801" y="1411288"/>
            <a:ext cx="6555174" cy="328500"/>
          </a:xfrm>
        </p:spPr>
        <p:txBody>
          <a:bodyPr/>
          <a:lstStyle/>
          <a:p>
            <a:pPr algn="ctr"/>
            <a:r>
              <a:rPr lang="en-US" dirty="0" smtClean="0"/>
              <a:t>ETIKA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err="1" smtClean="0"/>
              <a:t>Soemarso</a:t>
            </a:r>
            <a:r>
              <a:rPr lang="en-US" dirty="0" smtClean="0"/>
              <a:t> SR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167063" y="1780248"/>
            <a:ext cx="5904318" cy="30967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dirty="0" err="1"/>
              <a:t>d</a:t>
            </a:r>
            <a:r>
              <a:rPr lang="en-US" dirty="0" err="1" smtClean="0"/>
              <a:t>alam</a:t>
            </a:r>
            <a:r>
              <a:rPr lang="en-US" dirty="0" smtClean="0"/>
              <a:t> </a:t>
            </a:r>
            <a:r>
              <a:rPr lang="en-US" dirty="0" err="1" smtClean="0"/>
              <a:t>Bisnis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Profesi</a:t>
            </a:r>
            <a:r>
              <a:rPr lang="en-US" dirty="0" smtClean="0"/>
              <a:t> </a:t>
            </a:r>
            <a:r>
              <a:rPr lang="en-US" dirty="0" err="1" smtClean="0"/>
              <a:t>Akuntan</a:t>
            </a:r>
            <a:endParaRPr lang="en-US" dirty="0"/>
          </a:p>
        </p:txBody>
      </p:sp>
      <p:sp>
        <p:nvSpPr>
          <p:cNvPr id="8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2588826" y="2082054"/>
            <a:ext cx="6555174" cy="328500"/>
          </a:xfrm>
        </p:spPr>
        <p:txBody>
          <a:bodyPr/>
          <a:lstStyle/>
          <a:p>
            <a:pPr algn="ctr"/>
            <a:r>
              <a:rPr lang="en-US" dirty="0" smtClean="0"/>
              <a:t>DAN TATA KELOLA PERUSAHAAN</a:t>
            </a:r>
          </a:p>
        </p:txBody>
      </p:sp>
      <p:pic>
        <p:nvPicPr>
          <p:cNvPr id="10" name="Picture Placeholder 9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40" r="1884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84748007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d-ID" dirty="0"/>
              <a:t>HIERARKI DAN PRIORITAS ETIKA</a:t>
            </a:r>
          </a:p>
          <a:p>
            <a:r>
              <a:rPr lang="id-ID" dirty="0"/>
              <a:t>MENURUT STAKEHOLDER DAN </a:t>
            </a:r>
            <a:r>
              <a:rPr lang="id-ID" dirty="0" smtClean="0"/>
              <a:t>SIFAT KEPUTUSAN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3096535"/>
              </p:ext>
            </p:extLst>
          </p:nvPr>
        </p:nvGraphicFramePr>
        <p:xfrm>
          <a:off x="245805" y="1198511"/>
          <a:ext cx="8573731" cy="340552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430987">
                  <a:extLst>
                    <a:ext uri="{9D8B030D-6E8A-4147-A177-3AD203B41FA5}">
                      <a16:colId xmlns:a16="http://schemas.microsoft.com/office/drawing/2014/main" xmlns="" val="1890053944"/>
                    </a:ext>
                  </a:extLst>
                </a:gridCol>
                <a:gridCol w="977918">
                  <a:extLst>
                    <a:ext uri="{9D8B030D-6E8A-4147-A177-3AD203B41FA5}">
                      <a16:colId xmlns:a16="http://schemas.microsoft.com/office/drawing/2014/main" xmlns="" val="155502583"/>
                    </a:ext>
                  </a:extLst>
                </a:gridCol>
                <a:gridCol w="983225">
                  <a:extLst>
                    <a:ext uri="{9D8B030D-6E8A-4147-A177-3AD203B41FA5}">
                      <a16:colId xmlns:a16="http://schemas.microsoft.com/office/drawing/2014/main" xmlns="" val="962288522"/>
                    </a:ext>
                  </a:extLst>
                </a:gridCol>
                <a:gridCol w="1248697">
                  <a:extLst>
                    <a:ext uri="{9D8B030D-6E8A-4147-A177-3AD203B41FA5}">
                      <a16:colId xmlns:a16="http://schemas.microsoft.com/office/drawing/2014/main" xmlns="" val="4033691881"/>
                    </a:ext>
                  </a:extLst>
                </a:gridCol>
                <a:gridCol w="1111045">
                  <a:extLst>
                    <a:ext uri="{9D8B030D-6E8A-4147-A177-3AD203B41FA5}">
                      <a16:colId xmlns:a16="http://schemas.microsoft.com/office/drawing/2014/main" xmlns="" val="2197840436"/>
                    </a:ext>
                  </a:extLst>
                </a:gridCol>
                <a:gridCol w="1101213">
                  <a:extLst>
                    <a:ext uri="{9D8B030D-6E8A-4147-A177-3AD203B41FA5}">
                      <a16:colId xmlns:a16="http://schemas.microsoft.com/office/drawing/2014/main" xmlns="" val="3182235468"/>
                    </a:ext>
                  </a:extLst>
                </a:gridCol>
                <a:gridCol w="1720646">
                  <a:extLst>
                    <a:ext uri="{9D8B030D-6E8A-4147-A177-3AD203B41FA5}">
                      <a16:colId xmlns:a16="http://schemas.microsoft.com/office/drawing/2014/main" xmlns="" val="86885617"/>
                    </a:ext>
                  </a:extLst>
                </a:gridCol>
              </a:tblGrid>
              <a:tr h="451218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STAKEHOLDER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VISI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MISI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NILAI ETIKA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SASARAN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STRATEGI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TAKTIS/</a:t>
                      </a:r>
                    </a:p>
                    <a:p>
                      <a:pPr algn="ctr"/>
                      <a:r>
                        <a:rPr lang="id-ID" dirty="0" smtClean="0"/>
                        <a:t>OPERASIONAL</a:t>
                      </a:r>
                      <a:endParaRPr lang="id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98321852"/>
                  </a:ext>
                </a:extLst>
              </a:tr>
              <a:tr h="451218">
                <a:tc>
                  <a:txBody>
                    <a:bodyPr/>
                    <a:lstStyle/>
                    <a:p>
                      <a:r>
                        <a:rPr lang="id-ID" dirty="0" smtClean="0"/>
                        <a:t>Pemegang Saham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H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H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H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H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H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L</a:t>
                      </a:r>
                      <a:endParaRPr lang="id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14327655"/>
                  </a:ext>
                </a:extLst>
              </a:tr>
              <a:tr h="306423">
                <a:tc>
                  <a:txBody>
                    <a:bodyPr/>
                    <a:lstStyle/>
                    <a:p>
                      <a:r>
                        <a:rPr lang="id-ID" dirty="0" smtClean="0"/>
                        <a:t>Karyawan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H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H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H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H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H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H</a:t>
                      </a:r>
                      <a:endParaRPr lang="id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08397754"/>
                  </a:ext>
                </a:extLst>
              </a:tr>
              <a:tr h="306423">
                <a:tc>
                  <a:txBody>
                    <a:bodyPr/>
                    <a:lstStyle/>
                    <a:p>
                      <a:r>
                        <a:rPr lang="id-ID" dirty="0" smtClean="0"/>
                        <a:t>Pelanggan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H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H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H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H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M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L</a:t>
                      </a:r>
                      <a:endParaRPr lang="id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02949667"/>
                  </a:ext>
                </a:extLst>
              </a:tr>
              <a:tr h="306423">
                <a:tc>
                  <a:txBody>
                    <a:bodyPr/>
                    <a:lstStyle/>
                    <a:p>
                      <a:r>
                        <a:rPr lang="id-ID" dirty="0" smtClean="0"/>
                        <a:t>Pemasok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L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L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L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L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L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L</a:t>
                      </a:r>
                      <a:endParaRPr lang="id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07229429"/>
                  </a:ext>
                </a:extLst>
              </a:tr>
              <a:tr h="306423">
                <a:tc>
                  <a:txBody>
                    <a:bodyPr/>
                    <a:lstStyle/>
                    <a:p>
                      <a:r>
                        <a:rPr lang="id-ID" dirty="0" smtClean="0"/>
                        <a:t>Kreditur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L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L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L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L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L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L</a:t>
                      </a:r>
                      <a:endParaRPr lang="id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02048607"/>
                  </a:ext>
                </a:extLst>
              </a:tr>
              <a:tr h="306423">
                <a:tc>
                  <a:txBody>
                    <a:bodyPr/>
                    <a:lstStyle/>
                    <a:p>
                      <a:r>
                        <a:rPr lang="id-ID" dirty="0" smtClean="0"/>
                        <a:t>Lingkungan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M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M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M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M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M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L</a:t>
                      </a:r>
                      <a:endParaRPr lang="id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77085225"/>
                  </a:ext>
                </a:extLst>
              </a:tr>
              <a:tr h="306423">
                <a:tc>
                  <a:txBody>
                    <a:bodyPr/>
                    <a:lstStyle/>
                    <a:p>
                      <a:r>
                        <a:rPr lang="id-ID" dirty="0" smtClean="0"/>
                        <a:t>Pesaing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L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L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H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H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H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L</a:t>
                      </a:r>
                      <a:endParaRPr lang="id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09057791"/>
                  </a:ext>
                </a:extLst>
              </a:tr>
              <a:tr h="306423">
                <a:tc>
                  <a:txBody>
                    <a:bodyPr/>
                    <a:lstStyle/>
                    <a:p>
                      <a:r>
                        <a:rPr lang="id-ID" dirty="0" smtClean="0"/>
                        <a:t>Pemerintah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H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H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H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H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H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H</a:t>
                      </a:r>
                      <a:endParaRPr lang="id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38850301"/>
                  </a:ext>
                </a:extLst>
              </a:tr>
              <a:tr h="306423">
                <a:tc gridSpan="6">
                  <a:txBody>
                    <a:bodyPr/>
                    <a:lstStyle/>
                    <a:p>
                      <a:r>
                        <a:rPr lang="id-ID" dirty="0" smtClean="0"/>
                        <a:t>L = Low, M = Medium, H</a:t>
                      </a:r>
                      <a:r>
                        <a:rPr lang="id-ID" baseline="0" dirty="0" smtClean="0"/>
                        <a:t> = High</a:t>
                      </a:r>
                      <a:endParaRPr lang="id-ID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25094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7060640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HIERARKI ETIKA DALAM KEPUTUSAN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155" y="990600"/>
            <a:ext cx="6135432" cy="3907878"/>
          </a:xfrm>
          <a:prstGeom prst="rect">
            <a:avLst/>
          </a:prstGeom>
          <a:effectLst>
            <a:softEdge rad="38100"/>
          </a:effectLst>
        </p:spPr>
      </p:pic>
    </p:spTree>
    <p:extLst>
      <p:ext uri="{BB962C8B-B14F-4D97-AF65-F5344CB8AC3E}">
        <p14:creationId xmlns:p14="http://schemas.microsoft.com/office/powerpoint/2010/main" val="3897918848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2236" y="-10520"/>
            <a:ext cx="7021712" cy="4673827"/>
          </a:xfrm>
          <a:prstGeom prst="rect">
            <a:avLst/>
          </a:prstGeom>
          <a:effectLst>
            <a:softEdge rad="1270000"/>
          </a:effectLst>
        </p:spPr>
      </p:pic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4036401418"/>
              </p:ext>
            </p:extLst>
          </p:nvPr>
        </p:nvGraphicFramePr>
        <p:xfrm>
          <a:off x="4719484" y="334297"/>
          <a:ext cx="4788310" cy="45130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Rounded Rectangle 2"/>
          <p:cNvSpPr/>
          <p:nvPr/>
        </p:nvSpPr>
        <p:spPr>
          <a:xfrm>
            <a:off x="1113081" y="2767827"/>
            <a:ext cx="2891359" cy="125573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LAPORAN KEUANGAN</a:t>
            </a:r>
            <a:endParaRPr lang="id-ID" sz="2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61997990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AAE1605-8FF1-4397-AE1B-3AFD63AECA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graphicEl>
                                              <a:dgm id="{0AAE1605-8FF1-4397-AE1B-3AFD63AECA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DD9B4D6-6B26-48DD-BB44-CB713D0815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>
                                            <p:graphicEl>
                                              <a:dgm id="{FDD9B4D6-6B26-48DD-BB44-CB713D0815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AF80C48-C311-46B9-97FF-CD4373CBF0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>
                                            <p:graphicEl>
                                              <a:dgm id="{9AF80C48-C311-46B9-97FF-CD4373CBF0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D7C01F8-A0AE-42D9-89F6-1E9ECFF305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>
                                            <p:graphicEl>
                                              <a:dgm id="{2D7C01F8-A0AE-42D9-89F6-1E9ECFF305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9255B21-114E-46FD-B310-EB903484CA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>
                                            <p:graphicEl>
                                              <a:dgm id="{89255B21-114E-46FD-B310-EB903484CA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55FE834-6530-42B1-8C56-E3865F7717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>
                                            <p:graphicEl>
                                              <a:dgm id="{255FE834-6530-42B1-8C56-E3865F7717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516489B-317D-4D4E-AA3F-6E003D809D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">
                                            <p:graphicEl>
                                              <a:dgm id="{9516489B-317D-4D4E-AA3F-6E003D809D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13DA336-A0FC-422D-9BCE-8119575699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">
                                            <p:graphicEl>
                                              <a:dgm id="{113DA336-A0FC-422D-9BCE-8119575699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A3B2CE0-88F9-4D4B-AFA8-78E3D43695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">
                                            <p:graphicEl>
                                              <a:dgm id="{AA3B2CE0-88F9-4D4B-AFA8-78E3D43695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lvlOne"/>
        </p:bldSub>
      </p:bldGraphic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73922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040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d-ID" dirty="0" smtClean="0"/>
              <a:t>KEPUTUSAN BERETIKA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BAB 1</a:t>
            </a:r>
            <a:r>
              <a:rPr lang="id-ID" dirty="0" smtClean="0"/>
              <a:t>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563291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603223776"/>
              </p:ext>
            </p:extLst>
          </p:nvPr>
        </p:nvGraphicFramePr>
        <p:xfrm>
          <a:off x="-1199535" y="1356851"/>
          <a:ext cx="6096000" cy="30994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7228" y="199697"/>
            <a:ext cx="7727324" cy="5143500"/>
          </a:xfrm>
          <a:prstGeom prst="rect">
            <a:avLst/>
          </a:prstGeom>
          <a:effectLst>
            <a:softEdge rad="1270000"/>
          </a:effectLst>
        </p:spPr>
      </p:pic>
    </p:spTree>
    <p:extLst>
      <p:ext uri="{BB962C8B-B14F-4D97-AF65-F5344CB8AC3E}">
        <p14:creationId xmlns:p14="http://schemas.microsoft.com/office/powerpoint/2010/main" val="1057467587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80AE7D2-C1F0-42B7-B8BC-36EB7A9D71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E80AE7D2-C1F0-42B7-B8BC-36EB7A9D71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1CFE527-2E35-464D-B5AC-4789B1339A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>
                                            <p:graphicEl>
                                              <a:dgm id="{61CFE527-2E35-464D-B5AC-4789B1339A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21F91A6-397D-4945-851A-642B5CBE01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dgm id="{321F91A6-397D-4945-851A-642B5CBE01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111045" y="1877961"/>
            <a:ext cx="2320413" cy="138634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PENGAMBILAN KEPUTUSAN DALAM PERUSAHAAN</a:t>
            </a:r>
            <a:endParaRPr lang="id-ID" dirty="0"/>
          </a:p>
        </p:txBody>
      </p:sp>
      <p:sp>
        <p:nvSpPr>
          <p:cNvPr id="7" name="Equal 6"/>
          <p:cNvSpPr/>
          <p:nvPr/>
        </p:nvSpPr>
        <p:spPr>
          <a:xfrm>
            <a:off x="3687096" y="2227006"/>
            <a:ext cx="1012723" cy="688258"/>
          </a:xfrm>
          <a:prstGeom prst="mathEqual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9" name="Pentagon 8"/>
          <p:cNvSpPr/>
          <p:nvPr/>
        </p:nvSpPr>
        <p:spPr>
          <a:xfrm>
            <a:off x="5211097" y="1877961"/>
            <a:ext cx="2526890" cy="1386349"/>
          </a:xfrm>
          <a:prstGeom prst="homePlate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MEMECAHKAN MASALAH BISNIS</a:t>
            </a:r>
            <a:endParaRPr lang="id-ID" dirty="0"/>
          </a:p>
        </p:txBody>
      </p:sp>
      <p:sp>
        <p:nvSpPr>
          <p:cNvPr id="10" name="Not Equal 9"/>
          <p:cNvSpPr/>
          <p:nvPr/>
        </p:nvSpPr>
        <p:spPr>
          <a:xfrm>
            <a:off x="3687096" y="2576052"/>
            <a:ext cx="1012723" cy="688258"/>
          </a:xfrm>
          <a:prstGeom prst="mathNotEqual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12" name="Pentagon 11"/>
          <p:cNvSpPr/>
          <p:nvPr/>
        </p:nvSpPr>
        <p:spPr>
          <a:xfrm>
            <a:off x="5211097" y="2227006"/>
            <a:ext cx="2526890" cy="1386349"/>
          </a:xfrm>
          <a:prstGeom prst="homePlate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MEMECAHKAN MASALAH ETIKA</a:t>
            </a:r>
            <a:endParaRPr lang="id-ID" dirty="0"/>
          </a:p>
        </p:txBody>
      </p:sp>
      <p:sp>
        <p:nvSpPr>
          <p:cNvPr id="13" name="Rounded Rectangle 12"/>
          <p:cNvSpPr/>
          <p:nvPr/>
        </p:nvSpPr>
        <p:spPr>
          <a:xfrm>
            <a:off x="1111044" y="2227006"/>
            <a:ext cx="2320413" cy="138634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PENGAMBILAN KEPUTUSAN DALAM PERUSAHAAN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413316910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xit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9" grpId="0" animBg="1"/>
      <p:bldP spid="9" grpId="1" animBg="1"/>
      <p:bldP spid="10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386" y="897851"/>
            <a:ext cx="6527270" cy="4344714"/>
          </a:xfrm>
          <a:prstGeom prst="rect">
            <a:avLst/>
          </a:prstGeom>
          <a:effectLst>
            <a:softEdge rad="660400"/>
          </a:effectLst>
        </p:spPr>
      </p:pic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22775" y="1847597"/>
            <a:ext cx="3522300" cy="3378200"/>
          </a:xfrm>
        </p:spPr>
        <p:txBody>
          <a:bodyPr>
            <a:normAutofit/>
          </a:bodyPr>
          <a:lstStyle/>
          <a:p>
            <a:r>
              <a:rPr lang="sv-SE" sz="1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Apa </a:t>
            </a:r>
            <a:r>
              <a:rPr lang="sv-SE" sz="1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yang mencerminkan unsur etika? </a:t>
            </a:r>
          </a:p>
          <a:p>
            <a:r>
              <a:rPr lang="sv-SE" sz="1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Siapa </a:t>
            </a:r>
            <a:r>
              <a:rPr lang="sv-SE" sz="1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yang harus menikmati? </a:t>
            </a:r>
          </a:p>
          <a:p>
            <a:r>
              <a:rPr lang="id-ID" sz="1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Bagaimana </a:t>
            </a:r>
            <a:r>
              <a:rPr lang="id-ID" sz="1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mengukur unsur tersebut? </a:t>
            </a:r>
            <a:endParaRPr lang="en-US" sz="1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60721245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d-ID" dirty="0" smtClean="0"/>
              <a:t>PENJABARAN ETIKA</a:t>
            </a:r>
            <a:endParaRPr lang="id-ID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7753163"/>
              </p:ext>
            </p:extLst>
          </p:nvPr>
        </p:nvGraphicFramePr>
        <p:xfrm>
          <a:off x="1061879" y="1149347"/>
          <a:ext cx="7020237" cy="3481311"/>
        </p:xfrm>
        <a:graphic>
          <a:graphicData uri="http://schemas.openxmlformats.org/drawingml/2006/table">
            <a:tbl>
              <a:tblPr firstRow="1" bandRow="1">
                <a:tableStyleId>{37CE84F3-28C3-443E-9E96-99CF82512B78}</a:tableStyleId>
              </a:tblPr>
              <a:tblGrid>
                <a:gridCol w="1465658">
                  <a:extLst>
                    <a:ext uri="{9D8B030D-6E8A-4147-A177-3AD203B41FA5}">
                      <a16:colId xmlns:a16="http://schemas.microsoft.com/office/drawing/2014/main" xmlns="" val="2550003861"/>
                    </a:ext>
                  </a:extLst>
                </a:gridCol>
                <a:gridCol w="1612221">
                  <a:extLst>
                    <a:ext uri="{9D8B030D-6E8A-4147-A177-3AD203B41FA5}">
                      <a16:colId xmlns:a16="http://schemas.microsoft.com/office/drawing/2014/main" xmlns="" val="4234148179"/>
                    </a:ext>
                  </a:extLst>
                </a:gridCol>
                <a:gridCol w="1905353">
                  <a:extLst>
                    <a:ext uri="{9D8B030D-6E8A-4147-A177-3AD203B41FA5}">
                      <a16:colId xmlns:a16="http://schemas.microsoft.com/office/drawing/2014/main" xmlns="" val="1789115460"/>
                    </a:ext>
                  </a:extLst>
                </a:gridCol>
                <a:gridCol w="2037005">
                  <a:extLst>
                    <a:ext uri="{9D8B030D-6E8A-4147-A177-3AD203B41FA5}">
                      <a16:colId xmlns:a16="http://schemas.microsoft.com/office/drawing/2014/main" xmlns="" val="3258616392"/>
                    </a:ext>
                  </a:extLst>
                </a:gridCol>
              </a:tblGrid>
              <a:tr h="394318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PAHAM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KRITERIA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dirty="0" smtClean="0"/>
                        <a:t>SASARAN YANG DITUJU</a:t>
                      </a:r>
                    </a:p>
                    <a:p>
                      <a:pPr algn="ctr"/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TOLOK</a:t>
                      </a:r>
                      <a:r>
                        <a:rPr lang="id-ID" baseline="0" dirty="0" smtClean="0"/>
                        <a:t> UKUR</a:t>
                      </a:r>
                      <a:endParaRPr lang="id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88665503"/>
                  </a:ext>
                </a:extLst>
              </a:tr>
              <a:tr h="322367">
                <a:tc rowSpan="3">
                  <a:txBody>
                    <a:bodyPr/>
                    <a:lstStyle/>
                    <a:p>
                      <a:r>
                        <a:rPr lang="id-ID" dirty="0" smtClean="0"/>
                        <a:t>Utilitarianisme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Kebahagiaan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Masyarakat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Kesejahteraan</a:t>
                      </a:r>
                      <a:endParaRPr lang="id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83853843"/>
                  </a:ext>
                </a:extLst>
              </a:tr>
              <a:tr h="322367">
                <a:tc v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Kesenangan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Masyarakat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Manfaat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67161393"/>
                  </a:ext>
                </a:extLst>
              </a:tr>
              <a:tr h="322367">
                <a:tc v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Manfaat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Masyarakat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Biaya</a:t>
                      </a:r>
                      <a:endParaRPr lang="id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54099141"/>
                  </a:ext>
                </a:extLst>
              </a:tr>
              <a:tr h="322367">
                <a:tc rowSpan="3">
                  <a:txBody>
                    <a:bodyPr/>
                    <a:lstStyle/>
                    <a:p>
                      <a:r>
                        <a:rPr lang="id-ID" dirty="0" smtClean="0"/>
                        <a:t>Deontologisme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Hak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Masyarakat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Kewajaran</a:t>
                      </a:r>
                      <a:endParaRPr lang="id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46387655"/>
                  </a:ext>
                </a:extLst>
              </a:tr>
              <a:tr h="322367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Kewajiban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Masyarakat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Kepatutan</a:t>
                      </a:r>
                      <a:endParaRPr lang="id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55930685"/>
                  </a:ext>
                </a:extLst>
              </a:tr>
              <a:tr h="341639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Keadilan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Masyarakat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Proporsionalitas</a:t>
                      </a:r>
                      <a:endParaRPr lang="id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90613643"/>
                  </a:ext>
                </a:extLst>
              </a:tr>
              <a:tr h="341639">
                <a:tc rowSpan="3">
                  <a:txBody>
                    <a:bodyPr/>
                    <a:lstStyle/>
                    <a:p>
                      <a:r>
                        <a:rPr lang="id-ID" dirty="0" smtClean="0"/>
                        <a:t>Virtuisme</a:t>
                      </a:r>
                      <a:endParaRPr lang="id-ID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id-ID" dirty="0" smtClean="0"/>
                        <a:t>Nilai Keutamaan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Masyarakat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Itikad Baik/Kejujuran</a:t>
                      </a:r>
                      <a:endParaRPr lang="id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71091847"/>
                  </a:ext>
                </a:extLst>
              </a:tr>
              <a:tr h="341639">
                <a:tc v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Masyarakat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Integritas/Tangung</a:t>
                      </a:r>
                      <a:r>
                        <a:rPr lang="id-ID" baseline="0" dirty="0" smtClean="0"/>
                        <a:t> Jawab</a:t>
                      </a:r>
                      <a:endParaRPr lang="id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9755786"/>
                  </a:ext>
                </a:extLst>
              </a:tr>
              <a:tr h="341639">
                <a:tc v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Masyarakat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Kehati-hatian</a:t>
                      </a:r>
                      <a:endParaRPr lang="id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452654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4153757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d-ID" dirty="0" smtClean="0"/>
              <a:t>EVALUASI KEPENTINGAN STAKEHOLDER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87" y="1297466"/>
            <a:ext cx="8871626" cy="3177257"/>
          </a:xfrm>
          <a:prstGeom prst="rect">
            <a:avLst/>
          </a:prstGeom>
          <a:effectLst>
            <a:softEdge rad="38100"/>
          </a:effectLst>
        </p:spPr>
      </p:pic>
    </p:spTree>
    <p:extLst>
      <p:ext uri="{BB962C8B-B14F-4D97-AF65-F5344CB8AC3E}">
        <p14:creationId xmlns:p14="http://schemas.microsoft.com/office/powerpoint/2010/main" val="228503331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d-ID" dirty="0"/>
              <a:t>EVALUASI KEPENTINGAN STAKEHOLDER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089213" y="1057835"/>
            <a:ext cx="6992470" cy="3768307"/>
            <a:chOff x="1089213" y="1057835"/>
            <a:chExt cx="6992470" cy="376830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9213" y="1821173"/>
              <a:ext cx="6992470" cy="3004969"/>
            </a:xfrm>
            <a:prstGeom prst="rect">
              <a:avLst/>
            </a:prstGeom>
            <a:effectLst>
              <a:softEdge rad="0"/>
            </a:effec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9213" y="1057835"/>
              <a:ext cx="6992470" cy="7633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70509885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id-ID" dirty="0" smtClean="0"/>
              <a:t>HIERARKI DAN PRIORITAS ETIKA</a:t>
            </a:r>
          </a:p>
          <a:p>
            <a:r>
              <a:rPr lang="id-ID" dirty="0" smtClean="0"/>
              <a:t>MENURUT STAKEHOLDER DAN BIDANG KEGIATAN BISNIS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5338376"/>
              </p:ext>
            </p:extLst>
          </p:nvPr>
        </p:nvGraphicFramePr>
        <p:xfrm>
          <a:off x="648930" y="1198511"/>
          <a:ext cx="7877070" cy="340552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533831">
                  <a:extLst>
                    <a:ext uri="{9D8B030D-6E8A-4147-A177-3AD203B41FA5}">
                      <a16:colId xmlns:a16="http://schemas.microsoft.com/office/drawing/2014/main" xmlns="" val="1890053944"/>
                    </a:ext>
                  </a:extLst>
                </a:gridCol>
                <a:gridCol w="1248697">
                  <a:extLst>
                    <a:ext uri="{9D8B030D-6E8A-4147-A177-3AD203B41FA5}">
                      <a16:colId xmlns:a16="http://schemas.microsoft.com/office/drawing/2014/main" xmlns="" val="155502583"/>
                    </a:ext>
                  </a:extLst>
                </a:gridCol>
                <a:gridCol w="1156007">
                  <a:extLst>
                    <a:ext uri="{9D8B030D-6E8A-4147-A177-3AD203B41FA5}">
                      <a16:colId xmlns:a16="http://schemas.microsoft.com/office/drawing/2014/main" xmlns="" val="962288522"/>
                    </a:ext>
                  </a:extLst>
                </a:gridCol>
                <a:gridCol w="1312845">
                  <a:extLst>
                    <a:ext uri="{9D8B030D-6E8A-4147-A177-3AD203B41FA5}">
                      <a16:colId xmlns:a16="http://schemas.microsoft.com/office/drawing/2014/main" xmlns="" val="4033691881"/>
                    </a:ext>
                  </a:extLst>
                </a:gridCol>
                <a:gridCol w="1312845">
                  <a:extLst>
                    <a:ext uri="{9D8B030D-6E8A-4147-A177-3AD203B41FA5}">
                      <a16:colId xmlns:a16="http://schemas.microsoft.com/office/drawing/2014/main" xmlns="" val="2197840436"/>
                    </a:ext>
                  </a:extLst>
                </a:gridCol>
                <a:gridCol w="1312845">
                  <a:extLst>
                    <a:ext uri="{9D8B030D-6E8A-4147-A177-3AD203B41FA5}">
                      <a16:colId xmlns:a16="http://schemas.microsoft.com/office/drawing/2014/main" xmlns="" val="3182235468"/>
                    </a:ext>
                  </a:extLst>
                </a:gridCol>
              </a:tblGrid>
              <a:tr h="451218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STAKEHOLDER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PENGADAAN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PRODUKSI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PEMASARAN/</a:t>
                      </a:r>
                    </a:p>
                    <a:p>
                      <a:pPr algn="ctr"/>
                      <a:r>
                        <a:rPr lang="id-ID" dirty="0" smtClean="0"/>
                        <a:t>PENJUAAN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PENDANAAN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KEPEGAWAIAN</a:t>
                      </a:r>
                      <a:endParaRPr lang="id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98321852"/>
                  </a:ext>
                </a:extLst>
              </a:tr>
              <a:tr h="451218">
                <a:tc>
                  <a:txBody>
                    <a:bodyPr/>
                    <a:lstStyle/>
                    <a:p>
                      <a:r>
                        <a:rPr lang="id-ID" dirty="0" smtClean="0"/>
                        <a:t>Pemegang Saham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L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L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L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L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L</a:t>
                      </a:r>
                      <a:endParaRPr lang="id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14327655"/>
                  </a:ext>
                </a:extLst>
              </a:tr>
              <a:tr h="306423">
                <a:tc>
                  <a:txBody>
                    <a:bodyPr/>
                    <a:lstStyle/>
                    <a:p>
                      <a:r>
                        <a:rPr lang="id-ID" dirty="0" smtClean="0"/>
                        <a:t>Karyawan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M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M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M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L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H</a:t>
                      </a:r>
                      <a:endParaRPr lang="id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08397754"/>
                  </a:ext>
                </a:extLst>
              </a:tr>
              <a:tr h="306423">
                <a:tc>
                  <a:txBody>
                    <a:bodyPr/>
                    <a:lstStyle/>
                    <a:p>
                      <a:r>
                        <a:rPr lang="id-ID" dirty="0" smtClean="0"/>
                        <a:t>Pelanggan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L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L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H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L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L</a:t>
                      </a:r>
                      <a:endParaRPr lang="id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02949667"/>
                  </a:ext>
                </a:extLst>
              </a:tr>
              <a:tr h="306423">
                <a:tc>
                  <a:txBody>
                    <a:bodyPr/>
                    <a:lstStyle/>
                    <a:p>
                      <a:r>
                        <a:rPr lang="id-ID" dirty="0" smtClean="0"/>
                        <a:t>Pemasok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H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L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L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L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L</a:t>
                      </a:r>
                      <a:endParaRPr lang="id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07229429"/>
                  </a:ext>
                </a:extLst>
              </a:tr>
              <a:tr h="306423">
                <a:tc>
                  <a:txBody>
                    <a:bodyPr/>
                    <a:lstStyle/>
                    <a:p>
                      <a:r>
                        <a:rPr lang="id-ID" dirty="0" smtClean="0"/>
                        <a:t>Kreditur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L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L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L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H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L</a:t>
                      </a:r>
                      <a:endParaRPr lang="id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02048607"/>
                  </a:ext>
                </a:extLst>
              </a:tr>
              <a:tr h="306423">
                <a:tc>
                  <a:txBody>
                    <a:bodyPr/>
                    <a:lstStyle/>
                    <a:p>
                      <a:r>
                        <a:rPr lang="id-ID" dirty="0" smtClean="0"/>
                        <a:t>Lingkungan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L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H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L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L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L</a:t>
                      </a:r>
                      <a:endParaRPr lang="id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77085225"/>
                  </a:ext>
                </a:extLst>
              </a:tr>
              <a:tr h="306423">
                <a:tc>
                  <a:txBody>
                    <a:bodyPr/>
                    <a:lstStyle/>
                    <a:p>
                      <a:r>
                        <a:rPr lang="id-ID" dirty="0" smtClean="0"/>
                        <a:t>Pesaing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L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L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H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L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L</a:t>
                      </a:r>
                      <a:endParaRPr lang="id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09057791"/>
                  </a:ext>
                </a:extLst>
              </a:tr>
              <a:tr h="306423">
                <a:tc>
                  <a:txBody>
                    <a:bodyPr/>
                    <a:lstStyle/>
                    <a:p>
                      <a:r>
                        <a:rPr lang="id-ID" dirty="0" smtClean="0"/>
                        <a:t>Pemerintah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L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L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L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L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L</a:t>
                      </a:r>
                      <a:endParaRPr lang="id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38850301"/>
                  </a:ext>
                </a:extLst>
              </a:tr>
              <a:tr h="306423">
                <a:tc gridSpan="6">
                  <a:txBody>
                    <a:bodyPr/>
                    <a:lstStyle/>
                    <a:p>
                      <a:r>
                        <a:rPr lang="id-ID" dirty="0" smtClean="0"/>
                        <a:t>L = Low, M = Medium, H</a:t>
                      </a:r>
                      <a:r>
                        <a:rPr lang="id-ID" baseline="0" dirty="0" smtClean="0"/>
                        <a:t> = High</a:t>
                      </a:r>
                      <a:endParaRPr lang="id-ID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25094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6081489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ster Slide Salemba 4" id="{E2E9F80D-7F49-B84F-912C-46A70656B55A}" vid="{60C3C06A-C8AD-CD47-A60B-36B436D526EC}"/>
    </a:ext>
  </a:extLst>
</a:theme>
</file>

<file path=ppt/theme/theme2.xml><?xml version="1.0" encoding="utf-8"?>
<a:theme xmlns:a="http://schemas.openxmlformats.org/drawingml/2006/main" name="2018_PPt-Templt._S-Empat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ster Slide Salemba 4" id="{E2E9F80D-7F49-B84F-912C-46A70656B55A}" vid="{60C3C06A-C8AD-CD47-A60B-36B436D526EC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2018_PPt-Templt._S-Empat</Template>
  <TotalTime>101</TotalTime>
  <Words>289</Words>
  <Application>Microsoft Office PowerPoint</Application>
  <PresentationFormat>On-screen Show (16:9)</PresentationFormat>
  <Paragraphs>182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Helvetica</vt:lpstr>
      <vt:lpstr>Helvetica Light</vt:lpstr>
      <vt:lpstr>Myriad Pro</vt:lpstr>
      <vt:lpstr>Wingdings</vt:lpstr>
      <vt:lpstr>Office Theme</vt:lpstr>
      <vt:lpstr>2018_PPt-Templt._S-Empat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Editor_Tika</cp:lastModifiedBy>
  <cp:revision>25</cp:revision>
  <dcterms:created xsi:type="dcterms:W3CDTF">2018-02-27T16:37:03Z</dcterms:created>
  <dcterms:modified xsi:type="dcterms:W3CDTF">2018-03-02T08:13:46Z</dcterms:modified>
</cp:coreProperties>
</file>