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38"/>
  </p:notesMasterIdLst>
  <p:sldIdLst>
    <p:sldId id="256" r:id="rId3"/>
    <p:sldId id="276" r:id="rId4"/>
    <p:sldId id="277" r:id="rId5"/>
    <p:sldId id="278" r:id="rId6"/>
    <p:sldId id="279" r:id="rId7"/>
    <p:sldId id="280" r:id="rId8"/>
    <p:sldId id="281" r:id="rId9"/>
    <p:sldId id="308" r:id="rId10"/>
    <p:sldId id="282" r:id="rId11"/>
    <p:sldId id="307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9" r:id="rId28"/>
    <p:sldId id="298" r:id="rId29"/>
    <p:sldId id="305" r:id="rId30"/>
    <p:sldId id="300" r:id="rId31"/>
    <p:sldId id="301" r:id="rId32"/>
    <p:sldId id="302" r:id="rId33"/>
    <p:sldId id="303" r:id="rId34"/>
    <p:sldId id="304" r:id="rId35"/>
    <p:sldId id="306" r:id="rId36"/>
    <p:sldId id="26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84">
            <a:extLst>
              <a:ext uri="{FF2B5EF4-FFF2-40B4-BE49-F238E27FC236}">
                <a16:creationId xmlns:a16="http://schemas.microsoft.com/office/drawing/2014/main" id="{FE6409EA-6204-4C9E-BF0B-BF795E3D9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171" name="Shape 85">
            <a:extLst>
              <a:ext uri="{FF2B5EF4-FFF2-40B4-BE49-F238E27FC236}">
                <a16:creationId xmlns:a16="http://schemas.microsoft.com/office/drawing/2014/main" id="{97673463-10F6-435F-B9AE-5564013D030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91">
            <a:extLst>
              <a:ext uri="{FF2B5EF4-FFF2-40B4-BE49-F238E27FC236}">
                <a16:creationId xmlns:a16="http://schemas.microsoft.com/office/drawing/2014/main" id="{77D9AB28-D685-418D-BB27-0767B92DEB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219" name="Shape 92">
            <a:extLst>
              <a:ext uri="{FF2B5EF4-FFF2-40B4-BE49-F238E27FC236}">
                <a16:creationId xmlns:a16="http://schemas.microsoft.com/office/drawing/2014/main" id="{8B0493EE-9DAD-4355-9413-729A3CA985A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91">
            <a:extLst>
              <a:ext uri="{FF2B5EF4-FFF2-40B4-BE49-F238E27FC236}">
                <a16:creationId xmlns:a16="http://schemas.microsoft.com/office/drawing/2014/main" id="{B7531DEB-8AE9-485D-A197-2131D21CF8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92">
            <a:extLst>
              <a:ext uri="{FF2B5EF4-FFF2-40B4-BE49-F238E27FC236}">
                <a16:creationId xmlns:a16="http://schemas.microsoft.com/office/drawing/2014/main" id="{330E41E4-43D7-4DBF-BA4F-847DF79D7C8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8">
            <a:extLst>
              <a:ext uri="{FF2B5EF4-FFF2-40B4-BE49-F238E27FC236}">
                <a16:creationId xmlns:a16="http://schemas.microsoft.com/office/drawing/2014/main" id="{B8E09E06-E25F-4465-B633-5C16698040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315" name="Shape 99">
            <a:extLst>
              <a:ext uri="{FF2B5EF4-FFF2-40B4-BE49-F238E27FC236}">
                <a16:creationId xmlns:a16="http://schemas.microsoft.com/office/drawing/2014/main" id="{05C0823B-FB9E-4E05-9C2F-DE0A42A26BB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105">
            <a:extLst>
              <a:ext uri="{FF2B5EF4-FFF2-40B4-BE49-F238E27FC236}">
                <a16:creationId xmlns:a16="http://schemas.microsoft.com/office/drawing/2014/main" id="{5B448903-16E7-45B3-8C88-539E28D8E1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hape 106">
            <a:extLst>
              <a:ext uri="{FF2B5EF4-FFF2-40B4-BE49-F238E27FC236}">
                <a16:creationId xmlns:a16="http://schemas.microsoft.com/office/drawing/2014/main" id="{7F51653F-A16D-4A82-A20A-253F5394947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112">
            <a:extLst>
              <a:ext uri="{FF2B5EF4-FFF2-40B4-BE49-F238E27FC236}">
                <a16:creationId xmlns:a16="http://schemas.microsoft.com/office/drawing/2014/main" id="{11C245A9-3741-4E8E-B605-EFCDE3A51A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hape 113">
            <a:extLst>
              <a:ext uri="{FF2B5EF4-FFF2-40B4-BE49-F238E27FC236}">
                <a16:creationId xmlns:a16="http://schemas.microsoft.com/office/drawing/2014/main" id="{6A64F181-CD5B-469B-ADB1-F1BF2564DDE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hyperlink" Target="mailto:arizaeka@darmajaya.ac.i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fif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031" y="1826112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Legalitas</a:t>
            </a:r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Usaha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526" y="4309734"/>
            <a:ext cx="10058400" cy="2046056"/>
          </a:xfrm>
        </p:spPr>
        <p:txBody>
          <a:bodyPr>
            <a:noAutofit/>
          </a:bodyPr>
          <a:lstStyle/>
          <a:p>
            <a:pPr algn="ctr"/>
            <a:r>
              <a:rPr lang="en-ID" b="1" dirty="0" err="1"/>
              <a:t>Disusun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:</a:t>
            </a:r>
          </a:p>
          <a:p>
            <a:pPr algn="ctr"/>
            <a:r>
              <a:rPr lang="en-ID" b="1" dirty="0"/>
              <a:t>M. </a:t>
            </a:r>
            <a:r>
              <a:rPr lang="en-ID" b="1" dirty="0" err="1"/>
              <a:t>Ariza</a:t>
            </a:r>
            <a:r>
              <a:rPr lang="en-ID" b="1" dirty="0"/>
              <a:t> </a:t>
            </a:r>
            <a:r>
              <a:rPr lang="en-ID" b="1" dirty="0" err="1"/>
              <a:t>Eka</a:t>
            </a:r>
            <a:r>
              <a:rPr lang="en-ID" b="1" dirty="0"/>
              <a:t> </a:t>
            </a:r>
            <a:r>
              <a:rPr lang="en-ID" b="1" dirty="0" err="1"/>
              <a:t>Yusendra</a:t>
            </a:r>
            <a:endParaRPr lang="en-ID" b="1" dirty="0"/>
          </a:p>
          <a:p>
            <a:pPr algn="ctr"/>
            <a:endParaRPr lang="en-US" b="1" dirty="0"/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0770" y="3594830"/>
            <a:ext cx="10823912" cy="538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/>
              <a:t>Menformalkan</a:t>
            </a:r>
            <a:r>
              <a:rPr lang="en-US" sz="2400" b="1" dirty="0"/>
              <a:t> Usaha Anda </a:t>
            </a:r>
            <a:r>
              <a:rPr lang="en-US" sz="2400" b="1" dirty="0" err="1"/>
              <a:t>dengan</a:t>
            </a:r>
            <a:r>
              <a:rPr lang="en-US" sz="2400" b="1" dirty="0"/>
              <a:t> OSS-Online Single Submission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" y="4564776"/>
            <a:ext cx="2181584" cy="1731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244A88-B37B-456A-B907-B96978F7D4B0}"/>
              </a:ext>
            </a:extLst>
          </p:cNvPr>
          <p:cNvSpPr txBox="1"/>
          <p:nvPr/>
        </p:nvSpPr>
        <p:spPr>
          <a:xfrm>
            <a:off x="3702062" y="5200810"/>
            <a:ext cx="498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Dosen</a:t>
            </a:r>
            <a:r>
              <a:rPr lang="en-US" dirty="0"/>
              <a:t> 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Manajemen</a:t>
            </a:r>
            <a:endParaRPr lang="en-US" dirty="0"/>
          </a:p>
          <a:p>
            <a:pPr algn="ctr"/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(FEB) </a:t>
            </a:r>
            <a:r>
              <a:rPr lang="en-US" dirty="0" err="1"/>
              <a:t>Darmajaya</a:t>
            </a:r>
            <a:endParaRPr lang="en-US" dirty="0"/>
          </a:p>
          <a:p>
            <a:pPr algn="ctr"/>
            <a:r>
              <a:rPr lang="en-US" dirty="0">
                <a:hlinkClick r:id="rId4"/>
              </a:rPr>
              <a:t>arizaeka@darmajaya.ac.id</a:t>
            </a:r>
            <a:endParaRPr lang="en-US" dirty="0"/>
          </a:p>
          <a:p>
            <a:pPr algn="ctr"/>
            <a:r>
              <a:rPr lang="en-US" dirty="0"/>
              <a:t>IG: @Mister Yusen 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8484A-1332-4F07-83DA-D512DBD3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129B30-F92F-4545-9B0B-3811ACF40031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167FD-78C0-4248-83D4-3108B2F8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701561" cy="747692"/>
          </a:xfrm>
          <a:prstGeom prst="rect">
            <a:avLst/>
          </a:prstGeom>
        </p:spPr>
      </p:pic>
      <p:pic>
        <p:nvPicPr>
          <p:cNvPr id="4" name="Picture 3" descr="D:\Picture\logo ibi small.gif">
            <a:extLst>
              <a:ext uri="{FF2B5EF4-FFF2-40B4-BE49-F238E27FC236}">
                <a16:creationId xmlns:a16="http://schemas.microsoft.com/office/drawing/2014/main" id="{2466F033-FC8D-456C-BE99-7BD961183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563" y="69136"/>
            <a:ext cx="701561" cy="70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E37E8CC-8E1A-4A33-932D-73EE35B488B9}"/>
              </a:ext>
            </a:extLst>
          </p:cNvPr>
          <p:cNvSpPr/>
          <p:nvPr/>
        </p:nvSpPr>
        <p:spPr>
          <a:xfrm>
            <a:off x="1548462" y="247154"/>
            <a:ext cx="5889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000" b="1" dirty="0" err="1">
                <a:solidFill>
                  <a:schemeClr val="accent5">
                    <a:lumMod val="50000"/>
                  </a:schemeClr>
                </a:solidFill>
                <a:latin typeface="Raleway" panose="020B0503030101060003" pitchFamily="34" charset="0"/>
              </a:rPr>
              <a:t>Sistem</a:t>
            </a:r>
            <a:r>
              <a:rPr lang="en-ID" sz="2000" b="1" dirty="0">
                <a:solidFill>
                  <a:schemeClr val="accent5">
                    <a:lumMod val="50000"/>
                  </a:schemeClr>
                </a:solidFill>
                <a:latin typeface="Raleway" panose="020B0503030101060003" pitchFamily="34" charset="0"/>
              </a:rPr>
              <a:t> OSS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72" name="Text Box 10">
            <a:extLst>
              <a:ext uri="{FF2B5EF4-FFF2-40B4-BE49-F238E27FC236}">
                <a16:creationId xmlns:a16="http://schemas.microsoft.com/office/drawing/2014/main" id="{98F664D8-34D7-406B-B353-9F7E809F5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768" y="956308"/>
            <a:ext cx="2905836" cy="160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Kementerian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/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Lembaga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  <a:ea typeface="Open Sans" pitchFamily="34" charset="0"/>
              <a:cs typeface="Open Sans" pitchFamily="34" charset="0"/>
            </a:endParaRPr>
          </a:p>
          <a:p>
            <a:pPr defTabSz="1088232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K/L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terintegrasi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melakukan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pertukaran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data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dengan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OSS dan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menyusun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NSPK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Izin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defTabSz="1088232">
              <a:lnSpc>
                <a:spcPct val="200000"/>
              </a:lnSpc>
            </a:pPr>
            <a:endParaRPr lang="en-US" sz="1600" b="1" dirty="0">
              <a:solidFill>
                <a:schemeClr val="bg2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3" name="Text Box 10">
            <a:extLst>
              <a:ext uri="{FF2B5EF4-FFF2-40B4-BE49-F238E27FC236}">
                <a16:creationId xmlns:a16="http://schemas.microsoft.com/office/drawing/2014/main" id="{5FE410C2-43CA-4D4B-AA99-19653C3DA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749" y="2911449"/>
            <a:ext cx="2609413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Pelaku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Usaha</a:t>
            </a:r>
          </a:p>
          <a:p>
            <a:pPr defTabSz="1088232"/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Pelaku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usaha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meliputi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Perseorangan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, Non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Perseorangan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Perwakilan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STPW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Luar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Negeri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4" name="Text Box 10">
            <a:extLst>
              <a:ext uri="{FF2B5EF4-FFF2-40B4-BE49-F238E27FC236}">
                <a16:creationId xmlns:a16="http://schemas.microsoft.com/office/drawing/2014/main" id="{7246D5B0-DD78-4C15-9FF2-770BFF1E8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363" y="4781670"/>
            <a:ext cx="4035177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Daerah</a:t>
            </a:r>
          </a:p>
          <a:p>
            <a:pPr defTabSz="1088232"/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Izin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Komitmen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akan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ditembuskan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ke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Daerah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untuk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diproses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diverifikasi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Bila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komitmen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telah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terpenuhi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semua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maka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Izin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Usaha yang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dimohonkan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akan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berlaku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Eektif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rPr>
              <a:t> 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FD8917E-7407-4713-B3B0-8A3F746221DA}"/>
              </a:ext>
            </a:extLst>
          </p:cNvPr>
          <p:cNvCxnSpPr/>
          <p:nvPr/>
        </p:nvCxnSpPr>
        <p:spPr>
          <a:xfrm>
            <a:off x="2351789" y="1589743"/>
            <a:ext cx="4303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3">
            <a:extLst>
              <a:ext uri="{FF2B5EF4-FFF2-40B4-BE49-F238E27FC236}">
                <a16:creationId xmlns:a16="http://schemas.microsoft.com/office/drawing/2014/main" id="{27227A9C-288A-4C5B-B302-6504C0C2AC82}"/>
              </a:ext>
            </a:extLst>
          </p:cNvPr>
          <p:cNvSpPr/>
          <p:nvPr/>
        </p:nvSpPr>
        <p:spPr>
          <a:xfrm>
            <a:off x="659555" y="2498281"/>
            <a:ext cx="1951041" cy="1951041"/>
          </a:xfrm>
          <a:custGeom>
            <a:avLst/>
            <a:gdLst>
              <a:gd name="connsiteX0" fmla="*/ 0 w 1196046"/>
              <a:gd name="connsiteY0" fmla="*/ 598023 h 1196046"/>
              <a:gd name="connsiteX1" fmla="*/ 598023 w 1196046"/>
              <a:gd name="connsiteY1" fmla="*/ 0 h 1196046"/>
              <a:gd name="connsiteX2" fmla="*/ 1196046 w 1196046"/>
              <a:gd name="connsiteY2" fmla="*/ 598023 h 1196046"/>
              <a:gd name="connsiteX3" fmla="*/ 598023 w 1196046"/>
              <a:gd name="connsiteY3" fmla="*/ 1196046 h 1196046"/>
              <a:gd name="connsiteX4" fmla="*/ 0 w 1196046"/>
              <a:gd name="connsiteY4" fmla="*/ 598023 h 119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046" h="1196046">
                <a:moveTo>
                  <a:pt x="0" y="598023"/>
                </a:moveTo>
                <a:cubicBezTo>
                  <a:pt x="0" y="267744"/>
                  <a:pt x="267744" y="0"/>
                  <a:pt x="598023" y="0"/>
                </a:cubicBezTo>
                <a:cubicBezTo>
                  <a:pt x="928302" y="0"/>
                  <a:pt x="1196046" y="267744"/>
                  <a:pt x="1196046" y="598023"/>
                </a:cubicBezTo>
                <a:cubicBezTo>
                  <a:pt x="1196046" y="928302"/>
                  <a:pt x="928302" y="1196046"/>
                  <a:pt x="598023" y="1196046"/>
                </a:cubicBezTo>
                <a:cubicBezTo>
                  <a:pt x="267744" y="1196046"/>
                  <a:pt x="0" y="928302"/>
                  <a:pt x="0" y="598023"/>
                </a:cubicBezTo>
                <a:close/>
              </a:path>
            </a:pathLst>
          </a:custGeom>
          <a:solidFill>
            <a:srgbClr val="C0392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717" tIns="210717" rIns="210717" bIns="21071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OSS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latin typeface="Raleway" panose="020B0503030101060003" pitchFamily="34" charset="0"/>
              </a:rPr>
              <a:t>PP 24 / 2018</a:t>
            </a:r>
            <a:r>
              <a:rPr lang="en-US" b="1" kern="1200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85A7094-079E-476A-A28D-AB1C1B39F6FF}"/>
              </a:ext>
            </a:extLst>
          </p:cNvPr>
          <p:cNvGrpSpPr/>
          <p:nvPr/>
        </p:nvGrpSpPr>
        <p:grpSpPr>
          <a:xfrm>
            <a:off x="3066117" y="2911449"/>
            <a:ext cx="1196046" cy="1196046"/>
            <a:chOff x="6856208" y="2005014"/>
            <a:chExt cx="1196046" cy="1196046"/>
          </a:xfrm>
        </p:grpSpPr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1BE79E7F-D82D-4695-881C-1826A8D577F5}"/>
                </a:ext>
              </a:extLst>
            </p:cNvPr>
            <p:cNvSpPr/>
            <p:nvPr/>
          </p:nvSpPr>
          <p:spPr>
            <a:xfrm>
              <a:off x="6856208" y="2005014"/>
              <a:ext cx="1196046" cy="1196046"/>
            </a:xfrm>
            <a:custGeom>
              <a:avLst/>
              <a:gdLst>
                <a:gd name="connsiteX0" fmla="*/ 0 w 1196046"/>
                <a:gd name="connsiteY0" fmla="*/ 598023 h 1196046"/>
                <a:gd name="connsiteX1" fmla="*/ 598023 w 1196046"/>
                <a:gd name="connsiteY1" fmla="*/ 0 h 1196046"/>
                <a:gd name="connsiteX2" fmla="*/ 1196046 w 1196046"/>
                <a:gd name="connsiteY2" fmla="*/ 598023 h 1196046"/>
                <a:gd name="connsiteX3" fmla="*/ 598023 w 1196046"/>
                <a:gd name="connsiteY3" fmla="*/ 1196046 h 1196046"/>
                <a:gd name="connsiteX4" fmla="*/ 0 w 1196046"/>
                <a:gd name="connsiteY4" fmla="*/ 598023 h 119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6046" h="1196046">
                  <a:moveTo>
                    <a:pt x="0" y="598023"/>
                  </a:moveTo>
                  <a:cubicBezTo>
                    <a:pt x="0" y="267744"/>
                    <a:pt x="267744" y="0"/>
                    <a:pt x="598023" y="0"/>
                  </a:cubicBezTo>
                  <a:cubicBezTo>
                    <a:pt x="928302" y="0"/>
                    <a:pt x="1196046" y="267744"/>
                    <a:pt x="1196046" y="598023"/>
                  </a:cubicBezTo>
                  <a:cubicBezTo>
                    <a:pt x="1196046" y="928302"/>
                    <a:pt x="928302" y="1196046"/>
                    <a:pt x="598023" y="1196046"/>
                  </a:cubicBezTo>
                  <a:cubicBezTo>
                    <a:pt x="267744" y="1196046"/>
                    <a:pt x="0" y="928302"/>
                    <a:pt x="0" y="598023"/>
                  </a:cubicBez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0717" tIns="210717" rIns="210717" bIns="21071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76D6878-AAED-47A9-A1BC-B0F19531EE58}"/>
                </a:ext>
              </a:extLst>
            </p:cNvPr>
            <p:cNvGrpSpPr/>
            <p:nvPr/>
          </p:nvGrpSpPr>
          <p:grpSpPr>
            <a:xfrm>
              <a:off x="7197670" y="2185733"/>
              <a:ext cx="511419" cy="718285"/>
              <a:chOff x="5281085" y="3081515"/>
              <a:chExt cx="1553348" cy="2181667"/>
            </a:xfrm>
            <a:solidFill>
              <a:schemeClr val="bg1"/>
            </a:solidFill>
          </p:grpSpPr>
          <p:sp>
            <p:nvSpPr>
              <p:cNvPr id="80" name="Freeform 77">
                <a:extLst>
                  <a:ext uri="{FF2B5EF4-FFF2-40B4-BE49-F238E27FC236}">
                    <a16:creationId xmlns:a16="http://schemas.microsoft.com/office/drawing/2014/main" id="{A35BB63A-6E56-4AFE-9642-CF496D0F13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1085" y="4390515"/>
                <a:ext cx="1553348" cy="872667"/>
              </a:xfrm>
              <a:custGeom>
                <a:avLst/>
                <a:gdLst>
                  <a:gd name="T0" fmla="*/ 268 w 350"/>
                  <a:gd name="T1" fmla="*/ 3 h 196"/>
                  <a:gd name="T2" fmla="*/ 257 w 350"/>
                  <a:gd name="T3" fmla="*/ 0 h 196"/>
                  <a:gd name="T4" fmla="*/ 257 w 350"/>
                  <a:gd name="T5" fmla="*/ 0 h 196"/>
                  <a:gd name="T6" fmla="*/ 231 w 350"/>
                  <a:gd name="T7" fmla="*/ 53 h 196"/>
                  <a:gd name="T8" fmla="*/ 224 w 350"/>
                  <a:gd name="T9" fmla="*/ 58 h 196"/>
                  <a:gd name="T10" fmla="*/ 216 w 350"/>
                  <a:gd name="T11" fmla="*/ 54 h 196"/>
                  <a:gd name="T12" fmla="*/ 195 w 350"/>
                  <a:gd name="T13" fmla="*/ 24 h 196"/>
                  <a:gd name="T14" fmla="*/ 190 w 350"/>
                  <a:gd name="T15" fmla="*/ 21 h 196"/>
                  <a:gd name="T16" fmla="*/ 185 w 350"/>
                  <a:gd name="T17" fmla="*/ 23 h 196"/>
                  <a:gd name="T18" fmla="*/ 180 w 350"/>
                  <a:gd name="T19" fmla="*/ 28 h 196"/>
                  <a:gd name="T20" fmla="*/ 175 w 350"/>
                  <a:gd name="T21" fmla="*/ 30 h 196"/>
                  <a:gd name="T22" fmla="*/ 171 w 350"/>
                  <a:gd name="T23" fmla="*/ 29 h 196"/>
                  <a:gd name="T24" fmla="*/ 166 w 350"/>
                  <a:gd name="T25" fmla="*/ 23 h 196"/>
                  <a:gd name="T26" fmla="*/ 161 w 350"/>
                  <a:gd name="T27" fmla="*/ 21 h 196"/>
                  <a:gd name="T28" fmla="*/ 156 w 350"/>
                  <a:gd name="T29" fmla="*/ 24 h 196"/>
                  <a:gd name="T30" fmla="*/ 135 w 350"/>
                  <a:gd name="T31" fmla="*/ 54 h 196"/>
                  <a:gd name="T32" fmla="*/ 127 w 350"/>
                  <a:gd name="T33" fmla="*/ 58 h 196"/>
                  <a:gd name="T34" fmla="*/ 120 w 350"/>
                  <a:gd name="T35" fmla="*/ 53 h 196"/>
                  <a:gd name="T36" fmla="*/ 94 w 350"/>
                  <a:gd name="T37" fmla="*/ 0 h 196"/>
                  <a:gd name="T38" fmla="*/ 94 w 350"/>
                  <a:gd name="T39" fmla="*/ 0 h 196"/>
                  <a:gd name="T40" fmla="*/ 82 w 350"/>
                  <a:gd name="T41" fmla="*/ 3 h 196"/>
                  <a:gd name="T42" fmla="*/ 0 w 350"/>
                  <a:gd name="T43" fmla="*/ 107 h 196"/>
                  <a:gd name="T44" fmla="*/ 0 w 350"/>
                  <a:gd name="T45" fmla="*/ 173 h 196"/>
                  <a:gd name="T46" fmla="*/ 24 w 350"/>
                  <a:gd name="T47" fmla="*/ 196 h 196"/>
                  <a:gd name="T48" fmla="*/ 327 w 350"/>
                  <a:gd name="T49" fmla="*/ 196 h 196"/>
                  <a:gd name="T50" fmla="*/ 350 w 350"/>
                  <a:gd name="T51" fmla="*/ 173 h 196"/>
                  <a:gd name="T52" fmla="*/ 350 w 350"/>
                  <a:gd name="T53" fmla="*/ 107 h 196"/>
                  <a:gd name="T54" fmla="*/ 268 w 350"/>
                  <a:gd name="T55" fmla="*/ 3 h 196"/>
                  <a:gd name="T56" fmla="*/ 175 w 350"/>
                  <a:gd name="T57" fmla="*/ 177 h 196"/>
                  <a:gd name="T58" fmla="*/ 166 w 350"/>
                  <a:gd name="T59" fmla="*/ 167 h 196"/>
                  <a:gd name="T60" fmla="*/ 175 w 350"/>
                  <a:gd name="T61" fmla="*/ 158 h 196"/>
                  <a:gd name="T62" fmla="*/ 185 w 350"/>
                  <a:gd name="T63" fmla="*/ 167 h 196"/>
                  <a:gd name="T64" fmla="*/ 175 w 350"/>
                  <a:gd name="T65" fmla="*/ 177 h 196"/>
                  <a:gd name="T66" fmla="*/ 175 w 350"/>
                  <a:gd name="T67" fmla="*/ 130 h 196"/>
                  <a:gd name="T68" fmla="*/ 166 w 350"/>
                  <a:gd name="T69" fmla="*/ 120 h 196"/>
                  <a:gd name="T70" fmla="*/ 175 w 350"/>
                  <a:gd name="T71" fmla="*/ 110 h 196"/>
                  <a:gd name="T72" fmla="*/ 185 w 350"/>
                  <a:gd name="T73" fmla="*/ 120 h 196"/>
                  <a:gd name="T74" fmla="*/ 175 w 350"/>
                  <a:gd name="T75" fmla="*/ 130 h 196"/>
                  <a:gd name="T76" fmla="*/ 175 w 350"/>
                  <a:gd name="T77" fmla="*/ 82 h 196"/>
                  <a:gd name="T78" fmla="*/ 166 w 350"/>
                  <a:gd name="T79" fmla="*/ 72 h 196"/>
                  <a:gd name="T80" fmla="*/ 175 w 350"/>
                  <a:gd name="T81" fmla="*/ 62 h 196"/>
                  <a:gd name="T82" fmla="*/ 185 w 350"/>
                  <a:gd name="T83" fmla="*/ 72 h 196"/>
                  <a:gd name="T84" fmla="*/ 175 w 350"/>
                  <a:gd name="T85" fmla="*/ 8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0" h="196">
                    <a:moveTo>
                      <a:pt x="268" y="3"/>
                    </a:moveTo>
                    <a:cubicBezTo>
                      <a:pt x="257" y="0"/>
                      <a:pt x="257" y="0"/>
                      <a:pt x="257" y="0"/>
                    </a:cubicBezTo>
                    <a:cubicBezTo>
                      <a:pt x="257" y="0"/>
                      <a:pt x="257" y="0"/>
                      <a:pt x="257" y="0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30" y="56"/>
                      <a:pt x="227" y="58"/>
                      <a:pt x="224" y="58"/>
                    </a:cubicBezTo>
                    <a:cubicBezTo>
                      <a:pt x="221" y="58"/>
                      <a:pt x="218" y="57"/>
                      <a:pt x="216" y="54"/>
                    </a:cubicBezTo>
                    <a:cubicBezTo>
                      <a:pt x="195" y="24"/>
                      <a:pt x="195" y="24"/>
                      <a:pt x="195" y="24"/>
                    </a:cubicBezTo>
                    <a:cubicBezTo>
                      <a:pt x="194" y="23"/>
                      <a:pt x="192" y="22"/>
                      <a:pt x="190" y="21"/>
                    </a:cubicBezTo>
                    <a:cubicBezTo>
                      <a:pt x="188" y="21"/>
                      <a:pt x="187" y="22"/>
                      <a:pt x="185" y="23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179" y="30"/>
                      <a:pt x="177" y="30"/>
                      <a:pt x="175" y="30"/>
                    </a:cubicBezTo>
                    <a:cubicBezTo>
                      <a:pt x="174" y="30"/>
                      <a:pt x="172" y="30"/>
                      <a:pt x="171" y="29"/>
                    </a:cubicBezTo>
                    <a:cubicBezTo>
                      <a:pt x="166" y="23"/>
                      <a:pt x="166" y="23"/>
                      <a:pt x="166" y="23"/>
                    </a:cubicBezTo>
                    <a:cubicBezTo>
                      <a:pt x="164" y="22"/>
                      <a:pt x="163" y="21"/>
                      <a:pt x="161" y="21"/>
                    </a:cubicBezTo>
                    <a:cubicBezTo>
                      <a:pt x="159" y="22"/>
                      <a:pt x="157" y="23"/>
                      <a:pt x="156" y="24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33" y="57"/>
                      <a:pt x="130" y="58"/>
                      <a:pt x="127" y="58"/>
                    </a:cubicBezTo>
                    <a:cubicBezTo>
                      <a:pt x="124" y="58"/>
                      <a:pt x="121" y="56"/>
                      <a:pt x="120" y="53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34" y="15"/>
                      <a:pt x="0" y="58"/>
                      <a:pt x="0" y="107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85"/>
                      <a:pt x="11" y="196"/>
                      <a:pt x="24" y="196"/>
                    </a:cubicBezTo>
                    <a:cubicBezTo>
                      <a:pt x="327" y="196"/>
                      <a:pt x="327" y="196"/>
                      <a:pt x="327" y="196"/>
                    </a:cubicBezTo>
                    <a:cubicBezTo>
                      <a:pt x="340" y="196"/>
                      <a:pt x="350" y="185"/>
                      <a:pt x="350" y="173"/>
                    </a:cubicBezTo>
                    <a:cubicBezTo>
                      <a:pt x="350" y="107"/>
                      <a:pt x="350" y="107"/>
                      <a:pt x="350" y="107"/>
                    </a:cubicBezTo>
                    <a:cubicBezTo>
                      <a:pt x="350" y="58"/>
                      <a:pt x="317" y="15"/>
                      <a:pt x="268" y="3"/>
                    </a:cubicBezTo>
                    <a:moveTo>
                      <a:pt x="175" y="177"/>
                    </a:moveTo>
                    <a:cubicBezTo>
                      <a:pt x="170" y="177"/>
                      <a:pt x="166" y="173"/>
                      <a:pt x="166" y="167"/>
                    </a:cubicBezTo>
                    <a:cubicBezTo>
                      <a:pt x="166" y="162"/>
                      <a:pt x="170" y="158"/>
                      <a:pt x="175" y="158"/>
                    </a:cubicBezTo>
                    <a:cubicBezTo>
                      <a:pt x="181" y="158"/>
                      <a:pt x="185" y="162"/>
                      <a:pt x="185" y="167"/>
                    </a:cubicBezTo>
                    <a:cubicBezTo>
                      <a:pt x="185" y="173"/>
                      <a:pt x="181" y="177"/>
                      <a:pt x="175" y="177"/>
                    </a:cubicBezTo>
                    <a:moveTo>
                      <a:pt x="175" y="130"/>
                    </a:moveTo>
                    <a:cubicBezTo>
                      <a:pt x="170" y="130"/>
                      <a:pt x="166" y="125"/>
                      <a:pt x="166" y="120"/>
                    </a:cubicBezTo>
                    <a:cubicBezTo>
                      <a:pt x="166" y="114"/>
                      <a:pt x="170" y="110"/>
                      <a:pt x="175" y="110"/>
                    </a:cubicBezTo>
                    <a:cubicBezTo>
                      <a:pt x="181" y="110"/>
                      <a:pt x="185" y="114"/>
                      <a:pt x="185" y="120"/>
                    </a:cubicBezTo>
                    <a:cubicBezTo>
                      <a:pt x="185" y="125"/>
                      <a:pt x="181" y="130"/>
                      <a:pt x="175" y="130"/>
                    </a:cubicBezTo>
                    <a:moveTo>
                      <a:pt x="175" y="82"/>
                    </a:moveTo>
                    <a:cubicBezTo>
                      <a:pt x="170" y="82"/>
                      <a:pt x="166" y="77"/>
                      <a:pt x="166" y="72"/>
                    </a:cubicBezTo>
                    <a:cubicBezTo>
                      <a:pt x="166" y="66"/>
                      <a:pt x="170" y="62"/>
                      <a:pt x="175" y="62"/>
                    </a:cubicBezTo>
                    <a:cubicBezTo>
                      <a:pt x="181" y="62"/>
                      <a:pt x="185" y="66"/>
                      <a:pt x="185" y="72"/>
                    </a:cubicBezTo>
                    <a:cubicBezTo>
                      <a:pt x="185" y="77"/>
                      <a:pt x="181" y="82"/>
                      <a:pt x="175" y="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" name="Freeform 6">
                <a:extLst>
                  <a:ext uri="{FF2B5EF4-FFF2-40B4-BE49-F238E27FC236}">
                    <a16:creationId xmlns:a16="http://schemas.microsoft.com/office/drawing/2014/main" id="{6695C51E-E1B3-4829-829E-52A10CB9DE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16707" y="3081515"/>
                <a:ext cx="1099560" cy="1335182"/>
              </a:xfrm>
              <a:custGeom>
                <a:avLst/>
                <a:gdLst>
                  <a:gd name="T0" fmla="*/ 16 w 250"/>
                  <a:gd name="T1" fmla="*/ 152 h 302"/>
                  <a:gd name="T2" fmla="*/ 2 w 250"/>
                  <a:gd name="T3" fmla="*/ 187 h 302"/>
                  <a:gd name="T4" fmla="*/ 28 w 250"/>
                  <a:gd name="T5" fmla="*/ 223 h 302"/>
                  <a:gd name="T6" fmla="*/ 123 w 250"/>
                  <a:gd name="T7" fmla="*/ 302 h 302"/>
                  <a:gd name="T8" fmla="*/ 217 w 250"/>
                  <a:gd name="T9" fmla="*/ 223 h 302"/>
                  <a:gd name="T10" fmla="*/ 245 w 250"/>
                  <a:gd name="T11" fmla="*/ 187 h 302"/>
                  <a:gd name="T12" fmla="*/ 235 w 250"/>
                  <a:gd name="T13" fmla="*/ 154 h 302"/>
                  <a:gd name="T14" fmla="*/ 196 w 250"/>
                  <a:gd name="T15" fmla="*/ 60 h 302"/>
                  <a:gd name="T16" fmla="*/ 56 w 250"/>
                  <a:gd name="T17" fmla="*/ 47 h 302"/>
                  <a:gd name="T18" fmla="*/ 9 w 250"/>
                  <a:gd name="T19" fmla="*/ 99 h 302"/>
                  <a:gd name="T20" fmla="*/ 10 w 250"/>
                  <a:gd name="T21" fmla="*/ 110 h 302"/>
                  <a:gd name="T22" fmla="*/ 20 w 250"/>
                  <a:gd name="T23" fmla="*/ 113 h 302"/>
                  <a:gd name="T24" fmla="*/ 16 w 250"/>
                  <a:gd name="T25" fmla="*/ 152 h 302"/>
                  <a:gd name="T26" fmla="*/ 36 w 250"/>
                  <a:gd name="T27" fmla="*/ 151 h 302"/>
                  <a:gd name="T28" fmla="*/ 167 w 250"/>
                  <a:gd name="T29" fmla="*/ 98 h 302"/>
                  <a:gd name="T30" fmla="*/ 209 w 250"/>
                  <a:gd name="T31" fmla="*/ 173 h 302"/>
                  <a:gd name="T32" fmla="*/ 123 w 250"/>
                  <a:gd name="T33" fmla="*/ 282 h 302"/>
                  <a:gd name="T34" fmla="*/ 36 w 250"/>
                  <a:gd name="T35" fmla="*/ 163 h 302"/>
                  <a:gd name="T36" fmla="*/ 36 w 250"/>
                  <a:gd name="T37" fmla="*/ 15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0" h="302">
                    <a:moveTo>
                      <a:pt x="16" y="152"/>
                    </a:moveTo>
                    <a:cubicBezTo>
                      <a:pt x="7" y="156"/>
                      <a:pt x="0" y="165"/>
                      <a:pt x="2" y="187"/>
                    </a:cubicBezTo>
                    <a:cubicBezTo>
                      <a:pt x="4" y="210"/>
                      <a:pt x="16" y="220"/>
                      <a:pt x="28" y="223"/>
                    </a:cubicBezTo>
                    <a:cubicBezTo>
                      <a:pt x="46" y="266"/>
                      <a:pt x="81" y="302"/>
                      <a:pt x="123" y="302"/>
                    </a:cubicBezTo>
                    <a:cubicBezTo>
                      <a:pt x="164" y="302"/>
                      <a:pt x="199" y="267"/>
                      <a:pt x="217" y="223"/>
                    </a:cubicBezTo>
                    <a:cubicBezTo>
                      <a:pt x="230" y="221"/>
                      <a:pt x="243" y="211"/>
                      <a:pt x="245" y="187"/>
                    </a:cubicBezTo>
                    <a:cubicBezTo>
                      <a:pt x="246" y="169"/>
                      <a:pt x="242" y="159"/>
                      <a:pt x="235" y="154"/>
                    </a:cubicBezTo>
                    <a:cubicBezTo>
                      <a:pt x="250" y="76"/>
                      <a:pt x="196" y="60"/>
                      <a:pt x="196" y="60"/>
                    </a:cubicBezTo>
                    <a:cubicBezTo>
                      <a:pt x="196" y="60"/>
                      <a:pt x="146" y="0"/>
                      <a:pt x="56" y="47"/>
                    </a:cubicBezTo>
                    <a:cubicBezTo>
                      <a:pt x="39" y="56"/>
                      <a:pt x="21" y="75"/>
                      <a:pt x="9" y="99"/>
                    </a:cubicBezTo>
                    <a:cubicBezTo>
                      <a:pt x="8" y="103"/>
                      <a:pt x="8" y="107"/>
                      <a:pt x="10" y="110"/>
                    </a:cubicBezTo>
                    <a:cubicBezTo>
                      <a:pt x="13" y="113"/>
                      <a:pt x="17" y="114"/>
                      <a:pt x="20" y="113"/>
                    </a:cubicBezTo>
                    <a:cubicBezTo>
                      <a:pt x="10" y="135"/>
                      <a:pt x="16" y="150"/>
                      <a:pt x="16" y="152"/>
                    </a:cubicBezTo>
                    <a:moveTo>
                      <a:pt x="36" y="151"/>
                    </a:moveTo>
                    <a:cubicBezTo>
                      <a:pt x="104" y="151"/>
                      <a:pt x="145" y="122"/>
                      <a:pt x="167" y="98"/>
                    </a:cubicBezTo>
                    <a:cubicBezTo>
                      <a:pt x="191" y="122"/>
                      <a:pt x="203" y="152"/>
                      <a:pt x="209" y="173"/>
                    </a:cubicBezTo>
                    <a:cubicBezTo>
                      <a:pt x="204" y="225"/>
                      <a:pt x="168" y="282"/>
                      <a:pt x="123" y="282"/>
                    </a:cubicBezTo>
                    <a:cubicBezTo>
                      <a:pt x="75" y="282"/>
                      <a:pt x="36" y="217"/>
                      <a:pt x="36" y="163"/>
                    </a:cubicBezTo>
                    <a:cubicBezTo>
                      <a:pt x="36" y="159"/>
                      <a:pt x="36" y="155"/>
                      <a:pt x="36" y="1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F7FC48-DA37-4D76-BFA1-F038FC3439BB}"/>
              </a:ext>
            </a:extLst>
          </p:cNvPr>
          <p:cNvGrpSpPr/>
          <p:nvPr/>
        </p:nvGrpSpPr>
        <p:grpSpPr>
          <a:xfrm>
            <a:off x="1194063" y="1139123"/>
            <a:ext cx="916501" cy="916501"/>
            <a:chOff x="2724901" y="1287380"/>
            <a:chExt cx="1196046" cy="1196046"/>
          </a:xfrm>
        </p:grpSpPr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8389D52F-95DE-4BB5-8E50-38EE758C722E}"/>
                </a:ext>
              </a:extLst>
            </p:cNvPr>
            <p:cNvSpPr/>
            <p:nvPr/>
          </p:nvSpPr>
          <p:spPr>
            <a:xfrm>
              <a:off x="2724901" y="1287380"/>
              <a:ext cx="1196046" cy="1196046"/>
            </a:xfrm>
            <a:custGeom>
              <a:avLst/>
              <a:gdLst>
                <a:gd name="connsiteX0" fmla="*/ 0 w 1196046"/>
                <a:gd name="connsiteY0" fmla="*/ 598023 h 1196046"/>
                <a:gd name="connsiteX1" fmla="*/ 598023 w 1196046"/>
                <a:gd name="connsiteY1" fmla="*/ 0 h 1196046"/>
                <a:gd name="connsiteX2" fmla="*/ 1196046 w 1196046"/>
                <a:gd name="connsiteY2" fmla="*/ 598023 h 1196046"/>
                <a:gd name="connsiteX3" fmla="*/ 598023 w 1196046"/>
                <a:gd name="connsiteY3" fmla="*/ 1196046 h 1196046"/>
                <a:gd name="connsiteX4" fmla="*/ 0 w 1196046"/>
                <a:gd name="connsiteY4" fmla="*/ 598023 h 119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6046" h="1196046">
                  <a:moveTo>
                    <a:pt x="0" y="598023"/>
                  </a:moveTo>
                  <a:cubicBezTo>
                    <a:pt x="0" y="267744"/>
                    <a:pt x="267744" y="0"/>
                    <a:pt x="598023" y="0"/>
                  </a:cubicBezTo>
                  <a:cubicBezTo>
                    <a:pt x="928302" y="0"/>
                    <a:pt x="1196046" y="267744"/>
                    <a:pt x="1196046" y="598023"/>
                  </a:cubicBezTo>
                  <a:cubicBezTo>
                    <a:pt x="1196046" y="928302"/>
                    <a:pt x="928302" y="1196046"/>
                    <a:pt x="598023" y="1196046"/>
                  </a:cubicBezTo>
                  <a:cubicBezTo>
                    <a:pt x="267744" y="1196046"/>
                    <a:pt x="0" y="928302"/>
                    <a:pt x="0" y="598023"/>
                  </a:cubicBezTo>
                  <a:close/>
                </a:path>
              </a:pathLst>
            </a:custGeom>
            <a:solidFill>
              <a:srgbClr val="F39C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0717" tIns="210717" rIns="210717" bIns="21071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84" name="Freeform 47">
              <a:extLst>
                <a:ext uri="{FF2B5EF4-FFF2-40B4-BE49-F238E27FC236}">
                  <a16:creationId xmlns:a16="http://schemas.microsoft.com/office/drawing/2014/main" id="{8CACFE14-CDF1-4DF3-91D2-5A78C9A64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7491" y="1632887"/>
              <a:ext cx="440659" cy="550019"/>
            </a:xfrm>
            <a:custGeom>
              <a:avLst/>
              <a:gdLst>
                <a:gd name="T0" fmla="*/ 53 w 58"/>
                <a:gd name="T1" fmla="*/ 34 h 72"/>
                <a:gd name="T2" fmla="*/ 54 w 58"/>
                <a:gd name="T3" fmla="*/ 34 h 72"/>
                <a:gd name="T4" fmla="*/ 55 w 58"/>
                <a:gd name="T5" fmla="*/ 33 h 72"/>
                <a:gd name="T6" fmla="*/ 55 w 58"/>
                <a:gd name="T7" fmla="*/ 26 h 72"/>
                <a:gd name="T8" fmla="*/ 47 w 58"/>
                <a:gd name="T9" fmla="*/ 8 h 72"/>
                <a:gd name="T10" fmla="*/ 29 w 58"/>
                <a:gd name="T11" fmla="*/ 0 h 72"/>
                <a:gd name="T12" fmla="*/ 11 w 58"/>
                <a:gd name="T13" fmla="*/ 8 h 72"/>
                <a:gd name="T14" fmla="*/ 3 w 58"/>
                <a:gd name="T15" fmla="*/ 26 h 72"/>
                <a:gd name="T16" fmla="*/ 3 w 58"/>
                <a:gd name="T17" fmla="*/ 33 h 72"/>
                <a:gd name="T18" fmla="*/ 4 w 58"/>
                <a:gd name="T19" fmla="*/ 34 h 72"/>
                <a:gd name="T20" fmla="*/ 4 w 58"/>
                <a:gd name="T21" fmla="*/ 34 h 72"/>
                <a:gd name="T22" fmla="*/ 0 w 58"/>
                <a:gd name="T23" fmla="*/ 40 h 72"/>
                <a:gd name="T24" fmla="*/ 0 w 58"/>
                <a:gd name="T25" fmla="*/ 66 h 72"/>
                <a:gd name="T26" fmla="*/ 6 w 58"/>
                <a:gd name="T27" fmla="*/ 72 h 72"/>
                <a:gd name="T28" fmla="*/ 52 w 58"/>
                <a:gd name="T29" fmla="*/ 72 h 72"/>
                <a:gd name="T30" fmla="*/ 58 w 58"/>
                <a:gd name="T31" fmla="*/ 66 h 72"/>
                <a:gd name="T32" fmla="*/ 58 w 58"/>
                <a:gd name="T33" fmla="*/ 40 h 72"/>
                <a:gd name="T34" fmla="*/ 53 w 58"/>
                <a:gd name="T35" fmla="*/ 34 h 72"/>
                <a:gd name="T36" fmla="*/ 10 w 58"/>
                <a:gd name="T37" fmla="*/ 33 h 72"/>
                <a:gd name="T38" fmla="*/ 10 w 58"/>
                <a:gd name="T39" fmla="*/ 26 h 72"/>
                <a:gd name="T40" fmla="*/ 16 w 58"/>
                <a:gd name="T41" fmla="*/ 13 h 72"/>
                <a:gd name="T42" fmla="*/ 29 w 58"/>
                <a:gd name="T43" fmla="*/ 8 h 72"/>
                <a:gd name="T44" fmla="*/ 42 w 58"/>
                <a:gd name="T45" fmla="*/ 13 h 72"/>
                <a:gd name="T46" fmla="*/ 47 w 58"/>
                <a:gd name="T47" fmla="*/ 26 h 72"/>
                <a:gd name="T48" fmla="*/ 47 w 58"/>
                <a:gd name="T49" fmla="*/ 33 h 72"/>
                <a:gd name="T50" fmla="*/ 48 w 58"/>
                <a:gd name="T51" fmla="*/ 34 h 72"/>
                <a:gd name="T52" fmla="*/ 10 w 58"/>
                <a:gd name="T53" fmla="*/ 34 h 72"/>
                <a:gd name="T54" fmla="*/ 10 w 58"/>
                <a:gd name="T55" fmla="*/ 33 h 72"/>
                <a:gd name="T56" fmla="*/ 32 w 58"/>
                <a:gd name="T57" fmla="*/ 53 h 72"/>
                <a:gd name="T58" fmla="*/ 32 w 58"/>
                <a:gd name="T59" fmla="*/ 62 h 72"/>
                <a:gd name="T60" fmla="*/ 30 w 58"/>
                <a:gd name="T61" fmla="*/ 65 h 72"/>
                <a:gd name="T62" fmla="*/ 28 w 58"/>
                <a:gd name="T63" fmla="*/ 65 h 72"/>
                <a:gd name="T64" fmla="*/ 26 w 58"/>
                <a:gd name="T65" fmla="*/ 62 h 72"/>
                <a:gd name="T66" fmla="*/ 26 w 58"/>
                <a:gd name="T67" fmla="*/ 53 h 72"/>
                <a:gd name="T68" fmla="*/ 23 w 58"/>
                <a:gd name="T69" fmla="*/ 48 h 72"/>
                <a:gd name="T70" fmla="*/ 29 w 58"/>
                <a:gd name="T71" fmla="*/ 43 h 72"/>
                <a:gd name="T72" fmla="*/ 35 w 58"/>
                <a:gd name="T73" fmla="*/ 48 h 72"/>
                <a:gd name="T74" fmla="*/ 32 w 58"/>
                <a:gd name="T75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72">
                  <a:moveTo>
                    <a:pt x="53" y="3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55" y="34"/>
                    <a:pt x="55" y="34"/>
                    <a:pt x="55" y="33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19"/>
                    <a:pt x="52" y="12"/>
                    <a:pt x="47" y="8"/>
                  </a:cubicBezTo>
                  <a:cubicBezTo>
                    <a:pt x="43" y="3"/>
                    <a:pt x="36" y="0"/>
                    <a:pt x="29" y="0"/>
                  </a:cubicBezTo>
                  <a:cubicBezTo>
                    <a:pt x="22" y="0"/>
                    <a:pt x="15" y="3"/>
                    <a:pt x="11" y="8"/>
                  </a:cubicBezTo>
                  <a:cubicBezTo>
                    <a:pt x="6" y="12"/>
                    <a:pt x="3" y="19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2" y="35"/>
                    <a:pt x="0" y="37"/>
                    <a:pt x="0" y="4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9"/>
                    <a:pt x="3" y="72"/>
                    <a:pt x="6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5" y="72"/>
                    <a:pt x="58" y="69"/>
                    <a:pt x="58" y="66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37"/>
                    <a:pt x="56" y="35"/>
                    <a:pt x="53" y="34"/>
                  </a:cubicBezTo>
                  <a:close/>
                  <a:moveTo>
                    <a:pt x="10" y="33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0" y="21"/>
                    <a:pt x="13" y="16"/>
                    <a:pt x="16" y="13"/>
                  </a:cubicBezTo>
                  <a:cubicBezTo>
                    <a:pt x="19" y="10"/>
                    <a:pt x="24" y="8"/>
                    <a:pt x="29" y="8"/>
                  </a:cubicBezTo>
                  <a:cubicBezTo>
                    <a:pt x="34" y="8"/>
                    <a:pt x="39" y="10"/>
                    <a:pt x="42" y="13"/>
                  </a:cubicBezTo>
                  <a:cubicBezTo>
                    <a:pt x="45" y="16"/>
                    <a:pt x="47" y="21"/>
                    <a:pt x="47" y="2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8" y="34"/>
                    <a:pt x="4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3"/>
                  </a:cubicBezTo>
                  <a:close/>
                  <a:moveTo>
                    <a:pt x="32" y="53"/>
                  </a:moveTo>
                  <a:cubicBezTo>
                    <a:pt x="32" y="62"/>
                    <a:pt x="32" y="62"/>
                    <a:pt x="32" y="62"/>
                  </a:cubicBezTo>
                  <a:cubicBezTo>
                    <a:pt x="32" y="64"/>
                    <a:pt x="31" y="65"/>
                    <a:pt x="30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5"/>
                    <a:pt x="26" y="64"/>
                    <a:pt x="26" y="6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4" y="52"/>
                    <a:pt x="23" y="50"/>
                    <a:pt x="23" y="48"/>
                  </a:cubicBezTo>
                  <a:cubicBezTo>
                    <a:pt x="23" y="45"/>
                    <a:pt x="26" y="43"/>
                    <a:pt x="29" y="43"/>
                  </a:cubicBezTo>
                  <a:cubicBezTo>
                    <a:pt x="32" y="43"/>
                    <a:pt x="35" y="45"/>
                    <a:pt x="35" y="48"/>
                  </a:cubicBezTo>
                  <a:cubicBezTo>
                    <a:pt x="35" y="50"/>
                    <a:pt x="34" y="52"/>
                    <a:pt x="32" y="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DE85D20-66BB-425C-85DB-9E228C29AC8A}"/>
              </a:ext>
            </a:extLst>
          </p:cNvPr>
          <p:cNvGrpSpPr/>
          <p:nvPr/>
        </p:nvGrpSpPr>
        <p:grpSpPr>
          <a:xfrm>
            <a:off x="979183" y="4891979"/>
            <a:ext cx="1196046" cy="1196046"/>
            <a:chOff x="2724901" y="4636370"/>
            <a:chExt cx="1196046" cy="1196046"/>
          </a:xfrm>
        </p:grpSpPr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C5CC883A-E347-41BB-8E88-11BBC0AD2AEB}"/>
                </a:ext>
              </a:extLst>
            </p:cNvPr>
            <p:cNvSpPr/>
            <p:nvPr/>
          </p:nvSpPr>
          <p:spPr>
            <a:xfrm>
              <a:off x="2724901" y="4636370"/>
              <a:ext cx="1196046" cy="1196046"/>
            </a:xfrm>
            <a:custGeom>
              <a:avLst/>
              <a:gdLst>
                <a:gd name="connsiteX0" fmla="*/ 0 w 1196046"/>
                <a:gd name="connsiteY0" fmla="*/ 598023 h 1196046"/>
                <a:gd name="connsiteX1" fmla="*/ 598023 w 1196046"/>
                <a:gd name="connsiteY1" fmla="*/ 0 h 1196046"/>
                <a:gd name="connsiteX2" fmla="*/ 1196046 w 1196046"/>
                <a:gd name="connsiteY2" fmla="*/ 598023 h 1196046"/>
                <a:gd name="connsiteX3" fmla="*/ 598023 w 1196046"/>
                <a:gd name="connsiteY3" fmla="*/ 1196046 h 1196046"/>
                <a:gd name="connsiteX4" fmla="*/ 0 w 1196046"/>
                <a:gd name="connsiteY4" fmla="*/ 598023 h 119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6046" h="1196046">
                  <a:moveTo>
                    <a:pt x="0" y="598023"/>
                  </a:moveTo>
                  <a:cubicBezTo>
                    <a:pt x="0" y="267744"/>
                    <a:pt x="267744" y="0"/>
                    <a:pt x="598023" y="0"/>
                  </a:cubicBezTo>
                  <a:cubicBezTo>
                    <a:pt x="928302" y="0"/>
                    <a:pt x="1196046" y="267744"/>
                    <a:pt x="1196046" y="598023"/>
                  </a:cubicBezTo>
                  <a:cubicBezTo>
                    <a:pt x="1196046" y="928302"/>
                    <a:pt x="928302" y="1196046"/>
                    <a:pt x="598023" y="1196046"/>
                  </a:cubicBezTo>
                  <a:cubicBezTo>
                    <a:pt x="267744" y="1196046"/>
                    <a:pt x="0" y="928302"/>
                    <a:pt x="0" y="598023"/>
                  </a:cubicBezTo>
                  <a:close/>
                </a:path>
              </a:pathLst>
            </a:custGeom>
            <a:solidFill>
              <a:srgbClr val="2980B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0717" tIns="210717" rIns="210717" bIns="21071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A3CC9BA8-5503-43CB-8FB4-2D3F5CA725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4009" y="4987679"/>
              <a:ext cx="487622" cy="515704"/>
            </a:xfrm>
            <a:custGeom>
              <a:avLst/>
              <a:gdLst>
                <a:gd name="T0" fmla="*/ 3 w 81"/>
                <a:gd name="T1" fmla="*/ 75 h 85"/>
                <a:gd name="T2" fmla="*/ 11 w 81"/>
                <a:gd name="T3" fmla="*/ 75 h 85"/>
                <a:gd name="T4" fmla="*/ 30 w 81"/>
                <a:gd name="T5" fmla="*/ 8 h 85"/>
                <a:gd name="T6" fmla="*/ 40 w 81"/>
                <a:gd name="T7" fmla="*/ 0 h 85"/>
                <a:gd name="T8" fmla="*/ 41 w 81"/>
                <a:gd name="T9" fmla="*/ 0 h 85"/>
                <a:gd name="T10" fmla="*/ 52 w 81"/>
                <a:gd name="T11" fmla="*/ 8 h 85"/>
                <a:gd name="T12" fmla="*/ 70 w 81"/>
                <a:gd name="T13" fmla="*/ 75 h 85"/>
                <a:gd name="T14" fmla="*/ 78 w 81"/>
                <a:gd name="T15" fmla="*/ 75 h 85"/>
                <a:gd name="T16" fmla="*/ 81 w 81"/>
                <a:gd name="T17" fmla="*/ 78 h 85"/>
                <a:gd name="T18" fmla="*/ 81 w 81"/>
                <a:gd name="T19" fmla="*/ 82 h 85"/>
                <a:gd name="T20" fmla="*/ 78 w 81"/>
                <a:gd name="T21" fmla="*/ 85 h 85"/>
                <a:gd name="T22" fmla="*/ 3 w 81"/>
                <a:gd name="T23" fmla="*/ 85 h 85"/>
                <a:gd name="T24" fmla="*/ 0 w 81"/>
                <a:gd name="T25" fmla="*/ 82 h 85"/>
                <a:gd name="T26" fmla="*/ 0 w 81"/>
                <a:gd name="T27" fmla="*/ 78 h 85"/>
                <a:gd name="T28" fmla="*/ 3 w 81"/>
                <a:gd name="T29" fmla="*/ 75 h 85"/>
                <a:gd name="T30" fmla="*/ 65 w 81"/>
                <a:gd name="T31" fmla="*/ 75 h 85"/>
                <a:gd name="T32" fmla="*/ 62 w 81"/>
                <a:gd name="T33" fmla="*/ 64 h 85"/>
                <a:gd name="T34" fmla="*/ 19 w 81"/>
                <a:gd name="T35" fmla="*/ 64 h 85"/>
                <a:gd name="T36" fmla="*/ 16 w 81"/>
                <a:gd name="T37" fmla="*/ 75 h 85"/>
                <a:gd name="T38" fmla="*/ 65 w 81"/>
                <a:gd name="T39" fmla="*/ 75 h 85"/>
                <a:gd name="T40" fmla="*/ 57 w 81"/>
                <a:gd name="T41" fmla="*/ 47 h 85"/>
                <a:gd name="T42" fmla="*/ 54 w 81"/>
                <a:gd name="T43" fmla="*/ 36 h 85"/>
                <a:gd name="T44" fmla="*/ 27 w 81"/>
                <a:gd name="T45" fmla="*/ 36 h 85"/>
                <a:gd name="T46" fmla="*/ 24 w 81"/>
                <a:gd name="T47" fmla="*/ 47 h 85"/>
                <a:gd name="T48" fmla="*/ 57 w 81"/>
                <a:gd name="T49" fmla="*/ 47 h 85"/>
                <a:gd name="T50" fmla="*/ 50 w 81"/>
                <a:gd name="T51" fmla="*/ 20 h 85"/>
                <a:gd name="T52" fmla="*/ 47 w 81"/>
                <a:gd name="T53" fmla="*/ 9 h 85"/>
                <a:gd name="T54" fmla="*/ 41 w 81"/>
                <a:gd name="T55" fmla="*/ 6 h 85"/>
                <a:gd name="T56" fmla="*/ 40 w 81"/>
                <a:gd name="T57" fmla="*/ 6 h 85"/>
                <a:gd name="T58" fmla="*/ 35 w 81"/>
                <a:gd name="T59" fmla="*/ 9 h 85"/>
                <a:gd name="T60" fmla="*/ 32 w 81"/>
                <a:gd name="T61" fmla="*/ 20 h 85"/>
                <a:gd name="T62" fmla="*/ 50 w 81"/>
                <a:gd name="T63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85">
                  <a:moveTo>
                    <a:pt x="3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3"/>
                    <a:pt x="35" y="1"/>
                    <a:pt x="40" y="0"/>
                  </a:cubicBezTo>
                  <a:cubicBezTo>
                    <a:pt x="40" y="0"/>
                    <a:pt x="41" y="0"/>
                    <a:pt x="41" y="0"/>
                  </a:cubicBezTo>
                  <a:cubicBezTo>
                    <a:pt x="46" y="1"/>
                    <a:pt x="50" y="3"/>
                    <a:pt x="52" y="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75"/>
                    <a:pt x="81" y="76"/>
                    <a:pt x="81" y="78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1" y="84"/>
                    <a:pt x="79" y="85"/>
                    <a:pt x="78" y="85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2" y="85"/>
                    <a:pt x="0" y="84"/>
                    <a:pt x="0" y="8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6"/>
                    <a:pt x="2" y="75"/>
                    <a:pt x="3" y="75"/>
                  </a:cubicBezTo>
                  <a:close/>
                  <a:moveTo>
                    <a:pt x="65" y="75"/>
                  </a:moveTo>
                  <a:cubicBezTo>
                    <a:pt x="62" y="64"/>
                    <a:pt x="62" y="64"/>
                    <a:pt x="62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65" y="75"/>
                    <a:pt x="65" y="75"/>
                    <a:pt x="65" y="75"/>
                  </a:cubicBezTo>
                  <a:close/>
                  <a:moveTo>
                    <a:pt x="57" y="47"/>
                  </a:moveTo>
                  <a:cubicBezTo>
                    <a:pt x="54" y="36"/>
                    <a:pt x="54" y="36"/>
                    <a:pt x="54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57" y="47"/>
                    <a:pt x="57" y="47"/>
                    <a:pt x="57" y="47"/>
                  </a:cubicBezTo>
                  <a:close/>
                  <a:moveTo>
                    <a:pt x="50" y="20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6" y="7"/>
                    <a:pt x="44" y="6"/>
                    <a:pt x="41" y="6"/>
                  </a:cubicBezTo>
                  <a:cubicBezTo>
                    <a:pt x="41" y="6"/>
                    <a:pt x="40" y="6"/>
                    <a:pt x="40" y="6"/>
                  </a:cubicBezTo>
                  <a:cubicBezTo>
                    <a:pt x="38" y="6"/>
                    <a:pt x="35" y="7"/>
                    <a:pt x="35" y="9"/>
                  </a:cubicBezTo>
                  <a:cubicBezTo>
                    <a:pt x="32" y="20"/>
                    <a:pt x="32" y="20"/>
                    <a:pt x="32" y="20"/>
                  </a:cubicBezTo>
                  <a:lnTo>
                    <a:pt x="50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B43B91C-E4FC-4F2A-970E-930F15D99213}"/>
              </a:ext>
            </a:extLst>
          </p:cNvPr>
          <p:cNvCxnSpPr/>
          <p:nvPr/>
        </p:nvCxnSpPr>
        <p:spPr>
          <a:xfrm>
            <a:off x="2351789" y="5564878"/>
            <a:ext cx="4303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9ED5EE6-7855-4853-AB6D-15118A6E6084}"/>
              </a:ext>
            </a:extLst>
          </p:cNvPr>
          <p:cNvCxnSpPr/>
          <p:nvPr/>
        </p:nvCxnSpPr>
        <p:spPr>
          <a:xfrm>
            <a:off x="4410215" y="3499679"/>
            <a:ext cx="4316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27825EC-CA90-458F-A9B3-559EFD24BB2E}"/>
              </a:ext>
            </a:extLst>
          </p:cNvPr>
          <p:cNvGrpSpPr/>
          <p:nvPr/>
        </p:nvGrpSpPr>
        <p:grpSpPr>
          <a:xfrm>
            <a:off x="2646401" y="3296351"/>
            <a:ext cx="389290" cy="406655"/>
            <a:chOff x="2556573" y="3302790"/>
            <a:chExt cx="389290" cy="406655"/>
          </a:xfrm>
          <a:solidFill>
            <a:schemeClr val="accent6"/>
          </a:solidFill>
        </p:grpSpPr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6A43F90C-BACB-4891-BEC5-7B013107677C}"/>
                </a:ext>
              </a:extLst>
            </p:cNvPr>
            <p:cNvSpPr/>
            <p:nvPr/>
          </p:nvSpPr>
          <p:spPr>
            <a:xfrm>
              <a:off x="2692286" y="3302790"/>
              <a:ext cx="253577" cy="406655"/>
            </a:xfrm>
            <a:custGeom>
              <a:avLst/>
              <a:gdLst>
                <a:gd name="connsiteX0" fmla="*/ 0 w 253577"/>
                <a:gd name="connsiteY0" fmla="*/ 81331 h 406655"/>
                <a:gd name="connsiteX1" fmla="*/ 126789 w 253577"/>
                <a:gd name="connsiteY1" fmla="*/ 81331 h 406655"/>
                <a:gd name="connsiteX2" fmla="*/ 126789 w 253577"/>
                <a:gd name="connsiteY2" fmla="*/ 0 h 406655"/>
                <a:gd name="connsiteX3" fmla="*/ 253577 w 253577"/>
                <a:gd name="connsiteY3" fmla="*/ 203328 h 406655"/>
                <a:gd name="connsiteX4" fmla="*/ 126789 w 253577"/>
                <a:gd name="connsiteY4" fmla="*/ 406655 h 406655"/>
                <a:gd name="connsiteX5" fmla="*/ 126789 w 253577"/>
                <a:gd name="connsiteY5" fmla="*/ 325324 h 406655"/>
                <a:gd name="connsiteX6" fmla="*/ 0 w 253577"/>
                <a:gd name="connsiteY6" fmla="*/ 325324 h 406655"/>
                <a:gd name="connsiteX7" fmla="*/ 0 w 253577"/>
                <a:gd name="connsiteY7" fmla="*/ 81331 h 4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577" h="406655">
                  <a:moveTo>
                    <a:pt x="0" y="81331"/>
                  </a:moveTo>
                  <a:lnTo>
                    <a:pt x="126789" y="81331"/>
                  </a:lnTo>
                  <a:lnTo>
                    <a:pt x="126789" y="0"/>
                  </a:lnTo>
                  <a:lnTo>
                    <a:pt x="253577" y="203328"/>
                  </a:lnTo>
                  <a:lnTo>
                    <a:pt x="126789" y="406655"/>
                  </a:lnTo>
                  <a:lnTo>
                    <a:pt x="126789" y="325324"/>
                  </a:lnTo>
                  <a:lnTo>
                    <a:pt x="0" y="325324"/>
                  </a:lnTo>
                  <a:lnTo>
                    <a:pt x="0" y="81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331" rIns="76073" bIns="81331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6EA9023B-90B8-40C2-A5DA-029711D4FE58}"/>
                </a:ext>
              </a:extLst>
            </p:cNvPr>
            <p:cNvSpPr/>
            <p:nvPr/>
          </p:nvSpPr>
          <p:spPr>
            <a:xfrm rot="10800000">
              <a:off x="2556573" y="3302790"/>
              <a:ext cx="253577" cy="406655"/>
            </a:xfrm>
            <a:custGeom>
              <a:avLst/>
              <a:gdLst>
                <a:gd name="connsiteX0" fmla="*/ 0 w 253577"/>
                <a:gd name="connsiteY0" fmla="*/ 81331 h 406655"/>
                <a:gd name="connsiteX1" fmla="*/ 126789 w 253577"/>
                <a:gd name="connsiteY1" fmla="*/ 81331 h 406655"/>
                <a:gd name="connsiteX2" fmla="*/ 126789 w 253577"/>
                <a:gd name="connsiteY2" fmla="*/ 0 h 406655"/>
                <a:gd name="connsiteX3" fmla="*/ 253577 w 253577"/>
                <a:gd name="connsiteY3" fmla="*/ 203328 h 406655"/>
                <a:gd name="connsiteX4" fmla="*/ 126789 w 253577"/>
                <a:gd name="connsiteY4" fmla="*/ 406655 h 406655"/>
                <a:gd name="connsiteX5" fmla="*/ 126789 w 253577"/>
                <a:gd name="connsiteY5" fmla="*/ 325324 h 406655"/>
                <a:gd name="connsiteX6" fmla="*/ 0 w 253577"/>
                <a:gd name="connsiteY6" fmla="*/ 325324 h 406655"/>
                <a:gd name="connsiteX7" fmla="*/ 0 w 253577"/>
                <a:gd name="connsiteY7" fmla="*/ 81331 h 4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577" h="406655">
                  <a:moveTo>
                    <a:pt x="0" y="81331"/>
                  </a:moveTo>
                  <a:lnTo>
                    <a:pt x="126789" y="81331"/>
                  </a:lnTo>
                  <a:lnTo>
                    <a:pt x="126789" y="0"/>
                  </a:lnTo>
                  <a:lnTo>
                    <a:pt x="253577" y="203328"/>
                  </a:lnTo>
                  <a:lnTo>
                    <a:pt x="126789" y="406655"/>
                  </a:lnTo>
                  <a:lnTo>
                    <a:pt x="126789" y="325324"/>
                  </a:lnTo>
                  <a:lnTo>
                    <a:pt x="0" y="325324"/>
                  </a:lnTo>
                  <a:lnTo>
                    <a:pt x="0" y="81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331" rIns="76073" bIns="81331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FDB6DA6-DD03-495B-8A74-68A54977C862}"/>
              </a:ext>
            </a:extLst>
          </p:cNvPr>
          <p:cNvGrpSpPr/>
          <p:nvPr/>
        </p:nvGrpSpPr>
        <p:grpSpPr>
          <a:xfrm rot="16200000">
            <a:off x="1453904" y="2095426"/>
            <a:ext cx="389290" cy="406655"/>
            <a:chOff x="2556573" y="3302790"/>
            <a:chExt cx="389290" cy="406655"/>
          </a:xfrm>
          <a:solidFill>
            <a:schemeClr val="accent6"/>
          </a:solidFill>
        </p:grpSpPr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4777D9D7-4C88-4213-AB16-A8C740438812}"/>
                </a:ext>
              </a:extLst>
            </p:cNvPr>
            <p:cNvSpPr/>
            <p:nvPr/>
          </p:nvSpPr>
          <p:spPr>
            <a:xfrm>
              <a:off x="2692286" y="3302790"/>
              <a:ext cx="253577" cy="406655"/>
            </a:xfrm>
            <a:custGeom>
              <a:avLst/>
              <a:gdLst>
                <a:gd name="connsiteX0" fmla="*/ 0 w 253577"/>
                <a:gd name="connsiteY0" fmla="*/ 81331 h 406655"/>
                <a:gd name="connsiteX1" fmla="*/ 126789 w 253577"/>
                <a:gd name="connsiteY1" fmla="*/ 81331 h 406655"/>
                <a:gd name="connsiteX2" fmla="*/ 126789 w 253577"/>
                <a:gd name="connsiteY2" fmla="*/ 0 h 406655"/>
                <a:gd name="connsiteX3" fmla="*/ 253577 w 253577"/>
                <a:gd name="connsiteY3" fmla="*/ 203328 h 406655"/>
                <a:gd name="connsiteX4" fmla="*/ 126789 w 253577"/>
                <a:gd name="connsiteY4" fmla="*/ 406655 h 406655"/>
                <a:gd name="connsiteX5" fmla="*/ 126789 w 253577"/>
                <a:gd name="connsiteY5" fmla="*/ 325324 h 406655"/>
                <a:gd name="connsiteX6" fmla="*/ 0 w 253577"/>
                <a:gd name="connsiteY6" fmla="*/ 325324 h 406655"/>
                <a:gd name="connsiteX7" fmla="*/ 0 w 253577"/>
                <a:gd name="connsiteY7" fmla="*/ 81331 h 4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577" h="406655">
                  <a:moveTo>
                    <a:pt x="0" y="81331"/>
                  </a:moveTo>
                  <a:lnTo>
                    <a:pt x="126789" y="81331"/>
                  </a:lnTo>
                  <a:lnTo>
                    <a:pt x="126789" y="0"/>
                  </a:lnTo>
                  <a:lnTo>
                    <a:pt x="253577" y="203328"/>
                  </a:lnTo>
                  <a:lnTo>
                    <a:pt x="126789" y="406655"/>
                  </a:lnTo>
                  <a:lnTo>
                    <a:pt x="126789" y="325324"/>
                  </a:lnTo>
                  <a:lnTo>
                    <a:pt x="0" y="325324"/>
                  </a:lnTo>
                  <a:lnTo>
                    <a:pt x="0" y="81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331" rIns="76073" bIns="81331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/>
            </a:p>
          </p:txBody>
        </p:sp>
        <p:sp>
          <p:nvSpPr>
            <p:cNvPr id="95" name="Freeform 92">
              <a:extLst>
                <a:ext uri="{FF2B5EF4-FFF2-40B4-BE49-F238E27FC236}">
                  <a16:creationId xmlns:a16="http://schemas.microsoft.com/office/drawing/2014/main" id="{6C85DFC7-8A44-49AC-876E-D2CAE49BE9C8}"/>
                </a:ext>
              </a:extLst>
            </p:cNvPr>
            <p:cNvSpPr/>
            <p:nvPr/>
          </p:nvSpPr>
          <p:spPr>
            <a:xfrm rot="10800000">
              <a:off x="2556573" y="3302790"/>
              <a:ext cx="253577" cy="406655"/>
            </a:xfrm>
            <a:custGeom>
              <a:avLst/>
              <a:gdLst>
                <a:gd name="connsiteX0" fmla="*/ 0 w 253577"/>
                <a:gd name="connsiteY0" fmla="*/ 81331 h 406655"/>
                <a:gd name="connsiteX1" fmla="*/ 126789 w 253577"/>
                <a:gd name="connsiteY1" fmla="*/ 81331 h 406655"/>
                <a:gd name="connsiteX2" fmla="*/ 126789 w 253577"/>
                <a:gd name="connsiteY2" fmla="*/ 0 h 406655"/>
                <a:gd name="connsiteX3" fmla="*/ 253577 w 253577"/>
                <a:gd name="connsiteY3" fmla="*/ 203328 h 406655"/>
                <a:gd name="connsiteX4" fmla="*/ 126789 w 253577"/>
                <a:gd name="connsiteY4" fmla="*/ 406655 h 406655"/>
                <a:gd name="connsiteX5" fmla="*/ 126789 w 253577"/>
                <a:gd name="connsiteY5" fmla="*/ 325324 h 406655"/>
                <a:gd name="connsiteX6" fmla="*/ 0 w 253577"/>
                <a:gd name="connsiteY6" fmla="*/ 325324 h 406655"/>
                <a:gd name="connsiteX7" fmla="*/ 0 w 253577"/>
                <a:gd name="connsiteY7" fmla="*/ 81331 h 4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577" h="406655">
                  <a:moveTo>
                    <a:pt x="0" y="81331"/>
                  </a:moveTo>
                  <a:lnTo>
                    <a:pt x="126789" y="81331"/>
                  </a:lnTo>
                  <a:lnTo>
                    <a:pt x="126789" y="0"/>
                  </a:lnTo>
                  <a:lnTo>
                    <a:pt x="253577" y="203328"/>
                  </a:lnTo>
                  <a:lnTo>
                    <a:pt x="126789" y="406655"/>
                  </a:lnTo>
                  <a:lnTo>
                    <a:pt x="126789" y="325324"/>
                  </a:lnTo>
                  <a:lnTo>
                    <a:pt x="0" y="325324"/>
                  </a:lnTo>
                  <a:lnTo>
                    <a:pt x="0" y="81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331" rIns="76073" bIns="81331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6FA8D1F-2BE5-42A4-BCF7-D44862956F39}"/>
              </a:ext>
            </a:extLst>
          </p:cNvPr>
          <p:cNvGrpSpPr/>
          <p:nvPr/>
        </p:nvGrpSpPr>
        <p:grpSpPr>
          <a:xfrm rot="16200000">
            <a:off x="1417940" y="4466529"/>
            <a:ext cx="389290" cy="406655"/>
            <a:chOff x="2556573" y="3302790"/>
            <a:chExt cx="389290" cy="406655"/>
          </a:xfrm>
          <a:solidFill>
            <a:schemeClr val="accent6"/>
          </a:solidFill>
        </p:grpSpPr>
        <p:sp>
          <p:nvSpPr>
            <p:cNvPr id="97" name="Freeform 94">
              <a:extLst>
                <a:ext uri="{FF2B5EF4-FFF2-40B4-BE49-F238E27FC236}">
                  <a16:creationId xmlns:a16="http://schemas.microsoft.com/office/drawing/2014/main" id="{203E3E6A-D937-48B3-98D1-86C71679ED06}"/>
                </a:ext>
              </a:extLst>
            </p:cNvPr>
            <p:cNvSpPr/>
            <p:nvPr/>
          </p:nvSpPr>
          <p:spPr>
            <a:xfrm>
              <a:off x="2692286" y="3302790"/>
              <a:ext cx="253577" cy="406655"/>
            </a:xfrm>
            <a:custGeom>
              <a:avLst/>
              <a:gdLst>
                <a:gd name="connsiteX0" fmla="*/ 0 w 253577"/>
                <a:gd name="connsiteY0" fmla="*/ 81331 h 406655"/>
                <a:gd name="connsiteX1" fmla="*/ 126789 w 253577"/>
                <a:gd name="connsiteY1" fmla="*/ 81331 h 406655"/>
                <a:gd name="connsiteX2" fmla="*/ 126789 w 253577"/>
                <a:gd name="connsiteY2" fmla="*/ 0 h 406655"/>
                <a:gd name="connsiteX3" fmla="*/ 253577 w 253577"/>
                <a:gd name="connsiteY3" fmla="*/ 203328 h 406655"/>
                <a:gd name="connsiteX4" fmla="*/ 126789 w 253577"/>
                <a:gd name="connsiteY4" fmla="*/ 406655 h 406655"/>
                <a:gd name="connsiteX5" fmla="*/ 126789 w 253577"/>
                <a:gd name="connsiteY5" fmla="*/ 325324 h 406655"/>
                <a:gd name="connsiteX6" fmla="*/ 0 w 253577"/>
                <a:gd name="connsiteY6" fmla="*/ 325324 h 406655"/>
                <a:gd name="connsiteX7" fmla="*/ 0 w 253577"/>
                <a:gd name="connsiteY7" fmla="*/ 81331 h 4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577" h="406655">
                  <a:moveTo>
                    <a:pt x="0" y="81331"/>
                  </a:moveTo>
                  <a:lnTo>
                    <a:pt x="126789" y="81331"/>
                  </a:lnTo>
                  <a:lnTo>
                    <a:pt x="126789" y="0"/>
                  </a:lnTo>
                  <a:lnTo>
                    <a:pt x="253577" y="203328"/>
                  </a:lnTo>
                  <a:lnTo>
                    <a:pt x="126789" y="406655"/>
                  </a:lnTo>
                  <a:lnTo>
                    <a:pt x="126789" y="325324"/>
                  </a:lnTo>
                  <a:lnTo>
                    <a:pt x="0" y="325324"/>
                  </a:lnTo>
                  <a:lnTo>
                    <a:pt x="0" y="81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331" rIns="76073" bIns="81331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/>
            </a:p>
          </p:txBody>
        </p:sp>
        <p:sp>
          <p:nvSpPr>
            <p:cNvPr id="98" name="Freeform 95">
              <a:extLst>
                <a:ext uri="{FF2B5EF4-FFF2-40B4-BE49-F238E27FC236}">
                  <a16:creationId xmlns:a16="http://schemas.microsoft.com/office/drawing/2014/main" id="{CEB57DC3-877A-498B-B1D2-7EAE4E296E0D}"/>
                </a:ext>
              </a:extLst>
            </p:cNvPr>
            <p:cNvSpPr/>
            <p:nvPr/>
          </p:nvSpPr>
          <p:spPr>
            <a:xfrm rot="10800000">
              <a:off x="2556573" y="3302790"/>
              <a:ext cx="253577" cy="406655"/>
            </a:xfrm>
            <a:custGeom>
              <a:avLst/>
              <a:gdLst>
                <a:gd name="connsiteX0" fmla="*/ 0 w 253577"/>
                <a:gd name="connsiteY0" fmla="*/ 81331 h 406655"/>
                <a:gd name="connsiteX1" fmla="*/ 126789 w 253577"/>
                <a:gd name="connsiteY1" fmla="*/ 81331 h 406655"/>
                <a:gd name="connsiteX2" fmla="*/ 126789 w 253577"/>
                <a:gd name="connsiteY2" fmla="*/ 0 h 406655"/>
                <a:gd name="connsiteX3" fmla="*/ 253577 w 253577"/>
                <a:gd name="connsiteY3" fmla="*/ 203328 h 406655"/>
                <a:gd name="connsiteX4" fmla="*/ 126789 w 253577"/>
                <a:gd name="connsiteY4" fmla="*/ 406655 h 406655"/>
                <a:gd name="connsiteX5" fmla="*/ 126789 w 253577"/>
                <a:gd name="connsiteY5" fmla="*/ 325324 h 406655"/>
                <a:gd name="connsiteX6" fmla="*/ 0 w 253577"/>
                <a:gd name="connsiteY6" fmla="*/ 325324 h 406655"/>
                <a:gd name="connsiteX7" fmla="*/ 0 w 253577"/>
                <a:gd name="connsiteY7" fmla="*/ 81331 h 4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577" h="406655">
                  <a:moveTo>
                    <a:pt x="0" y="81331"/>
                  </a:moveTo>
                  <a:lnTo>
                    <a:pt x="126789" y="81331"/>
                  </a:lnTo>
                  <a:lnTo>
                    <a:pt x="126789" y="0"/>
                  </a:lnTo>
                  <a:lnTo>
                    <a:pt x="253577" y="203328"/>
                  </a:lnTo>
                  <a:lnTo>
                    <a:pt x="126789" y="406655"/>
                  </a:lnTo>
                  <a:lnTo>
                    <a:pt x="126789" y="325324"/>
                  </a:lnTo>
                  <a:lnTo>
                    <a:pt x="0" y="325324"/>
                  </a:lnTo>
                  <a:lnTo>
                    <a:pt x="0" y="81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331" rIns="76073" bIns="81331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/>
            </a:p>
          </p:txBody>
        </p:sp>
      </p:grpSp>
      <p:sp>
        <p:nvSpPr>
          <p:cNvPr id="99" name="Text Box 10">
            <a:extLst>
              <a:ext uri="{FF2B5EF4-FFF2-40B4-BE49-F238E27FC236}">
                <a16:creationId xmlns:a16="http://schemas.microsoft.com/office/drawing/2014/main" id="{784A173D-27F3-40F8-B6DE-BFAFF10D2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8178" y="581256"/>
            <a:ext cx="3489126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Gambaran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Umum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1088232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OSS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merupakan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sistem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yang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mengintegrasikan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seluruh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pelayanan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perizinan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berusaha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yang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menjadi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kewenangan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menteri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/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pimpinan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lembaga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gubernur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atau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bupati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/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wali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kota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secara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elektronik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100" name="Elbow Connector 97">
            <a:extLst>
              <a:ext uri="{FF2B5EF4-FFF2-40B4-BE49-F238E27FC236}">
                <a16:creationId xmlns:a16="http://schemas.microsoft.com/office/drawing/2014/main" id="{DC1F0824-252B-46CA-BB7C-170C157243F1}"/>
              </a:ext>
            </a:extLst>
          </p:cNvPr>
          <p:cNvCxnSpPr/>
          <p:nvPr/>
        </p:nvCxnSpPr>
        <p:spPr>
          <a:xfrm flipV="1">
            <a:off x="2217259" y="1524278"/>
            <a:ext cx="6062228" cy="1111747"/>
          </a:xfrm>
          <a:prstGeom prst="bentConnector3">
            <a:avLst>
              <a:gd name="adj1" fmla="val 7482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650D562-FB57-406C-89D1-CABCBC815830}"/>
              </a:ext>
            </a:extLst>
          </p:cNvPr>
          <p:cNvGrpSpPr/>
          <p:nvPr/>
        </p:nvGrpSpPr>
        <p:grpSpPr>
          <a:xfrm>
            <a:off x="7916652" y="4537764"/>
            <a:ext cx="459530" cy="459530"/>
            <a:chOff x="5487492" y="1665901"/>
            <a:chExt cx="1140534" cy="1140533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897A9BE-CFB9-482C-BF62-F41FA3A9D487}"/>
                </a:ext>
              </a:extLst>
            </p:cNvPr>
            <p:cNvSpPr/>
            <p:nvPr/>
          </p:nvSpPr>
          <p:spPr>
            <a:xfrm>
              <a:off x="5487492" y="1665901"/>
              <a:ext cx="1140534" cy="1140533"/>
            </a:xfrm>
            <a:prstGeom prst="ellipse">
              <a:avLst/>
            </a:prstGeom>
            <a:solidFill>
              <a:srgbClr val="94B64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3EB1F67-38FF-47DA-8385-7BC6A1B62A2B}"/>
                </a:ext>
              </a:extLst>
            </p:cNvPr>
            <p:cNvGrpSpPr/>
            <p:nvPr/>
          </p:nvGrpSpPr>
          <p:grpSpPr>
            <a:xfrm>
              <a:off x="5824931" y="2048097"/>
              <a:ext cx="483112" cy="373866"/>
              <a:chOff x="6916738" y="2898776"/>
              <a:chExt cx="315913" cy="244475"/>
            </a:xfrm>
            <a:solidFill>
              <a:schemeClr val="bg1"/>
            </a:solidFill>
          </p:grpSpPr>
          <p:sp>
            <p:nvSpPr>
              <p:cNvPr id="104" name="Freeform 62">
                <a:extLst>
                  <a:ext uri="{FF2B5EF4-FFF2-40B4-BE49-F238E27FC236}">
                    <a16:creationId xmlns:a16="http://schemas.microsoft.com/office/drawing/2014/main" id="{506D0794-9B0A-4F9A-92FB-CCCE90E6B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5163" y="2898776"/>
                <a:ext cx="119063" cy="33338"/>
              </a:xfrm>
              <a:custGeom>
                <a:avLst/>
                <a:gdLst>
                  <a:gd name="T0" fmla="*/ 4 w 32"/>
                  <a:gd name="T1" fmla="*/ 6 h 9"/>
                  <a:gd name="T2" fmla="*/ 6 w 32"/>
                  <a:gd name="T3" fmla="*/ 4 h 9"/>
                  <a:gd name="T4" fmla="*/ 26 w 32"/>
                  <a:gd name="T5" fmla="*/ 4 h 9"/>
                  <a:gd name="T6" fmla="*/ 28 w 32"/>
                  <a:gd name="T7" fmla="*/ 6 h 9"/>
                  <a:gd name="T8" fmla="*/ 28 w 32"/>
                  <a:gd name="T9" fmla="*/ 9 h 9"/>
                  <a:gd name="T10" fmla="*/ 32 w 32"/>
                  <a:gd name="T11" fmla="*/ 9 h 9"/>
                  <a:gd name="T12" fmla="*/ 32 w 32"/>
                  <a:gd name="T13" fmla="*/ 5 h 9"/>
                  <a:gd name="T14" fmla="*/ 26 w 32"/>
                  <a:gd name="T15" fmla="*/ 0 h 9"/>
                  <a:gd name="T16" fmla="*/ 5 w 32"/>
                  <a:gd name="T17" fmla="*/ 0 h 9"/>
                  <a:gd name="T18" fmla="*/ 0 w 32"/>
                  <a:gd name="T19" fmla="*/ 5 h 9"/>
                  <a:gd name="T20" fmla="*/ 0 w 32"/>
                  <a:gd name="T21" fmla="*/ 9 h 9"/>
                  <a:gd name="T22" fmla="*/ 4 w 32"/>
                  <a:gd name="T23" fmla="*/ 9 h 9"/>
                  <a:gd name="T24" fmla="*/ 4 w 32"/>
                  <a:gd name="T2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9">
                    <a:moveTo>
                      <a:pt x="4" y="6"/>
                    </a:moveTo>
                    <a:cubicBezTo>
                      <a:pt x="4" y="5"/>
                      <a:pt x="5" y="4"/>
                      <a:pt x="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8" y="5"/>
                      <a:pt x="28" y="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2"/>
                      <a:pt x="29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4" y="9"/>
                      <a:pt x="4" y="9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  <p:sp>
            <p:nvSpPr>
              <p:cNvPr id="105" name="Freeform 63">
                <a:extLst>
                  <a:ext uri="{FF2B5EF4-FFF2-40B4-BE49-F238E27FC236}">
                    <a16:creationId xmlns:a16="http://schemas.microsoft.com/office/drawing/2014/main" id="{BC361C6F-0B96-4332-9A13-2C26653FE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6738" y="3090863"/>
                <a:ext cx="315913" cy="52388"/>
              </a:xfrm>
              <a:custGeom>
                <a:avLst/>
                <a:gdLst>
                  <a:gd name="T0" fmla="*/ 83 w 84"/>
                  <a:gd name="T1" fmla="*/ 0 h 14"/>
                  <a:gd name="T2" fmla="*/ 49 w 84"/>
                  <a:gd name="T3" fmla="*/ 0 h 14"/>
                  <a:gd name="T4" fmla="*/ 49 w 84"/>
                  <a:gd name="T5" fmla="*/ 1 h 14"/>
                  <a:gd name="T6" fmla="*/ 46 w 84"/>
                  <a:gd name="T7" fmla="*/ 3 h 14"/>
                  <a:gd name="T8" fmla="*/ 37 w 84"/>
                  <a:gd name="T9" fmla="*/ 3 h 14"/>
                  <a:gd name="T10" fmla="*/ 35 w 84"/>
                  <a:gd name="T11" fmla="*/ 1 h 14"/>
                  <a:gd name="T12" fmla="*/ 35 w 84"/>
                  <a:gd name="T13" fmla="*/ 0 h 14"/>
                  <a:gd name="T14" fmla="*/ 1 w 84"/>
                  <a:gd name="T15" fmla="*/ 0 h 14"/>
                  <a:gd name="T16" fmla="*/ 0 w 84"/>
                  <a:gd name="T17" fmla="*/ 0 h 14"/>
                  <a:gd name="T18" fmla="*/ 0 w 84"/>
                  <a:gd name="T19" fmla="*/ 9 h 14"/>
                  <a:gd name="T20" fmla="*/ 6 w 84"/>
                  <a:gd name="T21" fmla="*/ 14 h 14"/>
                  <a:gd name="T22" fmla="*/ 78 w 84"/>
                  <a:gd name="T23" fmla="*/ 14 h 14"/>
                  <a:gd name="T24" fmla="*/ 84 w 84"/>
                  <a:gd name="T25" fmla="*/ 9 h 14"/>
                  <a:gd name="T26" fmla="*/ 84 w 84"/>
                  <a:gd name="T27" fmla="*/ 0 h 14"/>
                  <a:gd name="T28" fmla="*/ 83 w 84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14">
                    <a:moveTo>
                      <a:pt x="83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2"/>
                      <a:pt x="48" y="3"/>
                      <a:pt x="46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6" y="3"/>
                      <a:pt x="35" y="2"/>
                      <a:pt x="35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2"/>
                      <a:pt x="3" y="14"/>
                      <a:pt x="6" y="14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81" y="14"/>
                      <a:pt x="84" y="12"/>
                      <a:pt x="84" y="9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  <p:sp>
            <p:nvSpPr>
              <p:cNvPr id="106" name="Freeform 64">
                <a:extLst>
                  <a:ext uri="{FF2B5EF4-FFF2-40B4-BE49-F238E27FC236}">
                    <a16:creationId xmlns:a16="http://schemas.microsoft.com/office/drawing/2014/main" id="{E4538F2B-FE84-44DE-83D1-AF8CB87E8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6738" y="2940051"/>
                <a:ext cx="315913" cy="138113"/>
              </a:xfrm>
              <a:custGeom>
                <a:avLst/>
                <a:gdLst>
                  <a:gd name="T0" fmla="*/ 78 w 84"/>
                  <a:gd name="T1" fmla="*/ 0 h 37"/>
                  <a:gd name="T2" fmla="*/ 6 w 84"/>
                  <a:gd name="T3" fmla="*/ 0 h 37"/>
                  <a:gd name="T4" fmla="*/ 0 w 84"/>
                  <a:gd name="T5" fmla="*/ 6 h 37"/>
                  <a:gd name="T6" fmla="*/ 0 w 84"/>
                  <a:gd name="T7" fmla="*/ 36 h 37"/>
                  <a:gd name="T8" fmla="*/ 1 w 84"/>
                  <a:gd name="T9" fmla="*/ 37 h 37"/>
                  <a:gd name="T10" fmla="*/ 35 w 84"/>
                  <a:gd name="T11" fmla="*/ 37 h 37"/>
                  <a:gd name="T12" fmla="*/ 35 w 84"/>
                  <a:gd name="T13" fmla="*/ 35 h 37"/>
                  <a:gd name="T14" fmla="*/ 37 w 84"/>
                  <a:gd name="T15" fmla="*/ 33 h 37"/>
                  <a:gd name="T16" fmla="*/ 46 w 84"/>
                  <a:gd name="T17" fmla="*/ 33 h 37"/>
                  <a:gd name="T18" fmla="*/ 49 w 84"/>
                  <a:gd name="T19" fmla="*/ 35 h 37"/>
                  <a:gd name="T20" fmla="*/ 49 w 84"/>
                  <a:gd name="T21" fmla="*/ 37 h 37"/>
                  <a:gd name="T22" fmla="*/ 83 w 84"/>
                  <a:gd name="T23" fmla="*/ 37 h 37"/>
                  <a:gd name="T24" fmla="*/ 84 w 84"/>
                  <a:gd name="T25" fmla="*/ 36 h 37"/>
                  <a:gd name="T26" fmla="*/ 84 w 84"/>
                  <a:gd name="T27" fmla="*/ 6 h 37"/>
                  <a:gd name="T28" fmla="*/ 78 w 84"/>
                  <a:gd name="T2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37">
                    <a:moveTo>
                      <a:pt x="78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7"/>
                      <a:pt x="1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4"/>
                      <a:pt x="36" y="33"/>
                      <a:pt x="37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8" y="33"/>
                      <a:pt x="49" y="34"/>
                      <a:pt x="49" y="35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3" y="37"/>
                      <a:pt x="84" y="37"/>
                      <a:pt x="84" y="36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4" y="2"/>
                      <a:pt x="81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24E45D5-1195-4C09-977F-A88C2113EFDA}"/>
              </a:ext>
            </a:extLst>
          </p:cNvPr>
          <p:cNvGrpSpPr/>
          <p:nvPr/>
        </p:nvGrpSpPr>
        <p:grpSpPr>
          <a:xfrm>
            <a:off x="7887185" y="3353526"/>
            <a:ext cx="459530" cy="459530"/>
            <a:chOff x="4256200" y="2608571"/>
            <a:chExt cx="1140534" cy="1140533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C3A2D95-2D3B-4D28-8C24-7029657B574E}"/>
                </a:ext>
              </a:extLst>
            </p:cNvPr>
            <p:cNvSpPr/>
            <p:nvPr/>
          </p:nvSpPr>
          <p:spPr>
            <a:xfrm>
              <a:off x="4256200" y="2608571"/>
              <a:ext cx="1140534" cy="1140533"/>
            </a:xfrm>
            <a:prstGeom prst="ellipse">
              <a:avLst/>
            </a:prstGeom>
            <a:solidFill>
              <a:srgbClr val="16A08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9" name="Freeform 71">
              <a:extLst>
                <a:ext uri="{FF2B5EF4-FFF2-40B4-BE49-F238E27FC236}">
                  <a16:creationId xmlns:a16="http://schemas.microsoft.com/office/drawing/2014/main" id="{B6B83CD5-42DC-4676-99E9-877B38F9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7748" y="2953580"/>
              <a:ext cx="296870" cy="450514"/>
            </a:xfrm>
            <a:custGeom>
              <a:avLst/>
              <a:gdLst>
                <a:gd name="T0" fmla="*/ 13 w 48"/>
                <a:gd name="T1" fmla="*/ 59 h 73"/>
                <a:gd name="T2" fmla="*/ 36 w 48"/>
                <a:gd name="T3" fmla="*/ 59 h 73"/>
                <a:gd name="T4" fmla="*/ 36 w 48"/>
                <a:gd name="T5" fmla="*/ 59 h 73"/>
                <a:gd name="T6" fmla="*/ 37 w 48"/>
                <a:gd name="T7" fmla="*/ 59 h 73"/>
                <a:gd name="T8" fmla="*/ 38 w 48"/>
                <a:gd name="T9" fmla="*/ 57 h 73"/>
                <a:gd name="T10" fmla="*/ 24 w 48"/>
                <a:gd name="T11" fmla="*/ 41 h 73"/>
                <a:gd name="T12" fmla="*/ 11 w 48"/>
                <a:gd name="T13" fmla="*/ 57 h 73"/>
                <a:gd name="T14" fmla="*/ 11 w 48"/>
                <a:gd name="T15" fmla="*/ 59 h 73"/>
                <a:gd name="T16" fmla="*/ 13 w 48"/>
                <a:gd name="T17" fmla="*/ 59 h 73"/>
                <a:gd name="T18" fmla="*/ 13 w 48"/>
                <a:gd name="T19" fmla="*/ 59 h 73"/>
                <a:gd name="T20" fmla="*/ 44 w 48"/>
                <a:gd name="T21" fmla="*/ 11 h 73"/>
                <a:gd name="T22" fmla="*/ 48 w 48"/>
                <a:gd name="T23" fmla="*/ 7 h 73"/>
                <a:gd name="T24" fmla="*/ 48 w 48"/>
                <a:gd name="T25" fmla="*/ 5 h 73"/>
                <a:gd name="T26" fmla="*/ 44 w 48"/>
                <a:gd name="T27" fmla="*/ 0 h 73"/>
                <a:gd name="T28" fmla="*/ 5 w 48"/>
                <a:gd name="T29" fmla="*/ 0 h 73"/>
                <a:gd name="T30" fmla="*/ 0 w 48"/>
                <a:gd name="T31" fmla="*/ 5 h 73"/>
                <a:gd name="T32" fmla="*/ 0 w 48"/>
                <a:gd name="T33" fmla="*/ 7 h 73"/>
                <a:gd name="T34" fmla="*/ 4 w 48"/>
                <a:gd name="T35" fmla="*/ 11 h 73"/>
                <a:gd name="T36" fmla="*/ 44 w 48"/>
                <a:gd name="T37" fmla="*/ 11 h 73"/>
                <a:gd name="T38" fmla="*/ 40 w 48"/>
                <a:gd name="T39" fmla="*/ 13 h 73"/>
                <a:gd name="T40" fmla="*/ 44 w 48"/>
                <a:gd name="T41" fmla="*/ 13 h 73"/>
                <a:gd name="T42" fmla="*/ 31 w 48"/>
                <a:gd name="T43" fmla="*/ 36 h 73"/>
                <a:gd name="T44" fmla="*/ 44 w 48"/>
                <a:gd name="T45" fmla="*/ 59 h 73"/>
                <a:gd name="T46" fmla="*/ 40 w 48"/>
                <a:gd name="T47" fmla="*/ 59 h 73"/>
                <a:gd name="T48" fmla="*/ 26 w 48"/>
                <a:gd name="T49" fmla="*/ 38 h 73"/>
                <a:gd name="T50" fmla="*/ 25 w 48"/>
                <a:gd name="T51" fmla="*/ 36 h 73"/>
                <a:gd name="T52" fmla="*/ 26 w 48"/>
                <a:gd name="T53" fmla="*/ 35 h 73"/>
                <a:gd name="T54" fmla="*/ 26 w 48"/>
                <a:gd name="T55" fmla="*/ 35 h 73"/>
                <a:gd name="T56" fmla="*/ 40 w 48"/>
                <a:gd name="T57" fmla="*/ 13 h 73"/>
                <a:gd name="T58" fmla="*/ 4 w 48"/>
                <a:gd name="T59" fmla="*/ 61 h 73"/>
                <a:gd name="T60" fmla="*/ 0 w 48"/>
                <a:gd name="T61" fmla="*/ 66 h 73"/>
                <a:gd name="T62" fmla="*/ 0 w 48"/>
                <a:gd name="T63" fmla="*/ 68 h 73"/>
                <a:gd name="T64" fmla="*/ 5 w 48"/>
                <a:gd name="T65" fmla="*/ 73 h 73"/>
                <a:gd name="T66" fmla="*/ 44 w 48"/>
                <a:gd name="T67" fmla="*/ 73 h 73"/>
                <a:gd name="T68" fmla="*/ 48 w 48"/>
                <a:gd name="T69" fmla="*/ 68 h 73"/>
                <a:gd name="T70" fmla="*/ 48 w 48"/>
                <a:gd name="T71" fmla="*/ 66 h 73"/>
                <a:gd name="T72" fmla="*/ 44 w 48"/>
                <a:gd name="T73" fmla="*/ 61 h 73"/>
                <a:gd name="T74" fmla="*/ 4 w 48"/>
                <a:gd name="T75" fmla="*/ 61 h 73"/>
                <a:gd name="T76" fmla="*/ 8 w 48"/>
                <a:gd name="T77" fmla="*/ 59 h 73"/>
                <a:gd name="T78" fmla="*/ 4 w 48"/>
                <a:gd name="T79" fmla="*/ 59 h 73"/>
                <a:gd name="T80" fmla="*/ 18 w 48"/>
                <a:gd name="T81" fmla="*/ 36 h 73"/>
                <a:gd name="T82" fmla="*/ 4 w 48"/>
                <a:gd name="T83" fmla="*/ 13 h 73"/>
                <a:gd name="T84" fmla="*/ 8 w 48"/>
                <a:gd name="T85" fmla="*/ 13 h 73"/>
                <a:gd name="T86" fmla="*/ 22 w 48"/>
                <a:gd name="T87" fmla="*/ 35 h 73"/>
                <a:gd name="T88" fmla="*/ 24 w 48"/>
                <a:gd name="T89" fmla="*/ 37 h 73"/>
                <a:gd name="T90" fmla="*/ 22 w 48"/>
                <a:gd name="T91" fmla="*/ 38 h 73"/>
                <a:gd name="T92" fmla="*/ 8 w 48"/>
                <a:gd name="T93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" h="73">
                  <a:moveTo>
                    <a:pt x="13" y="59"/>
                  </a:moveTo>
                  <a:cubicBezTo>
                    <a:pt x="36" y="59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6" y="59"/>
                    <a:pt x="37" y="59"/>
                    <a:pt x="37" y="59"/>
                  </a:cubicBezTo>
                  <a:cubicBezTo>
                    <a:pt x="38" y="58"/>
                    <a:pt x="38" y="57"/>
                    <a:pt x="38" y="57"/>
                  </a:cubicBezTo>
                  <a:cubicBezTo>
                    <a:pt x="36" y="49"/>
                    <a:pt x="31" y="41"/>
                    <a:pt x="24" y="41"/>
                  </a:cubicBezTo>
                  <a:cubicBezTo>
                    <a:pt x="17" y="41"/>
                    <a:pt x="12" y="49"/>
                    <a:pt x="11" y="57"/>
                  </a:cubicBezTo>
                  <a:cubicBezTo>
                    <a:pt x="11" y="57"/>
                    <a:pt x="11" y="58"/>
                    <a:pt x="11" y="59"/>
                  </a:cubicBezTo>
                  <a:cubicBezTo>
                    <a:pt x="12" y="59"/>
                    <a:pt x="12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lose/>
                  <a:moveTo>
                    <a:pt x="44" y="11"/>
                  </a:moveTo>
                  <a:cubicBezTo>
                    <a:pt x="47" y="11"/>
                    <a:pt x="48" y="9"/>
                    <a:pt x="48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2"/>
                    <a:pt x="46" y="0"/>
                    <a:pt x="4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2" y="11"/>
                    <a:pt x="4" y="11"/>
                  </a:cubicBezTo>
                  <a:cubicBezTo>
                    <a:pt x="44" y="11"/>
                    <a:pt x="44" y="11"/>
                    <a:pt x="44" y="11"/>
                  </a:cubicBezTo>
                  <a:close/>
                  <a:moveTo>
                    <a:pt x="40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22"/>
                    <a:pt x="39" y="31"/>
                    <a:pt x="31" y="36"/>
                  </a:cubicBezTo>
                  <a:cubicBezTo>
                    <a:pt x="39" y="42"/>
                    <a:pt x="43" y="50"/>
                    <a:pt x="44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9" y="51"/>
                    <a:pt x="35" y="41"/>
                    <a:pt x="26" y="38"/>
                  </a:cubicBezTo>
                  <a:cubicBezTo>
                    <a:pt x="25" y="38"/>
                    <a:pt x="25" y="37"/>
                    <a:pt x="25" y="36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34" y="32"/>
                    <a:pt x="39" y="21"/>
                    <a:pt x="40" y="13"/>
                  </a:cubicBezTo>
                  <a:close/>
                  <a:moveTo>
                    <a:pt x="4" y="61"/>
                  </a:moveTo>
                  <a:cubicBezTo>
                    <a:pt x="2" y="62"/>
                    <a:pt x="0" y="64"/>
                    <a:pt x="0" y="6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2" y="73"/>
                    <a:pt x="5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6" y="73"/>
                    <a:pt x="48" y="70"/>
                    <a:pt x="48" y="68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4"/>
                    <a:pt x="47" y="62"/>
                    <a:pt x="44" y="61"/>
                  </a:cubicBezTo>
                  <a:cubicBezTo>
                    <a:pt x="4" y="61"/>
                    <a:pt x="4" y="61"/>
                    <a:pt x="4" y="61"/>
                  </a:cubicBezTo>
                  <a:close/>
                  <a:moveTo>
                    <a:pt x="8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5" y="50"/>
                    <a:pt x="10" y="42"/>
                    <a:pt x="18" y="36"/>
                  </a:cubicBezTo>
                  <a:cubicBezTo>
                    <a:pt x="10" y="31"/>
                    <a:pt x="5" y="22"/>
                    <a:pt x="4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21"/>
                    <a:pt x="14" y="32"/>
                    <a:pt x="22" y="35"/>
                  </a:cubicBezTo>
                  <a:cubicBezTo>
                    <a:pt x="23" y="35"/>
                    <a:pt x="24" y="36"/>
                    <a:pt x="24" y="37"/>
                  </a:cubicBezTo>
                  <a:cubicBezTo>
                    <a:pt x="23" y="38"/>
                    <a:pt x="23" y="38"/>
                    <a:pt x="22" y="38"/>
                  </a:cubicBezTo>
                  <a:cubicBezTo>
                    <a:pt x="14" y="41"/>
                    <a:pt x="9" y="51"/>
                    <a:pt x="8" y="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Open Sans" panose="020B0606030504020204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CAF138E-5687-4078-A542-3866B205FDC9}"/>
              </a:ext>
            </a:extLst>
          </p:cNvPr>
          <p:cNvGrpSpPr/>
          <p:nvPr/>
        </p:nvGrpSpPr>
        <p:grpSpPr>
          <a:xfrm>
            <a:off x="7920162" y="5705696"/>
            <a:ext cx="459530" cy="459530"/>
            <a:chOff x="7235806" y="3938813"/>
            <a:chExt cx="1140534" cy="1140533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CBF0CB1-0B50-4B61-8525-4C1F483BE14D}"/>
                </a:ext>
              </a:extLst>
            </p:cNvPr>
            <p:cNvSpPr/>
            <p:nvPr/>
          </p:nvSpPr>
          <p:spPr>
            <a:xfrm>
              <a:off x="7235806" y="3938813"/>
              <a:ext cx="1140534" cy="1140533"/>
            </a:xfrm>
            <a:prstGeom prst="ellipse">
              <a:avLst/>
            </a:prstGeom>
            <a:solidFill>
              <a:srgbClr val="C0392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097BF6F-995B-49D8-BBED-60950E0E2B7C}"/>
                </a:ext>
              </a:extLst>
            </p:cNvPr>
            <p:cNvGrpSpPr/>
            <p:nvPr/>
          </p:nvGrpSpPr>
          <p:grpSpPr>
            <a:xfrm>
              <a:off x="7574106" y="4254851"/>
              <a:ext cx="430958" cy="560626"/>
              <a:chOff x="6913563" y="2465388"/>
              <a:chExt cx="179388" cy="233363"/>
            </a:xfrm>
            <a:solidFill>
              <a:schemeClr val="bg1"/>
            </a:solidFill>
          </p:grpSpPr>
          <p:sp>
            <p:nvSpPr>
              <p:cNvPr id="113" name="Freeform 57">
                <a:extLst>
                  <a:ext uri="{FF2B5EF4-FFF2-40B4-BE49-F238E27FC236}">
                    <a16:creationId xmlns:a16="http://schemas.microsoft.com/office/drawing/2014/main" id="{EC888F54-A595-46A8-820E-1E3977BF38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13563" y="2465388"/>
                <a:ext cx="179388" cy="195263"/>
              </a:xfrm>
              <a:custGeom>
                <a:avLst/>
                <a:gdLst>
                  <a:gd name="T0" fmla="*/ 25 w 48"/>
                  <a:gd name="T1" fmla="*/ 0 h 52"/>
                  <a:gd name="T2" fmla="*/ 3 w 48"/>
                  <a:gd name="T3" fmla="*/ 27 h 52"/>
                  <a:gd name="T4" fmla="*/ 11 w 48"/>
                  <a:gd name="T5" fmla="*/ 41 h 52"/>
                  <a:gd name="T6" fmla="*/ 18 w 48"/>
                  <a:gd name="T7" fmla="*/ 52 h 52"/>
                  <a:gd name="T8" fmla="*/ 33 w 48"/>
                  <a:gd name="T9" fmla="*/ 52 h 52"/>
                  <a:gd name="T10" fmla="*/ 40 w 48"/>
                  <a:gd name="T11" fmla="*/ 41 h 52"/>
                  <a:gd name="T12" fmla="*/ 48 w 48"/>
                  <a:gd name="T13" fmla="*/ 22 h 52"/>
                  <a:gd name="T14" fmla="*/ 25 w 48"/>
                  <a:gd name="T15" fmla="*/ 0 h 52"/>
                  <a:gd name="T16" fmla="*/ 33 w 48"/>
                  <a:gd name="T17" fmla="*/ 42 h 52"/>
                  <a:gd name="T18" fmla="*/ 32 w 48"/>
                  <a:gd name="T19" fmla="*/ 46 h 52"/>
                  <a:gd name="T20" fmla="*/ 29 w 48"/>
                  <a:gd name="T21" fmla="*/ 46 h 52"/>
                  <a:gd name="T22" fmla="*/ 30 w 48"/>
                  <a:gd name="T23" fmla="*/ 36 h 52"/>
                  <a:gd name="T24" fmla="*/ 33 w 48"/>
                  <a:gd name="T25" fmla="*/ 25 h 52"/>
                  <a:gd name="T26" fmla="*/ 33 w 48"/>
                  <a:gd name="T27" fmla="*/ 25 h 52"/>
                  <a:gd name="T28" fmla="*/ 30 w 48"/>
                  <a:gd name="T29" fmla="*/ 20 h 52"/>
                  <a:gd name="T30" fmla="*/ 25 w 48"/>
                  <a:gd name="T31" fmla="*/ 19 h 52"/>
                  <a:gd name="T32" fmla="*/ 20 w 48"/>
                  <a:gd name="T33" fmla="*/ 20 h 52"/>
                  <a:gd name="T34" fmla="*/ 18 w 48"/>
                  <a:gd name="T35" fmla="*/ 25 h 52"/>
                  <a:gd name="T36" fmla="*/ 21 w 48"/>
                  <a:gd name="T37" fmla="*/ 36 h 52"/>
                  <a:gd name="T38" fmla="*/ 22 w 48"/>
                  <a:gd name="T39" fmla="*/ 46 h 52"/>
                  <a:gd name="T40" fmla="*/ 19 w 48"/>
                  <a:gd name="T41" fmla="*/ 46 h 52"/>
                  <a:gd name="T42" fmla="*/ 17 w 48"/>
                  <a:gd name="T43" fmla="*/ 42 h 52"/>
                  <a:gd name="T44" fmla="*/ 9 w 48"/>
                  <a:gd name="T45" fmla="*/ 25 h 52"/>
                  <a:gd name="T46" fmla="*/ 25 w 48"/>
                  <a:gd name="T47" fmla="*/ 6 h 52"/>
                  <a:gd name="T48" fmla="*/ 42 w 48"/>
                  <a:gd name="T49" fmla="*/ 25 h 52"/>
                  <a:gd name="T50" fmla="*/ 33 w 48"/>
                  <a:gd name="T51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8" h="52">
                    <a:moveTo>
                      <a:pt x="25" y="0"/>
                    </a:moveTo>
                    <a:cubicBezTo>
                      <a:pt x="11" y="0"/>
                      <a:pt x="0" y="13"/>
                      <a:pt x="3" y="27"/>
                    </a:cubicBezTo>
                    <a:cubicBezTo>
                      <a:pt x="4" y="33"/>
                      <a:pt x="9" y="35"/>
                      <a:pt x="11" y="41"/>
                    </a:cubicBezTo>
                    <a:cubicBezTo>
                      <a:pt x="12" y="44"/>
                      <a:pt x="13" y="52"/>
                      <a:pt x="18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8" y="52"/>
                      <a:pt x="38" y="44"/>
                      <a:pt x="40" y="41"/>
                    </a:cubicBezTo>
                    <a:cubicBezTo>
                      <a:pt x="43" y="33"/>
                      <a:pt x="48" y="33"/>
                      <a:pt x="48" y="22"/>
                    </a:cubicBezTo>
                    <a:cubicBezTo>
                      <a:pt x="48" y="10"/>
                      <a:pt x="38" y="0"/>
                      <a:pt x="25" y="0"/>
                    </a:cubicBezTo>
                    <a:close/>
                    <a:moveTo>
                      <a:pt x="33" y="42"/>
                    </a:moveTo>
                    <a:cubicBezTo>
                      <a:pt x="33" y="43"/>
                      <a:pt x="33" y="45"/>
                      <a:pt x="32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42"/>
                      <a:pt x="29" y="39"/>
                      <a:pt x="30" y="36"/>
                    </a:cubicBezTo>
                    <a:cubicBezTo>
                      <a:pt x="30" y="33"/>
                      <a:pt x="31" y="30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4" y="22"/>
                      <a:pt x="33" y="21"/>
                      <a:pt x="30" y="20"/>
                    </a:cubicBezTo>
                    <a:cubicBezTo>
                      <a:pt x="29" y="19"/>
                      <a:pt x="27" y="19"/>
                      <a:pt x="25" y="19"/>
                    </a:cubicBezTo>
                    <a:cubicBezTo>
                      <a:pt x="23" y="19"/>
                      <a:pt x="21" y="19"/>
                      <a:pt x="20" y="20"/>
                    </a:cubicBezTo>
                    <a:cubicBezTo>
                      <a:pt x="18" y="21"/>
                      <a:pt x="17" y="23"/>
                      <a:pt x="18" y="25"/>
                    </a:cubicBezTo>
                    <a:cubicBezTo>
                      <a:pt x="20" y="30"/>
                      <a:pt x="21" y="33"/>
                      <a:pt x="21" y="36"/>
                    </a:cubicBezTo>
                    <a:cubicBezTo>
                      <a:pt x="22" y="39"/>
                      <a:pt x="22" y="42"/>
                      <a:pt x="22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8" y="45"/>
                      <a:pt x="18" y="43"/>
                      <a:pt x="17" y="42"/>
                    </a:cubicBezTo>
                    <a:cubicBezTo>
                      <a:pt x="15" y="34"/>
                      <a:pt x="10" y="31"/>
                      <a:pt x="9" y="25"/>
                    </a:cubicBezTo>
                    <a:cubicBezTo>
                      <a:pt x="7" y="15"/>
                      <a:pt x="15" y="6"/>
                      <a:pt x="25" y="6"/>
                    </a:cubicBezTo>
                    <a:cubicBezTo>
                      <a:pt x="36" y="6"/>
                      <a:pt x="44" y="15"/>
                      <a:pt x="42" y="25"/>
                    </a:cubicBezTo>
                    <a:cubicBezTo>
                      <a:pt x="41" y="31"/>
                      <a:pt x="35" y="34"/>
                      <a:pt x="3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  <p:sp>
            <p:nvSpPr>
              <p:cNvPr id="114" name="Freeform 58">
                <a:extLst>
                  <a:ext uri="{FF2B5EF4-FFF2-40B4-BE49-F238E27FC236}">
                    <a16:creationId xmlns:a16="http://schemas.microsoft.com/office/drawing/2014/main" id="{763E9C2C-134E-4499-96F9-05CA60B40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1351" y="2547938"/>
                <a:ext cx="34925" cy="90488"/>
              </a:xfrm>
              <a:custGeom>
                <a:avLst/>
                <a:gdLst>
                  <a:gd name="T0" fmla="*/ 3 w 9"/>
                  <a:gd name="T1" fmla="*/ 24 h 24"/>
                  <a:gd name="T2" fmla="*/ 6 w 9"/>
                  <a:gd name="T3" fmla="*/ 24 h 24"/>
                  <a:gd name="T4" fmla="*/ 6 w 9"/>
                  <a:gd name="T5" fmla="*/ 14 h 24"/>
                  <a:gd name="T6" fmla="*/ 9 w 9"/>
                  <a:gd name="T7" fmla="*/ 3 h 24"/>
                  <a:gd name="T8" fmla="*/ 7 w 9"/>
                  <a:gd name="T9" fmla="*/ 0 h 24"/>
                  <a:gd name="T10" fmla="*/ 5 w 9"/>
                  <a:gd name="T11" fmla="*/ 0 h 24"/>
                  <a:gd name="T12" fmla="*/ 2 w 9"/>
                  <a:gd name="T13" fmla="*/ 0 h 24"/>
                  <a:gd name="T14" fmla="*/ 0 w 9"/>
                  <a:gd name="T15" fmla="*/ 3 h 24"/>
                  <a:gd name="T16" fmla="*/ 3 w 9"/>
                  <a:gd name="T17" fmla="*/ 14 h 24"/>
                  <a:gd name="T18" fmla="*/ 3 w 9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24">
                    <a:moveTo>
                      <a:pt x="3" y="24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5" y="20"/>
                      <a:pt x="5" y="17"/>
                      <a:pt x="6" y="14"/>
                    </a:cubicBezTo>
                    <a:cubicBezTo>
                      <a:pt x="6" y="10"/>
                      <a:pt x="7" y="7"/>
                      <a:pt x="9" y="3"/>
                    </a:cubicBezTo>
                    <a:cubicBezTo>
                      <a:pt x="9" y="2"/>
                      <a:pt x="8" y="1"/>
                      <a:pt x="7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7"/>
                      <a:pt x="2" y="10"/>
                      <a:pt x="3" y="14"/>
                    </a:cubicBezTo>
                    <a:cubicBezTo>
                      <a:pt x="3" y="17"/>
                      <a:pt x="3" y="20"/>
                      <a:pt x="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  <p:sp>
            <p:nvSpPr>
              <p:cNvPr id="115" name="Freeform 59">
                <a:extLst>
                  <a:ext uri="{FF2B5EF4-FFF2-40B4-BE49-F238E27FC236}">
                    <a16:creationId xmlns:a16="http://schemas.microsoft.com/office/drawing/2014/main" id="{3BB8D463-003C-43D2-A7A7-70FA2FB5A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6" y="2663826"/>
                <a:ext cx="79375" cy="15875"/>
              </a:xfrm>
              <a:custGeom>
                <a:avLst/>
                <a:gdLst>
                  <a:gd name="T0" fmla="*/ 18 w 21"/>
                  <a:gd name="T1" fmla="*/ 4 h 4"/>
                  <a:gd name="T2" fmla="*/ 3 w 21"/>
                  <a:gd name="T3" fmla="*/ 4 h 4"/>
                  <a:gd name="T4" fmla="*/ 3 w 21"/>
                  <a:gd name="T5" fmla="*/ 0 h 4"/>
                  <a:gd name="T6" fmla="*/ 18 w 21"/>
                  <a:gd name="T7" fmla="*/ 0 h 4"/>
                  <a:gd name="T8" fmla="*/ 18 w 2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0"/>
                      <a:pt x="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0"/>
                      <a:pt x="21" y="4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  <p:sp>
            <p:nvSpPr>
              <p:cNvPr id="116" name="Freeform 60">
                <a:extLst>
                  <a:ext uri="{FF2B5EF4-FFF2-40B4-BE49-F238E27FC236}">
                    <a16:creationId xmlns:a16="http://schemas.microsoft.com/office/drawing/2014/main" id="{D2D52D10-2232-4025-85C2-51F45DFB8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2682876"/>
                <a:ext cx="66675" cy="15875"/>
              </a:xfrm>
              <a:custGeom>
                <a:avLst/>
                <a:gdLst>
                  <a:gd name="T0" fmla="*/ 16 w 18"/>
                  <a:gd name="T1" fmla="*/ 4 h 4"/>
                  <a:gd name="T2" fmla="*/ 2 w 18"/>
                  <a:gd name="T3" fmla="*/ 4 h 4"/>
                  <a:gd name="T4" fmla="*/ 2 w 18"/>
                  <a:gd name="T5" fmla="*/ 0 h 4"/>
                  <a:gd name="T6" fmla="*/ 16 w 18"/>
                  <a:gd name="T7" fmla="*/ 0 h 4"/>
                  <a:gd name="T8" fmla="*/ 16 w 18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0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8" y="0"/>
                      <a:pt x="18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</p:grp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AE16FEFC-7EE3-492B-B377-2C6C220764D5}"/>
              </a:ext>
            </a:extLst>
          </p:cNvPr>
          <p:cNvSpPr txBox="1"/>
          <p:nvPr/>
        </p:nvSpPr>
        <p:spPr>
          <a:xfrm>
            <a:off x="8427218" y="3401312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Pendaftaran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00E8430-8C23-4113-9564-6DB399A845B2}"/>
              </a:ext>
            </a:extLst>
          </p:cNvPr>
          <p:cNvSpPr txBox="1"/>
          <p:nvPr/>
        </p:nvSpPr>
        <p:spPr>
          <a:xfrm>
            <a:off x="8500392" y="5750795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Izin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Efektif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F949FAB-9044-4870-818C-7CDE027B639D}"/>
              </a:ext>
            </a:extLst>
          </p:cNvPr>
          <p:cNvSpPr txBox="1"/>
          <p:nvPr/>
        </p:nvSpPr>
        <p:spPr>
          <a:xfrm>
            <a:off x="8478878" y="4575069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Permohonan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Izin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06935F0-E845-46FC-A3D3-F0B00749309F}"/>
              </a:ext>
            </a:extLst>
          </p:cNvPr>
          <p:cNvGrpSpPr/>
          <p:nvPr/>
        </p:nvGrpSpPr>
        <p:grpSpPr>
          <a:xfrm>
            <a:off x="7916652" y="5129396"/>
            <a:ext cx="448907" cy="448907"/>
            <a:chOff x="4473722" y="3799903"/>
            <a:chExt cx="1174086" cy="1174086"/>
          </a:xfrm>
        </p:grpSpPr>
        <p:sp>
          <p:nvSpPr>
            <p:cNvPr id="121" name="Oval 10">
              <a:extLst>
                <a:ext uri="{FF2B5EF4-FFF2-40B4-BE49-F238E27FC236}">
                  <a16:creationId xmlns:a16="http://schemas.microsoft.com/office/drawing/2014/main" id="{DC7A9181-8A9F-4E2E-B2DC-BC3497F19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3722" y="3799903"/>
              <a:ext cx="1174086" cy="1174086"/>
            </a:xfrm>
            <a:prstGeom prst="ellipse">
              <a:avLst/>
            </a:prstGeom>
            <a:solidFill>
              <a:schemeClr val="accent2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CA86676-C3B2-4F63-901C-901E8DA73E30}"/>
                </a:ext>
              </a:extLst>
            </p:cNvPr>
            <p:cNvGrpSpPr/>
            <p:nvPr/>
          </p:nvGrpSpPr>
          <p:grpSpPr>
            <a:xfrm>
              <a:off x="4853801" y="4196929"/>
              <a:ext cx="470038" cy="389513"/>
              <a:chOff x="7964488" y="4356101"/>
              <a:chExt cx="398463" cy="330200"/>
            </a:xfrm>
            <a:solidFill>
              <a:schemeClr val="bg1"/>
            </a:solidFill>
          </p:grpSpPr>
          <p:sp>
            <p:nvSpPr>
              <p:cNvPr id="123" name="Freeform 95">
                <a:extLst>
                  <a:ext uri="{FF2B5EF4-FFF2-40B4-BE49-F238E27FC236}">
                    <a16:creationId xmlns:a16="http://schemas.microsoft.com/office/drawing/2014/main" id="{84D7FF97-FFD9-4575-AE5C-C90E13348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8" y="4356101"/>
                <a:ext cx="277813" cy="307975"/>
              </a:xfrm>
              <a:custGeom>
                <a:avLst/>
                <a:gdLst>
                  <a:gd name="T0" fmla="*/ 33 w 74"/>
                  <a:gd name="T1" fmla="*/ 0 h 82"/>
                  <a:gd name="T2" fmla="*/ 0 w 74"/>
                  <a:gd name="T3" fmla="*/ 14 h 82"/>
                  <a:gd name="T4" fmla="*/ 3 w 74"/>
                  <a:gd name="T5" fmla="*/ 14 h 82"/>
                  <a:gd name="T6" fmla="*/ 6 w 74"/>
                  <a:gd name="T7" fmla="*/ 14 h 82"/>
                  <a:gd name="T8" fmla="*/ 33 w 74"/>
                  <a:gd name="T9" fmla="*/ 4 h 82"/>
                  <a:gd name="T10" fmla="*/ 69 w 74"/>
                  <a:gd name="T11" fmla="*/ 32 h 82"/>
                  <a:gd name="T12" fmla="*/ 43 w 74"/>
                  <a:gd name="T13" fmla="*/ 60 h 82"/>
                  <a:gd name="T14" fmla="*/ 40 w 74"/>
                  <a:gd name="T15" fmla="*/ 64 h 82"/>
                  <a:gd name="T16" fmla="*/ 47 w 74"/>
                  <a:gd name="T17" fmla="*/ 63 h 82"/>
                  <a:gd name="T18" fmla="*/ 55 w 74"/>
                  <a:gd name="T19" fmla="*/ 82 h 82"/>
                  <a:gd name="T20" fmla="*/ 59 w 74"/>
                  <a:gd name="T21" fmla="*/ 82 h 82"/>
                  <a:gd name="T22" fmla="*/ 59 w 74"/>
                  <a:gd name="T23" fmla="*/ 58 h 82"/>
                  <a:gd name="T24" fmla="*/ 74 w 74"/>
                  <a:gd name="T25" fmla="*/ 32 h 82"/>
                  <a:gd name="T26" fmla="*/ 33 w 74"/>
                  <a:gd name="T2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82">
                    <a:moveTo>
                      <a:pt x="33" y="0"/>
                    </a:moveTo>
                    <a:cubicBezTo>
                      <a:pt x="19" y="0"/>
                      <a:pt x="7" y="6"/>
                      <a:pt x="0" y="14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4" y="14"/>
                      <a:pt x="5" y="14"/>
                      <a:pt x="6" y="14"/>
                    </a:cubicBezTo>
                    <a:cubicBezTo>
                      <a:pt x="13" y="8"/>
                      <a:pt x="22" y="4"/>
                      <a:pt x="33" y="4"/>
                    </a:cubicBezTo>
                    <a:cubicBezTo>
                      <a:pt x="53" y="4"/>
                      <a:pt x="69" y="17"/>
                      <a:pt x="69" y="32"/>
                    </a:cubicBezTo>
                    <a:cubicBezTo>
                      <a:pt x="69" y="46"/>
                      <a:pt x="58" y="57"/>
                      <a:pt x="43" y="60"/>
                    </a:cubicBezTo>
                    <a:cubicBezTo>
                      <a:pt x="42" y="61"/>
                      <a:pt x="41" y="63"/>
                      <a:pt x="40" y="64"/>
                    </a:cubicBezTo>
                    <a:cubicBezTo>
                      <a:pt x="42" y="64"/>
                      <a:pt x="45" y="64"/>
                      <a:pt x="47" y="63"/>
                    </a:cubicBezTo>
                    <a:cubicBezTo>
                      <a:pt x="55" y="82"/>
                      <a:pt x="55" y="82"/>
                      <a:pt x="55" y="82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68" y="52"/>
                      <a:pt x="74" y="43"/>
                      <a:pt x="74" y="32"/>
                    </a:cubicBezTo>
                    <a:cubicBezTo>
                      <a:pt x="74" y="15"/>
                      <a:pt x="56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  <p:sp>
            <p:nvSpPr>
              <p:cNvPr id="124" name="Freeform 96">
                <a:extLst>
                  <a:ext uri="{FF2B5EF4-FFF2-40B4-BE49-F238E27FC236}">
                    <a16:creationId xmlns:a16="http://schemas.microsoft.com/office/drawing/2014/main" id="{4BC5FA17-017A-40EC-B80C-B59F6C53C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488" y="4427538"/>
                <a:ext cx="271463" cy="258763"/>
              </a:xfrm>
              <a:custGeom>
                <a:avLst/>
                <a:gdLst>
                  <a:gd name="T0" fmla="*/ 36 w 72"/>
                  <a:gd name="T1" fmla="*/ 0 h 69"/>
                  <a:gd name="T2" fmla="*/ 0 w 72"/>
                  <a:gd name="T3" fmla="*/ 28 h 69"/>
                  <a:gd name="T4" fmla="*/ 12 w 72"/>
                  <a:gd name="T5" fmla="*/ 50 h 69"/>
                  <a:gd name="T6" fmla="*/ 9 w 72"/>
                  <a:gd name="T7" fmla="*/ 69 h 69"/>
                  <a:gd name="T8" fmla="*/ 12 w 72"/>
                  <a:gd name="T9" fmla="*/ 69 h 69"/>
                  <a:gd name="T10" fmla="*/ 23 w 72"/>
                  <a:gd name="T11" fmla="*/ 55 h 69"/>
                  <a:gd name="T12" fmla="*/ 36 w 72"/>
                  <a:gd name="T13" fmla="*/ 57 h 69"/>
                  <a:gd name="T14" fmla="*/ 72 w 72"/>
                  <a:gd name="T15" fmla="*/ 28 h 69"/>
                  <a:gd name="T16" fmla="*/ 36 w 72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69">
                    <a:moveTo>
                      <a:pt x="36" y="0"/>
                    </a:moveTo>
                    <a:cubicBezTo>
                      <a:pt x="16" y="0"/>
                      <a:pt x="0" y="13"/>
                      <a:pt x="0" y="28"/>
                    </a:cubicBezTo>
                    <a:cubicBezTo>
                      <a:pt x="0" y="37"/>
                      <a:pt x="5" y="45"/>
                      <a:pt x="12" y="50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7" y="57"/>
                      <a:pt x="31" y="57"/>
                      <a:pt x="36" y="57"/>
                    </a:cubicBezTo>
                    <a:cubicBezTo>
                      <a:pt x="56" y="57"/>
                      <a:pt x="72" y="44"/>
                      <a:pt x="72" y="28"/>
                    </a:cubicBezTo>
                    <a:cubicBezTo>
                      <a:pt x="72" y="13"/>
                      <a:pt x="56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</p:grp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476BE085-3F84-41CF-8B8D-8C089C59B462}"/>
              </a:ext>
            </a:extLst>
          </p:cNvPr>
          <p:cNvSpPr txBox="1"/>
          <p:nvPr/>
        </p:nvSpPr>
        <p:spPr>
          <a:xfrm>
            <a:off x="8479857" y="5187105"/>
            <a:ext cx="347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Monitoring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dan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Follow-Up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3BEDDCE-DFCD-46AD-B08F-6806AA29310A}"/>
              </a:ext>
            </a:extLst>
          </p:cNvPr>
          <p:cNvGrpSpPr/>
          <p:nvPr/>
        </p:nvGrpSpPr>
        <p:grpSpPr>
          <a:xfrm>
            <a:off x="7699317" y="2706740"/>
            <a:ext cx="4018062" cy="3570004"/>
            <a:chOff x="7667626" y="2739057"/>
            <a:chExt cx="4018062" cy="3652218"/>
          </a:xfrm>
        </p:grpSpPr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8B78FBA8-CAB9-4B1E-B6E4-98081804C817}"/>
                </a:ext>
              </a:extLst>
            </p:cNvPr>
            <p:cNvSpPr/>
            <p:nvPr/>
          </p:nvSpPr>
          <p:spPr>
            <a:xfrm>
              <a:off x="7667626" y="3124485"/>
              <a:ext cx="4018062" cy="3266790"/>
            </a:xfrm>
            <a:prstGeom prst="roundRect">
              <a:avLst>
                <a:gd name="adj" fmla="val 7337"/>
              </a:avLst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B7D2864C-8F09-4B5E-AF4E-D6AF2A3FA293}"/>
                </a:ext>
              </a:extLst>
            </p:cNvPr>
            <p:cNvSpPr/>
            <p:nvPr/>
          </p:nvSpPr>
          <p:spPr>
            <a:xfrm>
              <a:off x="7743825" y="2739057"/>
              <a:ext cx="3838575" cy="58961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Raleway" panose="020B0503030101060003" pitchFamily="34" charset="0"/>
                </a:rPr>
                <a:t>Tahap</a:t>
              </a:r>
              <a:r>
                <a:rPr lang="en-US" sz="16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Raleway" panose="020B0503030101060003" pitchFamily="34" charset="0"/>
                </a:rPr>
                <a:t>Mendapatkan</a:t>
              </a:r>
              <a:r>
                <a:rPr lang="en-US" sz="16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Raleway" panose="020B0503030101060003" pitchFamily="34" charset="0"/>
                </a:rPr>
                <a:t>Izin</a:t>
              </a:r>
              <a:r>
                <a:rPr lang="en-US" sz="16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Raleway" panose="020B0503030101060003" pitchFamily="34" charset="0"/>
                </a:rPr>
                <a:t>dengan</a:t>
              </a:r>
              <a:r>
                <a:rPr lang="en-US" sz="16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 OSS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70C95F3-F0FB-40CD-86E1-C07C5D3C806E}"/>
              </a:ext>
            </a:extLst>
          </p:cNvPr>
          <p:cNvGrpSpPr/>
          <p:nvPr/>
        </p:nvGrpSpPr>
        <p:grpSpPr>
          <a:xfrm>
            <a:off x="7883489" y="3952141"/>
            <a:ext cx="459530" cy="459530"/>
            <a:chOff x="3828951" y="3938814"/>
            <a:chExt cx="1140534" cy="1140533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4929B2A-95D2-489E-B13E-99F10A89431D}"/>
                </a:ext>
              </a:extLst>
            </p:cNvPr>
            <p:cNvSpPr/>
            <p:nvPr/>
          </p:nvSpPr>
          <p:spPr>
            <a:xfrm>
              <a:off x="3828951" y="3938814"/>
              <a:ext cx="1140534" cy="1140533"/>
            </a:xfrm>
            <a:prstGeom prst="ellipse">
              <a:avLst/>
            </a:prstGeom>
            <a:solidFill>
              <a:srgbClr val="2980B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635D247-596D-4CCE-9B1E-3CA6C3ABADCC}"/>
                </a:ext>
              </a:extLst>
            </p:cNvPr>
            <p:cNvGrpSpPr/>
            <p:nvPr/>
          </p:nvGrpSpPr>
          <p:grpSpPr>
            <a:xfrm>
              <a:off x="4179290" y="4285202"/>
              <a:ext cx="439856" cy="395289"/>
              <a:chOff x="5583238" y="3892551"/>
              <a:chExt cx="360363" cy="323850"/>
            </a:xfrm>
            <a:solidFill>
              <a:schemeClr val="bg1"/>
            </a:solidFill>
          </p:grpSpPr>
          <p:sp>
            <p:nvSpPr>
              <p:cNvPr id="132" name="Freeform 5">
                <a:extLst>
                  <a:ext uri="{FF2B5EF4-FFF2-40B4-BE49-F238E27FC236}">
                    <a16:creationId xmlns:a16="http://schemas.microsoft.com/office/drawing/2014/main" id="{418454FD-4FF5-4FE9-A279-2448CB2DF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1838" y="3892551"/>
                <a:ext cx="131763" cy="323850"/>
              </a:xfrm>
              <a:custGeom>
                <a:avLst/>
                <a:gdLst>
                  <a:gd name="T0" fmla="*/ 17 w 83"/>
                  <a:gd name="T1" fmla="*/ 57 h 204"/>
                  <a:gd name="T2" fmla="*/ 0 w 83"/>
                  <a:gd name="T3" fmla="*/ 57 h 204"/>
                  <a:gd name="T4" fmla="*/ 43 w 83"/>
                  <a:gd name="T5" fmla="*/ 0 h 204"/>
                  <a:gd name="T6" fmla="*/ 83 w 83"/>
                  <a:gd name="T7" fmla="*/ 57 h 204"/>
                  <a:gd name="T8" fmla="*/ 67 w 83"/>
                  <a:gd name="T9" fmla="*/ 57 h 204"/>
                  <a:gd name="T10" fmla="*/ 67 w 83"/>
                  <a:gd name="T11" fmla="*/ 204 h 204"/>
                  <a:gd name="T12" fmla="*/ 17 w 83"/>
                  <a:gd name="T13" fmla="*/ 204 h 204"/>
                  <a:gd name="T14" fmla="*/ 17 w 83"/>
                  <a:gd name="T15" fmla="*/ 5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204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7" y="57"/>
                    </a:lnTo>
                    <a:lnTo>
                      <a:pt x="67" y="204"/>
                    </a:lnTo>
                    <a:lnTo>
                      <a:pt x="17" y="204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  <p:sp>
            <p:nvSpPr>
              <p:cNvPr id="133" name="Freeform 6">
                <a:extLst>
                  <a:ext uri="{FF2B5EF4-FFF2-40B4-BE49-F238E27FC236}">
                    <a16:creationId xmlns:a16="http://schemas.microsoft.com/office/drawing/2014/main" id="{A1A41E46-2D09-483B-BC75-C03991924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951" y="3978276"/>
                <a:ext cx="131763" cy="238125"/>
              </a:xfrm>
              <a:custGeom>
                <a:avLst/>
                <a:gdLst>
                  <a:gd name="T0" fmla="*/ 66 w 83"/>
                  <a:gd name="T1" fmla="*/ 150 h 150"/>
                  <a:gd name="T2" fmla="*/ 19 w 83"/>
                  <a:gd name="T3" fmla="*/ 150 h 150"/>
                  <a:gd name="T4" fmla="*/ 19 w 83"/>
                  <a:gd name="T5" fmla="*/ 60 h 150"/>
                  <a:gd name="T6" fmla="*/ 0 w 83"/>
                  <a:gd name="T7" fmla="*/ 60 h 150"/>
                  <a:gd name="T8" fmla="*/ 43 w 83"/>
                  <a:gd name="T9" fmla="*/ 0 h 150"/>
                  <a:gd name="T10" fmla="*/ 83 w 83"/>
                  <a:gd name="T11" fmla="*/ 60 h 150"/>
                  <a:gd name="T12" fmla="*/ 66 w 83"/>
                  <a:gd name="T13" fmla="*/ 60 h 150"/>
                  <a:gd name="T14" fmla="*/ 66 w 83"/>
                  <a:gd name="T1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150">
                    <a:moveTo>
                      <a:pt x="66" y="150"/>
                    </a:moveTo>
                    <a:lnTo>
                      <a:pt x="19" y="150"/>
                    </a:lnTo>
                    <a:lnTo>
                      <a:pt x="19" y="60"/>
                    </a:lnTo>
                    <a:lnTo>
                      <a:pt x="0" y="60"/>
                    </a:lnTo>
                    <a:lnTo>
                      <a:pt x="43" y="0"/>
                    </a:lnTo>
                    <a:lnTo>
                      <a:pt x="83" y="60"/>
                    </a:lnTo>
                    <a:lnTo>
                      <a:pt x="66" y="60"/>
                    </a:lnTo>
                    <a:lnTo>
                      <a:pt x="66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  <p:sp>
            <p:nvSpPr>
              <p:cNvPr id="134" name="Freeform 7">
                <a:extLst>
                  <a:ext uri="{FF2B5EF4-FFF2-40B4-BE49-F238E27FC236}">
                    <a16:creationId xmlns:a16="http://schemas.microsoft.com/office/drawing/2014/main" id="{0C78E6C3-3115-4B39-B99A-B6BE87910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3238" y="4068763"/>
                <a:ext cx="131763" cy="147638"/>
              </a:xfrm>
              <a:custGeom>
                <a:avLst/>
                <a:gdLst>
                  <a:gd name="T0" fmla="*/ 17 w 83"/>
                  <a:gd name="T1" fmla="*/ 57 h 93"/>
                  <a:gd name="T2" fmla="*/ 0 w 83"/>
                  <a:gd name="T3" fmla="*/ 57 h 93"/>
                  <a:gd name="T4" fmla="*/ 43 w 83"/>
                  <a:gd name="T5" fmla="*/ 0 h 93"/>
                  <a:gd name="T6" fmla="*/ 83 w 83"/>
                  <a:gd name="T7" fmla="*/ 57 h 93"/>
                  <a:gd name="T8" fmla="*/ 66 w 83"/>
                  <a:gd name="T9" fmla="*/ 57 h 93"/>
                  <a:gd name="T10" fmla="*/ 66 w 83"/>
                  <a:gd name="T11" fmla="*/ 93 h 93"/>
                  <a:gd name="T12" fmla="*/ 17 w 83"/>
                  <a:gd name="T13" fmla="*/ 93 h 93"/>
                  <a:gd name="T14" fmla="*/ 17 w 83"/>
                  <a:gd name="T15" fmla="*/ 5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93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6" y="57"/>
                    </a:lnTo>
                    <a:lnTo>
                      <a:pt x="66" y="93"/>
                    </a:lnTo>
                    <a:lnTo>
                      <a:pt x="17" y="93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  <a:latin typeface="Open Sans" panose="020B0606030504020204"/>
                </a:endParaRPr>
              </a:p>
            </p:txBody>
          </p:sp>
        </p:grp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A3013D1-F575-47D7-88AE-99D292A0FF2F}"/>
              </a:ext>
            </a:extLst>
          </p:cNvPr>
          <p:cNvSpPr txBox="1"/>
          <p:nvPr/>
        </p:nvSpPr>
        <p:spPr>
          <a:xfrm>
            <a:off x="8449634" y="4004628"/>
            <a:ext cx="347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Memilih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Akta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cxnSp>
        <p:nvCxnSpPr>
          <p:cNvPr id="136" name="Elbow Connector 138">
            <a:extLst>
              <a:ext uri="{FF2B5EF4-FFF2-40B4-BE49-F238E27FC236}">
                <a16:creationId xmlns:a16="http://schemas.microsoft.com/office/drawing/2014/main" id="{B4E82C70-0963-436D-ACBF-D1AF0FC49377}"/>
              </a:ext>
            </a:extLst>
          </p:cNvPr>
          <p:cNvCxnSpPr>
            <a:stCxn id="78" idx="3"/>
            <a:endCxn id="127" idx="1"/>
          </p:cNvCxnSpPr>
          <p:nvPr/>
        </p:nvCxnSpPr>
        <p:spPr>
          <a:xfrm>
            <a:off x="3664140" y="4107495"/>
            <a:ext cx="4035177" cy="57262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69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FD8B9-1895-4BC5-BC18-A4A7A4A57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 b="5997"/>
          <a:stretch/>
        </p:blipFill>
        <p:spPr>
          <a:xfrm>
            <a:off x="1309756" y="1195549"/>
            <a:ext cx="9810825" cy="5037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8CB848-5DF4-4A0C-8E70-8859EA7139DA}"/>
              </a:ext>
            </a:extLst>
          </p:cNvPr>
          <p:cNvSpPr txBox="1"/>
          <p:nvPr/>
        </p:nvSpPr>
        <p:spPr>
          <a:xfrm>
            <a:off x="5930998" y="611395"/>
            <a:ext cx="361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TAHAPAN PROSES PERIZINAN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1D336-FA63-499F-BE9D-40E3455BD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19ECA9C1-2E98-4F30-8B1E-9C3000A8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47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3A524-A59A-4D7B-9E47-415FAC5F5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6" b="7216"/>
          <a:stretch/>
        </p:blipFill>
        <p:spPr>
          <a:xfrm>
            <a:off x="1378176" y="1147058"/>
            <a:ext cx="9299059" cy="5103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2927D-28A9-44B5-8C94-99F3086C227C}"/>
              </a:ext>
            </a:extLst>
          </p:cNvPr>
          <p:cNvSpPr txBox="1"/>
          <p:nvPr/>
        </p:nvSpPr>
        <p:spPr>
          <a:xfrm>
            <a:off x="5658640" y="583687"/>
            <a:ext cx="395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TAHAPAN PERIZINAN BERUSAHA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4ACC2-8AD3-46DE-B781-9F2EE983D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0FF1480C-8DE1-4986-8DF9-9F310283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39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57EDE-B775-4BC9-AAAB-13BE2A7881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14773" r="8975" b="6972"/>
          <a:stretch/>
        </p:blipFill>
        <p:spPr>
          <a:xfrm>
            <a:off x="1665486" y="1147058"/>
            <a:ext cx="9150295" cy="5173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9DED7D-2A05-40CA-9238-532567BAE6A0}"/>
              </a:ext>
            </a:extLst>
          </p:cNvPr>
          <p:cNvSpPr txBox="1"/>
          <p:nvPr/>
        </p:nvSpPr>
        <p:spPr>
          <a:xfrm>
            <a:off x="5731374" y="666814"/>
            <a:ext cx="395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LAYANAN PERIZINAN BERUSAHA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B3439-52E9-4E79-A69D-43B4B5120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B2C92CC7-EECA-4C3A-BDA2-8DC706F79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26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09.jpg">
            <a:extLst>
              <a:ext uri="{FF2B5EF4-FFF2-40B4-BE49-F238E27FC236}">
                <a16:creationId xmlns:a16="http://schemas.microsoft.com/office/drawing/2014/main" id="{21F148BE-9969-4452-8152-0FA0208EC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1" r="8957" b="34021"/>
          <a:stretch/>
        </p:blipFill>
        <p:spPr bwMode="auto">
          <a:xfrm>
            <a:off x="1097280" y="1147058"/>
            <a:ext cx="9367520" cy="500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31A78-61FC-44A0-8990-416746805796}"/>
              </a:ext>
            </a:extLst>
          </p:cNvPr>
          <p:cNvSpPr txBox="1"/>
          <p:nvPr/>
        </p:nvSpPr>
        <p:spPr>
          <a:xfrm>
            <a:off x="5672106" y="650460"/>
            <a:ext cx="426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PARADIGMA PERIZINAN BERUSAHA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0039D-2756-4A05-AD1A-0A628B353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2BF24CBA-3B7F-411C-86C9-28C3AF0DE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99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1.jpg">
            <a:extLst>
              <a:ext uri="{FF2B5EF4-FFF2-40B4-BE49-F238E27FC236}">
                <a16:creationId xmlns:a16="http://schemas.microsoft.com/office/drawing/2014/main" id="{38CB7F23-BB33-4BF3-94E6-E55A2AB1B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t="11198" r="14463" b="17401"/>
          <a:stretch/>
        </p:blipFill>
        <p:spPr bwMode="auto">
          <a:xfrm>
            <a:off x="2017222" y="1488726"/>
            <a:ext cx="8157556" cy="47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A71C7-67D8-4F2B-A4F4-DD4E6AE70BDA}"/>
              </a:ext>
            </a:extLst>
          </p:cNvPr>
          <p:cNvSpPr txBox="1"/>
          <p:nvPr/>
        </p:nvSpPr>
        <p:spPr>
          <a:xfrm>
            <a:off x="5768549" y="724171"/>
            <a:ext cx="4125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POKOK-POKOK DALAM PP 24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TAHUN 2018 &amp; IMPLEMENTASI 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8148-6412-4B67-A29F-F533EA444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DA52410B-68ED-4D9A-8277-60289802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59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1682C-B9A8-442D-8D92-E938BB9D6FBD}"/>
              </a:ext>
            </a:extLst>
          </p:cNvPr>
          <p:cNvSpPr txBox="1"/>
          <p:nvPr/>
        </p:nvSpPr>
        <p:spPr>
          <a:xfrm>
            <a:off x="5750547" y="650280"/>
            <a:ext cx="4125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POKOK-POKOK DALAM PP 24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TAHUN 2018 &amp; IMPLEMENTASI OSS</a:t>
            </a:r>
          </a:p>
        </p:txBody>
      </p:sp>
      <p:pic>
        <p:nvPicPr>
          <p:cNvPr id="4" name="Picture 2" descr="C:\Users\PK ALIP\Downloads\PP 24 2018\New folder\Oss fixs\BKPM_FINAL_BAHAN-PRESENTASI-OSS_01-AGUSTUS-2018.compressed-page-012.jpg">
            <a:extLst>
              <a:ext uri="{FF2B5EF4-FFF2-40B4-BE49-F238E27FC236}">
                <a16:creationId xmlns:a16="http://schemas.microsoft.com/office/drawing/2014/main" id="{1CE252EF-7A13-40C5-8361-622522BD1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11149" r="12495" b="31204"/>
          <a:stretch/>
        </p:blipFill>
        <p:spPr bwMode="auto">
          <a:xfrm>
            <a:off x="1590615" y="1366594"/>
            <a:ext cx="8486258" cy="49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82069-7F7F-43AD-A093-B952EAB92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D9966710-0C30-49B9-9463-7B5368D6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81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4.jpg">
            <a:extLst>
              <a:ext uri="{FF2B5EF4-FFF2-40B4-BE49-F238E27FC236}">
                <a16:creationId xmlns:a16="http://schemas.microsoft.com/office/drawing/2014/main" id="{E5C15A8F-CE26-4869-B692-DC18DA09D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13421" r="2537" b="15064"/>
          <a:stretch/>
        </p:blipFill>
        <p:spPr bwMode="auto">
          <a:xfrm>
            <a:off x="1950832" y="1786762"/>
            <a:ext cx="7848872" cy="413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87AAB9-A486-482F-B80B-8200582A615E}"/>
              </a:ext>
            </a:extLst>
          </p:cNvPr>
          <p:cNvSpPr txBox="1"/>
          <p:nvPr/>
        </p:nvSpPr>
        <p:spPr>
          <a:xfrm>
            <a:off x="7610194" y="525439"/>
            <a:ext cx="21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PEMBUATAN DAN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AKTIVASI OSS</a:t>
            </a:r>
          </a:p>
        </p:txBody>
      </p:sp>
      <p:pic>
        <p:nvPicPr>
          <p:cNvPr id="5" name="Picture 2" descr="C:\Users\PK ALIP\Downloads\PP 24 2018\New folder\Oss fixs\BKPM_FINAL_BAHAN-PRESENTASI-OSS_01-AGUSTUS-2018.compressed-page-014.jpg">
            <a:extLst>
              <a:ext uri="{FF2B5EF4-FFF2-40B4-BE49-F238E27FC236}">
                <a16:creationId xmlns:a16="http://schemas.microsoft.com/office/drawing/2014/main" id="{1DD1345A-27B7-408F-B8BD-04299106D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2" t="2460" r="28785" b="85439"/>
          <a:stretch/>
        </p:blipFill>
        <p:spPr bwMode="auto">
          <a:xfrm>
            <a:off x="7094465" y="1119273"/>
            <a:ext cx="522778" cy="6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525E3EA-FF30-4639-B35A-A6F691B86233}"/>
              </a:ext>
            </a:extLst>
          </p:cNvPr>
          <p:cNvSpPr/>
          <p:nvPr/>
        </p:nvSpPr>
        <p:spPr>
          <a:xfrm>
            <a:off x="1950832" y="2652125"/>
            <a:ext cx="3096344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A7F63-EB7E-43D4-A5D8-CD75DB030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C0A1C1EC-5112-452C-8DBB-7EE2135C5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60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A79BD-3A70-4119-BBAC-25DE654DBF90}"/>
              </a:ext>
            </a:extLst>
          </p:cNvPr>
          <p:cNvSpPr txBox="1"/>
          <p:nvPr/>
        </p:nvSpPr>
        <p:spPr>
          <a:xfrm>
            <a:off x="6436853" y="511735"/>
            <a:ext cx="346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FORM REGISTRASI / DAFTAR</a:t>
            </a:r>
          </a:p>
        </p:txBody>
      </p:sp>
      <p:pic>
        <p:nvPicPr>
          <p:cNvPr id="4" name="Picture 2" descr="C:\Users\PK ALIP\Downloads\PP 24 2018\New folder\Oss fixs\BKPM_FINAL_BAHAN-PRESENTASI-OSS_01-AGUSTUS-2018.compressed-page-027.jpg">
            <a:extLst>
              <a:ext uri="{FF2B5EF4-FFF2-40B4-BE49-F238E27FC236}">
                <a16:creationId xmlns:a16="http://schemas.microsoft.com/office/drawing/2014/main" id="{AAD445F5-74D0-466A-A65A-AF9E64CC7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t="14552" r="27010" b="26453"/>
          <a:stretch/>
        </p:blipFill>
        <p:spPr bwMode="auto">
          <a:xfrm>
            <a:off x="2375337" y="1306677"/>
            <a:ext cx="7441325" cy="44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71BC7-E514-4DD7-8C5D-D8E79E767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7FE643BF-7BFB-4B97-BC76-09D6590D7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374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4.jpg">
            <a:extLst>
              <a:ext uri="{FF2B5EF4-FFF2-40B4-BE49-F238E27FC236}">
                <a16:creationId xmlns:a16="http://schemas.microsoft.com/office/drawing/2014/main" id="{AFE96B20-04B6-4A47-AA48-8DB7288DF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13421" r="2537" b="15064"/>
          <a:stretch/>
        </p:blipFill>
        <p:spPr bwMode="auto">
          <a:xfrm>
            <a:off x="2171564" y="1694399"/>
            <a:ext cx="7848872" cy="413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2B66A-5ED9-459B-B25E-9508532753D8}"/>
              </a:ext>
            </a:extLst>
          </p:cNvPr>
          <p:cNvSpPr txBox="1"/>
          <p:nvPr/>
        </p:nvSpPr>
        <p:spPr>
          <a:xfrm>
            <a:off x="7722914" y="594862"/>
            <a:ext cx="21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PEMBUATAN DAN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AKTIVASI OSS</a:t>
            </a:r>
          </a:p>
        </p:txBody>
      </p:sp>
      <p:pic>
        <p:nvPicPr>
          <p:cNvPr id="5" name="Picture 2" descr="C:\Users\PK ALIP\Downloads\PP 24 2018\New folder\Oss fixs\BKPM_FINAL_BAHAN-PRESENTASI-OSS_01-AGUSTUS-2018.compressed-page-014.jpg">
            <a:extLst>
              <a:ext uri="{FF2B5EF4-FFF2-40B4-BE49-F238E27FC236}">
                <a16:creationId xmlns:a16="http://schemas.microsoft.com/office/drawing/2014/main" id="{6F02461C-AF97-47AB-925C-22C946606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2" t="2460" r="28785" b="85439"/>
          <a:stretch/>
        </p:blipFill>
        <p:spPr bwMode="auto">
          <a:xfrm>
            <a:off x="7315197" y="1026910"/>
            <a:ext cx="522778" cy="6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5F6859A-F01A-402A-863F-EFD3B15E623D}"/>
              </a:ext>
            </a:extLst>
          </p:cNvPr>
          <p:cNvSpPr/>
          <p:nvPr/>
        </p:nvSpPr>
        <p:spPr>
          <a:xfrm>
            <a:off x="4864815" y="3062141"/>
            <a:ext cx="2858099" cy="2786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E7FA5-70B8-471F-BBD6-4139CF770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2D34ED32-48BC-4473-97E2-4CB7001E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67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hape 80">
            <a:extLst>
              <a:ext uri="{FF2B5EF4-FFF2-40B4-BE49-F238E27FC236}">
                <a16:creationId xmlns:a16="http://schemas.microsoft.com/office/drawing/2014/main" id="{D08E8559-BEBD-482E-A6D1-A4D3435E9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243" y="723655"/>
            <a:ext cx="8229600" cy="857250"/>
          </a:xfrm>
        </p:spPr>
        <p:txBody>
          <a:bodyPr vert="horz" lIns="91425" tIns="45700" rIns="91425" bIns="45700" rtlCol="0" anchor="b">
            <a:normAutofit/>
          </a:bodyPr>
          <a:lstStyle/>
          <a:p>
            <a:pPr>
              <a:buClr>
                <a:srgbClr val="1F497D"/>
              </a:buClr>
              <a:buSzPct val="25000"/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Badan Hukum Usaha</a:t>
            </a:r>
          </a:p>
        </p:txBody>
      </p:sp>
      <p:sp>
        <p:nvSpPr>
          <p:cNvPr id="81" name="Shape 81">
            <a:extLst>
              <a:ext uri="{FF2B5EF4-FFF2-40B4-BE49-F238E27FC236}">
                <a16:creationId xmlns:a16="http://schemas.microsoft.com/office/drawing/2014/main" id="{C21895BA-17EC-4B4C-8620-EB9622E626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95243" y="1887782"/>
            <a:ext cx="5981412" cy="4356000"/>
          </a:xfrm>
        </p:spPr>
        <p:txBody>
          <a:bodyPr vert="horz" lIns="91425" tIns="45700" rIns="91425" bIns="45700"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None/>
              <a:defRPr/>
            </a:pP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prakteknya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jenis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badan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hukum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 Indonesia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meliputi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698500" lvl="1" indent="-342900"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Perseorangan</a:t>
            </a: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0" lvl="1" indent="-342900"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Firma</a:t>
            </a:r>
          </a:p>
          <a:p>
            <a:pPr marL="698500" lvl="1" indent="-342900"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comanditer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(CV)</a:t>
            </a:r>
          </a:p>
          <a:p>
            <a:pPr marL="698500" lvl="1" indent="-342900"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(PT)</a:t>
            </a:r>
          </a:p>
          <a:p>
            <a:pPr marL="698500" lvl="1" indent="-342900"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Perusahaan Negara (BUMN)</a:t>
            </a:r>
          </a:p>
          <a:p>
            <a:pPr marL="698500" lvl="1" indent="-342900"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Perusahaan Daerah (BUMD)</a:t>
            </a:r>
          </a:p>
          <a:p>
            <a:pPr marL="698500" lvl="1" indent="-342900"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Yayasan</a:t>
            </a: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0" lvl="1" indent="-342900"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Koperasi</a:t>
            </a: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9762" lvl="1" indent="-199707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9762" lvl="1" indent="-2841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/>
            </a:pPr>
            <a:endParaRPr sz="22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087" indent="-3190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/>
            </a:pPr>
            <a:r>
              <a:rPr lang="en-US" sz="2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D02C2-9209-4FCE-BBEC-980B54124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69D2A2B-7D03-49E5-AFE9-9741FF547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8318D-3A0D-4EF2-A6A0-BE970A6A57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B0637-12FE-4EA1-8890-0DBB58CE36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076" y="2447635"/>
            <a:ext cx="5068903" cy="33819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CE62A-6549-4761-A260-1E52A1C8A5F0}"/>
              </a:ext>
            </a:extLst>
          </p:cNvPr>
          <p:cNvSpPr txBox="1"/>
          <p:nvPr/>
        </p:nvSpPr>
        <p:spPr>
          <a:xfrm>
            <a:off x="6588489" y="576389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MEMBUKA EMAIL AKTIVASI</a:t>
            </a:r>
          </a:p>
        </p:txBody>
      </p:sp>
      <p:pic>
        <p:nvPicPr>
          <p:cNvPr id="4" name="Picture 2" descr="C:\Users\PK ALIP\Downloads\PP 24 2018\New folder\Oss fixs\BKPM_FINAL_BAHAN-PRESENTASI-OSS_01-AGUSTUS-2018.compressed-page-029.jpg">
            <a:extLst>
              <a:ext uri="{FF2B5EF4-FFF2-40B4-BE49-F238E27FC236}">
                <a16:creationId xmlns:a16="http://schemas.microsoft.com/office/drawing/2014/main" id="{3E02CDEE-92EC-4A53-A034-B1F16C688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5" b="7951"/>
          <a:stretch/>
        </p:blipFill>
        <p:spPr bwMode="auto">
          <a:xfrm>
            <a:off x="2328254" y="1512493"/>
            <a:ext cx="7535491" cy="42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7DCAF53-35F5-40B1-BFE2-E5FD150ACBC7}"/>
              </a:ext>
            </a:extLst>
          </p:cNvPr>
          <p:cNvSpPr/>
          <p:nvPr/>
        </p:nvSpPr>
        <p:spPr>
          <a:xfrm>
            <a:off x="2246564" y="1440485"/>
            <a:ext cx="3096344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107BD-EC03-4808-9AD9-247B10B8E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E4454266-486E-4215-81EF-C3ED2943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4.jpg">
            <a:extLst>
              <a:ext uri="{FF2B5EF4-FFF2-40B4-BE49-F238E27FC236}">
                <a16:creationId xmlns:a16="http://schemas.microsoft.com/office/drawing/2014/main" id="{ACC329CC-8BDD-4AAB-BEB1-AD4D4F3CB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13421" r="2537" b="15064"/>
          <a:stretch/>
        </p:blipFill>
        <p:spPr bwMode="auto">
          <a:xfrm>
            <a:off x="1803051" y="1685162"/>
            <a:ext cx="7848872" cy="413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78D04-CBEF-4E5A-99A4-1411D14BEC49}"/>
              </a:ext>
            </a:extLst>
          </p:cNvPr>
          <p:cNvSpPr txBox="1"/>
          <p:nvPr/>
        </p:nvSpPr>
        <p:spPr>
          <a:xfrm>
            <a:off x="7354401" y="585625"/>
            <a:ext cx="21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PEMBUATAN DAN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AKTIVASI OSS</a:t>
            </a:r>
          </a:p>
        </p:txBody>
      </p:sp>
      <p:pic>
        <p:nvPicPr>
          <p:cNvPr id="5" name="Picture 2" descr="C:\Users\PK ALIP\Downloads\PP 24 2018\New folder\Oss fixs\BKPM_FINAL_BAHAN-PRESENTASI-OSS_01-AGUSTUS-2018.compressed-page-014.jpg">
            <a:extLst>
              <a:ext uri="{FF2B5EF4-FFF2-40B4-BE49-F238E27FC236}">
                <a16:creationId xmlns:a16="http://schemas.microsoft.com/office/drawing/2014/main" id="{068B8E5B-50C7-478B-B393-1513C41EF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2" t="2460" r="28785" b="85439"/>
          <a:stretch/>
        </p:blipFill>
        <p:spPr bwMode="auto">
          <a:xfrm>
            <a:off x="6946684" y="1017673"/>
            <a:ext cx="522778" cy="6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2E489A-6DB5-4DFA-96A8-65BB8B4F0199}"/>
              </a:ext>
            </a:extLst>
          </p:cNvPr>
          <p:cNvSpPr/>
          <p:nvPr/>
        </p:nvSpPr>
        <p:spPr>
          <a:xfrm>
            <a:off x="6946683" y="2817873"/>
            <a:ext cx="2777248" cy="2664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43C19-14A3-470A-8551-803B26EB1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8C255943-63EA-43D1-896C-FC71DACC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265D0-86F6-4EAC-A998-566076C218EC}"/>
              </a:ext>
            </a:extLst>
          </p:cNvPr>
          <p:cNvSpPr txBox="1"/>
          <p:nvPr/>
        </p:nvSpPr>
        <p:spPr>
          <a:xfrm>
            <a:off x="6370255" y="659516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MEMBUKA EMAIL AKTIVASI</a:t>
            </a:r>
          </a:p>
        </p:txBody>
      </p:sp>
      <p:pic>
        <p:nvPicPr>
          <p:cNvPr id="4" name="Picture 2" descr="C:\Users\PK ALIP\Downloads\PP 24 2018\New folder\Oss fixs\BKPM_FINAL_BAHAN-PRESENTASI-OSS_01-AGUSTUS-2018.compressed-page-029.jpg">
            <a:extLst>
              <a:ext uri="{FF2B5EF4-FFF2-40B4-BE49-F238E27FC236}">
                <a16:creationId xmlns:a16="http://schemas.microsoft.com/office/drawing/2014/main" id="{361D3E9F-C85E-4F5A-B033-365AE487F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5" b="7951"/>
          <a:stretch/>
        </p:blipFill>
        <p:spPr bwMode="auto">
          <a:xfrm>
            <a:off x="2110020" y="1595620"/>
            <a:ext cx="7535491" cy="42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4E446B8-F6CB-46B4-BEA9-79D21D6CCAFE}"/>
              </a:ext>
            </a:extLst>
          </p:cNvPr>
          <p:cNvSpPr/>
          <p:nvPr/>
        </p:nvSpPr>
        <p:spPr>
          <a:xfrm>
            <a:off x="5877765" y="2675740"/>
            <a:ext cx="3096344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EB330-80F8-4821-A8BF-252C1D37C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C9DCD388-0C41-48C1-9F70-6197B75C2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5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5.jpg">
            <a:extLst>
              <a:ext uri="{FF2B5EF4-FFF2-40B4-BE49-F238E27FC236}">
                <a16:creationId xmlns:a16="http://schemas.microsoft.com/office/drawing/2014/main" id="{B40E65AF-41E9-48B2-B018-BE5453EAF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3241" r="1084" b="6687"/>
          <a:stretch/>
        </p:blipFill>
        <p:spPr bwMode="auto">
          <a:xfrm>
            <a:off x="2025665" y="1250288"/>
            <a:ext cx="788487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0E3CA-74A1-4A6E-89EF-1B52F745A020}"/>
              </a:ext>
            </a:extLst>
          </p:cNvPr>
          <p:cNvSpPr txBox="1"/>
          <p:nvPr/>
        </p:nvSpPr>
        <p:spPr>
          <a:xfrm>
            <a:off x="7001762" y="530208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PERMOHONAN 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PERIZINAN BERUSAHA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599081-D0D0-4E4E-AD87-6F701C1C2C13}"/>
              </a:ext>
            </a:extLst>
          </p:cNvPr>
          <p:cNvSpPr/>
          <p:nvPr/>
        </p:nvSpPr>
        <p:spPr>
          <a:xfrm>
            <a:off x="2025665" y="2186392"/>
            <a:ext cx="2772308" cy="2736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C6824-A4FE-4D5B-8142-90A4461D8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B456742B-FE96-4A66-B46E-AA1B744CA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9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CAF58-A781-4904-9284-0021081DF9AD}"/>
              </a:ext>
            </a:extLst>
          </p:cNvPr>
          <p:cNvSpPr txBox="1"/>
          <p:nvPr/>
        </p:nvSpPr>
        <p:spPr>
          <a:xfrm>
            <a:off x="5586997" y="668752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MASUK OSS DENGAN USER NAME 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DAN PASSWORD YANG DIBERIKAN</a:t>
            </a:r>
          </a:p>
        </p:txBody>
      </p:sp>
      <p:pic>
        <p:nvPicPr>
          <p:cNvPr id="4" name="Picture 3" descr="C:\Users\PK ALIP\Downloads\PP 24 2018\New folder\Oss fixs\BKPM_FINAL_BAHAN-PRESENTASI-OSS_01-AGUSTUS-2018.compressed-page-030.jpg">
            <a:extLst>
              <a:ext uri="{FF2B5EF4-FFF2-40B4-BE49-F238E27FC236}">
                <a16:creationId xmlns:a16="http://schemas.microsoft.com/office/drawing/2014/main" id="{8475A8CC-D5E5-426A-AF13-0F4E375F3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 b="20410"/>
          <a:stretch/>
        </p:blipFill>
        <p:spPr bwMode="auto">
          <a:xfrm>
            <a:off x="2006249" y="1532848"/>
            <a:ext cx="7740861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F12C2EE-079F-40D4-B90C-B4DFA31D1FE1}"/>
              </a:ext>
            </a:extLst>
          </p:cNvPr>
          <p:cNvSpPr/>
          <p:nvPr/>
        </p:nvSpPr>
        <p:spPr>
          <a:xfrm>
            <a:off x="1920594" y="2216706"/>
            <a:ext cx="2664296" cy="2664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E0A03-CD6B-4ACC-924C-4039F0CEF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FCDA8A27-FDAA-4FBF-BEB8-52F1881D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21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5.jpg">
            <a:extLst>
              <a:ext uri="{FF2B5EF4-FFF2-40B4-BE49-F238E27FC236}">
                <a16:creationId xmlns:a16="http://schemas.microsoft.com/office/drawing/2014/main" id="{0ECE40D5-CF06-4258-B4D1-1A009C87E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3241" r="1084" b="6687"/>
          <a:stretch/>
        </p:blipFill>
        <p:spPr bwMode="auto">
          <a:xfrm>
            <a:off x="1988719" y="1124744"/>
            <a:ext cx="788487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9B4EB-9E0F-4A84-BEB9-A4849F3BC504}"/>
              </a:ext>
            </a:extLst>
          </p:cNvPr>
          <p:cNvSpPr txBox="1"/>
          <p:nvPr/>
        </p:nvSpPr>
        <p:spPr>
          <a:xfrm>
            <a:off x="6964816" y="404664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PERMOHONAN 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PERIZINAN BERUSAHA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696146-762E-402D-956A-B235827A1DD1}"/>
              </a:ext>
            </a:extLst>
          </p:cNvPr>
          <p:cNvSpPr/>
          <p:nvPr/>
        </p:nvSpPr>
        <p:spPr>
          <a:xfrm>
            <a:off x="4545003" y="2780928"/>
            <a:ext cx="2772308" cy="3096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916B3-D889-4143-B685-0D014954C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6D43E13A-595B-4C64-87FB-624AFAF8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1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7.jpg">
            <a:extLst>
              <a:ext uri="{FF2B5EF4-FFF2-40B4-BE49-F238E27FC236}">
                <a16:creationId xmlns:a16="http://schemas.microsoft.com/office/drawing/2014/main" id="{10A0F134-7B81-4CC4-9452-B87AC40FC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1713" r="2920" b="12253"/>
          <a:stretch/>
        </p:blipFill>
        <p:spPr bwMode="auto">
          <a:xfrm>
            <a:off x="1793815" y="1368175"/>
            <a:ext cx="7740860" cy="446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400FA2-EF77-4F46-A907-EEA11C990620}"/>
              </a:ext>
            </a:extLst>
          </p:cNvPr>
          <p:cNvSpPr txBox="1"/>
          <p:nvPr/>
        </p:nvSpPr>
        <p:spPr>
          <a:xfrm>
            <a:off x="6575723" y="502498"/>
            <a:ext cx="295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KOMITMEN IZIN USAHA :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IZIN LINGKUNGAN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3CC83-1E9C-481C-B56B-2B869626A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DC8A4AD4-4F13-4DD6-AB9C-5FC1C4D1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419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6.jpg">
            <a:extLst>
              <a:ext uri="{FF2B5EF4-FFF2-40B4-BE49-F238E27FC236}">
                <a16:creationId xmlns:a16="http://schemas.microsoft.com/office/drawing/2014/main" id="{AE7ED6DE-7CBD-4C35-B592-46A370F7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12247" r="6504" b="7719"/>
          <a:stretch/>
        </p:blipFill>
        <p:spPr bwMode="auto">
          <a:xfrm>
            <a:off x="1749516" y="1185773"/>
            <a:ext cx="7990299" cy="475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55FC1-A333-47AD-B721-C1595BF2EED7}"/>
              </a:ext>
            </a:extLst>
          </p:cNvPr>
          <p:cNvSpPr txBox="1"/>
          <p:nvPr/>
        </p:nvSpPr>
        <p:spPr>
          <a:xfrm>
            <a:off x="6603432" y="539443"/>
            <a:ext cx="295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KOMITMEN IZIN USAHA :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IZIN LOKASI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E58EE-D44C-48C4-893F-509CBFA5B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46614A43-B9DC-4F75-93B6-DB1BB074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844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9.jpg">
            <a:extLst>
              <a:ext uri="{FF2B5EF4-FFF2-40B4-BE49-F238E27FC236}">
                <a16:creationId xmlns:a16="http://schemas.microsoft.com/office/drawing/2014/main" id="{2C6FB975-A70B-43DB-95A0-78EDABDF4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11773" r="8639" b="20417"/>
          <a:stretch/>
        </p:blipFill>
        <p:spPr bwMode="auto">
          <a:xfrm>
            <a:off x="1878826" y="1331532"/>
            <a:ext cx="7815332" cy="43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9CD9D5-422D-4A24-A4E3-02AE6272829C}"/>
              </a:ext>
            </a:extLst>
          </p:cNvPr>
          <p:cNvSpPr txBox="1"/>
          <p:nvPr/>
        </p:nvSpPr>
        <p:spPr>
          <a:xfrm>
            <a:off x="8186153" y="53944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IZIN USAHA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B7DC5-DE4A-4BFE-B55E-353EB1BB9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0C8ACDF8-F39E-4490-A58D-EBF0596A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705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18.jpg">
            <a:extLst>
              <a:ext uri="{FF2B5EF4-FFF2-40B4-BE49-F238E27FC236}">
                <a16:creationId xmlns:a16="http://schemas.microsoft.com/office/drawing/2014/main" id="{BFE8792B-712F-45AC-9AFE-3D71BEA49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t="10514" r="2388" b="21374"/>
          <a:stretch/>
        </p:blipFill>
        <p:spPr bwMode="auto">
          <a:xfrm>
            <a:off x="1984799" y="1349156"/>
            <a:ext cx="7596844" cy="44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B7869-12B3-4475-8A30-441E75777006}"/>
              </a:ext>
            </a:extLst>
          </p:cNvPr>
          <p:cNvSpPr txBox="1"/>
          <p:nvPr/>
        </p:nvSpPr>
        <p:spPr>
          <a:xfrm>
            <a:off x="6029121" y="502498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KOMITMEN IZIN USAHA :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IZIN MENDIRIKAN BANGUNAN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D3D7D-4E56-4CC5-8B04-A206FFADF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063E4A6D-3127-4C73-98E6-07B42FDD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91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87">
            <a:extLst>
              <a:ext uri="{FF2B5EF4-FFF2-40B4-BE49-F238E27FC236}">
                <a16:creationId xmlns:a16="http://schemas.microsoft.com/office/drawing/2014/main" id="{1DC91EB9-129F-4C4A-84C7-4F470DDF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578"/>
            <a:ext cx="8229600" cy="857250"/>
          </a:xfrm>
        </p:spPr>
        <p:txBody>
          <a:bodyPr vert="horz" lIns="91425" tIns="45700" rIns="91425" bIns="45700" rtlCol="0" anchor="b">
            <a:normAutofit/>
          </a:bodyPr>
          <a:lstStyle/>
          <a:p>
            <a:pPr>
              <a:buClr>
                <a:srgbClr val="1F497D"/>
              </a:buClr>
              <a:buSzPct val="25000"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Perusahaan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Perorangan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8" name="Shape 88">
            <a:extLst>
              <a:ext uri="{FF2B5EF4-FFF2-40B4-BE49-F238E27FC236}">
                <a16:creationId xmlns:a16="http://schemas.microsoft.com/office/drawing/2014/main" id="{C83E35AE-C9E5-4D5A-BDCF-9CC77A9D44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97280" y="1727922"/>
            <a:ext cx="6596611" cy="4246562"/>
          </a:xfrm>
        </p:spPr>
        <p:txBody>
          <a:bodyPr vert="horz" lIns="91425" tIns="45700" rIns="91425" bIns="45700" rtlCol="0">
            <a:noAutofit/>
          </a:bodyPr>
          <a:lstStyle/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Perusahaan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perseorangan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merupakan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perusahaan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hanya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dimiliki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perseoarngan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hanya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seorang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Pendirian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tidak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memerlukan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syarat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khusus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sebagaimaan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badan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usaha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lainnya</a:t>
            </a: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Kebutuhan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modal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hanya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dipenuhi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pemilik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sendiri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dan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mencari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modal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luar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relatif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lebih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sulit</a:t>
            </a: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L="639762" lvl="1" indent="-199707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9762" lvl="1" indent="-2841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/>
            </a:pPr>
            <a:endParaRPr sz="22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087" indent="-3190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/>
            </a:pPr>
            <a:r>
              <a:rPr lang="en-US" sz="2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7D312-1DE9-46FC-9A09-3894C30DF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2051DFAD-7884-4D50-859D-D0899CB63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0BCF7-6ABF-46D4-BD30-39F2B66DF5D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91947-AAD0-44DC-BACB-B157F71A4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2815"/>
            <a:ext cx="3989460" cy="1896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CFA463-8F2C-44DA-A648-2352B7FD8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020165"/>
            <a:ext cx="3989640" cy="20715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21.jpg">
            <a:extLst>
              <a:ext uri="{FF2B5EF4-FFF2-40B4-BE49-F238E27FC236}">
                <a16:creationId xmlns:a16="http://schemas.microsoft.com/office/drawing/2014/main" id="{8A9517A9-1697-4D19-93E3-1C9D5AC8F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0226" r="1710" b="10680"/>
          <a:stretch/>
        </p:blipFill>
        <p:spPr bwMode="auto">
          <a:xfrm>
            <a:off x="2031713" y="1227495"/>
            <a:ext cx="7941599" cy="46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C73368-5E1E-4D62-8643-E5C9CFF6657A}"/>
              </a:ext>
            </a:extLst>
          </p:cNvPr>
          <p:cNvSpPr txBox="1"/>
          <p:nvPr/>
        </p:nvSpPr>
        <p:spPr>
          <a:xfrm>
            <a:off x="7996647" y="447080"/>
            <a:ext cx="17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PEMBAYARAN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45191-D7F5-4AB0-83C2-3586C9843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357A12E6-A52B-4AD2-A437-C5CB3E80D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2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22.jpg">
            <a:extLst>
              <a:ext uri="{FF2B5EF4-FFF2-40B4-BE49-F238E27FC236}">
                <a16:creationId xmlns:a16="http://schemas.microsoft.com/office/drawing/2014/main" id="{0B32B5AB-887D-402D-84DE-58878399D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10458" r="6765" b="6972"/>
          <a:stretch/>
        </p:blipFill>
        <p:spPr bwMode="auto">
          <a:xfrm>
            <a:off x="1906534" y="1402136"/>
            <a:ext cx="7935707" cy="43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1868B9-9F3A-49C7-8A59-62B3822C2551}"/>
              </a:ext>
            </a:extLst>
          </p:cNvPr>
          <p:cNvSpPr txBox="1"/>
          <p:nvPr/>
        </p:nvSpPr>
        <p:spPr>
          <a:xfrm>
            <a:off x="5580640" y="613335"/>
            <a:ext cx="4138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PENGEMBANGAN IZIN USAHA DAN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PEMBARUAN DATA PERUSAHAAN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5497B-B9F7-4479-A84D-6B6F7704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845E3A5D-4B35-4DCA-B9B9-929726FD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624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23.jpg">
            <a:extLst>
              <a:ext uri="{FF2B5EF4-FFF2-40B4-BE49-F238E27FC236}">
                <a16:creationId xmlns:a16="http://schemas.microsoft.com/office/drawing/2014/main" id="{A49FA4F9-1AE9-4C2D-97F1-0A9E6BA12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7086"/>
          <a:stretch/>
        </p:blipFill>
        <p:spPr bwMode="auto">
          <a:xfrm>
            <a:off x="1888061" y="1512493"/>
            <a:ext cx="7992888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AF732-4CDC-424E-B76C-1240BDE4A5D3}"/>
              </a:ext>
            </a:extLst>
          </p:cNvPr>
          <p:cNvSpPr txBox="1"/>
          <p:nvPr/>
        </p:nvSpPr>
        <p:spPr>
          <a:xfrm>
            <a:off x="6716138" y="576389"/>
            <a:ext cx="2984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KEGIATAN USAHA</a:t>
            </a:r>
          </a:p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YANG TELAH BERJALAN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5E7D9-7D29-404D-8B3B-44D335343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5C75FD8E-D9F4-41D5-99B4-574F59830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833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PK ALIP\Downloads\PP 24 2018\New folder\Oss fixs\BKPM_FINAL_BAHAN-PRESENTASI-OSS_01-AGUSTUS-2018.compressed-page-024.jpg">
            <a:extLst>
              <a:ext uri="{FF2B5EF4-FFF2-40B4-BE49-F238E27FC236}">
                <a16:creationId xmlns:a16="http://schemas.microsoft.com/office/drawing/2014/main" id="{E78E6C45-DEDC-4914-AAEA-0D190BB79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14792" r="6740" b="5497"/>
          <a:stretch/>
        </p:blipFill>
        <p:spPr bwMode="auto">
          <a:xfrm>
            <a:off x="2078259" y="1450929"/>
            <a:ext cx="7668852" cy="444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699C0F-1187-48C2-816B-AEF1C38DC58B}"/>
              </a:ext>
            </a:extLst>
          </p:cNvPr>
          <p:cNvSpPr txBox="1"/>
          <p:nvPr/>
        </p:nvSpPr>
        <p:spPr>
          <a:xfrm>
            <a:off x="6600096" y="594861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MEKANISME PENGADUAN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06294-C344-41D3-A9BD-45A662D7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D6E21570-1A85-462B-876E-733BD39C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737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PK ALIP\Downloads\PP 24 2018\New folder\Oss fixs\BKPM_FINAL_BAHAN-PRESENTASI-OSS_01-AGUSTUS-2018.compressed-page-025.jpg">
            <a:extLst>
              <a:ext uri="{FF2B5EF4-FFF2-40B4-BE49-F238E27FC236}">
                <a16:creationId xmlns:a16="http://schemas.microsoft.com/office/drawing/2014/main" id="{49822D65-AF7A-49F3-9E85-27D714870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6463"/>
          <a:stretch/>
        </p:blipFill>
        <p:spPr bwMode="auto">
          <a:xfrm>
            <a:off x="2251867" y="1363241"/>
            <a:ext cx="7488832" cy="438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52419-65CB-4C75-B215-6B4F14252598}"/>
              </a:ext>
            </a:extLst>
          </p:cNvPr>
          <p:cNvSpPr txBox="1"/>
          <p:nvPr/>
        </p:nvSpPr>
        <p:spPr>
          <a:xfrm>
            <a:off x="6996648" y="54868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BANTIUAN TEKNIS OSS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1DBE5-C99F-48F6-B490-B8E2CF490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3F4A2F19-58ED-4068-A541-B3592DFA9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943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>
            <a:extLst>
              <a:ext uri="{FF2B5EF4-FFF2-40B4-BE49-F238E27FC236}">
                <a16:creationId xmlns:a16="http://schemas.microsoft.com/office/drawing/2014/main" id="{1CB449AB-04CD-48C3-A606-78617CAB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96400"/>
            <a:ext cx="8229600" cy="857250"/>
          </a:xfrm>
        </p:spPr>
        <p:txBody>
          <a:bodyPr vert="horz" lIns="91425" tIns="45700" rIns="91425" bIns="45700" rtlCol="0" anchor="b">
            <a:normAutofit/>
          </a:bodyPr>
          <a:lstStyle/>
          <a:p>
            <a:pPr>
              <a:buClr>
                <a:srgbClr val="1F497D"/>
              </a:buClr>
              <a:buSzPct val="25000"/>
            </a:pP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Firma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8" name="Shape 88">
            <a:extLst>
              <a:ext uri="{FF2B5EF4-FFF2-40B4-BE49-F238E27FC236}">
                <a16:creationId xmlns:a16="http://schemas.microsoft.com/office/drawing/2014/main" id="{0E47150F-2F16-4319-8B88-1A5C3A7246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97280" y="1653649"/>
            <a:ext cx="6107084" cy="4562423"/>
          </a:xfrm>
        </p:spPr>
        <p:txBody>
          <a:bodyPr vert="horz" lIns="91425" tIns="45700" rIns="91425" bIns="45700" rtlCol="0">
            <a:noAutofit/>
          </a:bodyPr>
          <a:lstStyle/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Firma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adalah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perusahaan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didirikan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oleh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orang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atau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lebih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menjalankan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perusahaan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atas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perusahaan</a:t>
            </a:r>
            <a:endParaRPr lang="en-US"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mendirikan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dapat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dilakukan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yaitu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9715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+mj-lt"/>
              <a:buAutoNum type="arabicPeriod"/>
              <a:defRPr/>
            </a:pP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akta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resmi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yang proses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selanjutnya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sampai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berita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negara</a:t>
            </a:r>
            <a:endParaRPr lang="en-US"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+mj-lt"/>
              <a:buAutoNum type="arabicPeriod"/>
              <a:defRPr/>
            </a:pP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akta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bawah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tangan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yaitu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kesepakatan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antara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pihak-pihak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terkait</a:t>
            </a:r>
            <a:endParaRPr lang="en-US"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9762" lvl="1" indent="-199707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9762" lvl="1" indent="-2841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/>
            </a:pPr>
            <a:endParaRPr sz="22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087" indent="-3190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/>
            </a:pPr>
            <a:r>
              <a:rPr lang="en-US" sz="2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B9C6E-AA17-4934-8200-9DA9D35ED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B2BAEC39-B525-4CCE-8E14-47AE1CB8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CD0B70-850C-4900-B9B3-137DAFFA3B8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1C5DE-B64B-4267-8C49-A55D5DA2D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93" y="2080541"/>
            <a:ext cx="4980432" cy="39810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94">
            <a:extLst>
              <a:ext uri="{FF2B5EF4-FFF2-40B4-BE49-F238E27FC236}">
                <a16:creationId xmlns:a16="http://schemas.microsoft.com/office/drawing/2014/main" id="{EB1018B4-BB20-4D48-8619-6F9B5980F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98934"/>
            <a:ext cx="8229600" cy="857250"/>
          </a:xfrm>
        </p:spPr>
        <p:txBody>
          <a:bodyPr vert="horz" lIns="91425" tIns="45700" rIns="91425" bIns="45700" rtlCol="0" anchor="b">
            <a:normAutofit/>
          </a:bodyPr>
          <a:lstStyle/>
          <a:p>
            <a:pPr>
              <a:buClr>
                <a:srgbClr val="1F497D"/>
              </a:buClr>
              <a:buSzPct val="25000"/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Perseroan Komanditer </a:t>
            </a:r>
          </a:p>
        </p:txBody>
      </p:sp>
      <p:sp>
        <p:nvSpPr>
          <p:cNvPr id="95" name="Shape 95">
            <a:extLst>
              <a:ext uri="{FF2B5EF4-FFF2-40B4-BE49-F238E27FC236}">
                <a16:creationId xmlns:a16="http://schemas.microsoft.com/office/drawing/2014/main" id="{D5A59255-CCFB-4998-BFAA-57B14E790C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97280" y="1687059"/>
            <a:ext cx="6956829" cy="4641850"/>
          </a:xfrm>
        </p:spPr>
        <p:txBody>
          <a:bodyPr vert="horz" lIns="91425" tIns="45700" rIns="91425" bIns="45700" rtlCol="0">
            <a:noAutofit/>
          </a:bodyPr>
          <a:lstStyle/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CV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merupakan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persekutuan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didirikan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atas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dasar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kepercayaan</a:t>
            </a:r>
            <a:endParaRPr lang="en-US" sz="1900" dirty="0">
              <a:latin typeface="Arial"/>
              <a:ea typeface="Arial"/>
              <a:cs typeface="Arial"/>
              <a:sym typeface="Arial"/>
            </a:endParaRP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CV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terdapat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sekutu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secara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penuh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bertanggung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jawab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atas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sekutu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lainnya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kemudian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ada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satu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sekutu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atau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lebih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bertindak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sebagai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pemberi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modal</a:t>
            </a: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Tanggung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jawab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sekutu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komanditer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hanya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pada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modal yang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ditanamkan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perusahaan</a:t>
            </a:r>
            <a:endParaRPr lang="en-US" sz="1900" dirty="0">
              <a:latin typeface="Arial"/>
              <a:ea typeface="Arial"/>
              <a:cs typeface="Arial"/>
              <a:sym typeface="Arial"/>
            </a:endParaRP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Tujuan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pendirian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CV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adalah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memberi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peluang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perseorangan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ikut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menanamkan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modalnya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dengan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tanggung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jawab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latin typeface="Arial"/>
                <a:ea typeface="Arial"/>
                <a:cs typeface="Arial"/>
                <a:sym typeface="Arial"/>
              </a:rPr>
              <a:t>terbatas</a:t>
            </a:r>
            <a:endParaRPr lang="en-US" sz="1900" dirty="0">
              <a:latin typeface="Arial"/>
              <a:ea typeface="Arial"/>
              <a:cs typeface="Arial"/>
              <a:sym typeface="Arial"/>
            </a:endParaRPr>
          </a:p>
          <a:p>
            <a:pPr marL="639762" lvl="1" indent="-28416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/>
            </a:pPr>
            <a:endParaRPr sz="22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087" indent="-31908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/>
            </a:pPr>
            <a:r>
              <a:rPr lang="en-US" sz="2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161E4-8192-4102-A34F-0FFFB7406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790EDACC-E63C-4F76-95A1-28BC29FFA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8903F-6A7C-4D4E-8154-B5E2251CD5D2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380C4-6B3A-4122-8B5B-8AB40F566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27" y="1884354"/>
            <a:ext cx="3814618" cy="211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477FD-3C7B-4837-BBDD-5F6E630DD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27" y="4078622"/>
            <a:ext cx="3814618" cy="211328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101">
            <a:extLst>
              <a:ext uri="{FF2B5EF4-FFF2-40B4-BE49-F238E27FC236}">
                <a16:creationId xmlns:a16="http://schemas.microsoft.com/office/drawing/2014/main" id="{09FD5CE2-06C0-423D-BDE6-B7D1F654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4352"/>
            <a:ext cx="8229600" cy="857250"/>
          </a:xfrm>
        </p:spPr>
        <p:txBody>
          <a:bodyPr vert="horz" lIns="91425" tIns="45700" rIns="91425" bIns="45700" rtlCol="0" anchor="b">
            <a:normAutofit/>
          </a:bodyPr>
          <a:lstStyle/>
          <a:p>
            <a:pPr>
              <a:buClr>
                <a:srgbClr val="1F497D"/>
              </a:buClr>
              <a:buSzPct val="25000"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Perseroan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Terbatas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" name="Shape 102">
            <a:extLst>
              <a:ext uri="{FF2B5EF4-FFF2-40B4-BE49-F238E27FC236}">
                <a16:creationId xmlns:a16="http://schemas.microsoft.com/office/drawing/2014/main" id="{3272F028-9A6F-4A15-89DB-93AFD4B6A8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97280" y="1817935"/>
            <a:ext cx="5636029" cy="4490501"/>
          </a:xfrm>
        </p:spPr>
        <p:txBody>
          <a:bodyPr vert="horz" lIns="91425" tIns="45700" rIns="91425" bIns="45700" rtlCol="0">
            <a:noAutofit/>
          </a:bodyPr>
          <a:lstStyle/>
          <a:p>
            <a:pPr marL="319087" indent="-31908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ymbol"/>
              <a:buChar char="◻"/>
              <a:defRPr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(PT)</a:t>
            </a:r>
          </a:p>
          <a:p>
            <a:pPr marL="639762" lvl="1" indent="-284162">
              <a:spcBef>
                <a:spcPts val="0"/>
              </a:spcBef>
              <a:spcAft>
                <a:spcPts val="0"/>
              </a:spcAft>
              <a:buSzPct val="70000"/>
              <a:buFont typeface="Noto Symbol"/>
              <a:buChar char="⬜"/>
              <a:defRPr/>
            </a:pP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prakteknya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jenis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PT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terdiri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Dilihat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segi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kepemilikannya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1257300" lvl="3" indent="-355600">
              <a:spcBef>
                <a:spcPts val="0"/>
              </a:spcBef>
              <a:spcAft>
                <a:spcPts val="0"/>
              </a:spcAft>
              <a:buClr>
                <a:srgbClr val="A5AB81"/>
              </a:buClr>
              <a:buSzPct val="75000"/>
              <a:buFont typeface="Noto Symbol"/>
              <a:buChar char="■"/>
              <a:defRPr/>
            </a:pP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biasa</a:t>
            </a:r>
            <a:endParaRPr lang="en-US"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lvl="3" indent="-355600">
              <a:spcBef>
                <a:spcPts val="0"/>
              </a:spcBef>
              <a:spcAft>
                <a:spcPts val="0"/>
              </a:spcAft>
              <a:buClr>
                <a:srgbClr val="A5AB81"/>
              </a:buClr>
              <a:buSzPct val="75000"/>
              <a:buFont typeface="Noto Symbol"/>
              <a:buChar char="■"/>
              <a:defRPr/>
            </a:pP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Terbuka</a:t>
            </a:r>
          </a:p>
          <a:p>
            <a:pPr marL="1257300" lvl="3" indent="-355600">
              <a:spcBef>
                <a:spcPts val="0"/>
              </a:spcBef>
              <a:spcAft>
                <a:spcPts val="0"/>
              </a:spcAft>
              <a:buClr>
                <a:srgbClr val="A5AB81"/>
              </a:buClr>
              <a:buSzPct val="75000"/>
              <a:buFont typeface="Noto Symbol"/>
              <a:buChar char="■"/>
              <a:defRPr/>
            </a:pP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PERSERO</a:t>
            </a: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Dilihat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segi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status Perseroan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1257300" lvl="3" indent="-355600">
              <a:spcBef>
                <a:spcPts val="0"/>
              </a:spcBef>
              <a:spcAft>
                <a:spcPts val="0"/>
              </a:spcAft>
              <a:buClr>
                <a:srgbClr val="A5AB81"/>
              </a:buClr>
              <a:buSzPct val="75000"/>
              <a:buFont typeface="Noto Symbol"/>
              <a:buChar char="■"/>
              <a:defRPr/>
            </a:pP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</a:t>
            </a:r>
            <a:r>
              <a:rPr lang="en-US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Tertutup</a:t>
            </a:r>
            <a:endParaRPr lang="en-US"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lvl="3" indent="-355600">
              <a:spcBef>
                <a:spcPts val="0"/>
              </a:spcBef>
              <a:spcAft>
                <a:spcPts val="0"/>
              </a:spcAft>
              <a:buClr>
                <a:srgbClr val="A5AB81"/>
              </a:buClr>
              <a:buSzPct val="75000"/>
              <a:buFont typeface="Noto Symbol"/>
              <a:buChar char="■"/>
              <a:defRPr/>
            </a:pPr>
            <a:r>
              <a:rPr lang="en-US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Terbuka</a:t>
            </a:r>
          </a:p>
          <a:p>
            <a:pPr marL="639762" lvl="1" indent="-284162">
              <a:spcBef>
                <a:spcPts val="0"/>
              </a:spcBef>
              <a:spcAft>
                <a:spcPts val="0"/>
              </a:spcAft>
              <a:buSzPct val="70000"/>
              <a:buFont typeface="Noto Symbol"/>
              <a:buChar char="⬜"/>
              <a:defRPr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terdiri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dasar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(authorized capital)</a:t>
            </a: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ditempatkan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atau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dikeluarkan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(issued capital)</a:t>
            </a: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disetor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(paid-up capital)</a:t>
            </a:r>
          </a:p>
          <a:p>
            <a:pPr marL="639762" lvl="1" indent="-284162">
              <a:spcBef>
                <a:spcPts val="0"/>
              </a:spcBef>
              <a:spcAft>
                <a:spcPts val="0"/>
              </a:spcAft>
              <a:buSzPct val="70000"/>
              <a:buFont typeface="Noto Symbol"/>
              <a:buChar char="⬜"/>
              <a:defRPr/>
            </a:pP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Syarat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pendirian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PT:</a:t>
            </a: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didirikan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sekurang-kurangnya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oleh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orang</a:t>
            </a: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Pendirian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PT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dituangkan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Akta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Notaris</a:t>
            </a:r>
            <a:endParaRPr lang="en-US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Bahasa yang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digunakan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adalah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bahasa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indonesia</a:t>
            </a:r>
            <a:endParaRPr lang="en-US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Mencantumkan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perkataan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“PT”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akta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notaris</a:t>
            </a:r>
            <a:endParaRPr lang="en-US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190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Disyahkan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oleh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menteri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kehakiman</a:t>
            </a:r>
            <a:endParaRPr lang="en-US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1143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None/>
              <a:defRPr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lvl="3" indent="-293687">
              <a:spcBef>
                <a:spcPts val="0"/>
              </a:spcBef>
              <a:spcAft>
                <a:spcPts val="0"/>
              </a:spcAft>
              <a:buClr>
                <a:srgbClr val="A5AB81"/>
              </a:buClr>
              <a:buNone/>
              <a:defRPr/>
            </a:pP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9762" lvl="1" indent="-2841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/>
            </a:pPr>
            <a:endParaRPr sz="22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087" indent="-3190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/>
            </a:pPr>
            <a:r>
              <a:rPr lang="en-US" sz="2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EC9A3-8079-4A10-916B-15865D1D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FFBB391F-1773-4AA3-ABED-6338FB94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F21E2-3A58-4AEE-99FF-DA7C2E7C955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7A69F-A1A5-467E-8E74-D1B6965DE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81" y="1877970"/>
            <a:ext cx="4636655" cy="43704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108">
            <a:extLst>
              <a:ext uri="{FF2B5EF4-FFF2-40B4-BE49-F238E27FC236}">
                <a16:creationId xmlns:a16="http://schemas.microsoft.com/office/drawing/2014/main" id="{2B81DDEC-DBC1-40A3-85ED-CF704C3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26642"/>
            <a:ext cx="8229600" cy="857250"/>
          </a:xfrm>
        </p:spPr>
        <p:txBody>
          <a:bodyPr vert="horz" lIns="91425" tIns="45700" rIns="91425" bIns="45700" rtlCol="0" anchor="b">
            <a:normAutofit/>
          </a:bodyPr>
          <a:lstStyle/>
          <a:p>
            <a:pPr>
              <a:buClr>
                <a:srgbClr val="1F497D"/>
              </a:buClr>
              <a:buSzPct val="25000"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Perseroan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Terbatas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9" name="Shape 109">
            <a:extLst>
              <a:ext uri="{FF2B5EF4-FFF2-40B4-BE49-F238E27FC236}">
                <a16:creationId xmlns:a16="http://schemas.microsoft.com/office/drawing/2014/main" id="{69FF3E05-4FF3-42A2-8821-6E01DAB4F9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97279" y="1819564"/>
            <a:ext cx="6088611" cy="4311794"/>
          </a:xfrm>
        </p:spPr>
        <p:txBody>
          <a:bodyPr vert="horz" lIns="91425" tIns="45700" rIns="91425" bIns="45700" rtlCol="0">
            <a:noAutofit/>
          </a:bodyPr>
          <a:lstStyle/>
          <a:p>
            <a:pPr marL="319087" indent="-31908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ymbol"/>
              <a:buChar char="◻"/>
              <a:defRPr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(PT)</a:t>
            </a:r>
          </a:p>
          <a:p>
            <a:pPr marL="627062" lvl="1" indent="-271462">
              <a:spcBef>
                <a:spcPts val="0"/>
              </a:spcBef>
              <a:spcAft>
                <a:spcPts val="0"/>
              </a:spcAft>
              <a:buSzPct val="70000"/>
              <a:buFont typeface="Noto Symbol"/>
              <a:buChar char="⬜"/>
              <a:defRPr/>
            </a:pP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Syarat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pendirian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PT:</a:t>
            </a:r>
          </a:p>
          <a:p>
            <a:pPr marL="901700" lvl="2" indent="-279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Didaftarkan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berita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negara</a:t>
            </a:r>
            <a:endParaRPr lang="en-US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01700" lvl="2" indent="-279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Memiliki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modal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dasar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skurang-kurangnya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50.000.000,- (UU PT No. 40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2007)</a:t>
            </a:r>
          </a:p>
          <a:p>
            <a:pPr marL="901700" lvl="2" indent="-279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Modal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ditempatkan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sekurang-kurangnya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25%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modal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dasar</a:t>
            </a:r>
            <a:endParaRPr lang="en-US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01700" lvl="2" indent="-279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Menyetor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modal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setor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50%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modal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ditempatkan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pada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saat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perusahan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didirikan</a:t>
            </a:r>
            <a:endParaRPr lang="en-US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7062" lvl="1" indent="-271462">
              <a:spcBef>
                <a:spcPts val="0"/>
              </a:spcBef>
              <a:spcAft>
                <a:spcPts val="0"/>
              </a:spcAft>
              <a:buSzPct val="70000"/>
              <a:buFont typeface="Noto Symbol"/>
              <a:buChar char="⬜"/>
              <a:defRPr/>
            </a:pP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PT yang </a:t>
            </a: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mengalami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perubahan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dipersyaratkan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901700" lvl="2" indent="-279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Mencantumkan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nama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maksud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kegiatan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</a:t>
            </a:r>
            <a:endParaRPr lang="en-US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01700" lvl="2" indent="-279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Perpanjangan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jangka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waktu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</a:t>
            </a:r>
            <a:endParaRPr lang="en-US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01700" lvl="2" indent="-279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Peningkatan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atau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penurunan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modal</a:t>
            </a:r>
          </a:p>
          <a:p>
            <a:pPr marL="901700" lvl="2" indent="-279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ymbol"/>
              <a:buChar char="■"/>
              <a:defRPr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Perubahan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status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perseroan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terbatas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tertutup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menjadi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terbuka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atau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sebaliknya</a:t>
            </a:r>
            <a:endParaRPr lang="en-US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7062" lvl="1" indent="-200342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01700" lvl="2" indent="-20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None/>
              <a:defRPr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7062" lvl="1" indent="-187007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lvl="3" indent="-293687">
              <a:spcBef>
                <a:spcPts val="0"/>
              </a:spcBef>
              <a:spcAft>
                <a:spcPts val="0"/>
              </a:spcAft>
              <a:buClr>
                <a:srgbClr val="A5AB81"/>
              </a:buClr>
              <a:buNone/>
              <a:defRPr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7062" lvl="1" indent="-2714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/>
            </a:pPr>
            <a:endParaRPr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087" indent="-3190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/>
            </a:pPr>
            <a:r>
              <a:rPr lang="en-US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3C59B-BDD2-4AEE-A869-31F94D407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0306CC94-7999-470E-99A1-DD0752A9F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673D3-907E-453A-BF57-9369BBA8CAF2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62BDF-9AE5-49E9-9A55-04BA549D4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18" y="1873700"/>
            <a:ext cx="4828107" cy="2254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7451E-9A29-4B0C-8B18-063138EF4E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18" y="4418463"/>
            <a:ext cx="2557020" cy="1712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5A8053-319F-4477-A2AA-CD03DE959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91" y="4418463"/>
            <a:ext cx="2042823" cy="17128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129B30-F92F-4545-9B0B-3811ACF40031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167FD-78C0-4248-83D4-3108B2F8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4" name="Picture 3" descr="D:\Picture\logo ibi small.gif">
            <a:extLst>
              <a:ext uri="{FF2B5EF4-FFF2-40B4-BE49-F238E27FC236}">
                <a16:creationId xmlns:a16="http://schemas.microsoft.com/office/drawing/2014/main" id="{2466F033-FC8D-456C-BE99-7BD961183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8698A9-1F02-4B36-9AD0-6B193D2F729D}"/>
              </a:ext>
            </a:extLst>
          </p:cNvPr>
          <p:cNvSpPr txBox="1"/>
          <p:nvPr/>
        </p:nvSpPr>
        <p:spPr>
          <a:xfrm>
            <a:off x="1586341" y="1220018"/>
            <a:ext cx="9019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Perizinan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Berusaha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Terintegrasi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Secara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Elektronik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atau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Online Single Submission (</a:t>
            </a:r>
            <a:r>
              <a:rPr lang="en-ID" b="1" i="0" dirty="0">
                <a:solidFill>
                  <a:srgbClr val="222222"/>
                </a:solidFill>
                <a:effectLst/>
                <a:latin typeface="system-ui"/>
              </a:rPr>
              <a:t>OSS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)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adalah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Perizinan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Berusaha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yang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diterbitkan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oleh Lembaga </a:t>
            </a:r>
            <a:r>
              <a:rPr lang="en-ID" b="1" i="0" dirty="0">
                <a:solidFill>
                  <a:srgbClr val="222222"/>
                </a:solidFill>
                <a:effectLst/>
                <a:latin typeface="system-ui"/>
              </a:rPr>
              <a:t>OSS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 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untuk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dan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atas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nama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menteri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,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pimpinan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lembaga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,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gubernur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,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atau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bupati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/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wali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kota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kepada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Pelaku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Usaha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melalui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sistem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elektronik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 yang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ystem-ui"/>
              </a:rPr>
              <a:t>terintegrasi</a:t>
            </a:r>
            <a:r>
              <a:rPr lang="en-ID" b="0" i="0" dirty="0">
                <a:solidFill>
                  <a:srgbClr val="222222"/>
                </a:solidFill>
                <a:effectLst/>
                <a:latin typeface="system-ui"/>
              </a:rPr>
              <a:t>.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81102-847B-4AA5-904E-8E9BA48ED42F}"/>
              </a:ext>
            </a:extLst>
          </p:cNvPr>
          <p:cNvSpPr txBox="1"/>
          <p:nvPr/>
        </p:nvSpPr>
        <p:spPr>
          <a:xfrm>
            <a:off x="2943532" y="512132"/>
            <a:ext cx="6304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ONLINE SINGLE SUBMISSION</a:t>
            </a:r>
            <a:endParaRPr lang="en-ID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90F90-F807-4913-842B-FB873B9F63D8}"/>
              </a:ext>
            </a:extLst>
          </p:cNvPr>
          <p:cNvSpPr txBox="1"/>
          <p:nvPr/>
        </p:nvSpPr>
        <p:spPr>
          <a:xfrm>
            <a:off x="241575" y="2456594"/>
            <a:ext cx="12088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dirty="0" err="1"/>
              <a:t>Pengaturan</a:t>
            </a:r>
            <a:r>
              <a:rPr lang="en-ID" dirty="0"/>
              <a:t> </a:t>
            </a:r>
            <a:r>
              <a:rPr lang="en-ID" dirty="0" err="1"/>
              <a:t>mengenai</a:t>
            </a:r>
            <a:r>
              <a:rPr lang="en-ID" dirty="0"/>
              <a:t> OSS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Peraturan</a:t>
            </a:r>
            <a:r>
              <a:rPr lang="en-ID" dirty="0"/>
              <a:t> </a:t>
            </a:r>
            <a:r>
              <a:rPr lang="en-ID" dirty="0" err="1"/>
              <a:t>Pemerintah</a:t>
            </a:r>
            <a:r>
              <a:rPr lang="en-ID" dirty="0"/>
              <a:t> No. 24 </a:t>
            </a:r>
            <a:r>
              <a:rPr lang="en-ID" dirty="0" err="1"/>
              <a:t>Tahun</a:t>
            </a:r>
            <a:r>
              <a:rPr lang="en-ID" dirty="0"/>
              <a:t> 2018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Pelayanan</a:t>
            </a:r>
            <a:r>
              <a:rPr lang="en-ID" dirty="0"/>
              <a:t> </a:t>
            </a:r>
            <a:r>
              <a:rPr lang="en-ID" dirty="0" err="1"/>
              <a:t>Perizinan</a:t>
            </a:r>
            <a:r>
              <a:rPr lang="en-ID" dirty="0"/>
              <a:t> </a:t>
            </a:r>
            <a:r>
              <a:rPr lang="en-ID" dirty="0" err="1"/>
              <a:t>Berusaha</a:t>
            </a:r>
            <a:r>
              <a:rPr lang="en-ID" dirty="0"/>
              <a:t> </a:t>
            </a:r>
            <a:r>
              <a:rPr lang="en-ID" dirty="0" err="1"/>
              <a:t>Terintegrasi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Elektronik</a:t>
            </a:r>
            <a:r>
              <a:rPr lang="en-ID" dirty="0"/>
              <a:t> (PP 24/2018).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berlakunya</a:t>
            </a:r>
            <a:r>
              <a:rPr lang="en-ID" dirty="0"/>
              <a:t> PP 24/2018,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seluruh</a:t>
            </a:r>
            <a:r>
              <a:rPr lang="en-ID" dirty="0"/>
              <a:t> </a:t>
            </a:r>
            <a:r>
              <a:rPr lang="en-ID" dirty="0" err="1"/>
              <a:t>perizinan</a:t>
            </a:r>
            <a:r>
              <a:rPr lang="en-ID" dirty="0"/>
              <a:t> </a:t>
            </a:r>
            <a:r>
              <a:rPr lang="en-ID" dirty="0" err="1"/>
              <a:t>berusaha</a:t>
            </a:r>
            <a:r>
              <a:rPr lang="en-ID" dirty="0"/>
              <a:t> di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sektor</a:t>
            </a:r>
            <a:r>
              <a:rPr lang="en-ID" dirty="0"/>
              <a:t> </a:t>
            </a:r>
            <a:r>
              <a:rPr lang="en-ID" dirty="0" err="1"/>
              <a:t>usaha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diurus</a:t>
            </a:r>
            <a:r>
              <a:rPr lang="en-ID" dirty="0"/>
              <a:t> dan </a:t>
            </a:r>
            <a:r>
              <a:rPr lang="en-ID" dirty="0" err="1"/>
              <a:t>diterbitkan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OSS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B1B8D-FD5B-489A-B149-CF8141536C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01" b="4598"/>
          <a:stretch/>
        </p:blipFill>
        <p:spPr>
          <a:xfrm>
            <a:off x="1459345" y="3379924"/>
            <a:ext cx="8931563" cy="276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5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19F43-1D9D-4417-B865-1203E4CF9A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7CF34-30FC-41DC-9F6D-3255825DDA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9" b="14342"/>
          <a:stretch/>
        </p:blipFill>
        <p:spPr>
          <a:xfrm>
            <a:off x="1585907" y="1147057"/>
            <a:ext cx="9349948" cy="516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ED2C19-67D3-4664-9682-C3CCF480727E}"/>
              </a:ext>
            </a:extLst>
          </p:cNvPr>
          <p:cNvSpPr txBox="1"/>
          <p:nvPr/>
        </p:nvSpPr>
        <p:spPr>
          <a:xfrm>
            <a:off x="5714594" y="602159"/>
            <a:ext cx="402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b="1" dirty="0">
                <a:latin typeface="Arial" pitchFamily="34" charset="0"/>
                <a:cs typeface="Arial" pitchFamily="34" charset="0"/>
              </a:rPr>
              <a:t>LEMBAGA PERIZINAN BERUSAHA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9155B-A3E2-4773-896A-BA5FE333F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8C9E93D9-70BD-4835-A12A-C8164E21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87877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3163</TotalTime>
  <Words>939</Words>
  <Application>Microsoft Office PowerPoint</Application>
  <PresentationFormat>Widescreen</PresentationFormat>
  <Paragraphs>178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Adobe Gothic Std B</vt:lpstr>
      <vt:lpstr>Arial</vt:lpstr>
      <vt:lpstr>Calibri</vt:lpstr>
      <vt:lpstr>Calibri Light</vt:lpstr>
      <vt:lpstr>Noto Symbol</vt:lpstr>
      <vt:lpstr>Open Sans</vt:lpstr>
      <vt:lpstr>Raleway</vt:lpstr>
      <vt:lpstr>system-ui</vt:lpstr>
      <vt:lpstr>Wingdings 2</vt:lpstr>
      <vt:lpstr>HDOfficeLightV0</vt:lpstr>
      <vt:lpstr>Retrospect</vt:lpstr>
      <vt:lpstr>Legalitas Usaha</vt:lpstr>
      <vt:lpstr>Badan Hukum Usaha</vt:lpstr>
      <vt:lpstr>Perusahaan Perorangan</vt:lpstr>
      <vt:lpstr>Firma</vt:lpstr>
      <vt:lpstr>Perseroan Komanditer </vt:lpstr>
      <vt:lpstr>Perseroan Terbatas</vt:lpstr>
      <vt:lpstr>Perseroan Terbatas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ASUS</cp:lastModifiedBy>
  <cp:revision>308</cp:revision>
  <dcterms:created xsi:type="dcterms:W3CDTF">2015-04-19T11:45:31Z</dcterms:created>
  <dcterms:modified xsi:type="dcterms:W3CDTF">2020-07-12T10:29:55Z</dcterms:modified>
</cp:coreProperties>
</file>