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8"/>
  </p:notesMasterIdLst>
  <p:handoutMasterIdLst>
    <p:handoutMasterId r:id="rId39"/>
  </p:handoutMasterIdLst>
  <p:sldIdLst>
    <p:sldId id="256" r:id="rId2"/>
    <p:sldId id="342" r:id="rId3"/>
    <p:sldId id="345" r:id="rId4"/>
    <p:sldId id="346" r:id="rId5"/>
    <p:sldId id="348" r:id="rId6"/>
    <p:sldId id="349" r:id="rId7"/>
    <p:sldId id="350" r:id="rId8"/>
    <p:sldId id="351" r:id="rId9"/>
    <p:sldId id="352" r:id="rId10"/>
    <p:sldId id="353" r:id="rId11"/>
    <p:sldId id="354" r:id="rId12"/>
    <p:sldId id="355" r:id="rId13"/>
    <p:sldId id="356" r:id="rId14"/>
    <p:sldId id="357" r:id="rId15"/>
    <p:sldId id="358" r:id="rId16"/>
    <p:sldId id="359" r:id="rId17"/>
    <p:sldId id="360" r:id="rId18"/>
    <p:sldId id="361" r:id="rId19"/>
    <p:sldId id="362" r:id="rId20"/>
    <p:sldId id="363" r:id="rId21"/>
    <p:sldId id="364" r:id="rId22"/>
    <p:sldId id="365" r:id="rId23"/>
    <p:sldId id="347" r:id="rId24"/>
    <p:sldId id="366" r:id="rId25"/>
    <p:sldId id="367" r:id="rId26"/>
    <p:sldId id="368" r:id="rId27"/>
    <p:sldId id="369" r:id="rId28"/>
    <p:sldId id="370" r:id="rId29"/>
    <p:sldId id="371" r:id="rId30"/>
    <p:sldId id="372" r:id="rId31"/>
    <p:sldId id="373" r:id="rId32"/>
    <p:sldId id="374" r:id="rId33"/>
    <p:sldId id="375" r:id="rId34"/>
    <p:sldId id="376" r:id="rId35"/>
    <p:sldId id="377" r:id="rId36"/>
    <p:sldId id="313" r:id="rId37"/>
  </p:sldIdLst>
  <p:sldSz cx="9144000" cy="6858000" type="screen4x3"/>
  <p:notesSz cx="7077075" cy="9004300"/>
  <p:custDataLst>
    <p:tags r:id="rId40"/>
  </p:custDataLst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9" autoAdjust="0"/>
    <p:restoredTop sz="94737" autoAdjust="0"/>
  </p:normalViewPr>
  <p:slideViewPr>
    <p:cSldViewPr>
      <p:cViewPr varScale="1">
        <p:scale>
          <a:sx n="83" d="100"/>
          <a:sy n="83" d="100"/>
        </p:scale>
        <p:origin x="1450" y="6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42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handoutMaster" Target="handoutMasters/handoutMaster1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tags" Target="tags/tag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heme" Target="theme/theme1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67050" cy="45085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4008438" y="0"/>
            <a:ext cx="3067050" cy="45085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fld id="{AF0A99F1-0094-4225-AE42-47C1BA6AE6DC}" type="datetimeFigureOut">
              <a:rPr lang="en-US"/>
              <a:pPr>
                <a:defRPr/>
              </a:pPr>
              <a:t>9/1/2022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551863"/>
            <a:ext cx="3067050" cy="4508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4008438" y="8551863"/>
            <a:ext cx="3067050" cy="45085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fld id="{1E4B479A-E263-4921-80BB-CEE661A3CA20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67050" cy="45085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008438" y="0"/>
            <a:ext cx="3067050" cy="45085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1BC49283-E4E1-4D94-A360-D6B372EA141E}" type="datetimeFigureOut">
              <a:rPr lang="en-US"/>
              <a:pPr>
                <a:defRPr/>
              </a:pPr>
              <a:t>9/1/2022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287463" y="674688"/>
            <a:ext cx="4502150" cy="3376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8025" y="4276725"/>
            <a:ext cx="5661025" cy="405288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US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551863"/>
            <a:ext cx="3067050" cy="4508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008438" y="8551863"/>
            <a:ext cx="3067050" cy="45085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Calibri" panose="020F0502020204030204" pitchFamily="34" charset="0"/>
              </a:defRPr>
            </a:lvl1pPr>
          </a:lstStyle>
          <a:p>
            <a:fld id="{C7257A90-2492-402F-9619-AF13CB77C9D4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433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 smtClean="0"/>
          </a:p>
        </p:txBody>
      </p:sp>
      <p:sp>
        <p:nvSpPr>
          <p:cNvPr id="14340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59392F67-7B97-4381-A066-D64B0886886B}" type="slidenum">
              <a:rPr lang="en-US" altLang="en-US">
                <a:latin typeface="Calibri" panose="020F0502020204030204" pitchFamily="34" charset="0"/>
              </a:rPr>
              <a:pPr/>
              <a:t>1</a:t>
            </a:fld>
            <a:endParaRPr lang="en-US" altLang="en-US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d-ID"/>
              <a:t>11/08/2011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Kecerdasan Buatan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37A53E4-4413-4412-A4C3-9F25693C1A2D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063679432"/>
      </p:ext>
    </p:extLst>
  </p:cSld>
  <p:clrMapOvr>
    <a:masterClrMapping/>
  </p:clrMapOvr>
  <p:transition spd="slow">
    <p:fade thruBlk="1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d-ID"/>
              <a:t>11/08/2011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Kecerdasan Buatan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D8691D7-178E-441A-A62A-AAC03576699C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682332474"/>
      </p:ext>
    </p:extLst>
  </p:cSld>
  <p:clrMapOvr>
    <a:masterClrMapping/>
  </p:clrMapOvr>
  <p:transition spd="slow">
    <p:fade thruBlk="1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d-ID"/>
              <a:t>11/08/2011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Kecerdasan Buatan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8266ED5-488C-434E-938F-7391944D8514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76277805"/>
      </p:ext>
    </p:extLst>
  </p:cSld>
  <p:clrMapOvr>
    <a:masterClrMapping/>
  </p:clrMapOvr>
  <p:transition spd="slow">
    <p:fade thruBlk="1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d-ID"/>
              <a:t>11/08/2011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Kecerdasan Buatan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B711881-7D3F-4203-9007-BF4ED1821D3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696065094"/>
      </p:ext>
    </p:extLst>
  </p:cSld>
  <p:clrMapOvr>
    <a:masterClrMapping/>
  </p:clrMapOvr>
  <p:transition spd="slow">
    <p:fade thruBlk="1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d-ID"/>
              <a:t>11/08/2011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Kecerdasan Buatan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E8DE2DE-3B3B-4EC1-9207-FBDA5166DBCB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898616041"/>
      </p:ext>
    </p:extLst>
  </p:cSld>
  <p:clrMapOvr>
    <a:masterClrMapping/>
  </p:clrMapOvr>
  <p:transition spd="slow">
    <p:fade thruBlk="1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d-ID"/>
              <a:t>11/08/2011</a:t>
            </a:r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Kecerdasan Buatan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CC1EE6B-A885-42E4-BB82-4CC242560484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371534869"/>
      </p:ext>
    </p:extLst>
  </p:cSld>
  <p:clrMapOvr>
    <a:masterClrMapping/>
  </p:clrMapOvr>
  <p:transition spd="slow">
    <p:fade thruBlk="1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d-ID"/>
              <a:t>11/08/2011</a:t>
            </a:r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Kecerdasan Buatan</a:t>
            </a: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DB44300-0DAE-4CA9-9017-F206871F10C3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565315075"/>
      </p:ext>
    </p:extLst>
  </p:cSld>
  <p:clrMapOvr>
    <a:masterClrMapping/>
  </p:clrMapOvr>
  <p:transition spd="slow">
    <p:fade thruBlk="1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d-ID"/>
              <a:t>11/08/2011</a:t>
            </a:r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Kecerdasan Buatan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903ABB4-6358-4CC0-A491-4843C4C8501D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655861411"/>
      </p:ext>
    </p:extLst>
  </p:cSld>
  <p:clrMapOvr>
    <a:masterClrMapping/>
  </p:clrMapOvr>
  <p:transition spd="slow">
    <p:fade thruBlk="1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d-ID"/>
              <a:t>11/08/2011</a:t>
            </a:r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Kecerdasan Buatan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59C0687-611C-41AC-82F0-1167ECBCD660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372948493"/>
      </p:ext>
    </p:extLst>
  </p:cSld>
  <p:clrMapOvr>
    <a:masterClrMapping/>
  </p:clrMapOvr>
  <p:transition spd="slow">
    <p:fade thruBlk="1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d-ID"/>
              <a:t>11/08/2011</a:t>
            </a:r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Kecerdasan Buatan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DE282CB-6444-46AC-A040-CBFEE226042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391521891"/>
      </p:ext>
    </p:extLst>
  </p:cSld>
  <p:clrMapOvr>
    <a:masterClrMapping/>
  </p:clrMapOvr>
  <p:transition spd="slow">
    <p:fade thruBlk="1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d-ID"/>
              <a:t>11/08/2011</a:t>
            </a:r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Kecerdasan Buatan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57B9CBA-7B32-41B4-92A9-7808B6A45AE8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499694321"/>
      </p:ext>
    </p:extLst>
  </p:cSld>
  <p:clrMapOvr>
    <a:masterClrMapping/>
  </p:clrMapOvr>
  <p:transition spd="slow">
    <p:fade thruBlk="1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r>
              <a:rPr lang="id-ID"/>
              <a:t>11/08/2011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r>
              <a:rPr lang="en-US"/>
              <a:t>Kecerdasan Buatan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fld id="{0A3AFA84-1D73-4DB3-A878-F3EB6A80D14F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>
    <p:fade thruBlk="1"/>
  </p:transition>
  <p:hf hdr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itle 3"/>
          <p:cNvSpPr>
            <a:spLocks noGrp="1"/>
          </p:cNvSpPr>
          <p:nvPr>
            <p:ph type="ctrTitle"/>
          </p:nvPr>
        </p:nvSpPr>
        <p:spPr>
          <a:xfrm>
            <a:off x="30762" y="3933056"/>
            <a:ext cx="8686800" cy="1643063"/>
          </a:xfrm>
        </p:spPr>
        <p:txBody>
          <a:bodyPr/>
          <a:lstStyle/>
          <a:p>
            <a:r>
              <a:rPr lang="en-US" altLang="en-US" sz="3600" dirty="0" smtClean="0">
                <a:latin typeface="+mn-lt"/>
                <a:cs typeface="Arial" panose="020B0604020202020204" pitchFamily="34" charset="0"/>
              </a:rPr>
              <a:t> </a:t>
            </a:r>
            <a:r>
              <a:rPr lang="en-US" altLang="en-US" sz="3600" dirty="0" err="1" smtClean="0">
                <a:latin typeface="+mn-lt"/>
              </a:rPr>
              <a:t>Kode</a:t>
            </a:r>
            <a:r>
              <a:rPr lang="en-US" altLang="en-US" sz="3600" dirty="0" smtClean="0">
                <a:latin typeface="+mn-lt"/>
              </a:rPr>
              <a:t> MK/SKS : /3</a:t>
            </a:r>
            <a:endParaRPr lang="en-US" altLang="en-US" sz="3600" dirty="0" smtClean="0">
              <a:latin typeface="+mn-lt"/>
              <a:cs typeface="Arial" panose="020B0604020202020204" pitchFamily="34" charset="0"/>
            </a:endParaRPr>
          </a:p>
        </p:txBody>
      </p:sp>
      <p:sp>
        <p:nvSpPr>
          <p:cNvPr id="6" name="Rectangle 5"/>
          <p:cNvSpPr/>
          <p:nvPr>
            <p:custDataLst>
              <p:tags r:id="rId1"/>
            </p:custDataLst>
          </p:nvPr>
        </p:nvSpPr>
        <p:spPr>
          <a:xfrm>
            <a:off x="10763" y="1844824"/>
            <a:ext cx="9144000" cy="2308324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/>
            <a:r>
              <a:rPr lang="en-US" sz="5400" b="1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FFC00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  <a:reflection blurRad="6350" stA="50000" endA="300" endPos="50000" dist="29997" dir="5400000" sy="-100000" algn="bl" rotWithShape="0"/>
                </a:effectLst>
                <a:cs typeface="Arial" pitchFamily="34" charset="0"/>
              </a:rPr>
              <a:t>SISTEM PENUNJANG KEPUTUSAN</a:t>
            </a:r>
          </a:p>
          <a:p>
            <a:pPr algn="ctr"/>
            <a:r>
              <a:rPr lang="en-US" sz="3600" b="1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FFC00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  <a:reflection blurRad="6350" stA="50000" endA="300" endPos="50000" dist="29997" dir="5400000" sy="-100000" algn="bl" rotWithShape="0"/>
                </a:effectLst>
                <a:cs typeface="Arial" pitchFamily="34" charset="0"/>
              </a:rPr>
              <a:t>(Decision Support System/DSS)</a:t>
            </a:r>
            <a:endParaRPr lang="en-US" sz="3600" b="1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rgbClr val="FFC000"/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  <a:reflection blurRad="6350" stA="50000" endA="300" endPos="50000" dist="29997" dir="5400000" sy="-100000" algn="bl" rotWithShape="0"/>
              </a:effectLst>
              <a:cs typeface="Arial" pitchFamily="34" charset="0"/>
            </a:endParaRPr>
          </a:p>
        </p:txBody>
      </p:sp>
      <p:sp>
        <p:nvSpPr>
          <p:cNvPr id="2053" name="Slide Number Placeholder 13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0CBB36A8-FEBF-4E1E-A686-5A9988D9FEE1}" type="slidenum">
              <a:rPr lang="en-US" altLang="en-US">
                <a:solidFill>
                  <a:srgbClr val="898989"/>
                </a:solidFill>
                <a:latin typeface="Calibri" panose="020F0502020204030204" pitchFamily="34" charset="0"/>
              </a:rPr>
              <a:pPr/>
              <a:t>1</a:t>
            </a:fld>
            <a:endParaRPr lang="en-US" altLang="en-US">
              <a:solidFill>
                <a:srgbClr val="898989"/>
              </a:solidFill>
              <a:latin typeface="Calibri" panose="020F0502020204030204" pitchFamily="34" charset="0"/>
            </a:endParaRPr>
          </a:p>
        </p:txBody>
      </p:sp>
      <p:pic>
        <p:nvPicPr>
          <p:cNvPr id="2055" name="Picture 8" descr="Logo Darmajaya_Vertical 01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694" t="6795" r="12306" b="27747"/>
          <a:stretch>
            <a:fillRect/>
          </a:stretch>
        </p:blipFill>
        <p:spPr bwMode="auto">
          <a:xfrm>
            <a:off x="7620000" y="115888"/>
            <a:ext cx="1344613" cy="1335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8596" y="1928802"/>
            <a:ext cx="8229600" cy="4525963"/>
          </a:xfrm>
        </p:spPr>
        <p:txBody>
          <a:bodyPr/>
          <a:lstStyle/>
          <a:p>
            <a:pPr>
              <a:buNone/>
            </a:pPr>
            <a:r>
              <a:rPr lang="id-ID" sz="2400" dirty="0" smtClean="0"/>
              <a:t>   </a:t>
            </a:r>
            <a:r>
              <a:rPr lang="id-ID" sz="2400" dirty="0" smtClean="0">
                <a:solidFill>
                  <a:schemeClr val="accent5">
                    <a:lumMod val="75000"/>
                  </a:schemeClr>
                </a:solidFill>
              </a:rPr>
              <a:t>-	</a:t>
            </a:r>
            <a:r>
              <a:rPr lang="en-US" sz="2400" dirty="0" smtClean="0">
                <a:solidFill>
                  <a:schemeClr val="accent5">
                    <a:lumMod val="75000"/>
                  </a:schemeClr>
                </a:solidFill>
              </a:rPr>
              <a:t>Learning or understanding from experience.</a:t>
            </a:r>
            <a:endParaRPr lang="id-ID" sz="2400" dirty="0" smtClean="0">
              <a:solidFill>
                <a:schemeClr val="accent5">
                  <a:lumMod val="75000"/>
                </a:schemeClr>
              </a:solidFill>
            </a:endParaRPr>
          </a:p>
          <a:p>
            <a:pPr>
              <a:buNone/>
            </a:pPr>
            <a:r>
              <a:rPr lang="id-ID" sz="2400" dirty="0" smtClean="0">
                <a:solidFill>
                  <a:schemeClr val="accent4">
                    <a:lumMod val="60000"/>
                    <a:lumOff val="40000"/>
                  </a:schemeClr>
                </a:solidFill>
              </a:rPr>
              <a:t>   -I</a:t>
            </a:r>
            <a:r>
              <a:rPr lang="en-US" sz="2400" dirty="0" err="1" smtClean="0">
                <a:solidFill>
                  <a:schemeClr val="accent4">
                    <a:lumMod val="60000"/>
                    <a:lumOff val="40000"/>
                  </a:schemeClr>
                </a:solidFill>
              </a:rPr>
              <a:t>nterpreting</a:t>
            </a:r>
            <a:r>
              <a:rPr lang="en-US" sz="2400" dirty="0" smtClean="0">
                <a:solidFill>
                  <a:schemeClr val="accent4">
                    <a:lumMod val="60000"/>
                    <a:lumOff val="40000"/>
                  </a:schemeClr>
                </a:solidFill>
              </a:rPr>
              <a:t>, making sense out of ambiguities.</a:t>
            </a:r>
            <a:endParaRPr lang="id-ID" sz="2400" dirty="0" smtClean="0">
              <a:solidFill>
                <a:schemeClr val="accent4">
                  <a:lumMod val="60000"/>
                  <a:lumOff val="40000"/>
                </a:schemeClr>
              </a:solidFill>
            </a:endParaRPr>
          </a:p>
          <a:p>
            <a:pPr>
              <a:buNone/>
            </a:pPr>
            <a:r>
              <a:rPr lang="id-ID" sz="2400" dirty="0" smtClean="0"/>
              <a:t>   </a:t>
            </a:r>
            <a:r>
              <a:rPr lang="id-ID" sz="2400" dirty="0" smtClean="0">
                <a:solidFill>
                  <a:schemeClr val="accent5">
                    <a:lumMod val="75000"/>
                  </a:schemeClr>
                </a:solidFill>
              </a:rPr>
              <a:t>-</a:t>
            </a:r>
            <a:r>
              <a:rPr lang="en-US" sz="2400" dirty="0" smtClean="0">
                <a:solidFill>
                  <a:schemeClr val="accent5">
                    <a:lumMod val="75000"/>
                  </a:schemeClr>
                </a:solidFill>
              </a:rPr>
              <a:t>Rapid response to varying situations.</a:t>
            </a:r>
            <a:endParaRPr lang="id-ID" sz="2400" dirty="0" smtClean="0">
              <a:solidFill>
                <a:schemeClr val="accent5">
                  <a:lumMod val="75000"/>
                </a:schemeClr>
              </a:solidFill>
            </a:endParaRPr>
          </a:p>
          <a:p>
            <a:pPr>
              <a:buNone/>
            </a:pPr>
            <a:r>
              <a:rPr lang="id-ID" sz="2400" dirty="0" smtClean="0"/>
              <a:t>   </a:t>
            </a:r>
            <a:r>
              <a:rPr lang="id-ID" sz="2400" dirty="0" smtClean="0">
                <a:solidFill>
                  <a:schemeClr val="accent4">
                    <a:lumMod val="60000"/>
                    <a:lumOff val="40000"/>
                  </a:schemeClr>
                </a:solidFill>
              </a:rPr>
              <a:t>-</a:t>
            </a:r>
            <a:r>
              <a:rPr lang="en-US" sz="2400" dirty="0" smtClean="0">
                <a:solidFill>
                  <a:schemeClr val="accent4">
                    <a:lumMod val="60000"/>
                    <a:lumOff val="40000"/>
                  </a:schemeClr>
                </a:solidFill>
              </a:rPr>
              <a:t>Applying reasoning to problem-solving.</a:t>
            </a:r>
            <a:endParaRPr lang="id-ID" sz="2400" dirty="0" smtClean="0">
              <a:solidFill>
                <a:schemeClr val="accent4">
                  <a:lumMod val="60000"/>
                  <a:lumOff val="40000"/>
                </a:schemeClr>
              </a:solidFill>
            </a:endParaRPr>
          </a:p>
          <a:p>
            <a:pPr>
              <a:buNone/>
            </a:pPr>
            <a:r>
              <a:rPr lang="id-ID" sz="2400" dirty="0" smtClean="0"/>
              <a:t>   </a:t>
            </a:r>
            <a:r>
              <a:rPr lang="id-ID" sz="2400" dirty="0" smtClean="0">
                <a:solidFill>
                  <a:schemeClr val="accent5">
                    <a:lumMod val="75000"/>
                  </a:schemeClr>
                </a:solidFill>
              </a:rPr>
              <a:t>-</a:t>
            </a:r>
            <a:r>
              <a:rPr lang="en-US" sz="2400" dirty="0" smtClean="0">
                <a:solidFill>
                  <a:schemeClr val="accent5">
                    <a:lumMod val="75000"/>
                  </a:schemeClr>
                </a:solidFill>
              </a:rPr>
              <a:t>Manipulating environment by applying knowledge.</a:t>
            </a:r>
            <a:endParaRPr lang="id-ID" sz="2400" dirty="0" smtClean="0">
              <a:solidFill>
                <a:schemeClr val="accent5">
                  <a:lumMod val="75000"/>
                </a:schemeClr>
              </a:solidFill>
            </a:endParaRPr>
          </a:p>
          <a:p>
            <a:pPr>
              <a:buNone/>
            </a:pPr>
            <a:r>
              <a:rPr lang="id-ID" sz="2400" dirty="0" smtClean="0">
                <a:solidFill>
                  <a:schemeClr val="accent4">
                    <a:lumMod val="60000"/>
                    <a:lumOff val="40000"/>
                  </a:schemeClr>
                </a:solidFill>
              </a:rPr>
              <a:t>   -</a:t>
            </a:r>
            <a:r>
              <a:rPr lang="en-US" sz="2400" dirty="0" smtClean="0">
                <a:solidFill>
                  <a:schemeClr val="accent4">
                    <a:lumMod val="60000"/>
                    <a:lumOff val="40000"/>
                  </a:schemeClr>
                </a:solidFill>
              </a:rPr>
              <a:t>Thinking and reasoning.</a:t>
            </a:r>
            <a:endParaRPr lang="id-ID" sz="2400" dirty="0" smtClean="0">
              <a:solidFill>
                <a:schemeClr val="accent4">
                  <a:lumMod val="60000"/>
                  <a:lumOff val="40000"/>
                </a:schemeClr>
              </a:solidFill>
            </a:endParaRPr>
          </a:p>
          <a:p>
            <a:pPr>
              <a:buNone/>
            </a:pPr>
            <a:r>
              <a:rPr lang="id-ID" sz="2400" dirty="0" smtClean="0">
                <a:solidFill>
                  <a:schemeClr val="accent5">
                    <a:lumMod val="75000"/>
                  </a:schemeClr>
                </a:solidFill>
              </a:rPr>
              <a:t>   -</a:t>
            </a:r>
            <a:r>
              <a:rPr lang="en-US" sz="2400" dirty="0" smtClean="0">
                <a:solidFill>
                  <a:schemeClr val="accent5">
                    <a:lumMod val="75000"/>
                  </a:schemeClr>
                </a:solidFill>
              </a:rPr>
              <a:t>Dealing with Perplexing and puzzling situation.</a:t>
            </a:r>
            <a:endParaRPr lang="en-US" sz="2400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711881-7D3F-4203-9007-BF4ED1821D3A}" type="slidenum">
              <a:rPr lang="en-US" altLang="en-US" smtClean="0"/>
              <a:pPr/>
              <a:t>10</a:t>
            </a:fld>
            <a:endParaRPr lang="en-US" altLang="en-US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 l="30747" t="41992" r="22035" b="45313"/>
          <a:stretch>
            <a:fillRect/>
          </a:stretch>
        </p:blipFill>
        <p:spPr bwMode="auto">
          <a:xfrm>
            <a:off x="857224" y="357166"/>
            <a:ext cx="7072362" cy="9286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8" name="Straight Connector 7"/>
          <p:cNvCxnSpPr/>
          <p:nvPr/>
        </p:nvCxnSpPr>
        <p:spPr>
          <a:xfrm>
            <a:off x="0" y="1571612"/>
            <a:ext cx="9144000" cy="1588"/>
          </a:xfrm>
          <a:prstGeom prst="line">
            <a:avLst/>
          </a:prstGeom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21419177"/>
      </p:ext>
    </p:extLst>
  </p:cSld>
  <p:clrMapOvr>
    <a:masterClrMapping/>
  </p:clrMapOvr>
  <p:transition spd="slow">
    <p:fade thruBlk="1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71538" y="1714488"/>
            <a:ext cx="6186502" cy="4525963"/>
          </a:xfrm>
        </p:spPr>
        <p:txBody>
          <a:bodyPr/>
          <a:lstStyle/>
          <a:p>
            <a:pPr>
              <a:buNone/>
            </a:pPr>
            <a:r>
              <a:rPr lang="id-ID" dirty="0" smtClean="0">
                <a:solidFill>
                  <a:schemeClr val="accent6">
                    <a:lumMod val="50000"/>
                  </a:schemeClr>
                </a:solidFill>
              </a:rPr>
              <a:t>	</a:t>
            </a:r>
            <a:r>
              <a:rPr lang="en-US" dirty="0" smtClean="0">
                <a:solidFill>
                  <a:schemeClr val="accent6">
                    <a:lumMod val="50000"/>
                  </a:schemeClr>
                </a:solidFill>
              </a:rPr>
              <a:t>“A computer can be considered smart only when a human interviewer conversing with unseen human being and unseen computer can not determine which is which.”</a:t>
            </a:r>
            <a:endParaRPr lang="en-US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711881-7D3F-4203-9007-BF4ED1821D3A}" type="slidenum">
              <a:rPr lang="en-US" altLang="en-US" smtClean="0"/>
              <a:pPr/>
              <a:t>11</a:t>
            </a:fld>
            <a:endParaRPr lang="en-US" altLang="en-US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rcRect l="37884" t="27344" r="24780" b="54101"/>
          <a:stretch>
            <a:fillRect/>
          </a:stretch>
        </p:blipFill>
        <p:spPr bwMode="auto">
          <a:xfrm>
            <a:off x="2500298" y="0"/>
            <a:ext cx="4286280" cy="13573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9" name="Straight Connector 8"/>
          <p:cNvCxnSpPr/>
          <p:nvPr/>
        </p:nvCxnSpPr>
        <p:spPr>
          <a:xfrm>
            <a:off x="0" y="1428736"/>
            <a:ext cx="9144000" cy="1588"/>
          </a:xfrm>
          <a:prstGeom prst="line">
            <a:avLst/>
          </a:prstGeom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51365334"/>
      </p:ext>
    </p:extLst>
  </p:cSld>
  <p:clrMapOvr>
    <a:masterClrMapping/>
  </p:clrMapOvr>
  <p:transition spd="slow">
    <p:fade thruBlk="1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711881-7D3F-4203-9007-BF4ED1821D3A}" type="slidenum">
              <a:rPr lang="en-US" altLang="en-US" smtClean="0"/>
              <a:pPr/>
              <a:t>12</a:t>
            </a:fld>
            <a:endParaRPr lang="en-US" altLang="en-US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 l="29973" t="27780" r="20715" b="56436"/>
          <a:stretch>
            <a:fillRect/>
          </a:stretch>
        </p:blipFill>
        <p:spPr bwMode="auto">
          <a:xfrm>
            <a:off x="1285852" y="214290"/>
            <a:ext cx="7000924" cy="13573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Rectangle 6"/>
          <p:cNvSpPr/>
          <p:nvPr/>
        </p:nvSpPr>
        <p:spPr>
          <a:xfrm>
            <a:off x="1428728" y="2000240"/>
            <a:ext cx="244490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id-ID" dirty="0" smtClean="0">
                <a:solidFill>
                  <a:schemeClr val="accent6">
                    <a:lumMod val="50000"/>
                  </a:schemeClr>
                </a:solidFill>
              </a:rPr>
              <a:t> Symbolic processing</a:t>
            </a:r>
            <a:endParaRPr lang="id-ID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1500166" y="3357562"/>
            <a:ext cx="118814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id-ID" dirty="0" smtClean="0">
                <a:solidFill>
                  <a:schemeClr val="accent6">
                    <a:lumMod val="50000"/>
                  </a:schemeClr>
                </a:solidFill>
              </a:rPr>
              <a:t> heuristic</a:t>
            </a:r>
            <a:endParaRPr lang="id-ID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1500166" y="4286256"/>
            <a:ext cx="129073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id-ID" dirty="0" smtClean="0">
                <a:solidFill>
                  <a:schemeClr val="accent6">
                    <a:lumMod val="50000"/>
                  </a:schemeClr>
                </a:solidFill>
              </a:rPr>
              <a:t> Inference</a:t>
            </a:r>
            <a:endParaRPr lang="id-ID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1500166" y="4786322"/>
            <a:ext cx="208582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id-ID" dirty="0" smtClean="0">
                <a:solidFill>
                  <a:schemeClr val="accent6">
                    <a:lumMod val="50000"/>
                  </a:schemeClr>
                </a:solidFill>
              </a:rPr>
              <a:t> Machine learning</a:t>
            </a:r>
            <a:endParaRPr lang="id-ID" dirty="0">
              <a:solidFill>
                <a:schemeClr val="accent6">
                  <a:lumMod val="50000"/>
                </a:schemeClr>
              </a:solidFill>
            </a:endParaRPr>
          </a:p>
        </p:txBody>
      </p:sp>
      <p:cxnSp>
        <p:nvCxnSpPr>
          <p:cNvPr id="12" name="Straight Connector 11"/>
          <p:cNvCxnSpPr/>
          <p:nvPr/>
        </p:nvCxnSpPr>
        <p:spPr>
          <a:xfrm>
            <a:off x="0" y="1785926"/>
            <a:ext cx="9144000" cy="1588"/>
          </a:xfrm>
          <a:prstGeom prst="line">
            <a:avLst/>
          </a:prstGeom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67391830"/>
      </p:ext>
    </p:extLst>
  </p:cSld>
  <p:clrMapOvr>
    <a:masterClrMapping/>
  </p:clrMapOvr>
  <p:transition spd="slow">
    <p:fade thruBlk="1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b="1" dirty="0" smtClean="0">
                <a:solidFill>
                  <a:schemeClr val="accent6">
                    <a:lumMod val="50000"/>
                  </a:schemeClr>
                </a:solidFill>
              </a:rPr>
              <a:t>10.3 Development of Artificial Intelligence</a:t>
            </a:r>
            <a:endParaRPr lang="en-US" sz="4000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711881-7D3F-4203-9007-BF4ED1821D3A}" type="slidenum">
              <a:rPr lang="en-US" altLang="en-US" smtClean="0"/>
              <a:pPr/>
              <a:t>13</a:t>
            </a:fld>
            <a:endParaRPr lang="en-US" altLang="en-US"/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 l="52662" t="32515" r="20715" b="16976"/>
          <a:stretch>
            <a:fillRect/>
          </a:stretch>
        </p:blipFill>
        <p:spPr bwMode="auto">
          <a:xfrm>
            <a:off x="4126679" y="1571612"/>
            <a:ext cx="4774107" cy="38016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Rectangle 6"/>
          <p:cNvSpPr/>
          <p:nvPr/>
        </p:nvSpPr>
        <p:spPr>
          <a:xfrm>
            <a:off x="357158" y="1571612"/>
            <a:ext cx="3929090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id-ID" dirty="0" smtClean="0"/>
              <a:t> </a:t>
            </a:r>
            <a:r>
              <a:rPr lang="en-US" dirty="0" smtClean="0"/>
              <a:t>Primitive solutions</a:t>
            </a:r>
            <a:endParaRPr lang="id-ID" dirty="0" smtClean="0"/>
          </a:p>
          <a:p>
            <a:pPr>
              <a:buFont typeface="Arial" pitchFamily="34" charset="0"/>
              <a:buChar char="•"/>
            </a:pPr>
            <a:r>
              <a:rPr lang="en-US" dirty="0" smtClean="0"/>
              <a:t>Development of general purpose methods</a:t>
            </a:r>
            <a:endParaRPr lang="id-ID" dirty="0" smtClean="0"/>
          </a:p>
          <a:p>
            <a:pPr>
              <a:buFont typeface="Arial" pitchFamily="34" charset="0"/>
              <a:buChar char="•"/>
            </a:pPr>
            <a:r>
              <a:rPr lang="en-US" dirty="0" smtClean="0"/>
              <a:t>Applications targeted at specific domain</a:t>
            </a:r>
            <a:endParaRPr lang="id-ID" dirty="0" smtClean="0"/>
          </a:p>
          <a:p>
            <a:r>
              <a:rPr lang="id-ID" dirty="0" smtClean="0">
                <a:solidFill>
                  <a:schemeClr val="accent6">
                    <a:lumMod val="50000"/>
                  </a:schemeClr>
                </a:solidFill>
              </a:rPr>
              <a:t>   -</a:t>
            </a:r>
            <a:r>
              <a:rPr lang="en-US" dirty="0" smtClean="0">
                <a:solidFill>
                  <a:schemeClr val="accent6">
                    <a:lumMod val="50000"/>
                  </a:schemeClr>
                </a:solidFill>
              </a:rPr>
              <a:t>Expert systems</a:t>
            </a:r>
            <a:endParaRPr lang="id-ID" dirty="0" smtClean="0">
              <a:solidFill>
                <a:schemeClr val="accent6">
                  <a:lumMod val="50000"/>
                </a:schemeClr>
              </a:solidFill>
            </a:endParaRPr>
          </a:p>
          <a:p>
            <a:pPr>
              <a:buFont typeface="Arial" pitchFamily="34" charset="0"/>
              <a:buChar char="•"/>
            </a:pPr>
            <a:r>
              <a:rPr lang="en-US" dirty="0" smtClean="0"/>
              <a:t>Advanced problem-solving</a:t>
            </a:r>
            <a:endParaRPr lang="id-ID" dirty="0" smtClean="0"/>
          </a:p>
          <a:p>
            <a:r>
              <a:rPr lang="id-ID" dirty="0" smtClean="0">
                <a:solidFill>
                  <a:schemeClr val="accent6">
                    <a:lumMod val="50000"/>
                  </a:schemeClr>
                </a:solidFill>
              </a:rPr>
              <a:t>   -</a:t>
            </a:r>
            <a:r>
              <a:rPr lang="en-US" dirty="0" smtClean="0">
                <a:solidFill>
                  <a:schemeClr val="accent6">
                    <a:lumMod val="50000"/>
                  </a:schemeClr>
                </a:solidFill>
              </a:rPr>
              <a:t>Integration of multiple techniques</a:t>
            </a:r>
            <a:endParaRPr lang="id-ID" dirty="0" smtClean="0">
              <a:solidFill>
                <a:schemeClr val="accent6">
                  <a:lumMod val="50000"/>
                </a:schemeClr>
              </a:solidFill>
            </a:endParaRPr>
          </a:p>
          <a:p>
            <a:r>
              <a:rPr lang="id-ID" dirty="0" smtClean="0">
                <a:solidFill>
                  <a:schemeClr val="accent6">
                    <a:lumMod val="50000"/>
                  </a:schemeClr>
                </a:solidFill>
              </a:rPr>
              <a:t>   -</a:t>
            </a:r>
            <a:r>
              <a:rPr lang="en-US" dirty="0" smtClean="0">
                <a:solidFill>
                  <a:schemeClr val="accent6">
                    <a:lumMod val="50000"/>
                  </a:schemeClr>
                </a:solidFill>
              </a:rPr>
              <a:t>Multiple domains</a:t>
            </a:r>
            <a:endParaRPr lang="id-ID" dirty="0">
              <a:solidFill>
                <a:schemeClr val="accent6">
                  <a:lumMod val="50000"/>
                </a:schemeClr>
              </a:solidFill>
            </a:endParaRPr>
          </a:p>
        </p:txBody>
      </p:sp>
      <p:cxnSp>
        <p:nvCxnSpPr>
          <p:cNvPr id="9" name="Straight Connector 8"/>
          <p:cNvCxnSpPr/>
          <p:nvPr/>
        </p:nvCxnSpPr>
        <p:spPr>
          <a:xfrm>
            <a:off x="0" y="1428736"/>
            <a:ext cx="9144000" cy="1588"/>
          </a:xfrm>
          <a:prstGeom prst="line">
            <a:avLst/>
          </a:prstGeom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11248330"/>
      </p:ext>
    </p:extLst>
  </p:cSld>
  <p:clrMapOvr>
    <a:masterClrMapping/>
  </p:clrMapOvr>
  <p:transition spd="slow">
    <p:fade thruBlk="1"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sz="3200" b="1" dirty="0" smtClean="0">
                <a:solidFill>
                  <a:schemeClr val="accent6">
                    <a:lumMod val="50000"/>
                  </a:schemeClr>
                </a:solidFill>
              </a:rPr>
              <a:t>10.4 Artificial Intelligence Concepts</a:t>
            </a:r>
            <a:endParaRPr lang="en-US" sz="3200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d-ID" dirty="0" smtClean="0">
                <a:solidFill>
                  <a:schemeClr val="accent6">
                    <a:lumMod val="50000"/>
                  </a:schemeClr>
                </a:solidFill>
              </a:rPr>
              <a:t>Expert systems </a:t>
            </a:r>
          </a:p>
          <a:p>
            <a:r>
              <a:rPr lang="id-ID" dirty="0" smtClean="0">
                <a:solidFill>
                  <a:schemeClr val="accent6">
                    <a:lumMod val="50000"/>
                  </a:schemeClr>
                </a:solidFill>
              </a:rPr>
              <a:t>Natural language processing </a:t>
            </a:r>
          </a:p>
          <a:p>
            <a:r>
              <a:rPr lang="id-ID" dirty="0" smtClean="0">
                <a:solidFill>
                  <a:schemeClr val="accent6">
                    <a:lumMod val="50000"/>
                  </a:schemeClr>
                </a:solidFill>
              </a:rPr>
              <a:t>Speech recognition </a:t>
            </a:r>
          </a:p>
          <a:p>
            <a:r>
              <a:rPr lang="id-ID" dirty="0" smtClean="0">
                <a:solidFill>
                  <a:schemeClr val="accent6">
                    <a:lumMod val="50000"/>
                  </a:schemeClr>
                </a:solidFill>
              </a:rPr>
              <a:t>Sensory systems </a:t>
            </a:r>
          </a:p>
          <a:p>
            <a:r>
              <a:rPr lang="id-ID" dirty="0" smtClean="0">
                <a:solidFill>
                  <a:schemeClr val="accent6">
                    <a:lumMod val="50000"/>
                  </a:schemeClr>
                </a:solidFill>
              </a:rPr>
              <a:t>Robotics</a:t>
            </a:r>
            <a:endParaRPr lang="en-US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711881-7D3F-4203-9007-BF4ED1821D3A}" type="slidenum">
              <a:rPr lang="en-US" altLang="en-US" smtClean="0"/>
              <a:pPr/>
              <a:t>14</a:t>
            </a:fld>
            <a:endParaRPr lang="en-US" altLang="en-US"/>
          </a:p>
        </p:txBody>
      </p:sp>
      <p:cxnSp>
        <p:nvCxnSpPr>
          <p:cNvPr id="7" name="Straight Connector 6"/>
          <p:cNvCxnSpPr/>
          <p:nvPr/>
        </p:nvCxnSpPr>
        <p:spPr>
          <a:xfrm>
            <a:off x="0" y="1428736"/>
            <a:ext cx="9144000" cy="1588"/>
          </a:xfrm>
          <a:prstGeom prst="line">
            <a:avLst/>
          </a:prstGeom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23762879"/>
      </p:ext>
    </p:extLst>
  </p:cSld>
  <p:clrMapOvr>
    <a:masterClrMapping/>
  </p:clrMapOvr>
  <p:transition spd="slow">
    <p:fade thruBlk="1"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sz="3600" b="1" dirty="0" smtClean="0">
                <a:solidFill>
                  <a:schemeClr val="accent6">
                    <a:lumMod val="50000"/>
                  </a:schemeClr>
                </a:solidFill>
              </a:rPr>
              <a:t>Artificial Intelligence Concepts</a:t>
            </a:r>
            <a:endParaRPr lang="en-US" sz="3600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d-ID" dirty="0" smtClean="0">
                <a:solidFill>
                  <a:schemeClr val="accent6">
                    <a:lumMod val="50000"/>
                  </a:schemeClr>
                </a:solidFill>
              </a:rPr>
              <a:t>Vision and scene recognition </a:t>
            </a:r>
          </a:p>
          <a:p>
            <a:pPr>
              <a:buNone/>
            </a:pPr>
            <a:endParaRPr lang="id-ID" dirty="0" smtClean="0">
              <a:solidFill>
                <a:schemeClr val="accent6">
                  <a:lumMod val="50000"/>
                </a:schemeClr>
              </a:solidFill>
            </a:endParaRPr>
          </a:p>
          <a:p>
            <a:r>
              <a:rPr lang="id-ID" dirty="0" smtClean="0">
                <a:solidFill>
                  <a:schemeClr val="accent6">
                    <a:lumMod val="50000"/>
                  </a:schemeClr>
                </a:solidFill>
              </a:rPr>
              <a:t>Neural computing </a:t>
            </a:r>
          </a:p>
          <a:p>
            <a:r>
              <a:rPr lang="id-ID" dirty="0" smtClean="0">
                <a:solidFill>
                  <a:schemeClr val="accent6">
                    <a:lumMod val="50000"/>
                  </a:schemeClr>
                </a:solidFill>
              </a:rPr>
              <a:t>inIntelligent computer-aided instruction </a:t>
            </a:r>
          </a:p>
          <a:p>
            <a:pPr>
              <a:buNone/>
            </a:pPr>
            <a:endParaRPr lang="id-ID" dirty="0" smtClean="0">
              <a:solidFill>
                <a:schemeClr val="accent6">
                  <a:lumMod val="50000"/>
                </a:schemeClr>
              </a:solidFill>
            </a:endParaRPr>
          </a:p>
          <a:p>
            <a:r>
              <a:rPr lang="id-ID" dirty="0" smtClean="0">
                <a:solidFill>
                  <a:schemeClr val="accent6">
                    <a:lumMod val="50000"/>
                  </a:schemeClr>
                </a:solidFill>
              </a:rPr>
              <a:t>Game playing</a:t>
            </a:r>
            <a:endParaRPr lang="en-US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711881-7D3F-4203-9007-BF4ED1821D3A}" type="slidenum">
              <a:rPr lang="en-US" altLang="en-US" smtClean="0"/>
              <a:pPr/>
              <a:t>15</a:t>
            </a:fld>
            <a:endParaRPr lang="en-US" altLang="en-US"/>
          </a:p>
        </p:txBody>
      </p:sp>
      <p:cxnSp>
        <p:nvCxnSpPr>
          <p:cNvPr id="7" name="Straight Connector 6"/>
          <p:cNvCxnSpPr/>
          <p:nvPr/>
        </p:nvCxnSpPr>
        <p:spPr>
          <a:xfrm>
            <a:off x="0" y="1285860"/>
            <a:ext cx="9144000" cy="1588"/>
          </a:xfrm>
          <a:prstGeom prst="line">
            <a:avLst/>
          </a:prstGeom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24798411"/>
      </p:ext>
    </p:extLst>
  </p:cSld>
  <p:clrMapOvr>
    <a:masterClrMapping/>
  </p:clrMapOvr>
  <p:transition spd="slow">
    <p:fade thruBlk="1"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sz="3600" b="1" dirty="0" smtClean="0">
                <a:solidFill>
                  <a:schemeClr val="accent6">
                    <a:lumMod val="50000"/>
                  </a:schemeClr>
                </a:solidFill>
              </a:rPr>
              <a:t>Artificial Intelligence Concepts</a:t>
            </a:r>
            <a:endParaRPr lang="en-US" sz="3600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400" dirty="0" smtClean="0">
                <a:solidFill>
                  <a:schemeClr val="accent6">
                    <a:lumMod val="50000"/>
                  </a:schemeClr>
                </a:solidFill>
              </a:rPr>
              <a:t>Language translation</a:t>
            </a:r>
            <a:r>
              <a:rPr lang="id-ID" sz="2400" dirty="0" smtClean="0">
                <a:solidFill>
                  <a:schemeClr val="accent6">
                    <a:lumMod val="50000"/>
                  </a:schemeClr>
                </a:solidFill>
              </a:rPr>
              <a:t>  </a:t>
            </a:r>
          </a:p>
          <a:p>
            <a:r>
              <a:rPr lang="en-US" sz="2400" dirty="0" smtClean="0">
                <a:solidFill>
                  <a:schemeClr val="accent6">
                    <a:lumMod val="50000"/>
                  </a:schemeClr>
                </a:solidFill>
              </a:rPr>
              <a:t>Fuzzy logic</a:t>
            </a:r>
            <a:r>
              <a:rPr lang="id-ID" sz="2400" dirty="0" smtClean="0">
                <a:solidFill>
                  <a:schemeClr val="accent6">
                    <a:lumMod val="50000"/>
                  </a:schemeClr>
                </a:solidFill>
              </a:rPr>
              <a:t>  </a:t>
            </a:r>
          </a:p>
          <a:p>
            <a:endParaRPr lang="id-ID" sz="2400" dirty="0" smtClean="0">
              <a:solidFill>
                <a:schemeClr val="accent6">
                  <a:lumMod val="50000"/>
                </a:schemeClr>
              </a:solidFill>
            </a:endParaRPr>
          </a:p>
          <a:p>
            <a:pPr>
              <a:buNone/>
            </a:pPr>
            <a:endParaRPr lang="id-ID" sz="2400" dirty="0" smtClean="0">
              <a:solidFill>
                <a:schemeClr val="accent6">
                  <a:lumMod val="50000"/>
                </a:schemeClr>
              </a:solidFill>
            </a:endParaRPr>
          </a:p>
          <a:p>
            <a:r>
              <a:rPr lang="en-US" sz="2400" dirty="0" smtClean="0">
                <a:solidFill>
                  <a:schemeClr val="accent6">
                    <a:lumMod val="50000"/>
                  </a:schemeClr>
                </a:solidFill>
              </a:rPr>
              <a:t>Genetic algorithms</a:t>
            </a:r>
            <a:endParaRPr lang="id-ID" sz="2400" dirty="0" smtClean="0">
              <a:solidFill>
                <a:schemeClr val="accent6">
                  <a:lumMod val="50000"/>
                </a:schemeClr>
              </a:solidFill>
            </a:endParaRPr>
          </a:p>
          <a:p>
            <a:r>
              <a:rPr lang="en-US" sz="2400" dirty="0" smtClean="0">
                <a:solidFill>
                  <a:schemeClr val="accent6">
                    <a:lumMod val="50000"/>
                  </a:schemeClr>
                </a:solidFill>
              </a:rPr>
              <a:t>Intelligent </a:t>
            </a:r>
            <a:r>
              <a:rPr lang="id-ID" sz="2400" dirty="0" smtClean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2400" dirty="0" smtClean="0">
                <a:solidFill>
                  <a:schemeClr val="accent6">
                    <a:lumMod val="50000"/>
                  </a:schemeClr>
                </a:solidFill>
              </a:rPr>
              <a:t>agents</a:t>
            </a:r>
            <a:endParaRPr lang="en-US" sz="2400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711881-7D3F-4203-9007-BF4ED1821D3A}" type="slidenum">
              <a:rPr lang="en-US" altLang="en-US" smtClean="0"/>
              <a:pPr/>
              <a:t>16</a:t>
            </a:fld>
            <a:endParaRPr lang="en-US" altLang="en-US"/>
          </a:p>
        </p:txBody>
      </p:sp>
      <p:cxnSp>
        <p:nvCxnSpPr>
          <p:cNvPr id="7" name="Straight Connector 6"/>
          <p:cNvCxnSpPr/>
          <p:nvPr/>
        </p:nvCxnSpPr>
        <p:spPr>
          <a:xfrm>
            <a:off x="0" y="1357298"/>
            <a:ext cx="9144000" cy="1588"/>
          </a:xfrm>
          <a:prstGeom prst="line">
            <a:avLst/>
          </a:prstGeom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59521683"/>
      </p:ext>
    </p:extLst>
  </p:cSld>
  <p:clrMapOvr>
    <a:masterClrMapping/>
  </p:clrMapOvr>
  <p:transition spd="slow">
    <p:fade thruBlk="1"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sz="3600" b="1" dirty="0" smtClean="0">
                <a:solidFill>
                  <a:schemeClr val="accent6">
                    <a:lumMod val="50000"/>
                  </a:schemeClr>
                </a:solidFill>
              </a:rPr>
              <a:t>10.5 Experts</a:t>
            </a:r>
            <a:endParaRPr lang="en-US" sz="3600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d-ID" sz="2400" dirty="0" smtClean="0">
                <a:solidFill>
                  <a:schemeClr val="accent6">
                    <a:lumMod val="50000"/>
                  </a:schemeClr>
                </a:solidFill>
              </a:rPr>
              <a:t>Experts </a:t>
            </a:r>
          </a:p>
          <a:p>
            <a:pPr>
              <a:buNone/>
            </a:pPr>
            <a:r>
              <a:rPr lang="id-ID" sz="2400" dirty="0" smtClean="0"/>
              <a:t>   </a:t>
            </a:r>
            <a:r>
              <a:rPr lang="id-ID" sz="2400" dirty="0" smtClean="0">
                <a:solidFill>
                  <a:schemeClr val="accent6">
                    <a:lumMod val="75000"/>
                  </a:schemeClr>
                </a:solidFill>
              </a:rPr>
              <a:t>-</a:t>
            </a:r>
            <a:r>
              <a:rPr lang="en-US" sz="2400" dirty="0" smtClean="0">
                <a:solidFill>
                  <a:schemeClr val="accent6">
                    <a:lumMod val="75000"/>
                  </a:schemeClr>
                </a:solidFill>
              </a:rPr>
              <a:t>Have special knowledge, judgment, and experience</a:t>
            </a:r>
            <a:r>
              <a:rPr lang="id-ID" sz="2400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</a:p>
          <a:p>
            <a:pPr>
              <a:buNone/>
            </a:pPr>
            <a:r>
              <a:rPr lang="id-ID" sz="2400" dirty="0" smtClean="0">
                <a:solidFill>
                  <a:schemeClr val="accent6">
                    <a:lumMod val="75000"/>
                  </a:schemeClr>
                </a:solidFill>
              </a:rPr>
              <a:t>   -</a:t>
            </a:r>
            <a:r>
              <a:rPr lang="en-US" sz="2400" dirty="0" smtClean="0">
                <a:solidFill>
                  <a:schemeClr val="accent6">
                    <a:lumMod val="75000"/>
                  </a:schemeClr>
                </a:solidFill>
              </a:rPr>
              <a:t>Can apply these to solve problems</a:t>
            </a:r>
            <a:endParaRPr lang="id-ID" sz="2400" dirty="0" smtClean="0">
              <a:solidFill>
                <a:schemeClr val="accent6">
                  <a:lumMod val="75000"/>
                </a:schemeClr>
              </a:solidFill>
            </a:endParaRPr>
          </a:p>
          <a:p>
            <a:pPr lvl="2"/>
            <a:r>
              <a:rPr lang="en-US" sz="2000" dirty="0" smtClean="0">
                <a:solidFill>
                  <a:schemeClr val="accent6">
                    <a:lumMod val="75000"/>
                  </a:schemeClr>
                </a:solidFill>
              </a:rPr>
              <a:t>Higher performance level than average person</a:t>
            </a:r>
            <a:endParaRPr lang="id-ID" sz="2000" dirty="0" smtClean="0">
              <a:solidFill>
                <a:schemeClr val="accent6">
                  <a:lumMod val="75000"/>
                </a:schemeClr>
              </a:solidFill>
            </a:endParaRPr>
          </a:p>
          <a:p>
            <a:pPr lvl="2"/>
            <a:r>
              <a:rPr lang="en-US" sz="2000" dirty="0" smtClean="0">
                <a:solidFill>
                  <a:schemeClr val="accent6">
                    <a:lumMod val="75000"/>
                  </a:schemeClr>
                </a:solidFill>
              </a:rPr>
              <a:t>Relative</a:t>
            </a:r>
            <a:endParaRPr lang="id-ID" sz="2000" dirty="0" smtClean="0">
              <a:solidFill>
                <a:schemeClr val="accent6">
                  <a:lumMod val="75000"/>
                </a:schemeClr>
              </a:solidFill>
            </a:endParaRPr>
          </a:p>
          <a:p>
            <a:pPr lvl="2"/>
            <a:r>
              <a:rPr lang="en-US" sz="2000" dirty="0" smtClean="0">
                <a:solidFill>
                  <a:schemeClr val="accent6">
                    <a:lumMod val="75000"/>
                  </a:schemeClr>
                </a:solidFill>
              </a:rPr>
              <a:t>Faster solutions</a:t>
            </a:r>
            <a:endParaRPr lang="id-ID" sz="2000" dirty="0" smtClean="0">
              <a:solidFill>
                <a:schemeClr val="accent6">
                  <a:lumMod val="75000"/>
                </a:schemeClr>
              </a:solidFill>
            </a:endParaRPr>
          </a:p>
          <a:p>
            <a:pPr lvl="2"/>
            <a:r>
              <a:rPr lang="en-US" sz="2000" dirty="0" smtClean="0">
                <a:solidFill>
                  <a:schemeClr val="accent6">
                    <a:lumMod val="75000"/>
                  </a:schemeClr>
                </a:solidFill>
              </a:rPr>
              <a:t>Recognize patterns</a:t>
            </a:r>
            <a:r>
              <a:rPr lang="id-ID" sz="2000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</a:p>
          <a:p>
            <a:r>
              <a:rPr lang="en-US" sz="2400" dirty="0" smtClean="0">
                <a:solidFill>
                  <a:schemeClr val="accent6">
                    <a:lumMod val="50000"/>
                  </a:schemeClr>
                </a:solidFill>
              </a:rPr>
              <a:t>Expertise</a:t>
            </a:r>
            <a:endParaRPr lang="id-ID" sz="2400" dirty="0" smtClean="0">
              <a:solidFill>
                <a:schemeClr val="accent6">
                  <a:lumMod val="50000"/>
                </a:schemeClr>
              </a:solidFill>
            </a:endParaRPr>
          </a:p>
          <a:p>
            <a:pPr>
              <a:buNone/>
            </a:pPr>
            <a:r>
              <a:rPr lang="id-ID" sz="2400" dirty="0" smtClean="0"/>
              <a:t>	</a:t>
            </a:r>
            <a:r>
              <a:rPr lang="id-ID" sz="2400" dirty="0" smtClean="0">
                <a:solidFill>
                  <a:schemeClr val="accent6">
                    <a:lumMod val="75000"/>
                  </a:schemeClr>
                </a:solidFill>
              </a:rPr>
              <a:t>-</a:t>
            </a:r>
            <a:r>
              <a:rPr lang="en-US" sz="2400" dirty="0" smtClean="0">
                <a:solidFill>
                  <a:schemeClr val="accent6">
                    <a:lumMod val="75000"/>
                  </a:schemeClr>
                </a:solidFill>
              </a:rPr>
              <a:t>Task specific knowledge of experts</a:t>
            </a:r>
            <a:endParaRPr lang="id-ID" sz="2400" dirty="0" smtClean="0">
              <a:solidFill>
                <a:schemeClr val="accent6">
                  <a:lumMod val="75000"/>
                </a:schemeClr>
              </a:solidFill>
            </a:endParaRPr>
          </a:p>
          <a:p>
            <a:pPr lvl="1">
              <a:buFont typeface="Arial" pitchFamily="34" charset="0"/>
              <a:buChar char="•"/>
            </a:pPr>
            <a:r>
              <a:rPr lang="id-ID" sz="2000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en-US" sz="2000" dirty="0" smtClean="0">
                <a:solidFill>
                  <a:schemeClr val="accent6">
                    <a:lumMod val="75000"/>
                  </a:schemeClr>
                </a:solidFill>
              </a:rPr>
              <a:t>Acquired from reading, training, practice</a:t>
            </a:r>
            <a:endParaRPr lang="en-US" sz="2000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711881-7D3F-4203-9007-BF4ED1821D3A}" type="slidenum">
              <a:rPr lang="en-US" altLang="en-US" smtClean="0"/>
              <a:pPr/>
              <a:t>17</a:t>
            </a:fld>
            <a:endParaRPr lang="en-US" altLang="en-US"/>
          </a:p>
        </p:txBody>
      </p:sp>
      <p:cxnSp>
        <p:nvCxnSpPr>
          <p:cNvPr id="7" name="Straight Connector 6"/>
          <p:cNvCxnSpPr/>
          <p:nvPr/>
        </p:nvCxnSpPr>
        <p:spPr>
          <a:xfrm>
            <a:off x="0" y="1357298"/>
            <a:ext cx="9144000" cy="1588"/>
          </a:xfrm>
          <a:prstGeom prst="line">
            <a:avLst/>
          </a:prstGeom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20443241"/>
      </p:ext>
    </p:extLst>
  </p:cSld>
  <p:clrMapOvr>
    <a:masterClrMapping/>
  </p:clrMapOvr>
  <p:transition spd="slow">
    <p:fade thruBlk="1"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sz="3600" b="1" dirty="0" smtClean="0">
                <a:solidFill>
                  <a:schemeClr val="accent6">
                    <a:lumMod val="50000"/>
                  </a:schemeClr>
                </a:solidFill>
              </a:rPr>
              <a:t>Expert Systems Features</a:t>
            </a:r>
            <a:endParaRPr lang="en-US" sz="3600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400" dirty="0" smtClean="0">
                <a:solidFill>
                  <a:schemeClr val="accent6">
                    <a:lumMod val="50000"/>
                  </a:schemeClr>
                </a:solidFill>
              </a:rPr>
              <a:t>Expertise</a:t>
            </a:r>
            <a:endParaRPr lang="id-ID" sz="2400" dirty="0" smtClean="0">
              <a:solidFill>
                <a:schemeClr val="accent6">
                  <a:lumMod val="50000"/>
                </a:schemeClr>
              </a:solidFill>
            </a:endParaRPr>
          </a:p>
          <a:p>
            <a:pPr>
              <a:buNone/>
            </a:pPr>
            <a:r>
              <a:rPr lang="id-ID" sz="2400" dirty="0" smtClean="0"/>
              <a:t>	</a:t>
            </a:r>
            <a:r>
              <a:rPr lang="id-ID" sz="2400" dirty="0" smtClean="0">
                <a:solidFill>
                  <a:schemeClr val="accent6">
                    <a:lumMod val="75000"/>
                  </a:schemeClr>
                </a:solidFill>
              </a:rPr>
              <a:t>-</a:t>
            </a:r>
            <a:r>
              <a:rPr lang="en-US" sz="2400" dirty="0" smtClean="0">
                <a:solidFill>
                  <a:schemeClr val="accent6">
                    <a:lumMod val="75000"/>
                  </a:schemeClr>
                </a:solidFill>
              </a:rPr>
              <a:t>Capable of making expert level decisions</a:t>
            </a:r>
            <a:endParaRPr lang="id-ID" sz="2400" dirty="0" smtClean="0">
              <a:solidFill>
                <a:schemeClr val="accent6">
                  <a:lumMod val="75000"/>
                </a:schemeClr>
              </a:solidFill>
            </a:endParaRPr>
          </a:p>
          <a:p>
            <a:r>
              <a:rPr lang="en-US" sz="2400" dirty="0" smtClean="0">
                <a:solidFill>
                  <a:schemeClr val="accent6">
                    <a:lumMod val="50000"/>
                  </a:schemeClr>
                </a:solidFill>
              </a:rPr>
              <a:t>Symbolic reasoning</a:t>
            </a:r>
            <a:endParaRPr lang="id-ID" sz="2400" dirty="0" smtClean="0">
              <a:solidFill>
                <a:schemeClr val="accent6">
                  <a:lumMod val="50000"/>
                </a:schemeClr>
              </a:solidFill>
            </a:endParaRPr>
          </a:p>
          <a:p>
            <a:pPr>
              <a:buNone/>
            </a:pPr>
            <a:r>
              <a:rPr lang="id-ID" sz="2400" dirty="0" smtClean="0"/>
              <a:t>	</a:t>
            </a:r>
            <a:r>
              <a:rPr lang="id-ID" sz="2400" dirty="0" smtClean="0">
                <a:solidFill>
                  <a:schemeClr val="accent6">
                    <a:lumMod val="75000"/>
                  </a:schemeClr>
                </a:solidFill>
              </a:rPr>
              <a:t>-</a:t>
            </a:r>
            <a:r>
              <a:rPr lang="en-US" sz="2400" dirty="0" smtClean="0">
                <a:solidFill>
                  <a:schemeClr val="accent6">
                    <a:lumMod val="75000"/>
                  </a:schemeClr>
                </a:solidFill>
              </a:rPr>
              <a:t>Knowledge represented symbolically</a:t>
            </a:r>
            <a:endParaRPr lang="id-ID" sz="2400" dirty="0" smtClean="0">
              <a:solidFill>
                <a:schemeClr val="accent6">
                  <a:lumMod val="75000"/>
                </a:schemeClr>
              </a:solidFill>
            </a:endParaRPr>
          </a:p>
          <a:p>
            <a:pPr>
              <a:buNone/>
            </a:pPr>
            <a:r>
              <a:rPr lang="id-ID" sz="2400" dirty="0" smtClean="0">
                <a:solidFill>
                  <a:schemeClr val="accent6">
                    <a:lumMod val="75000"/>
                  </a:schemeClr>
                </a:solidFill>
              </a:rPr>
              <a:t>	-</a:t>
            </a:r>
            <a:r>
              <a:rPr lang="en-US" sz="2400" dirty="0" smtClean="0">
                <a:solidFill>
                  <a:schemeClr val="accent6">
                    <a:lumMod val="75000"/>
                  </a:schemeClr>
                </a:solidFill>
              </a:rPr>
              <a:t>Reasoning </a:t>
            </a:r>
            <a:r>
              <a:rPr lang="id-ID" sz="2400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en-US" sz="2400" dirty="0" smtClean="0">
                <a:solidFill>
                  <a:schemeClr val="accent6">
                    <a:lumMod val="75000"/>
                  </a:schemeClr>
                </a:solidFill>
              </a:rPr>
              <a:t>mechanism symbolic</a:t>
            </a:r>
            <a:endParaRPr lang="id-ID" sz="2400" dirty="0" smtClean="0">
              <a:solidFill>
                <a:schemeClr val="accent6">
                  <a:lumMod val="75000"/>
                </a:schemeClr>
              </a:solidFill>
            </a:endParaRPr>
          </a:p>
          <a:p>
            <a:r>
              <a:rPr lang="en-US" sz="2400" dirty="0" smtClean="0">
                <a:solidFill>
                  <a:schemeClr val="accent6">
                    <a:lumMod val="50000"/>
                  </a:schemeClr>
                </a:solidFill>
              </a:rPr>
              <a:t>Deep </a:t>
            </a:r>
            <a:endParaRPr lang="id-ID" sz="2400" dirty="0" smtClean="0">
              <a:solidFill>
                <a:schemeClr val="accent6">
                  <a:lumMod val="50000"/>
                </a:schemeClr>
              </a:solidFill>
            </a:endParaRPr>
          </a:p>
          <a:p>
            <a:pPr>
              <a:buNone/>
            </a:pPr>
            <a:r>
              <a:rPr lang="id-ID" sz="2400" dirty="0" smtClean="0"/>
              <a:t>	</a:t>
            </a:r>
            <a:r>
              <a:rPr lang="id-ID" sz="2400" dirty="0" smtClean="0">
                <a:solidFill>
                  <a:schemeClr val="accent6">
                    <a:lumMod val="75000"/>
                  </a:schemeClr>
                </a:solidFill>
              </a:rPr>
              <a:t>-</a:t>
            </a:r>
            <a:r>
              <a:rPr lang="en-US" sz="2400" dirty="0" smtClean="0">
                <a:solidFill>
                  <a:schemeClr val="accent6">
                    <a:lumMod val="75000"/>
                  </a:schemeClr>
                </a:solidFill>
              </a:rPr>
              <a:t>knowledge</a:t>
            </a:r>
            <a:r>
              <a:rPr lang="id-ID" sz="2400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en-US" sz="2400" dirty="0" smtClean="0">
                <a:solidFill>
                  <a:schemeClr val="accent6">
                    <a:lumMod val="75000"/>
                  </a:schemeClr>
                </a:solidFill>
              </a:rPr>
              <a:t>Knowledge base contains complex </a:t>
            </a:r>
            <a:r>
              <a:rPr lang="id-ID" sz="2400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en-US" sz="2400" dirty="0" smtClean="0">
                <a:solidFill>
                  <a:schemeClr val="accent6">
                    <a:lumMod val="75000"/>
                  </a:schemeClr>
                </a:solidFill>
              </a:rPr>
              <a:t>knowledge</a:t>
            </a:r>
            <a:endParaRPr lang="id-ID" sz="2400" dirty="0" smtClean="0">
              <a:solidFill>
                <a:schemeClr val="accent6">
                  <a:lumMod val="75000"/>
                </a:schemeClr>
              </a:solidFill>
            </a:endParaRPr>
          </a:p>
          <a:p>
            <a:r>
              <a:rPr lang="en-US" sz="2400" dirty="0" smtClean="0">
                <a:solidFill>
                  <a:schemeClr val="accent6">
                    <a:lumMod val="50000"/>
                  </a:schemeClr>
                </a:solidFill>
              </a:rPr>
              <a:t>Self-knowledge</a:t>
            </a:r>
            <a:endParaRPr lang="id-ID" sz="2400" dirty="0" smtClean="0">
              <a:solidFill>
                <a:schemeClr val="accent6">
                  <a:lumMod val="50000"/>
                </a:schemeClr>
              </a:solidFill>
            </a:endParaRPr>
          </a:p>
          <a:p>
            <a:pPr>
              <a:buNone/>
            </a:pPr>
            <a:r>
              <a:rPr lang="id-ID" sz="2400" dirty="0" smtClean="0"/>
              <a:t>	</a:t>
            </a:r>
            <a:r>
              <a:rPr lang="id-ID" sz="2400" dirty="0" smtClean="0">
                <a:solidFill>
                  <a:schemeClr val="accent6">
                    <a:lumMod val="75000"/>
                  </a:schemeClr>
                </a:solidFill>
              </a:rPr>
              <a:t>-</a:t>
            </a:r>
            <a:r>
              <a:rPr lang="en-US" sz="2400" dirty="0" smtClean="0">
                <a:solidFill>
                  <a:schemeClr val="accent6">
                    <a:lumMod val="75000"/>
                  </a:schemeClr>
                </a:solidFill>
              </a:rPr>
              <a:t>Able to</a:t>
            </a:r>
            <a:r>
              <a:rPr lang="id-ID" sz="2400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en-US" sz="2400" dirty="0" smtClean="0">
                <a:solidFill>
                  <a:schemeClr val="accent6">
                    <a:lumMod val="75000"/>
                  </a:schemeClr>
                </a:solidFill>
              </a:rPr>
              <a:t> examine own </a:t>
            </a:r>
            <a:r>
              <a:rPr lang="id-ID" sz="2400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en-US" sz="2400" dirty="0" smtClean="0">
                <a:solidFill>
                  <a:schemeClr val="accent6">
                    <a:lumMod val="75000"/>
                  </a:schemeClr>
                </a:solidFill>
              </a:rPr>
              <a:t>reasoning</a:t>
            </a:r>
            <a:endParaRPr lang="id-ID" sz="2400" dirty="0" smtClean="0">
              <a:solidFill>
                <a:schemeClr val="accent6">
                  <a:lumMod val="75000"/>
                </a:schemeClr>
              </a:solidFill>
            </a:endParaRPr>
          </a:p>
          <a:p>
            <a:pPr>
              <a:buNone/>
            </a:pPr>
            <a:r>
              <a:rPr lang="id-ID" sz="2400" dirty="0" smtClean="0">
                <a:solidFill>
                  <a:schemeClr val="accent6">
                    <a:lumMod val="75000"/>
                  </a:schemeClr>
                </a:solidFill>
              </a:rPr>
              <a:t>	-</a:t>
            </a:r>
            <a:r>
              <a:rPr lang="en-US" sz="2400" dirty="0" smtClean="0">
                <a:solidFill>
                  <a:schemeClr val="accent6">
                    <a:lumMod val="75000"/>
                  </a:schemeClr>
                </a:solidFill>
              </a:rPr>
              <a:t>Explain why</a:t>
            </a:r>
            <a:r>
              <a:rPr lang="id-ID" sz="2400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en-US" sz="2400" dirty="0" smtClean="0">
                <a:solidFill>
                  <a:schemeClr val="accent6">
                    <a:lumMod val="75000"/>
                  </a:schemeClr>
                </a:solidFill>
              </a:rPr>
              <a:t> conclusion </a:t>
            </a:r>
            <a:r>
              <a:rPr lang="id-ID" sz="2400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en-US" sz="2400" dirty="0" smtClean="0">
                <a:solidFill>
                  <a:schemeClr val="accent6">
                    <a:lumMod val="75000"/>
                  </a:schemeClr>
                </a:solidFill>
              </a:rPr>
              <a:t>reached</a:t>
            </a:r>
            <a:endParaRPr lang="en-US" sz="2400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711881-7D3F-4203-9007-BF4ED1821D3A}" type="slidenum">
              <a:rPr lang="en-US" altLang="en-US" smtClean="0"/>
              <a:pPr/>
              <a:t>18</a:t>
            </a:fld>
            <a:endParaRPr lang="en-US" altLang="en-US"/>
          </a:p>
        </p:txBody>
      </p:sp>
      <p:cxnSp>
        <p:nvCxnSpPr>
          <p:cNvPr id="7" name="Straight Connector 6"/>
          <p:cNvCxnSpPr/>
          <p:nvPr/>
        </p:nvCxnSpPr>
        <p:spPr>
          <a:xfrm>
            <a:off x="0" y="1285860"/>
            <a:ext cx="9144000" cy="1588"/>
          </a:xfrm>
          <a:prstGeom prst="line">
            <a:avLst/>
          </a:prstGeom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55330788"/>
      </p:ext>
    </p:extLst>
  </p:cSld>
  <p:clrMapOvr>
    <a:masterClrMapping/>
  </p:clrMapOvr>
  <p:transition spd="slow">
    <p:fade thruBlk="1"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711881-7D3F-4203-9007-BF4ED1821D3A}" type="slidenum">
              <a:rPr lang="en-US" altLang="en-US" smtClean="0"/>
              <a:pPr/>
              <a:t>19</a:t>
            </a:fld>
            <a:endParaRPr lang="en-US" altLang="en-US"/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 l="30477" t="26201" r="21603" b="9084"/>
          <a:stretch>
            <a:fillRect/>
          </a:stretch>
        </p:blipFill>
        <p:spPr bwMode="auto">
          <a:xfrm>
            <a:off x="500034" y="285728"/>
            <a:ext cx="8001056" cy="57150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2977831758"/>
      </p:ext>
    </p:extLst>
  </p:cSld>
  <p:clrMapOvr>
    <a:masterClrMapping/>
  </p:clrMapOvr>
  <p:transition spd="slow">
    <p:fade thruBlk="1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1560" y="2636912"/>
            <a:ext cx="8229600" cy="1143000"/>
          </a:xfrm>
        </p:spPr>
        <p:txBody>
          <a:bodyPr/>
          <a:lstStyle/>
          <a:p>
            <a:r>
              <a:rPr lang="en-US" b="1" dirty="0"/>
              <a:t>Intelligent Decision </a:t>
            </a:r>
            <a:r>
              <a:rPr lang="en-US" b="1" smtClean="0"/>
              <a:t>Support Systems </a:t>
            </a:r>
            <a:endParaRPr lang="en-US" b="1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711881-7D3F-4203-9007-BF4ED1821D3A}" type="slidenum">
              <a:rPr lang="en-US" altLang="en-US" smtClean="0"/>
              <a:pPr/>
              <a:t>2</a:t>
            </a:fld>
            <a:endParaRPr lang="en-US" altLang="en-US"/>
          </a:p>
        </p:txBody>
      </p:sp>
      <p:sp>
        <p:nvSpPr>
          <p:cNvPr id="4" name="Title 1"/>
          <p:cNvSpPr txBox="1">
            <a:spLocks/>
          </p:cNvSpPr>
          <p:nvPr/>
        </p:nvSpPr>
        <p:spPr bwMode="auto">
          <a:xfrm>
            <a:off x="457200" y="557126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US" sz="1800" dirty="0" smtClean="0">
                <a:solidFill>
                  <a:schemeClr val="accent6">
                    <a:lumMod val="50000"/>
                  </a:schemeClr>
                </a:solidFill>
              </a:rPr>
              <a:t>Turban, Aronson, and Liang Decision Support Systems and Intelligent Systems, Seventh Edition</a:t>
            </a:r>
            <a:endParaRPr lang="en-US" sz="1800" dirty="0">
              <a:solidFill>
                <a:schemeClr val="accent6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65427396"/>
      </p:ext>
    </p:extLst>
  </p:cSld>
  <p:clrMapOvr>
    <a:masterClrMapping/>
  </p:clrMapOvr>
  <p:transition spd="slow">
    <p:fade thruBlk="1"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b="1" dirty="0" smtClean="0">
                <a:solidFill>
                  <a:schemeClr val="accent6">
                    <a:lumMod val="50000"/>
                  </a:schemeClr>
                </a:solidFill>
              </a:rPr>
              <a:t>10.6 Applications of Expert Systems</a:t>
            </a:r>
            <a:endParaRPr lang="en-US" sz="3200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000" dirty="0" smtClean="0">
                <a:solidFill>
                  <a:schemeClr val="accent6">
                    <a:lumMod val="50000"/>
                  </a:schemeClr>
                </a:solidFill>
              </a:rPr>
              <a:t>DENDRAL project</a:t>
            </a:r>
            <a:endParaRPr lang="id-ID" sz="2000" dirty="0" smtClean="0">
              <a:solidFill>
                <a:schemeClr val="accent6">
                  <a:lumMod val="50000"/>
                </a:schemeClr>
              </a:solidFill>
            </a:endParaRPr>
          </a:p>
          <a:p>
            <a:pPr>
              <a:buNone/>
            </a:pPr>
            <a:r>
              <a:rPr lang="id-ID" sz="2000" dirty="0" smtClean="0"/>
              <a:t>	</a:t>
            </a:r>
            <a:r>
              <a:rPr lang="id-ID" sz="2000" dirty="0" smtClean="0">
                <a:solidFill>
                  <a:schemeClr val="accent6">
                    <a:lumMod val="75000"/>
                  </a:schemeClr>
                </a:solidFill>
              </a:rPr>
              <a:t>-</a:t>
            </a:r>
            <a:r>
              <a:rPr lang="en-US" sz="2000" dirty="0" smtClean="0">
                <a:solidFill>
                  <a:schemeClr val="accent6">
                    <a:lumMod val="75000"/>
                  </a:schemeClr>
                </a:solidFill>
              </a:rPr>
              <a:t>Applied knowledge or rule-based reasoning commands</a:t>
            </a:r>
            <a:endParaRPr lang="id-ID" sz="2000" dirty="0" smtClean="0">
              <a:solidFill>
                <a:schemeClr val="accent6">
                  <a:lumMod val="75000"/>
                </a:schemeClr>
              </a:solidFill>
            </a:endParaRPr>
          </a:p>
          <a:p>
            <a:pPr>
              <a:buNone/>
            </a:pPr>
            <a:r>
              <a:rPr lang="id-ID" sz="2000" dirty="0" smtClean="0">
                <a:solidFill>
                  <a:schemeClr val="accent6">
                    <a:lumMod val="75000"/>
                  </a:schemeClr>
                </a:solidFill>
              </a:rPr>
              <a:t>	-</a:t>
            </a:r>
            <a:r>
              <a:rPr lang="en-US" sz="2000" dirty="0" smtClean="0">
                <a:solidFill>
                  <a:schemeClr val="accent6">
                    <a:lumMod val="75000"/>
                  </a:schemeClr>
                </a:solidFill>
              </a:rPr>
              <a:t>Deduced likely molecular structure of compounds</a:t>
            </a:r>
            <a:r>
              <a:rPr lang="id-ID" sz="2000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</a:p>
          <a:p>
            <a:r>
              <a:rPr lang="en-US" sz="2000" dirty="0" smtClean="0">
                <a:solidFill>
                  <a:schemeClr val="accent6">
                    <a:lumMod val="50000"/>
                  </a:schemeClr>
                </a:solidFill>
              </a:rPr>
              <a:t>MYCIN</a:t>
            </a:r>
            <a:endParaRPr lang="id-ID" sz="2000" dirty="0" smtClean="0">
              <a:solidFill>
                <a:schemeClr val="accent6">
                  <a:lumMod val="50000"/>
                </a:schemeClr>
              </a:solidFill>
            </a:endParaRPr>
          </a:p>
          <a:p>
            <a:pPr>
              <a:buNone/>
            </a:pPr>
            <a:r>
              <a:rPr lang="id-ID" sz="2000" dirty="0" smtClean="0"/>
              <a:t>	</a:t>
            </a:r>
            <a:r>
              <a:rPr lang="id-ID" sz="2000" dirty="0" smtClean="0">
                <a:solidFill>
                  <a:schemeClr val="accent6">
                    <a:lumMod val="75000"/>
                  </a:schemeClr>
                </a:solidFill>
              </a:rPr>
              <a:t>-</a:t>
            </a:r>
            <a:r>
              <a:rPr lang="en-US" sz="2000" dirty="0" smtClean="0">
                <a:solidFill>
                  <a:schemeClr val="accent6">
                    <a:lumMod val="75000"/>
                  </a:schemeClr>
                </a:solidFill>
              </a:rPr>
              <a:t>Rule-based system for diagnosing bacterial infections</a:t>
            </a:r>
            <a:endParaRPr lang="id-ID" sz="2000" dirty="0" smtClean="0">
              <a:solidFill>
                <a:schemeClr val="accent6">
                  <a:lumMod val="75000"/>
                </a:schemeClr>
              </a:solidFill>
            </a:endParaRPr>
          </a:p>
          <a:p>
            <a:r>
              <a:rPr lang="en-US" sz="2000" dirty="0" smtClean="0">
                <a:solidFill>
                  <a:schemeClr val="accent6">
                    <a:lumMod val="50000"/>
                  </a:schemeClr>
                </a:solidFill>
              </a:rPr>
              <a:t>XCON</a:t>
            </a:r>
            <a:endParaRPr lang="id-ID" sz="2000" dirty="0" smtClean="0">
              <a:solidFill>
                <a:schemeClr val="accent6">
                  <a:lumMod val="50000"/>
                </a:schemeClr>
              </a:solidFill>
            </a:endParaRPr>
          </a:p>
          <a:p>
            <a:pPr>
              <a:buNone/>
            </a:pPr>
            <a:r>
              <a:rPr lang="id-ID" sz="2000" dirty="0" smtClean="0"/>
              <a:t>	</a:t>
            </a:r>
            <a:r>
              <a:rPr lang="id-ID" sz="2000" dirty="0" smtClean="0">
                <a:solidFill>
                  <a:schemeClr val="accent6">
                    <a:lumMod val="75000"/>
                  </a:schemeClr>
                </a:solidFill>
              </a:rPr>
              <a:t>-</a:t>
            </a:r>
            <a:r>
              <a:rPr lang="en-US" sz="2000" dirty="0" smtClean="0">
                <a:solidFill>
                  <a:schemeClr val="accent6">
                    <a:lumMod val="75000"/>
                  </a:schemeClr>
                </a:solidFill>
              </a:rPr>
              <a:t>Rule-based system to determine optimal systems configuration</a:t>
            </a:r>
            <a:r>
              <a:rPr lang="id-ID" sz="2000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</a:p>
          <a:p>
            <a:r>
              <a:rPr lang="en-US" sz="2000" dirty="0" smtClean="0">
                <a:solidFill>
                  <a:schemeClr val="accent6">
                    <a:lumMod val="50000"/>
                  </a:schemeClr>
                </a:solidFill>
              </a:rPr>
              <a:t>Credit analysis</a:t>
            </a:r>
            <a:endParaRPr lang="id-ID" sz="2000" dirty="0" smtClean="0">
              <a:solidFill>
                <a:schemeClr val="accent6">
                  <a:lumMod val="50000"/>
                </a:schemeClr>
              </a:solidFill>
            </a:endParaRPr>
          </a:p>
          <a:p>
            <a:pPr>
              <a:buNone/>
            </a:pPr>
            <a:r>
              <a:rPr lang="id-ID" sz="2000" dirty="0" smtClean="0"/>
              <a:t>	</a:t>
            </a:r>
            <a:r>
              <a:rPr lang="id-ID" sz="2000" dirty="0" smtClean="0">
                <a:solidFill>
                  <a:schemeClr val="accent6">
                    <a:lumMod val="75000"/>
                  </a:schemeClr>
                </a:solidFill>
              </a:rPr>
              <a:t>-</a:t>
            </a:r>
            <a:r>
              <a:rPr lang="en-US" sz="2000" dirty="0" smtClean="0">
                <a:solidFill>
                  <a:schemeClr val="accent6">
                    <a:lumMod val="75000"/>
                  </a:schemeClr>
                </a:solidFill>
              </a:rPr>
              <a:t>Ruled-based systems for commercial lenders</a:t>
            </a:r>
            <a:endParaRPr lang="id-ID" sz="2000" dirty="0" smtClean="0">
              <a:solidFill>
                <a:schemeClr val="accent6">
                  <a:lumMod val="75000"/>
                </a:schemeClr>
              </a:solidFill>
            </a:endParaRPr>
          </a:p>
          <a:p>
            <a:r>
              <a:rPr lang="en-US" sz="2000" dirty="0" smtClean="0">
                <a:solidFill>
                  <a:schemeClr val="accent6">
                    <a:lumMod val="50000"/>
                  </a:schemeClr>
                </a:solidFill>
              </a:rPr>
              <a:t>Pension fund adviser</a:t>
            </a:r>
            <a:endParaRPr lang="id-ID" sz="2000" dirty="0" smtClean="0">
              <a:solidFill>
                <a:schemeClr val="accent6">
                  <a:lumMod val="50000"/>
                </a:schemeClr>
              </a:solidFill>
            </a:endParaRPr>
          </a:p>
          <a:p>
            <a:pPr>
              <a:buNone/>
            </a:pPr>
            <a:r>
              <a:rPr lang="id-ID" sz="2000" dirty="0" smtClean="0"/>
              <a:t>	</a:t>
            </a:r>
            <a:r>
              <a:rPr lang="id-ID" sz="2000" dirty="0" smtClean="0">
                <a:solidFill>
                  <a:schemeClr val="accent6">
                    <a:lumMod val="75000"/>
                  </a:schemeClr>
                </a:solidFill>
              </a:rPr>
              <a:t>-</a:t>
            </a:r>
            <a:r>
              <a:rPr lang="en-US" sz="2000" dirty="0" smtClean="0">
                <a:solidFill>
                  <a:schemeClr val="accent6">
                    <a:lumMod val="75000"/>
                  </a:schemeClr>
                </a:solidFill>
              </a:rPr>
              <a:t>Knowledge-based system analyzing impact of regulation </a:t>
            </a:r>
            <a:endParaRPr lang="id-ID" sz="2000" dirty="0" smtClean="0">
              <a:solidFill>
                <a:schemeClr val="accent6">
                  <a:lumMod val="75000"/>
                </a:schemeClr>
              </a:solidFill>
            </a:endParaRPr>
          </a:p>
          <a:p>
            <a:pPr>
              <a:buNone/>
            </a:pPr>
            <a:r>
              <a:rPr lang="id-ID" sz="2000" dirty="0" smtClean="0">
                <a:solidFill>
                  <a:schemeClr val="accent6">
                    <a:lumMod val="75000"/>
                  </a:schemeClr>
                </a:solidFill>
              </a:rPr>
              <a:t>	  </a:t>
            </a:r>
            <a:r>
              <a:rPr lang="en-US" sz="2000" dirty="0" smtClean="0">
                <a:solidFill>
                  <a:schemeClr val="accent6">
                    <a:lumMod val="75000"/>
                  </a:schemeClr>
                </a:solidFill>
              </a:rPr>
              <a:t>and </a:t>
            </a:r>
            <a:r>
              <a:rPr lang="id-ID" sz="2000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en-US" sz="2000" dirty="0" smtClean="0">
                <a:solidFill>
                  <a:schemeClr val="accent6">
                    <a:lumMod val="75000"/>
                  </a:schemeClr>
                </a:solidFill>
              </a:rPr>
              <a:t>conformance requirements on fund status</a:t>
            </a:r>
            <a:endParaRPr lang="en-US" sz="2000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711881-7D3F-4203-9007-BF4ED1821D3A}" type="slidenum">
              <a:rPr lang="en-US" altLang="en-US" smtClean="0"/>
              <a:pPr/>
              <a:t>20</a:t>
            </a:fld>
            <a:endParaRPr lang="en-US" altLang="en-US"/>
          </a:p>
        </p:txBody>
      </p:sp>
      <p:cxnSp>
        <p:nvCxnSpPr>
          <p:cNvPr id="7" name="Straight Connector 6"/>
          <p:cNvCxnSpPr/>
          <p:nvPr/>
        </p:nvCxnSpPr>
        <p:spPr>
          <a:xfrm>
            <a:off x="0" y="1214422"/>
            <a:ext cx="9144000" cy="1588"/>
          </a:xfrm>
          <a:prstGeom prst="line">
            <a:avLst/>
          </a:prstGeom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2712282"/>
      </p:ext>
    </p:extLst>
  </p:cSld>
  <p:clrMapOvr>
    <a:masterClrMapping/>
  </p:clrMapOvr>
  <p:transition spd="slow">
    <p:fade thruBlk="1"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0034" y="0"/>
            <a:ext cx="8229600" cy="642918"/>
          </a:xfrm>
        </p:spPr>
        <p:txBody>
          <a:bodyPr/>
          <a:lstStyle/>
          <a:p>
            <a:r>
              <a:rPr lang="id-ID" sz="3600" b="1" dirty="0" smtClean="0">
                <a:solidFill>
                  <a:schemeClr val="accent6">
                    <a:lumMod val="50000"/>
                  </a:schemeClr>
                </a:solidFill>
              </a:rPr>
              <a:t>Applications</a:t>
            </a:r>
            <a:endParaRPr lang="en-US" sz="3600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0034" y="857232"/>
            <a:ext cx="8229600" cy="5500726"/>
          </a:xfrm>
        </p:spPr>
        <p:txBody>
          <a:bodyPr/>
          <a:lstStyle/>
          <a:p>
            <a:r>
              <a:rPr lang="id-ID" sz="2000" dirty="0" smtClean="0">
                <a:solidFill>
                  <a:schemeClr val="accent6">
                    <a:lumMod val="50000"/>
                  </a:schemeClr>
                </a:solidFill>
              </a:rPr>
              <a:t>Finance </a:t>
            </a:r>
          </a:p>
          <a:p>
            <a:pPr>
              <a:buNone/>
            </a:pPr>
            <a:r>
              <a:rPr lang="id-ID" sz="2000" dirty="0" smtClean="0"/>
              <a:t>	</a:t>
            </a:r>
            <a:r>
              <a:rPr lang="id-ID" sz="2000" dirty="0" smtClean="0">
                <a:solidFill>
                  <a:schemeClr val="accent6">
                    <a:lumMod val="75000"/>
                  </a:schemeClr>
                </a:solidFill>
              </a:rPr>
              <a:t>-Insurance evaluation, credit analysis, tax </a:t>
            </a:r>
          </a:p>
          <a:p>
            <a:pPr>
              <a:buNone/>
            </a:pPr>
            <a:r>
              <a:rPr lang="id-ID" sz="2000" dirty="0" smtClean="0">
                <a:solidFill>
                  <a:schemeClr val="accent6">
                    <a:lumMod val="75000"/>
                  </a:schemeClr>
                </a:solidFill>
              </a:rPr>
              <a:t>	 planning, financial planning and reporting, performance evaluation</a:t>
            </a:r>
          </a:p>
          <a:p>
            <a:r>
              <a:rPr lang="id-ID" sz="2000" dirty="0" smtClean="0">
                <a:solidFill>
                  <a:schemeClr val="accent6">
                    <a:lumMod val="50000"/>
                  </a:schemeClr>
                </a:solidFill>
              </a:rPr>
              <a:t>Data processing </a:t>
            </a:r>
          </a:p>
          <a:p>
            <a:pPr>
              <a:buNone/>
            </a:pPr>
            <a:r>
              <a:rPr lang="id-ID" sz="2000" dirty="0" smtClean="0"/>
              <a:t>	</a:t>
            </a:r>
            <a:r>
              <a:rPr lang="id-ID" sz="2000" dirty="0" smtClean="0">
                <a:solidFill>
                  <a:schemeClr val="accent6">
                    <a:lumMod val="75000"/>
                  </a:schemeClr>
                </a:solidFill>
              </a:rPr>
              <a:t>-Systems planning, equipment maintenance, vendor evaluation, </a:t>
            </a:r>
          </a:p>
          <a:p>
            <a:pPr>
              <a:buNone/>
            </a:pPr>
            <a:r>
              <a:rPr lang="id-ID" sz="2000" dirty="0" smtClean="0">
                <a:solidFill>
                  <a:schemeClr val="accent6">
                    <a:lumMod val="75000"/>
                  </a:schemeClr>
                </a:solidFill>
              </a:rPr>
              <a:t>	 network management </a:t>
            </a:r>
          </a:p>
          <a:p>
            <a:r>
              <a:rPr lang="id-ID" sz="2000" dirty="0" smtClean="0">
                <a:solidFill>
                  <a:schemeClr val="accent6">
                    <a:lumMod val="50000"/>
                  </a:schemeClr>
                </a:solidFill>
              </a:rPr>
              <a:t>Marketing </a:t>
            </a:r>
          </a:p>
          <a:p>
            <a:pPr>
              <a:buNone/>
            </a:pPr>
            <a:r>
              <a:rPr lang="id-ID" sz="2000" dirty="0" smtClean="0"/>
              <a:t>	</a:t>
            </a:r>
            <a:r>
              <a:rPr lang="id-ID" sz="2000" dirty="0" smtClean="0">
                <a:solidFill>
                  <a:schemeClr val="accent6">
                    <a:lumMod val="75000"/>
                  </a:schemeClr>
                </a:solidFill>
              </a:rPr>
              <a:t>-Customer-relationship management, market analysis, product</a:t>
            </a:r>
          </a:p>
          <a:p>
            <a:pPr>
              <a:buNone/>
            </a:pPr>
            <a:r>
              <a:rPr lang="id-ID" sz="2000" dirty="0" smtClean="0">
                <a:solidFill>
                  <a:schemeClr val="accent6">
                    <a:lumMod val="75000"/>
                  </a:schemeClr>
                </a:solidFill>
              </a:rPr>
              <a:t>	  planning</a:t>
            </a:r>
          </a:p>
          <a:p>
            <a:r>
              <a:rPr lang="id-ID" sz="2000" dirty="0" smtClean="0">
                <a:solidFill>
                  <a:schemeClr val="accent6">
                    <a:lumMod val="50000"/>
                  </a:schemeClr>
                </a:solidFill>
              </a:rPr>
              <a:t>Human resources </a:t>
            </a:r>
          </a:p>
          <a:p>
            <a:pPr>
              <a:buNone/>
            </a:pPr>
            <a:r>
              <a:rPr lang="id-ID" sz="2000" dirty="0" smtClean="0"/>
              <a:t>	</a:t>
            </a:r>
            <a:r>
              <a:rPr lang="id-ID" sz="2000" dirty="0" smtClean="0">
                <a:solidFill>
                  <a:schemeClr val="accent6">
                    <a:lumMod val="75000"/>
                  </a:schemeClr>
                </a:solidFill>
              </a:rPr>
              <a:t>-HR planning, performance evaluation, scheduling, pension </a:t>
            </a:r>
          </a:p>
          <a:p>
            <a:pPr>
              <a:buNone/>
            </a:pPr>
            <a:r>
              <a:rPr lang="id-ID" sz="2000" dirty="0" smtClean="0">
                <a:solidFill>
                  <a:schemeClr val="accent6">
                    <a:lumMod val="75000"/>
                  </a:schemeClr>
                </a:solidFill>
              </a:rPr>
              <a:t>	 management, legal advising </a:t>
            </a:r>
          </a:p>
          <a:p>
            <a:r>
              <a:rPr lang="id-ID" sz="2000" dirty="0" smtClean="0">
                <a:solidFill>
                  <a:schemeClr val="accent6">
                    <a:lumMod val="50000"/>
                  </a:schemeClr>
                </a:solidFill>
              </a:rPr>
              <a:t>Manufacturing</a:t>
            </a:r>
          </a:p>
          <a:p>
            <a:pPr>
              <a:buNone/>
            </a:pPr>
            <a:r>
              <a:rPr lang="id-ID" sz="2000" dirty="0" smtClean="0"/>
              <a:t>	</a:t>
            </a:r>
            <a:r>
              <a:rPr lang="id-ID" sz="2000" dirty="0" smtClean="0">
                <a:solidFill>
                  <a:schemeClr val="accent6">
                    <a:lumMod val="75000"/>
                  </a:schemeClr>
                </a:solidFill>
              </a:rPr>
              <a:t>-Production planning, quality management, product design, plant </a:t>
            </a:r>
          </a:p>
          <a:p>
            <a:pPr>
              <a:buNone/>
            </a:pPr>
            <a:r>
              <a:rPr lang="id-ID" sz="2000" dirty="0" smtClean="0">
                <a:solidFill>
                  <a:schemeClr val="accent6">
                    <a:lumMod val="75000"/>
                  </a:schemeClr>
                </a:solidFill>
              </a:rPr>
              <a:t>	 site selection, equipment maintenance and repair</a:t>
            </a:r>
            <a:endParaRPr lang="en-US" sz="2000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711881-7D3F-4203-9007-BF4ED1821D3A}" type="slidenum">
              <a:rPr lang="en-US" altLang="en-US" smtClean="0"/>
              <a:pPr/>
              <a:t>21</a:t>
            </a:fld>
            <a:endParaRPr lang="en-US" altLang="en-US"/>
          </a:p>
        </p:txBody>
      </p:sp>
      <p:cxnSp>
        <p:nvCxnSpPr>
          <p:cNvPr id="7" name="Straight Connector 6"/>
          <p:cNvCxnSpPr/>
          <p:nvPr/>
        </p:nvCxnSpPr>
        <p:spPr>
          <a:xfrm>
            <a:off x="0" y="714356"/>
            <a:ext cx="9144000" cy="1588"/>
          </a:xfrm>
          <a:prstGeom prst="line">
            <a:avLst/>
          </a:prstGeom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33155892"/>
      </p:ext>
    </p:extLst>
  </p:cSld>
  <p:clrMapOvr>
    <a:masterClrMapping/>
  </p:clrMapOvr>
  <p:transition spd="slow">
    <p:fade thruBlk="1"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fr-FR" sz="2800" b="1" dirty="0" err="1" smtClean="0">
                <a:solidFill>
                  <a:schemeClr val="accent6">
                    <a:lumMod val="50000"/>
                  </a:schemeClr>
                </a:solidFill>
              </a:rPr>
              <a:t>Environments</a:t>
            </a:r>
            <a:r>
              <a:rPr lang="fr-FR" sz="2800" b="1" dirty="0" smtClean="0">
                <a:solidFill>
                  <a:schemeClr val="accent6">
                    <a:lumMod val="50000"/>
                  </a:schemeClr>
                </a:solidFill>
              </a:rPr>
              <a:t>, Ex Sys Structure </a:t>
            </a:r>
            <a:r>
              <a:rPr lang="id-ID" sz="2000" b="1" dirty="0" smtClean="0">
                <a:solidFill>
                  <a:schemeClr val="accent6">
                    <a:lumMod val="50000"/>
                  </a:schemeClr>
                </a:solidFill>
              </a:rPr>
              <a:t/>
            </a:r>
            <a:br>
              <a:rPr lang="id-ID" sz="2000" b="1" dirty="0" smtClean="0">
                <a:solidFill>
                  <a:schemeClr val="accent6">
                    <a:lumMod val="50000"/>
                  </a:schemeClr>
                </a:solidFill>
              </a:rPr>
            </a:br>
            <a:r>
              <a:rPr lang="fr-FR" sz="2000" b="1" dirty="0" smtClean="0">
                <a:solidFill>
                  <a:schemeClr val="accent6">
                    <a:lumMod val="50000"/>
                  </a:schemeClr>
                </a:solidFill>
              </a:rPr>
              <a:t>1- Consultation (</a:t>
            </a:r>
            <a:r>
              <a:rPr lang="fr-FR" sz="2000" b="1" dirty="0" err="1" smtClean="0">
                <a:solidFill>
                  <a:schemeClr val="accent6">
                    <a:lumMod val="50000"/>
                  </a:schemeClr>
                </a:solidFill>
              </a:rPr>
              <a:t>runtime</a:t>
            </a:r>
            <a:r>
              <a:rPr lang="fr-FR" sz="2000" b="1" dirty="0" smtClean="0">
                <a:solidFill>
                  <a:schemeClr val="accent6">
                    <a:lumMod val="50000"/>
                  </a:schemeClr>
                </a:solidFill>
              </a:rPr>
              <a:t>) </a:t>
            </a:r>
            <a:r>
              <a:rPr lang="id-ID" sz="2000" b="1" dirty="0" smtClean="0">
                <a:solidFill>
                  <a:schemeClr val="accent6">
                    <a:lumMod val="50000"/>
                  </a:schemeClr>
                </a:solidFill>
              </a:rPr>
              <a:t/>
            </a:r>
            <a:br>
              <a:rPr lang="id-ID" sz="2000" b="1" dirty="0" smtClean="0">
                <a:solidFill>
                  <a:schemeClr val="accent6">
                    <a:lumMod val="50000"/>
                  </a:schemeClr>
                </a:solidFill>
              </a:rPr>
            </a:br>
            <a:r>
              <a:rPr lang="fr-FR" sz="2000" b="1" dirty="0" smtClean="0">
                <a:solidFill>
                  <a:schemeClr val="accent6">
                    <a:lumMod val="50000"/>
                  </a:schemeClr>
                </a:solidFill>
              </a:rPr>
              <a:t>2- </a:t>
            </a:r>
            <a:r>
              <a:rPr lang="fr-FR" sz="2000" b="1" dirty="0" err="1" smtClean="0">
                <a:solidFill>
                  <a:schemeClr val="accent6">
                    <a:lumMod val="50000"/>
                  </a:schemeClr>
                </a:solidFill>
              </a:rPr>
              <a:t>Development</a:t>
            </a:r>
            <a:endParaRPr lang="en-US" sz="2000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711881-7D3F-4203-9007-BF4ED1821D3A}" type="slidenum">
              <a:rPr lang="en-US" altLang="en-US" smtClean="0"/>
              <a:pPr/>
              <a:t>22</a:t>
            </a:fld>
            <a:endParaRPr lang="en-US" altLang="en-US"/>
          </a:p>
        </p:txBody>
      </p:sp>
      <p:cxnSp>
        <p:nvCxnSpPr>
          <p:cNvPr id="7" name="Straight Connector 6"/>
          <p:cNvCxnSpPr/>
          <p:nvPr/>
        </p:nvCxnSpPr>
        <p:spPr>
          <a:xfrm>
            <a:off x="0" y="1571612"/>
            <a:ext cx="9144000" cy="1588"/>
          </a:xfrm>
          <a:prstGeom prst="line">
            <a:avLst/>
          </a:prstGeom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pic>
        <p:nvPicPr>
          <p:cNvPr id="5" name="Picture 4"/>
          <p:cNvPicPr/>
          <p:nvPr/>
        </p:nvPicPr>
        <p:blipFill rotWithShape="1">
          <a:blip r:embed="rId2"/>
          <a:srcRect l="33333" t="27578" r="24615" b="26610"/>
          <a:stretch/>
        </p:blipFill>
        <p:spPr bwMode="auto">
          <a:xfrm>
            <a:off x="457200" y="1727174"/>
            <a:ext cx="8229600" cy="4473614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618790982"/>
      </p:ext>
    </p:extLst>
  </p:cSld>
  <p:clrMapOvr>
    <a:masterClrMapping/>
  </p:clrMapOvr>
  <p:transition spd="slow">
    <p:fade thruBlk="1"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b="1" dirty="0" smtClean="0">
                <a:solidFill>
                  <a:schemeClr val="accent6">
                    <a:lumMod val="50000"/>
                  </a:schemeClr>
                </a:solidFill>
              </a:rPr>
              <a:t>Major Components of Expert Systems</a:t>
            </a:r>
            <a:endParaRPr lang="en-US" sz="3200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711881-7D3F-4203-9007-BF4ED1821D3A}" type="slidenum">
              <a:rPr lang="en-US" altLang="en-US" smtClean="0"/>
              <a:pPr/>
              <a:t>23</a:t>
            </a:fld>
            <a:endParaRPr lang="en-US" altLang="en-US"/>
          </a:p>
        </p:txBody>
      </p:sp>
      <p:cxnSp>
        <p:nvCxnSpPr>
          <p:cNvPr id="8" name="Straight Connector 7"/>
          <p:cNvCxnSpPr/>
          <p:nvPr/>
        </p:nvCxnSpPr>
        <p:spPr>
          <a:xfrm>
            <a:off x="0" y="1357298"/>
            <a:ext cx="9144000" cy="1588"/>
          </a:xfrm>
          <a:prstGeom prst="line">
            <a:avLst/>
          </a:prstGeom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577225"/>
            <a:ext cx="8229600" cy="4525963"/>
          </a:xfrm>
        </p:spPr>
        <p:txBody>
          <a:bodyPr/>
          <a:lstStyle/>
          <a:p>
            <a:r>
              <a:rPr lang="en-GB" b="1" dirty="0"/>
              <a:t>Knowledge </a:t>
            </a:r>
            <a:r>
              <a:rPr lang="en-GB" b="1" dirty="0" smtClean="0"/>
              <a:t>base</a:t>
            </a:r>
          </a:p>
          <a:p>
            <a:pPr lvl="1"/>
            <a:r>
              <a:rPr lang="en-GB" dirty="0" smtClean="0"/>
              <a:t>Facts</a:t>
            </a:r>
          </a:p>
          <a:p>
            <a:pPr lvl="1"/>
            <a:r>
              <a:rPr lang="en-GB" dirty="0" smtClean="0"/>
              <a:t>Special </a:t>
            </a:r>
            <a:r>
              <a:rPr lang="en-GB" dirty="0"/>
              <a:t>heuristics to direct use of </a:t>
            </a:r>
            <a:r>
              <a:rPr lang="en-GB" dirty="0" smtClean="0"/>
              <a:t>knowledge</a:t>
            </a:r>
          </a:p>
          <a:p>
            <a:r>
              <a:rPr lang="en-GB" b="1" dirty="0" smtClean="0"/>
              <a:t>Inference engine</a:t>
            </a:r>
          </a:p>
          <a:p>
            <a:pPr lvl="1"/>
            <a:r>
              <a:rPr lang="en-GB" dirty="0" smtClean="0"/>
              <a:t>Brain</a:t>
            </a:r>
          </a:p>
          <a:p>
            <a:pPr lvl="1"/>
            <a:r>
              <a:rPr lang="en-GB" dirty="0" smtClean="0"/>
              <a:t>Control structure</a:t>
            </a:r>
          </a:p>
          <a:p>
            <a:pPr lvl="1"/>
            <a:r>
              <a:rPr lang="en-GB" dirty="0" smtClean="0"/>
              <a:t>Rule interpreter</a:t>
            </a:r>
          </a:p>
          <a:p>
            <a:r>
              <a:rPr lang="en-GB" b="1" dirty="0" smtClean="0"/>
              <a:t>User interface</a:t>
            </a:r>
          </a:p>
          <a:p>
            <a:pPr lvl="1"/>
            <a:r>
              <a:rPr lang="en-GB" dirty="0" smtClean="0"/>
              <a:t>Language </a:t>
            </a:r>
            <a:r>
              <a:rPr lang="en-GB" dirty="0"/>
              <a:t>processor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49626829"/>
      </p:ext>
    </p:extLst>
  </p:cSld>
  <p:clrMapOvr>
    <a:masterClrMapping/>
  </p:clrMapOvr>
  <p:transition spd="slow">
    <p:fade thruBlk="1"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sz="4000" b="1" dirty="0" smtClean="0">
                <a:solidFill>
                  <a:schemeClr val="accent6">
                    <a:lumMod val="50000"/>
                  </a:schemeClr>
                </a:solidFill>
              </a:rPr>
              <a:t>Additional Components</a:t>
            </a:r>
            <a:r>
              <a:rPr lang="en-US" sz="4000" b="1" dirty="0" smtClean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b="1" dirty="0" smtClean="0">
                <a:solidFill>
                  <a:schemeClr val="accent6">
                    <a:lumMod val="50000"/>
                  </a:schemeClr>
                </a:solidFill>
              </a:rPr>
              <a:t>of Expert Systems</a:t>
            </a:r>
            <a:endParaRPr lang="id-ID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711881-7D3F-4203-9007-BF4ED1821D3A}" type="slidenum">
              <a:rPr lang="en-US" altLang="en-US" smtClean="0"/>
              <a:pPr/>
              <a:t>24</a:t>
            </a:fld>
            <a:endParaRPr lang="en-US" altLang="en-US"/>
          </a:p>
        </p:txBody>
      </p:sp>
      <p:cxnSp>
        <p:nvCxnSpPr>
          <p:cNvPr id="9" name="Straight Connector 8"/>
          <p:cNvCxnSpPr/>
          <p:nvPr/>
        </p:nvCxnSpPr>
        <p:spPr>
          <a:xfrm>
            <a:off x="0" y="1643050"/>
            <a:ext cx="9144000" cy="1588"/>
          </a:xfrm>
          <a:prstGeom prst="line">
            <a:avLst/>
          </a:prstGeom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5447" y="1800369"/>
            <a:ext cx="7953106" cy="4724975"/>
          </a:xfrm>
          <a:prstGeom prst="rect">
            <a:avLst/>
          </a:prstGeom>
        </p:spPr>
      </p:pic>
    </p:spTree>
  </p:cSld>
  <p:clrMapOvr>
    <a:masterClrMapping/>
  </p:clrMapOvr>
  <p:transition spd="slow">
    <p:fade thruBlk="1"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b="1" dirty="0" smtClean="0">
                <a:solidFill>
                  <a:schemeClr val="accent6">
                    <a:lumMod val="50000"/>
                  </a:schemeClr>
                </a:solidFill>
              </a:rPr>
              <a:t>10.8 </a:t>
            </a:r>
            <a:r>
              <a:rPr lang="en-US" sz="4000" b="1" dirty="0" smtClean="0">
                <a:solidFill>
                  <a:schemeClr val="accent6">
                    <a:lumMod val="50000"/>
                  </a:schemeClr>
                </a:solidFill>
              </a:rPr>
              <a:t>How Ex Sys work </a:t>
            </a:r>
            <a:r>
              <a:rPr lang="id-ID" sz="4000" b="1" dirty="0" smtClean="0">
                <a:solidFill>
                  <a:schemeClr val="accent6">
                    <a:lumMod val="50000"/>
                  </a:schemeClr>
                </a:solidFill>
              </a:rPr>
              <a:t/>
            </a:r>
            <a:br>
              <a:rPr lang="id-ID" sz="4000" b="1" dirty="0" smtClean="0">
                <a:solidFill>
                  <a:schemeClr val="accent6">
                    <a:lumMod val="50000"/>
                  </a:schemeClr>
                </a:solidFill>
              </a:rPr>
            </a:br>
            <a:r>
              <a:rPr lang="en-US" sz="3200" b="1" dirty="0" smtClean="0">
                <a:solidFill>
                  <a:schemeClr val="accent6">
                    <a:lumMod val="50000"/>
                  </a:schemeClr>
                </a:solidFill>
              </a:rPr>
              <a:t>1- Knowledge Presentation</a:t>
            </a:r>
            <a:endParaRPr lang="id-ID" sz="3200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400" dirty="0" smtClean="0">
                <a:solidFill>
                  <a:schemeClr val="accent6">
                    <a:lumMod val="50000"/>
                  </a:schemeClr>
                </a:solidFill>
              </a:rPr>
              <a:t>Production rules</a:t>
            </a:r>
            <a:endParaRPr lang="id-ID" sz="2400" dirty="0" smtClean="0">
              <a:solidFill>
                <a:schemeClr val="accent6">
                  <a:lumMod val="50000"/>
                </a:schemeClr>
              </a:solidFill>
            </a:endParaRPr>
          </a:p>
          <a:p>
            <a:pPr>
              <a:buNone/>
            </a:pPr>
            <a:r>
              <a:rPr lang="id-ID" sz="2400" dirty="0" smtClean="0"/>
              <a:t>	</a:t>
            </a:r>
            <a:r>
              <a:rPr lang="id-ID" sz="2400" dirty="0" smtClean="0">
                <a:solidFill>
                  <a:schemeClr val="accent6">
                    <a:lumMod val="75000"/>
                  </a:schemeClr>
                </a:solidFill>
              </a:rPr>
              <a:t>-</a:t>
            </a:r>
            <a:r>
              <a:rPr lang="en-US" sz="2400" dirty="0" smtClean="0">
                <a:solidFill>
                  <a:schemeClr val="accent6">
                    <a:lumMod val="75000"/>
                  </a:schemeClr>
                </a:solidFill>
              </a:rPr>
              <a:t>IF-THEN rules combine with conditions to produce conclusions</a:t>
            </a:r>
            <a:endParaRPr lang="id-ID" sz="2400" dirty="0" smtClean="0">
              <a:solidFill>
                <a:schemeClr val="accent6">
                  <a:lumMod val="75000"/>
                </a:schemeClr>
              </a:solidFill>
            </a:endParaRPr>
          </a:p>
          <a:p>
            <a:pPr>
              <a:buNone/>
            </a:pPr>
            <a:r>
              <a:rPr lang="id-ID" sz="2400" dirty="0" smtClean="0">
                <a:solidFill>
                  <a:schemeClr val="accent6">
                    <a:lumMod val="75000"/>
                  </a:schemeClr>
                </a:solidFill>
              </a:rPr>
              <a:t>	-</a:t>
            </a:r>
            <a:r>
              <a:rPr lang="en-US" sz="2400" dirty="0" smtClean="0">
                <a:solidFill>
                  <a:schemeClr val="accent6">
                    <a:lumMod val="75000"/>
                  </a:schemeClr>
                </a:solidFill>
              </a:rPr>
              <a:t>Easy to understand</a:t>
            </a:r>
            <a:endParaRPr lang="id-ID" sz="2400" dirty="0" smtClean="0">
              <a:solidFill>
                <a:schemeClr val="accent6">
                  <a:lumMod val="75000"/>
                </a:schemeClr>
              </a:solidFill>
            </a:endParaRPr>
          </a:p>
          <a:p>
            <a:pPr>
              <a:buNone/>
            </a:pPr>
            <a:r>
              <a:rPr lang="id-ID" sz="2400" dirty="0" smtClean="0">
                <a:solidFill>
                  <a:schemeClr val="accent6">
                    <a:lumMod val="75000"/>
                  </a:schemeClr>
                </a:solidFill>
              </a:rPr>
              <a:t>	-</a:t>
            </a:r>
            <a:r>
              <a:rPr lang="en-US" sz="2400" dirty="0" smtClean="0">
                <a:solidFill>
                  <a:schemeClr val="accent6">
                    <a:lumMod val="75000"/>
                  </a:schemeClr>
                </a:solidFill>
              </a:rPr>
              <a:t>New rules easily added</a:t>
            </a:r>
            <a:endParaRPr lang="id-ID" sz="2400" dirty="0" smtClean="0">
              <a:solidFill>
                <a:schemeClr val="accent6">
                  <a:lumMod val="75000"/>
                </a:schemeClr>
              </a:solidFill>
            </a:endParaRPr>
          </a:p>
          <a:p>
            <a:pPr>
              <a:buNone/>
            </a:pPr>
            <a:r>
              <a:rPr lang="id-ID" sz="2400" dirty="0" smtClean="0">
                <a:solidFill>
                  <a:schemeClr val="accent6">
                    <a:lumMod val="75000"/>
                  </a:schemeClr>
                </a:solidFill>
              </a:rPr>
              <a:t>	-</a:t>
            </a:r>
            <a:r>
              <a:rPr lang="en-US" sz="2400" dirty="0" smtClean="0">
                <a:solidFill>
                  <a:schemeClr val="accent6">
                    <a:lumMod val="75000"/>
                  </a:schemeClr>
                </a:solidFill>
              </a:rPr>
              <a:t>Uncertainty</a:t>
            </a:r>
            <a:endParaRPr lang="id-ID" sz="2400" dirty="0" smtClean="0">
              <a:solidFill>
                <a:schemeClr val="accent6">
                  <a:lumMod val="75000"/>
                </a:schemeClr>
              </a:solidFill>
            </a:endParaRPr>
          </a:p>
          <a:p>
            <a:r>
              <a:rPr lang="en-US" sz="2400" dirty="0" smtClean="0">
                <a:solidFill>
                  <a:schemeClr val="accent6">
                    <a:lumMod val="50000"/>
                  </a:schemeClr>
                </a:solidFill>
              </a:rPr>
              <a:t>Semantic networks</a:t>
            </a:r>
            <a:endParaRPr lang="id-ID" sz="2400" dirty="0" smtClean="0">
              <a:solidFill>
                <a:schemeClr val="accent6">
                  <a:lumMod val="50000"/>
                </a:schemeClr>
              </a:solidFill>
            </a:endParaRPr>
          </a:p>
          <a:p>
            <a:r>
              <a:rPr lang="en-US" sz="2400" dirty="0" smtClean="0">
                <a:solidFill>
                  <a:schemeClr val="accent6">
                    <a:lumMod val="50000"/>
                  </a:schemeClr>
                </a:solidFill>
              </a:rPr>
              <a:t>Logic statements</a:t>
            </a:r>
            <a:endParaRPr lang="id-ID" sz="2400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711881-7D3F-4203-9007-BF4ED1821D3A}" type="slidenum">
              <a:rPr lang="en-US" altLang="en-US" smtClean="0"/>
              <a:pPr/>
              <a:t>25</a:t>
            </a:fld>
            <a:endParaRPr lang="en-US" altLang="en-US"/>
          </a:p>
        </p:txBody>
      </p:sp>
      <p:cxnSp>
        <p:nvCxnSpPr>
          <p:cNvPr id="8" name="Straight Connector 7"/>
          <p:cNvCxnSpPr/>
          <p:nvPr/>
        </p:nvCxnSpPr>
        <p:spPr>
          <a:xfrm>
            <a:off x="0" y="1500174"/>
            <a:ext cx="9144000" cy="1588"/>
          </a:xfrm>
          <a:prstGeom prst="line">
            <a:avLst/>
          </a:prstGeom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</p:spTree>
  </p:cSld>
  <p:clrMapOvr>
    <a:masterClrMapping/>
  </p:clrMapOvr>
  <p:transition spd="slow">
    <p:fade thruBlk="1"/>
  </p:transition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sz="4000" b="1" dirty="0" smtClean="0">
                <a:solidFill>
                  <a:schemeClr val="accent6">
                    <a:lumMod val="50000"/>
                  </a:schemeClr>
                </a:solidFill>
              </a:rPr>
              <a:t>2-Inference Engine</a:t>
            </a:r>
            <a:endParaRPr lang="id-ID" sz="4000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7686700" cy="4525963"/>
          </a:xfrm>
        </p:spPr>
        <p:txBody>
          <a:bodyPr/>
          <a:lstStyle/>
          <a:p>
            <a:r>
              <a:rPr lang="en-US" sz="2400" dirty="0" smtClean="0">
                <a:solidFill>
                  <a:schemeClr val="accent6">
                    <a:lumMod val="50000"/>
                  </a:schemeClr>
                </a:solidFill>
              </a:rPr>
              <a:t>Forward chaining Backward chaining</a:t>
            </a:r>
            <a:endParaRPr lang="id-ID" sz="2400" dirty="0" smtClean="0">
              <a:solidFill>
                <a:schemeClr val="accent6">
                  <a:lumMod val="50000"/>
                </a:schemeClr>
              </a:solidFill>
            </a:endParaRPr>
          </a:p>
          <a:p>
            <a:pPr>
              <a:buNone/>
            </a:pPr>
            <a:r>
              <a:rPr lang="id-ID" sz="2400" dirty="0" smtClean="0">
                <a:solidFill>
                  <a:schemeClr val="accent6">
                    <a:lumMod val="75000"/>
                  </a:schemeClr>
                </a:solidFill>
              </a:rPr>
              <a:t>	-</a:t>
            </a:r>
            <a:r>
              <a:rPr lang="en-US" sz="2400" dirty="0" smtClean="0">
                <a:solidFill>
                  <a:schemeClr val="accent6">
                    <a:lumMod val="75000"/>
                  </a:schemeClr>
                </a:solidFill>
              </a:rPr>
              <a:t>Looks for the IF part of rule first</a:t>
            </a:r>
            <a:endParaRPr lang="id-ID" sz="2400" dirty="0" smtClean="0">
              <a:solidFill>
                <a:schemeClr val="accent6">
                  <a:lumMod val="75000"/>
                </a:schemeClr>
              </a:solidFill>
            </a:endParaRPr>
          </a:p>
          <a:p>
            <a:pPr>
              <a:buNone/>
            </a:pPr>
            <a:r>
              <a:rPr lang="id-ID" sz="2400" dirty="0" smtClean="0">
                <a:solidFill>
                  <a:schemeClr val="accent6">
                    <a:lumMod val="75000"/>
                  </a:schemeClr>
                </a:solidFill>
              </a:rPr>
              <a:t>	-</a:t>
            </a:r>
            <a:r>
              <a:rPr lang="en-US" sz="2400" dirty="0" smtClean="0">
                <a:solidFill>
                  <a:schemeClr val="accent6">
                    <a:lumMod val="75000"/>
                  </a:schemeClr>
                </a:solidFill>
              </a:rPr>
              <a:t>Selects path based upon meeting all of the IF </a:t>
            </a:r>
            <a:endParaRPr lang="id-ID" sz="2400" dirty="0" smtClean="0">
              <a:solidFill>
                <a:schemeClr val="accent6">
                  <a:lumMod val="75000"/>
                </a:schemeClr>
              </a:solidFill>
            </a:endParaRPr>
          </a:p>
          <a:p>
            <a:pPr>
              <a:buNone/>
            </a:pPr>
            <a:r>
              <a:rPr lang="id-ID" sz="2400" dirty="0" smtClean="0">
                <a:solidFill>
                  <a:schemeClr val="accent6">
                    <a:lumMod val="75000"/>
                  </a:schemeClr>
                </a:solidFill>
              </a:rPr>
              <a:t>	 </a:t>
            </a:r>
            <a:r>
              <a:rPr lang="en-US" sz="2400" dirty="0" smtClean="0">
                <a:solidFill>
                  <a:schemeClr val="accent6">
                    <a:lumMod val="75000"/>
                  </a:schemeClr>
                </a:solidFill>
              </a:rPr>
              <a:t>requirements</a:t>
            </a:r>
            <a:endParaRPr lang="id-ID" sz="2400" dirty="0" smtClean="0">
              <a:solidFill>
                <a:schemeClr val="accent6">
                  <a:lumMod val="75000"/>
                </a:schemeClr>
              </a:solidFill>
            </a:endParaRPr>
          </a:p>
          <a:p>
            <a:r>
              <a:rPr lang="en-US" sz="2400" dirty="0" smtClean="0">
                <a:solidFill>
                  <a:schemeClr val="accent6">
                    <a:lumMod val="50000"/>
                  </a:schemeClr>
                </a:solidFill>
              </a:rPr>
              <a:t>Backward chaining</a:t>
            </a:r>
            <a:endParaRPr lang="id-ID" sz="2400" dirty="0" smtClean="0">
              <a:solidFill>
                <a:schemeClr val="accent6">
                  <a:lumMod val="50000"/>
                </a:schemeClr>
              </a:solidFill>
            </a:endParaRPr>
          </a:p>
          <a:p>
            <a:pPr>
              <a:buNone/>
            </a:pPr>
            <a:r>
              <a:rPr lang="id-ID" sz="2400" dirty="0" smtClean="0"/>
              <a:t>	</a:t>
            </a:r>
            <a:r>
              <a:rPr lang="id-ID" sz="2400" dirty="0" smtClean="0">
                <a:solidFill>
                  <a:schemeClr val="accent6">
                    <a:lumMod val="75000"/>
                  </a:schemeClr>
                </a:solidFill>
              </a:rPr>
              <a:t>-</a:t>
            </a:r>
            <a:r>
              <a:rPr lang="en-US" sz="2400" dirty="0" smtClean="0">
                <a:solidFill>
                  <a:schemeClr val="accent6">
                    <a:lumMod val="75000"/>
                  </a:schemeClr>
                </a:solidFill>
              </a:rPr>
              <a:t>Starts from conclusion and hypothesizes that it is true</a:t>
            </a:r>
            <a:endParaRPr lang="id-ID" sz="2400" dirty="0" smtClean="0">
              <a:solidFill>
                <a:schemeClr val="accent6">
                  <a:lumMod val="75000"/>
                </a:schemeClr>
              </a:solidFill>
            </a:endParaRPr>
          </a:p>
          <a:p>
            <a:pPr>
              <a:buNone/>
            </a:pPr>
            <a:r>
              <a:rPr lang="id-ID" sz="2400" dirty="0" smtClean="0">
                <a:solidFill>
                  <a:schemeClr val="accent6">
                    <a:lumMod val="75000"/>
                  </a:schemeClr>
                </a:solidFill>
              </a:rPr>
              <a:t>	-</a:t>
            </a:r>
            <a:r>
              <a:rPr lang="en-US" sz="2400" dirty="0" smtClean="0">
                <a:solidFill>
                  <a:schemeClr val="accent6">
                    <a:lumMod val="75000"/>
                  </a:schemeClr>
                </a:solidFill>
              </a:rPr>
              <a:t>Identifies IF conditions and tests their veracity</a:t>
            </a:r>
            <a:endParaRPr lang="id-ID" sz="2400" dirty="0" smtClean="0">
              <a:solidFill>
                <a:schemeClr val="accent6">
                  <a:lumMod val="75000"/>
                </a:schemeClr>
              </a:solidFill>
            </a:endParaRPr>
          </a:p>
          <a:p>
            <a:pPr>
              <a:buNone/>
            </a:pPr>
            <a:r>
              <a:rPr lang="id-ID" sz="2400" dirty="0" smtClean="0">
                <a:solidFill>
                  <a:schemeClr val="accent6">
                    <a:lumMod val="75000"/>
                  </a:schemeClr>
                </a:solidFill>
              </a:rPr>
              <a:t>	-</a:t>
            </a:r>
            <a:r>
              <a:rPr lang="en-US" sz="2400" dirty="0" smtClean="0">
                <a:solidFill>
                  <a:schemeClr val="accent6">
                    <a:lumMod val="75000"/>
                  </a:schemeClr>
                </a:solidFill>
              </a:rPr>
              <a:t>If they are all true, it accepts conclusion</a:t>
            </a:r>
            <a:endParaRPr lang="id-ID" sz="2400" dirty="0" smtClean="0">
              <a:solidFill>
                <a:schemeClr val="accent6">
                  <a:lumMod val="75000"/>
                </a:schemeClr>
              </a:solidFill>
            </a:endParaRPr>
          </a:p>
          <a:p>
            <a:pPr>
              <a:buNone/>
            </a:pPr>
            <a:r>
              <a:rPr lang="id-ID" sz="2400" dirty="0" smtClean="0">
                <a:solidFill>
                  <a:schemeClr val="accent6">
                    <a:lumMod val="75000"/>
                  </a:schemeClr>
                </a:solidFill>
              </a:rPr>
              <a:t>	-I</a:t>
            </a:r>
            <a:r>
              <a:rPr lang="en-US" sz="2400" dirty="0" smtClean="0">
                <a:solidFill>
                  <a:schemeClr val="accent6">
                    <a:lumMod val="75000"/>
                  </a:schemeClr>
                </a:solidFill>
              </a:rPr>
              <a:t>f they fail, then discards </a:t>
            </a:r>
            <a:r>
              <a:rPr lang="en-US" sz="2400" dirty="0" err="1" smtClean="0">
                <a:solidFill>
                  <a:schemeClr val="accent6">
                    <a:lumMod val="75000"/>
                  </a:schemeClr>
                </a:solidFill>
              </a:rPr>
              <a:t>conclusio</a:t>
            </a:r>
            <a:endParaRPr lang="id-ID" sz="2400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711881-7D3F-4203-9007-BF4ED1821D3A}" type="slidenum">
              <a:rPr lang="en-US" altLang="en-US" smtClean="0"/>
              <a:pPr/>
              <a:t>26</a:t>
            </a:fld>
            <a:endParaRPr lang="en-US" altLang="en-US"/>
          </a:p>
        </p:txBody>
      </p:sp>
      <p:cxnSp>
        <p:nvCxnSpPr>
          <p:cNvPr id="8" name="Straight Connector 7"/>
          <p:cNvCxnSpPr/>
          <p:nvPr/>
        </p:nvCxnSpPr>
        <p:spPr>
          <a:xfrm>
            <a:off x="0" y="1357298"/>
            <a:ext cx="9144000" cy="1588"/>
          </a:xfrm>
          <a:prstGeom prst="line">
            <a:avLst/>
          </a:prstGeom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</p:spTree>
  </p:cSld>
  <p:clrMapOvr>
    <a:masterClrMapping/>
  </p:clrMapOvr>
  <p:transition spd="slow">
    <p:fade thruBlk="1"/>
  </p:transition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711881-7D3F-4203-9007-BF4ED1821D3A}" type="slidenum">
              <a:rPr lang="en-US" altLang="en-US" smtClean="0"/>
              <a:pPr/>
              <a:t>27</a:t>
            </a:fld>
            <a:endParaRPr lang="en-US" altLang="en-US"/>
          </a:p>
        </p:txBody>
      </p:sp>
      <p:pic>
        <p:nvPicPr>
          <p:cNvPr id="819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 l="30832" t="25254" r="18585" b="8453"/>
          <a:stretch>
            <a:fillRect/>
          </a:stretch>
        </p:blipFill>
        <p:spPr bwMode="auto">
          <a:xfrm>
            <a:off x="467544" y="404664"/>
            <a:ext cx="8219256" cy="59516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slow">
    <p:fade thruBlk="1"/>
  </p:transition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711881-7D3F-4203-9007-BF4ED1821D3A}" type="slidenum">
              <a:rPr lang="en-US" altLang="en-US" smtClean="0"/>
              <a:pPr/>
              <a:t>28</a:t>
            </a:fld>
            <a:endParaRPr lang="en-US" altLang="en-US"/>
          </a:p>
        </p:txBody>
      </p:sp>
      <p:pic>
        <p:nvPicPr>
          <p:cNvPr id="921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 l="30476" t="24623" r="18940" b="13819"/>
          <a:stretch>
            <a:fillRect/>
          </a:stretch>
        </p:blipFill>
        <p:spPr bwMode="auto">
          <a:xfrm>
            <a:off x="642910" y="500042"/>
            <a:ext cx="7858180" cy="5665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slow">
    <p:fade thruBlk="1"/>
  </p:transition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8596" y="0"/>
            <a:ext cx="8229600" cy="1143000"/>
          </a:xfrm>
        </p:spPr>
        <p:txBody>
          <a:bodyPr/>
          <a:lstStyle/>
          <a:p>
            <a:r>
              <a:rPr lang="en-US" sz="2800" b="1" dirty="0" smtClean="0">
                <a:solidFill>
                  <a:schemeClr val="accent6">
                    <a:lumMod val="50000"/>
                  </a:schemeClr>
                </a:solidFill>
              </a:rPr>
              <a:t>General Problems Suitable for </a:t>
            </a:r>
            <a:r>
              <a:rPr lang="id-ID" sz="2800" b="1" dirty="0" smtClean="0">
                <a:solidFill>
                  <a:schemeClr val="accent6">
                    <a:lumMod val="50000"/>
                  </a:schemeClr>
                </a:solidFill>
              </a:rPr>
              <a:t/>
            </a:r>
            <a:br>
              <a:rPr lang="id-ID" sz="2800" b="1" dirty="0" smtClean="0">
                <a:solidFill>
                  <a:schemeClr val="accent6">
                    <a:lumMod val="50000"/>
                  </a:schemeClr>
                </a:solidFill>
              </a:rPr>
            </a:br>
            <a:r>
              <a:rPr lang="en-US" sz="2800" b="1" dirty="0" smtClean="0">
                <a:solidFill>
                  <a:schemeClr val="accent6">
                    <a:lumMod val="50000"/>
                  </a:schemeClr>
                </a:solidFill>
              </a:rPr>
              <a:t>Expert Systems</a:t>
            </a:r>
            <a:endParaRPr lang="id-ID" sz="2800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8596" y="1357298"/>
            <a:ext cx="8043890" cy="4525963"/>
          </a:xfrm>
        </p:spPr>
        <p:txBody>
          <a:bodyPr/>
          <a:lstStyle/>
          <a:p>
            <a:r>
              <a:rPr lang="id-ID" sz="2400" dirty="0" smtClean="0">
                <a:solidFill>
                  <a:schemeClr val="accent6">
                    <a:lumMod val="50000"/>
                  </a:schemeClr>
                </a:solidFill>
              </a:rPr>
              <a:t>Monitoring systems</a:t>
            </a:r>
          </a:p>
          <a:p>
            <a:pPr>
              <a:buNone/>
            </a:pPr>
            <a:r>
              <a:rPr lang="id-ID" sz="2400" dirty="0" smtClean="0"/>
              <a:t>	</a:t>
            </a:r>
            <a:r>
              <a:rPr lang="id-ID" sz="2400" dirty="0" smtClean="0">
                <a:solidFill>
                  <a:schemeClr val="accent6">
                    <a:lumMod val="75000"/>
                  </a:schemeClr>
                </a:solidFill>
              </a:rPr>
              <a:t>-Air traffic control, fiscal management tasks</a:t>
            </a:r>
          </a:p>
          <a:p>
            <a:r>
              <a:rPr lang="id-ID" sz="2400" dirty="0" smtClean="0">
                <a:solidFill>
                  <a:schemeClr val="accent6">
                    <a:lumMod val="50000"/>
                  </a:schemeClr>
                </a:solidFill>
              </a:rPr>
              <a:t>Debugging systems</a:t>
            </a:r>
          </a:p>
          <a:p>
            <a:pPr>
              <a:buNone/>
            </a:pPr>
            <a:r>
              <a:rPr lang="id-ID" sz="2400" dirty="0" smtClean="0"/>
              <a:t>	</a:t>
            </a:r>
            <a:r>
              <a:rPr lang="id-ID" sz="2400" dirty="0" smtClean="0">
                <a:solidFill>
                  <a:schemeClr val="accent6">
                    <a:lumMod val="75000"/>
                  </a:schemeClr>
                </a:solidFill>
              </a:rPr>
              <a:t>-Mechanical and software</a:t>
            </a:r>
          </a:p>
          <a:p>
            <a:r>
              <a:rPr lang="id-ID" sz="2400" dirty="0" smtClean="0">
                <a:solidFill>
                  <a:schemeClr val="accent6">
                    <a:lumMod val="50000"/>
                  </a:schemeClr>
                </a:solidFill>
              </a:rPr>
              <a:t>Repair systems</a:t>
            </a:r>
          </a:p>
          <a:p>
            <a:pPr>
              <a:buNone/>
            </a:pPr>
            <a:r>
              <a:rPr lang="id-ID" sz="2400" dirty="0" smtClean="0"/>
              <a:t>	</a:t>
            </a:r>
            <a:r>
              <a:rPr lang="id-ID" sz="2400" dirty="0" smtClean="0">
                <a:solidFill>
                  <a:schemeClr val="accent6">
                    <a:lumMod val="75000"/>
                  </a:schemeClr>
                </a:solidFill>
              </a:rPr>
              <a:t>-Incorporate debugging, planning, and execution capabilities</a:t>
            </a:r>
          </a:p>
          <a:p>
            <a:r>
              <a:rPr lang="id-ID" sz="2400" dirty="0" smtClean="0">
                <a:solidFill>
                  <a:schemeClr val="accent6">
                    <a:lumMod val="50000"/>
                  </a:schemeClr>
                </a:solidFill>
              </a:rPr>
              <a:t>Instruction systems</a:t>
            </a:r>
          </a:p>
          <a:p>
            <a:pPr>
              <a:buNone/>
            </a:pPr>
            <a:r>
              <a:rPr lang="id-ID" sz="2400" dirty="0" smtClean="0"/>
              <a:t>	</a:t>
            </a:r>
            <a:r>
              <a:rPr lang="id-ID" sz="2400" dirty="0" smtClean="0">
                <a:solidFill>
                  <a:schemeClr val="accent6">
                    <a:lumMod val="75000"/>
                  </a:schemeClr>
                </a:solidFill>
              </a:rPr>
              <a:t>-Identify weaknesses in knowledge and appropriate  </a:t>
            </a:r>
          </a:p>
          <a:p>
            <a:pPr>
              <a:buNone/>
            </a:pPr>
            <a:r>
              <a:rPr lang="id-ID" sz="2400" dirty="0" smtClean="0">
                <a:solidFill>
                  <a:schemeClr val="accent6">
                    <a:lumMod val="75000"/>
                  </a:schemeClr>
                </a:solidFill>
              </a:rPr>
              <a:t>	 remedies</a:t>
            </a:r>
          </a:p>
          <a:p>
            <a:r>
              <a:rPr lang="id-ID" sz="2400" dirty="0" smtClean="0">
                <a:solidFill>
                  <a:schemeClr val="accent6">
                    <a:lumMod val="50000"/>
                  </a:schemeClr>
                </a:solidFill>
              </a:rPr>
              <a:t>Control systems</a:t>
            </a:r>
          </a:p>
          <a:p>
            <a:pPr>
              <a:buNone/>
            </a:pPr>
            <a:r>
              <a:rPr lang="id-ID" sz="2400" dirty="0" smtClean="0"/>
              <a:t>	</a:t>
            </a:r>
            <a:r>
              <a:rPr lang="id-ID" sz="2400" dirty="0" smtClean="0">
                <a:solidFill>
                  <a:schemeClr val="accent6">
                    <a:lumMod val="75000"/>
                  </a:schemeClr>
                </a:solidFill>
              </a:rPr>
              <a:t>-Life support, artificial environment</a:t>
            </a:r>
            <a:endParaRPr lang="id-ID" sz="2400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711881-7D3F-4203-9007-BF4ED1821D3A}" type="slidenum">
              <a:rPr lang="en-US" altLang="en-US" smtClean="0"/>
              <a:pPr/>
              <a:t>29</a:t>
            </a:fld>
            <a:endParaRPr lang="en-US" altLang="en-US"/>
          </a:p>
        </p:txBody>
      </p:sp>
      <p:cxnSp>
        <p:nvCxnSpPr>
          <p:cNvPr id="8" name="Straight Connector 7"/>
          <p:cNvCxnSpPr/>
          <p:nvPr/>
        </p:nvCxnSpPr>
        <p:spPr>
          <a:xfrm>
            <a:off x="0" y="1071546"/>
            <a:ext cx="9144000" cy="1588"/>
          </a:xfrm>
          <a:prstGeom prst="line">
            <a:avLst/>
          </a:prstGeom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</p:spTree>
  </p:cSld>
  <p:clrMapOvr>
    <a:masterClrMapping/>
  </p:clrMapOvr>
  <p:transition spd="slow">
    <p:fade thruBlk="1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sz="4000" b="1" dirty="0" smtClean="0">
                <a:solidFill>
                  <a:schemeClr val="accent6">
                    <a:lumMod val="50000"/>
                  </a:schemeClr>
                </a:solidFill>
              </a:rPr>
              <a:t>Learning Objectives</a:t>
            </a:r>
            <a:endParaRPr lang="en-US" sz="4000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400" dirty="0" smtClean="0">
                <a:solidFill>
                  <a:schemeClr val="accent6">
                    <a:lumMod val="50000"/>
                  </a:schemeClr>
                </a:solidFill>
              </a:rPr>
              <a:t>Describe the basic concepts and evolution in artificial intelligence.</a:t>
            </a:r>
            <a:endParaRPr lang="id-ID" sz="2400" dirty="0" smtClean="0">
              <a:solidFill>
                <a:schemeClr val="accent6">
                  <a:lumMod val="50000"/>
                </a:schemeClr>
              </a:solidFill>
            </a:endParaRPr>
          </a:p>
          <a:p>
            <a:r>
              <a:rPr lang="en-US" sz="2400" dirty="0" smtClean="0">
                <a:solidFill>
                  <a:schemeClr val="accent6">
                    <a:lumMod val="50000"/>
                  </a:schemeClr>
                </a:solidFill>
              </a:rPr>
              <a:t>Understand the importance of knowledge in decision support.</a:t>
            </a:r>
            <a:endParaRPr lang="id-ID" sz="2400" dirty="0" smtClean="0">
              <a:solidFill>
                <a:schemeClr val="accent6">
                  <a:lumMod val="50000"/>
                </a:schemeClr>
              </a:solidFill>
            </a:endParaRPr>
          </a:p>
          <a:p>
            <a:r>
              <a:rPr lang="en-US" sz="2400" dirty="0" smtClean="0">
                <a:solidFill>
                  <a:schemeClr val="accent6">
                    <a:lumMod val="50000"/>
                  </a:schemeClr>
                </a:solidFill>
              </a:rPr>
              <a:t>Examine the concepts of rule-based expert systems.</a:t>
            </a:r>
            <a:endParaRPr lang="id-ID" sz="2400" dirty="0" smtClean="0">
              <a:solidFill>
                <a:schemeClr val="accent6">
                  <a:lumMod val="50000"/>
                </a:schemeClr>
              </a:solidFill>
            </a:endParaRPr>
          </a:p>
          <a:p>
            <a:r>
              <a:rPr lang="en-US" sz="2400" dirty="0" smtClean="0">
                <a:solidFill>
                  <a:schemeClr val="accent6">
                    <a:lumMod val="50000"/>
                  </a:schemeClr>
                </a:solidFill>
              </a:rPr>
              <a:t>Learn the architecture of rule-based expert systems.</a:t>
            </a:r>
            <a:endParaRPr lang="id-ID" sz="2400" dirty="0" smtClean="0">
              <a:solidFill>
                <a:schemeClr val="accent6">
                  <a:lumMod val="50000"/>
                </a:schemeClr>
              </a:solidFill>
            </a:endParaRPr>
          </a:p>
          <a:p>
            <a:r>
              <a:rPr lang="en-US" sz="2400" dirty="0" smtClean="0">
                <a:solidFill>
                  <a:schemeClr val="accent6">
                    <a:lumMod val="50000"/>
                  </a:schemeClr>
                </a:solidFill>
              </a:rPr>
              <a:t>Understand the benefits and limitations of rule based systems for decision support.</a:t>
            </a:r>
            <a:endParaRPr lang="id-ID" sz="2400" dirty="0" smtClean="0">
              <a:solidFill>
                <a:schemeClr val="accent6">
                  <a:lumMod val="50000"/>
                </a:schemeClr>
              </a:solidFill>
            </a:endParaRPr>
          </a:p>
          <a:p>
            <a:r>
              <a:rPr lang="en-US" sz="2400" dirty="0" smtClean="0">
                <a:solidFill>
                  <a:schemeClr val="accent6">
                    <a:lumMod val="50000"/>
                  </a:schemeClr>
                </a:solidFill>
              </a:rPr>
              <a:t>Identify proper applications of expert systems.</a:t>
            </a:r>
            <a:endParaRPr lang="en-US" sz="2400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711881-7D3F-4203-9007-BF4ED1821D3A}" type="slidenum">
              <a:rPr lang="en-US" altLang="en-US" smtClean="0"/>
              <a:pPr/>
              <a:t>3</a:t>
            </a:fld>
            <a:endParaRPr lang="en-US" altLang="en-US"/>
          </a:p>
        </p:txBody>
      </p:sp>
      <p:cxnSp>
        <p:nvCxnSpPr>
          <p:cNvPr id="7" name="Straight Connector 6"/>
          <p:cNvCxnSpPr/>
          <p:nvPr/>
        </p:nvCxnSpPr>
        <p:spPr>
          <a:xfrm>
            <a:off x="0" y="1285860"/>
            <a:ext cx="9144000" cy="1588"/>
          </a:xfrm>
          <a:prstGeom prst="line">
            <a:avLst/>
          </a:prstGeom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28357982"/>
      </p:ext>
    </p:extLst>
  </p:cSld>
  <p:clrMapOvr>
    <a:masterClrMapping/>
  </p:clrMapOvr>
  <p:transition spd="slow">
    <p:fade thruBlk="1"/>
  </p:transition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711881-7D3F-4203-9007-BF4ED1821D3A}" type="slidenum">
              <a:rPr lang="en-US" altLang="en-US" smtClean="0"/>
              <a:pPr/>
              <a:t>30</a:t>
            </a:fld>
            <a:endParaRPr lang="en-US" altLang="en-US"/>
          </a:p>
        </p:txBody>
      </p:sp>
      <p:pic>
        <p:nvPicPr>
          <p:cNvPr id="1024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 l="30477" t="26201" r="18940" b="15398"/>
          <a:stretch>
            <a:fillRect/>
          </a:stretch>
        </p:blipFill>
        <p:spPr bwMode="auto">
          <a:xfrm>
            <a:off x="571472" y="714356"/>
            <a:ext cx="7858180" cy="53789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slow">
    <p:fade thruBlk="1"/>
  </p:transition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8596" y="0"/>
            <a:ext cx="8229600" cy="1143000"/>
          </a:xfrm>
        </p:spPr>
        <p:txBody>
          <a:bodyPr/>
          <a:lstStyle/>
          <a:p>
            <a:r>
              <a:rPr lang="id-ID" sz="3600" b="1" dirty="0" smtClean="0">
                <a:solidFill>
                  <a:schemeClr val="accent6">
                    <a:lumMod val="50000"/>
                  </a:schemeClr>
                </a:solidFill>
              </a:rPr>
              <a:t>Benefits of Expert Systems</a:t>
            </a:r>
            <a:endParaRPr lang="id-ID" sz="3600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8596" y="1214422"/>
            <a:ext cx="8229600" cy="4525963"/>
          </a:xfrm>
        </p:spPr>
        <p:txBody>
          <a:bodyPr/>
          <a:lstStyle/>
          <a:p>
            <a:r>
              <a:rPr lang="en-US" sz="2400" dirty="0" smtClean="0">
                <a:solidFill>
                  <a:schemeClr val="bg2">
                    <a:lumMod val="25000"/>
                  </a:schemeClr>
                </a:solidFill>
              </a:rPr>
              <a:t>Increased outputs</a:t>
            </a:r>
            <a:endParaRPr lang="id-ID" sz="2400" dirty="0" smtClean="0">
              <a:solidFill>
                <a:schemeClr val="bg2">
                  <a:lumMod val="25000"/>
                </a:schemeClr>
              </a:solidFill>
            </a:endParaRPr>
          </a:p>
          <a:p>
            <a:r>
              <a:rPr lang="en-US" sz="2400" dirty="0" smtClean="0">
                <a:solidFill>
                  <a:schemeClr val="bg2">
                    <a:lumMod val="25000"/>
                  </a:schemeClr>
                </a:solidFill>
              </a:rPr>
              <a:t>Increased productivity</a:t>
            </a:r>
            <a:endParaRPr lang="id-ID" sz="2400" dirty="0" smtClean="0">
              <a:solidFill>
                <a:schemeClr val="bg2">
                  <a:lumMod val="25000"/>
                </a:schemeClr>
              </a:solidFill>
            </a:endParaRPr>
          </a:p>
          <a:p>
            <a:r>
              <a:rPr lang="en-US" sz="2400" dirty="0" smtClean="0">
                <a:solidFill>
                  <a:schemeClr val="bg2">
                    <a:lumMod val="25000"/>
                  </a:schemeClr>
                </a:solidFill>
              </a:rPr>
              <a:t>Decreased decision-making time</a:t>
            </a:r>
            <a:endParaRPr lang="id-ID" sz="2400" dirty="0" smtClean="0">
              <a:solidFill>
                <a:schemeClr val="bg2">
                  <a:lumMod val="25000"/>
                </a:schemeClr>
              </a:solidFill>
            </a:endParaRPr>
          </a:p>
          <a:p>
            <a:r>
              <a:rPr lang="en-US" sz="2400" dirty="0" smtClean="0">
                <a:solidFill>
                  <a:schemeClr val="bg2">
                    <a:lumMod val="25000"/>
                  </a:schemeClr>
                </a:solidFill>
              </a:rPr>
              <a:t>Increased process and product quality</a:t>
            </a:r>
            <a:endParaRPr lang="id-ID" sz="2400" dirty="0" smtClean="0">
              <a:solidFill>
                <a:schemeClr val="bg2">
                  <a:lumMod val="25000"/>
                </a:schemeClr>
              </a:solidFill>
            </a:endParaRPr>
          </a:p>
          <a:p>
            <a:r>
              <a:rPr lang="en-US" sz="2400" dirty="0" smtClean="0">
                <a:solidFill>
                  <a:schemeClr val="bg2">
                    <a:lumMod val="25000"/>
                  </a:schemeClr>
                </a:solidFill>
              </a:rPr>
              <a:t>Reduced downtime</a:t>
            </a:r>
            <a:endParaRPr lang="id-ID" sz="2400" dirty="0" smtClean="0">
              <a:solidFill>
                <a:schemeClr val="bg2">
                  <a:lumMod val="25000"/>
                </a:schemeClr>
              </a:solidFill>
            </a:endParaRPr>
          </a:p>
          <a:p>
            <a:r>
              <a:rPr lang="en-US" sz="2400" dirty="0" smtClean="0">
                <a:solidFill>
                  <a:schemeClr val="bg2">
                    <a:lumMod val="25000"/>
                  </a:schemeClr>
                </a:solidFill>
              </a:rPr>
              <a:t>Capture of scarce expertise</a:t>
            </a:r>
            <a:endParaRPr lang="id-ID" sz="2400" dirty="0" smtClean="0">
              <a:solidFill>
                <a:schemeClr val="bg2">
                  <a:lumMod val="25000"/>
                </a:schemeClr>
              </a:solidFill>
            </a:endParaRPr>
          </a:p>
          <a:p>
            <a:r>
              <a:rPr lang="en-US" sz="2400" dirty="0" smtClean="0">
                <a:solidFill>
                  <a:schemeClr val="bg2">
                    <a:lumMod val="25000"/>
                  </a:schemeClr>
                </a:solidFill>
              </a:rPr>
              <a:t>Flexibility</a:t>
            </a:r>
            <a:endParaRPr lang="id-ID" sz="2400" dirty="0" smtClean="0">
              <a:solidFill>
                <a:schemeClr val="bg2">
                  <a:lumMod val="25000"/>
                </a:schemeClr>
              </a:solidFill>
            </a:endParaRPr>
          </a:p>
          <a:p>
            <a:r>
              <a:rPr lang="en-US" sz="2400" dirty="0" smtClean="0">
                <a:solidFill>
                  <a:schemeClr val="bg2">
                    <a:lumMod val="25000"/>
                  </a:schemeClr>
                </a:solidFill>
              </a:rPr>
              <a:t>Ease of complex equipment operation</a:t>
            </a:r>
            <a:endParaRPr lang="id-ID" sz="2400" dirty="0" smtClean="0">
              <a:solidFill>
                <a:schemeClr val="bg2">
                  <a:lumMod val="25000"/>
                </a:schemeClr>
              </a:solidFill>
            </a:endParaRPr>
          </a:p>
          <a:p>
            <a:r>
              <a:rPr lang="en-US" sz="2400" dirty="0" smtClean="0">
                <a:solidFill>
                  <a:schemeClr val="bg2">
                    <a:lumMod val="25000"/>
                  </a:schemeClr>
                </a:solidFill>
              </a:rPr>
              <a:t>Elimination of expensive monitoring equipment</a:t>
            </a:r>
            <a:endParaRPr lang="id-ID" sz="2400" dirty="0" smtClean="0">
              <a:solidFill>
                <a:schemeClr val="bg2">
                  <a:lumMod val="25000"/>
                </a:schemeClr>
              </a:solidFill>
            </a:endParaRPr>
          </a:p>
          <a:p>
            <a:r>
              <a:rPr lang="en-US" sz="2400" dirty="0" smtClean="0">
                <a:solidFill>
                  <a:schemeClr val="bg2">
                    <a:lumMod val="25000"/>
                  </a:schemeClr>
                </a:solidFill>
              </a:rPr>
              <a:t>Operation in hazardous environments</a:t>
            </a:r>
            <a:endParaRPr lang="id-ID" sz="2400" dirty="0" smtClean="0">
              <a:solidFill>
                <a:schemeClr val="bg2">
                  <a:lumMod val="25000"/>
                </a:schemeClr>
              </a:solidFill>
            </a:endParaRPr>
          </a:p>
          <a:p>
            <a:r>
              <a:rPr lang="en-US" sz="2400" dirty="0" smtClean="0">
                <a:solidFill>
                  <a:schemeClr val="bg2">
                    <a:lumMod val="25000"/>
                  </a:schemeClr>
                </a:solidFill>
              </a:rPr>
              <a:t>Access to knowledge and help desks</a:t>
            </a:r>
            <a:endParaRPr lang="id-ID" sz="2400" dirty="0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711881-7D3F-4203-9007-BF4ED1821D3A}" type="slidenum">
              <a:rPr lang="en-US" altLang="en-US" smtClean="0"/>
              <a:pPr/>
              <a:t>31</a:t>
            </a:fld>
            <a:endParaRPr lang="en-US" altLang="en-US"/>
          </a:p>
        </p:txBody>
      </p:sp>
      <p:cxnSp>
        <p:nvCxnSpPr>
          <p:cNvPr id="8" name="Straight Connector 7"/>
          <p:cNvCxnSpPr/>
          <p:nvPr/>
        </p:nvCxnSpPr>
        <p:spPr>
          <a:xfrm>
            <a:off x="0" y="1071546"/>
            <a:ext cx="9144000" cy="1588"/>
          </a:xfrm>
          <a:prstGeom prst="line">
            <a:avLst/>
          </a:prstGeom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</p:spTree>
  </p:cSld>
  <p:clrMapOvr>
    <a:masterClrMapping/>
  </p:clrMapOvr>
  <p:transition spd="slow">
    <p:fade thruBlk="1"/>
  </p:transition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solidFill>
                  <a:schemeClr val="accent6">
                    <a:lumMod val="50000"/>
                  </a:schemeClr>
                </a:solidFill>
              </a:rPr>
              <a:t>Benefits of Expert Systems</a:t>
            </a:r>
            <a:endParaRPr lang="id-ID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400" dirty="0" smtClean="0">
                <a:solidFill>
                  <a:schemeClr val="bg2">
                    <a:lumMod val="25000"/>
                  </a:schemeClr>
                </a:solidFill>
              </a:rPr>
              <a:t>Ability to work with incomplete, imprecise, uncertain data</a:t>
            </a:r>
            <a:endParaRPr lang="id-ID" sz="2400" dirty="0" smtClean="0">
              <a:solidFill>
                <a:schemeClr val="bg2">
                  <a:lumMod val="25000"/>
                </a:schemeClr>
              </a:solidFill>
            </a:endParaRPr>
          </a:p>
          <a:p>
            <a:r>
              <a:rPr lang="en-US" sz="2400" dirty="0" smtClean="0">
                <a:solidFill>
                  <a:schemeClr val="bg2">
                    <a:lumMod val="25000"/>
                  </a:schemeClr>
                </a:solidFill>
              </a:rPr>
              <a:t>Provides training</a:t>
            </a:r>
            <a:endParaRPr lang="id-ID" sz="2400" dirty="0" smtClean="0">
              <a:solidFill>
                <a:schemeClr val="bg2">
                  <a:lumMod val="25000"/>
                </a:schemeClr>
              </a:solidFill>
            </a:endParaRPr>
          </a:p>
          <a:p>
            <a:r>
              <a:rPr lang="en-US" sz="2400" dirty="0" smtClean="0">
                <a:solidFill>
                  <a:schemeClr val="bg2">
                    <a:lumMod val="25000"/>
                  </a:schemeClr>
                </a:solidFill>
              </a:rPr>
              <a:t>Enhanced problem solving and decision-making</a:t>
            </a:r>
            <a:endParaRPr lang="id-ID" sz="2400" dirty="0" smtClean="0">
              <a:solidFill>
                <a:schemeClr val="bg2">
                  <a:lumMod val="25000"/>
                </a:schemeClr>
              </a:solidFill>
            </a:endParaRPr>
          </a:p>
          <a:p>
            <a:r>
              <a:rPr lang="en-US" sz="2400" dirty="0" smtClean="0">
                <a:solidFill>
                  <a:schemeClr val="bg2">
                    <a:lumMod val="25000"/>
                  </a:schemeClr>
                </a:solidFill>
              </a:rPr>
              <a:t>Rapid feedback</a:t>
            </a:r>
            <a:endParaRPr lang="id-ID" sz="2400" dirty="0" smtClean="0">
              <a:solidFill>
                <a:schemeClr val="bg2">
                  <a:lumMod val="25000"/>
                </a:schemeClr>
              </a:solidFill>
            </a:endParaRPr>
          </a:p>
          <a:p>
            <a:r>
              <a:rPr lang="en-US" sz="2400" dirty="0" smtClean="0">
                <a:solidFill>
                  <a:schemeClr val="bg2">
                    <a:lumMod val="25000"/>
                  </a:schemeClr>
                </a:solidFill>
              </a:rPr>
              <a:t>Facilitate communications</a:t>
            </a:r>
            <a:endParaRPr lang="id-ID" sz="2400" dirty="0" smtClean="0">
              <a:solidFill>
                <a:schemeClr val="bg2">
                  <a:lumMod val="25000"/>
                </a:schemeClr>
              </a:solidFill>
            </a:endParaRPr>
          </a:p>
          <a:p>
            <a:r>
              <a:rPr lang="en-US" sz="2400" dirty="0" smtClean="0">
                <a:solidFill>
                  <a:schemeClr val="bg2">
                    <a:lumMod val="25000"/>
                  </a:schemeClr>
                </a:solidFill>
              </a:rPr>
              <a:t>Reliable decision quality</a:t>
            </a:r>
            <a:endParaRPr lang="id-ID" sz="2400" dirty="0" smtClean="0">
              <a:solidFill>
                <a:schemeClr val="bg2">
                  <a:lumMod val="25000"/>
                </a:schemeClr>
              </a:solidFill>
            </a:endParaRPr>
          </a:p>
          <a:p>
            <a:r>
              <a:rPr lang="en-US" sz="2400" dirty="0" smtClean="0">
                <a:solidFill>
                  <a:schemeClr val="bg2">
                    <a:lumMod val="25000"/>
                  </a:schemeClr>
                </a:solidFill>
              </a:rPr>
              <a:t>Ability to solve complex problems</a:t>
            </a:r>
            <a:endParaRPr lang="id-ID" sz="2400" dirty="0" smtClean="0">
              <a:solidFill>
                <a:schemeClr val="bg2">
                  <a:lumMod val="25000"/>
                </a:schemeClr>
              </a:solidFill>
            </a:endParaRPr>
          </a:p>
          <a:p>
            <a:r>
              <a:rPr lang="en-US" sz="2400" dirty="0" smtClean="0">
                <a:solidFill>
                  <a:schemeClr val="bg2">
                    <a:lumMod val="25000"/>
                  </a:schemeClr>
                </a:solidFill>
              </a:rPr>
              <a:t>Ease of knowledge transfer to remote locations</a:t>
            </a:r>
            <a:endParaRPr lang="id-ID" sz="2400" dirty="0" smtClean="0">
              <a:solidFill>
                <a:schemeClr val="bg2">
                  <a:lumMod val="25000"/>
                </a:schemeClr>
              </a:solidFill>
            </a:endParaRPr>
          </a:p>
          <a:p>
            <a:r>
              <a:rPr lang="en-US" sz="2400" dirty="0" smtClean="0">
                <a:solidFill>
                  <a:schemeClr val="bg2">
                    <a:lumMod val="25000"/>
                  </a:schemeClr>
                </a:solidFill>
              </a:rPr>
              <a:t>Provides intelligent capabilities to other information systems</a:t>
            </a:r>
            <a:endParaRPr lang="id-ID" sz="2400" dirty="0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711881-7D3F-4203-9007-BF4ED1821D3A}" type="slidenum">
              <a:rPr lang="en-US" altLang="en-US" smtClean="0"/>
              <a:pPr/>
              <a:t>32</a:t>
            </a:fld>
            <a:endParaRPr lang="en-US" altLang="en-US"/>
          </a:p>
        </p:txBody>
      </p:sp>
      <p:cxnSp>
        <p:nvCxnSpPr>
          <p:cNvPr id="8" name="Straight Connector 7"/>
          <p:cNvCxnSpPr/>
          <p:nvPr/>
        </p:nvCxnSpPr>
        <p:spPr>
          <a:xfrm>
            <a:off x="0" y="1357298"/>
            <a:ext cx="9144000" cy="1588"/>
          </a:xfrm>
          <a:prstGeom prst="line">
            <a:avLst/>
          </a:prstGeom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</p:spTree>
  </p:cSld>
  <p:clrMapOvr>
    <a:masterClrMapping/>
  </p:clrMapOvr>
  <p:transition spd="slow">
    <p:fade thruBlk="1"/>
  </p:transition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solidFill>
                  <a:schemeClr val="bg2">
                    <a:lumMod val="25000"/>
                  </a:schemeClr>
                </a:solidFill>
              </a:rPr>
              <a:t>Limitations</a:t>
            </a:r>
            <a:endParaRPr lang="id-ID" dirty="0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400" dirty="0" smtClean="0">
                <a:solidFill>
                  <a:schemeClr val="bg2">
                    <a:lumMod val="25000"/>
                  </a:schemeClr>
                </a:solidFill>
              </a:rPr>
              <a:t>Knowledge not always readily available</a:t>
            </a:r>
            <a:endParaRPr lang="id-ID" sz="2400" dirty="0" smtClean="0">
              <a:solidFill>
                <a:schemeClr val="bg2">
                  <a:lumMod val="25000"/>
                </a:schemeClr>
              </a:solidFill>
            </a:endParaRPr>
          </a:p>
          <a:p>
            <a:r>
              <a:rPr lang="en-US" sz="2400" dirty="0" smtClean="0">
                <a:solidFill>
                  <a:schemeClr val="bg2">
                    <a:lumMod val="25000"/>
                  </a:schemeClr>
                </a:solidFill>
              </a:rPr>
              <a:t>Difficult to extract expertise from humans</a:t>
            </a:r>
            <a:endParaRPr lang="id-ID" sz="2400" dirty="0" smtClean="0">
              <a:solidFill>
                <a:schemeClr val="bg2">
                  <a:lumMod val="25000"/>
                </a:schemeClr>
              </a:solidFill>
            </a:endParaRPr>
          </a:p>
          <a:p>
            <a:pPr>
              <a:buNone/>
            </a:pPr>
            <a:r>
              <a:rPr lang="id-ID" sz="2400" dirty="0" smtClean="0"/>
              <a:t>	</a:t>
            </a:r>
            <a:r>
              <a:rPr lang="id-ID" sz="2400" dirty="0" smtClean="0">
                <a:solidFill>
                  <a:schemeClr val="accent6">
                    <a:lumMod val="75000"/>
                  </a:schemeClr>
                </a:solidFill>
              </a:rPr>
              <a:t>-</a:t>
            </a:r>
            <a:r>
              <a:rPr lang="en-US" sz="2400" dirty="0" smtClean="0">
                <a:solidFill>
                  <a:schemeClr val="accent6">
                    <a:lumMod val="75000"/>
                  </a:schemeClr>
                </a:solidFill>
              </a:rPr>
              <a:t>Approaches vary</a:t>
            </a:r>
            <a:endParaRPr lang="id-ID" sz="2400" dirty="0" smtClean="0">
              <a:solidFill>
                <a:schemeClr val="accent6">
                  <a:lumMod val="75000"/>
                </a:schemeClr>
              </a:solidFill>
            </a:endParaRPr>
          </a:p>
          <a:p>
            <a:pPr>
              <a:buNone/>
            </a:pPr>
            <a:r>
              <a:rPr lang="id-ID" sz="2400" dirty="0" smtClean="0">
                <a:solidFill>
                  <a:schemeClr val="accent6">
                    <a:lumMod val="75000"/>
                  </a:schemeClr>
                </a:solidFill>
              </a:rPr>
              <a:t>	-</a:t>
            </a:r>
            <a:r>
              <a:rPr lang="en-US" sz="2400" dirty="0" smtClean="0">
                <a:solidFill>
                  <a:schemeClr val="accent6">
                    <a:lumMod val="75000"/>
                  </a:schemeClr>
                </a:solidFill>
              </a:rPr>
              <a:t>Natural cognitive limitations</a:t>
            </a:r>
            <a:endParaRPr lang="id-ID" sz="2400" dirty="0" smtClean="0">
              <a:solidFill>
                <a:schemeClr val="accent6">
                  <a:lumMod val="75000"/>
                </a:schemeClr>
              </a:solidFill>
            </a:endParaRPr>
          </a:p>
          <a:p>
            <a:pPr>
              <a:buNone/>
            </a:pPr>
            <a:r>
              <a:rPr lang="id-ID" sz="2400" dirty="0" smtClean="0">
                <a:solidFill>
                  <a:schemeClr val="accent6">
                    <a:lumMod val="75000"/>
                  </a:schemeClr>
                </a:solidFill>
              </a:rPr>
              <a:t>	-</a:t>
            </a:r>
            <a:r>
              <a:rPr lang="en-US" sz="2400" dirty="0" smtClean="0">
                <a:solidFill>
                  <a:schemeClr val="accent6">
                    <a:lumMod val="75000"/>
                  </a:schemeClr>
                </a:solidFill>
              </a:rPr>
              <a:t>Vocabulary limited</a:t>
            </a:r>
            <a:endParaRPr lang="id-ID" sz="2400" dirty="0" smtClean="0">
              <a:solidFill>
                <a:schemeClr val="accent6">
                  <a:lumMod val="75000"/>
                </a:schemeClr>
              </a:solidFill>
            </a:endParaRPr>
          </a:p>
          <a:p>
            <a:pPr>
              <a:buNone/>
            </a:pPr>
            <a:r>
              <a:rPr lang="id-ID" sz="2400" dirty="0" smtClean="0">
                <a:solidFill>
                  <a:schemeClr val="accent6">
                    <a:lumMod val="75000"/>
                  </a:schemeClr>
                </a:solidFill>
              </a:rPr>
              <a:t>	-</a:t>
            </a:r>
            <a:r>
              <a:rPr lang="en-US" sz="2400" dirty="0" smtClean="0">
                <a:solidFill>
                  <a:schemeClr val="accent6">
                    <a:lumMod val="75000"/>
                  </a:schemeClr>
                </a:solidFill>
              </a:rPr>
              <a:t>Wrong recommendations</a:t>
            </a:r>
            <a:endParaRPr lang="id-ID" sz="2400" dirty="0" smtClean="0">
              <a:solidFill>
                <a:schemeClr val="accent6">
                  <a:lumMod val="75000"/>
                </a:schemeClr>
              </a:solidFill>
            </a:endParaRPr>
          </a:p>
          <a:p>
            <a:r>
              <a:rPr lang="en-US" sz="2400" dirty="0" smtClean="0">
                <a:solidFill>
                  <a:schemeClr val="bg2">
                    <a:lumMod val="25000"/>
                  </a:schemeClr>
                </a:solidFill>
              </a:rPr>
              <a:t>Lack of end-user trust</a:t>
            </a:r>
            <a:endParaRPr lang="id-ID" sz="2400" dirty="0" smtClean="0">
              <a:solidFill>
                <a:schemeClr val="bg2">
                  <a:lumMod val="25000"/>
                </a:schemeClr>
              </a:solidFill>
            </a:endParaRPr>
          </a:p>
          <a:p>
            <a:r>
              <a:rPr lang="en-US" sz="2400" dirty="0" smtClean="0">
                <a:solidFill>
                  <a:schemeClr val="bg2">
                    <a:lumMod val="25000"/>
                  </a:schemeClr>
                </a:solidFill>
              </a:rPr>
              <a:t>Knowledge subject to biases</a:t>
            </a:r>
            <a:endParaRPr lang="id-ID" sz="2400" dirty="0" smtClean="0">
              <a:solidFill>
                <a:schemeClr val="bg2">
                  <a:lumMod val="25000"/>
                </a:schemeClr>
              </a:solidFill>
            </a:endParaRPr>
          </a:p>
          <a:p>
            <a:r>
              <a:rPr lang="en-US" sz="2400" dirty="0" smtClean="0">
                <a:solidFill>
                  <a:schemeClr val="bg2">
                    <a:lumMod val="25000"/>
                  </a:schemeClr>
                </a:solidFill>
              </a:rPr>
              <a:t>Systems may not be able to arrive at conclusions</a:t>
            </a:r>
            <a:endParaRPr lang="id-ID" sz="2400" dirty="0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711881-7D3F-4203-9007-BF4ED1821D3A}" type="slidenum">
              <a:rPr lang="en-US" altLang="en-US" smtClean="0"/>
              <a:pPr/>
              <a:t>33</a:t>
            </a:fld>
            <a:endParaRPr lang="en-US" altLang="en-US"/>
          </a:p>
        </p:txBody>
      </p:sp>
      <p:cxnSp>
        <p:nvCxnSpPr>
          <p:cNvPr id="8" name="Straight Connector 7"/>
          <p:cNvCxnSpPr/>
          <p:nvPr/>
        </p:nvCxnSpPr>
        <p:spPr>
          <a:xfrm>
            <a:off x="0" y="1357298"/>
            <a:ext cx="9144000" cy="1588"/>
          </a:xfrm>
          <a:prstGeom prst="line">
            <a:avLst/>
          </a:prstGeom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</p:spTree>
  </p:cSld>
  <p:clrMapOvr>
    <a:masterClrMapping/>
  </p:clrMapOvr>
  <p:transition spd="slow">
    <p:fade thruBlk="1"/>
  </p:transition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711881-7D3F-4203-9007-BF4ED1821D3A}" type="slidenum">
              <a:rPr lang="en-US" altLang="en-US" smtClean="0"/>
              <a:pPr/>
              <a:t>34</a:t>
            </a:fld>
            <a:endParaRPr lang="en-US" altLang="en-US"/>
          </a:p>
        </p:txBody>
      </p:sp>
      <p:pic>
        <p:nvPicPr>
          <p:cNvPr id="1126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 l="30477" t="26201" r="19828" b="9084"/>
          <a:stretch>
            <a:fillRect/>
          </a:stretch>
        </p:blipFill>
        <p:spPr bwMode="auto">
          <a:xfrm>
            <a:off x="357158" y="214290"/>
            <a:ext cx="8429684" cy="62865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slow">
    <p:fade thruBlk="1"/>
  </p:transition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711881-7D3F-4203-9007-BF4ED1821D3A}" type="slidenum">
              <a:rPr lang="en-US" altLang="en-US" smtClean="0"/>
              <a:pPr/>
              <a:t>35</a:t>
            </a:fld>
            <a:endParaRPr lang="en-US" altLang="en-US"/>
          </a:p>
        </p:txBody>
      </p:sp>
      <p:pic>
        <p:nvPicPr>
          <p:cNvPr id="1229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 l="30172" t="25254" r="21020" b="8453"/>
          <a:stretch>
            <a:fillRect/>
          </a:stretch>
        </p:blipFill>
        <p:spPr bwMode="auto">
          <a:xfrm>
            <a:off x="571472" y="500042"/>
            <a:ext cx="8001056" cy="55007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slow">
    <p:fade thruBlk="1"/>
  </p:transition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711881-7D3F-4203-9007-BF4ED1821D3A}" type="slidenum">
              <a:rPr lang="en-US" altLang="en-US" smtClean="0"/>
              <a:pPr/>
              <a:t>36</a:t>
            </a:fld>
            <a:endParaRPr lang="en-US" altLang="en-US"/>
          </a:p>
        </p:txBody>
      </p:sp>
      <p:sp>
        <p:nvSpPr>
          <p:cNvPr id="7" name="Rectangle 6"/>
          <p:cNvSpPr/>
          <p:nvPr/>
        </p:nvSpPr>
        <p:spPr>
          <a:xfrm>
            <a:off x="2195736" y="1988840"/>
            <a:ext cx="4980979" cy="1754326"/>
          </a:xfrm>
          <a:prstGeom prst="rect">
            <a:avLst/>
          </a:prstGeom>
          <a:noFill/>
          <a:scene3d>
            <a:camera prst="obliqueTopLeft"/>
            <a:lightRig rig="threePt" dir="t"/>
          </a:scene3d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dirty="0" smtClean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SEMOGA </a:t>
            </a:r>
          </a:p>
          <a:p>
            <a:pPr algn="ctr"/>
            <a:r>
              <a:rPr lang="en-US" sz="5400" b="1" dirty="0" smtClean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BERMANFAAT</a:t>
            </a:r>
            <a:endParaRPr lang="en-US" sz="5400" b="1" dirty="0">
              <a:ln w="12700">
                <a:solidFill>
                  <a:schemeClr val="accent1"/>
                </a:solidFill>
                <a:prstDash val="solid"/>
              </a:ln>
              <a:pattFill prst="pct50">
                <a:fgClr>
                  <a:schemeClr val="accent1"/>
                </a:fgClr>
                <a:bgClr>
                  <a:schemeClr val="accent1">
                    <a:lumMod val="20000"/>
                    <a:lumOff val="80000"/>
                  </a:schemeClr>
                </a:bgClr>
              </a:pattFill>
              <a:effectLst>
                <a:outerShdw dist="38100" dir="2640000" algn="bl" rotWithShape="0">
                  <a:schemeClr val="accent1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4006502"/>
      </p:ext>
    </p:extLst>
  </p:cSld>
  <p:clrMapOvr>
    <a:masterClrMapping/>
  </p:clrMapOvr>
  <p:transition spd="slow">
    <p:fade thruBlk="1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b="1" dirty="0" smtClean="0">
                <a:solidFill>
                  <a:schemeClr val="accent6">
                    <a:lumMod val="50000"/>
                  </a:schemeClr>
                </a:solidFill>
              </a:rPr>
              <a:t>Intelligent Systems in KPN Telecom and Logitech Vignette</a:t>
            </a:r>
            <a:endParaRPr lang="en-US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d-ID" sz="2400" dirty="0" smtClean="0">
              <a:solidFill>
                <a:schemeClr val="accent6">
                  <a:lumMod val="50000"/>
                </a:schemeClr>
              </a:solidFill>
            </a:endParaRPr>
          </a:p>
          <a:p>
            <a:r>
              <a:rPr lang="id-ID" sz="2400" dirty="0" smtClean="0">
                <a:solidFill>
                  <a:schemeClr val="accent6">
                    <a:lumMod val="50000"/>
                  </a:schemeClr>
                </a:solidFill>
              </a:rPr>
              <a:t>Problems in maintaining computers with varying hardware and software configurations</a:t>
            </a:r>
          </a:p>
          <a:p>
            <a:r>
              <a:rPr lang="id-ID" sz="2400" dirty="0" smtClean="0">
                <a:solidFill>
                  <a:schemeClr val="accent6">
                    <a:lumMod val="50000"/>
                  </a:schemeClr>
                </a:solidFill>
              </a:rPr>
              <a:t>Rule-based system developed</a:t>
            </a:r>
          </a:p>
          <a:p>
            <a:pPr>
              <a:buNone/>
            </a:pPr>
            <a:r>
              <a:rPr lang="id-ID" sz="2400" dirty="0" smtClean="0">
                <a:solidFill>
                  <a:schemeClr val="accent6">
                    <a:lumMod val="50000"/>
                  </a:schemeClr>
                </a:solidFill>
              </a:rPr>
              <a:t>     </a:t>
            </a:r>
            <a:r>
              <a:rPr lang="id-ID" sz="2400" dirty="0" smtClean="0">
                <a:solidFill>
                  <a:schemeClr val="accent6">
                    <a:lumMod val="75000"/>
                  </a:schemeClr>
                </a:solidFill>
              </a:rPr>
              <a:t>- Captures, manages, automates </a:t>
            </a:r>
          </a:p>
          <a:p>
            <a:pPr>
              <a:buNone/>
            </a:pPr>
            <a:r>
              <a:rPr lang="id-ID" sz="2400" dirty="0" smtClean="0">
                <a:solidFill>
                  <a:schemeClr val="accent6">
                    <a:lumMod val="75000"/>
                  </a:schemeClr>
                </a:solidFill>
              </a:rPr>
              <a:t>        installation and maintenance </a:t>
            </a:r>
          </a:p>
          <a:p>
            <a:pPr lvl="1">
              <a:buFont typeface="Arial" pitchFamily="34" charset="0"/>
              <a:buChar char="•"/>
            </a:pPr>
            <a:r>
              <a:rPr lang="id-ID" sz="2000" dirty="0" smtClean="0">
                <a:solidFill>
                  <a:schemeClr val="accent6">
                    <a:lumMod val="75000"/>
                  </a:schemeClr>
                </a:solidFill>
              </a:rPr>
              <a:t>Knowledge-based core</a:t>
            </a:r>
          </a:p>
          <a:p>
            <a:pPr lvl="1">
              <a:buFont typeface="Arial" pitchFamily="34" charset="0"/>
              <a:buChar char="•"/>
            </a:pPr>
            <a:r>
              <a:rPr lang="id-ID" sz="2000" dirty="0" smtClean="0">
                <a:solidFill>
                  <a:schemeClr val="accent6">
                    <a:lumMod val="75000"/>
                  </a:schemeClr>
                </a:solidFill>
              </a:rPr>
              <a:t>User-friendly interface</a:t>
            </a:r>
          </a:p>
          <a:p>
            <a:pPr lvl="1">
              <a:buFont typeface="Arial" pitchFamily="34" charset="0"/>
              <a:buChar char="•"/>
            </a:pPr>
            <a:r>
              <a:rPr lang="id-ID" sz="2000" dirty="0" smtClean="0">
                <a:solidFill>
                  <a:schemeClr val="accent6">
                    <a:lumMod val="75000"/>
                  </a:schemeClr>
                </a:solidFill>
              </a:rPr>
              <a:t>Knowledge management module employs </a:t>
            </a:r>
          </a:p>
          <a:p>
            <a:pPr lvl="1">
              <a:buNone/>
            </a:pPr>
            <a:r>
              <a:rPr lang="id-ID" sz="2000" dirty="0" smtClean="0">
                <a:solidFill>
                  <a:schemeClr val="accent6">
                    <a:lumMod val="75000"/>
                  </a:schemeClr>
                </a:solidFill>
              </a:rPr>
              <a:t>	natural language processing unit</a:t>
            </a:r>
            <a:endParaRPr lang="en-US" sz="2000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711881-7D3F-4203-9007-BF4ED1821D3A}" type="slidenum">
              <a:rPr lang="en-US" altLang="en-US" smtClean="0"/>
              <a:pPr/>
              <a:t>4</a:t>
            </a:fld>
            <a:endParaRPr lang="en-US" altLang="en-US"/>
          </a:p>
        </p:txBody>
      </p:sp>
      <p:cxnSp>
        <p:nvCxnSpPr>
          <p:cNvPr id="7" name="Straight Connector 6"/>
          <p:cNvCxnSpPr/>
          <p:nvPr/>
        </p:nvCxnSpPr>
        <p:spPr>
          <a:xfrm>
            <a:off x="0" y="1643050"/>
            <a:ext cx="9144000" cy="1588"/>
          </a:xfrm>
          <a:prstGeom prst="line">
            <a:avLst/>
          </a:prstGeom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06293844"/>
      </p:ext>
    </p:extLst>
  </p:cSld>
  <p:clrMapOvr>
    <a:masterClrMapping/>
  </p:clrMapOvr>
  <p:transition spd="slow">
    <p:fade thruBlk="1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1416" y="285728"/>
            <a:ext cx="8972584" cy="1939916"/>
          </a:xfrm>
        </p:spPr>
        <p:txBody>
          <a:bodyPr/>
          <a:lstStyle/>
          <a:p>
            <a:r>
              <a:rPr lang="id-ID" sz="2800" b="1" dirty="0" smtClean="0">
                <a:solidFill>
                  <a:schemeClr val="accent6">
                    <a:lumMod val="50000"/>
                  </a:schemeClr>
                </a:solidFill>
              </a:rPr>
              <a:t>AI Application</a:t>
            </a:r>
            <a:r>
              <a:rPr lang="id-ID" sz="2400" dirty="0" smtClean="0"/>
              <a:t/>
            </a:r>
            <a:br>
              <a:rPr lang="id-ID" sz="2400" dirty="0" smtClean="0"/>
            </a:br>
            <a:r>
              <a:rPr lang="id-ID" sz="2400" dirty="0" smtClean="0">
                <a:solidFill>
                  <a:schemeClr val="accent4">
                    <a:lumMod val="75000"/>
                  </a:schemeClr>
                </a:solidFill>
              </a:rPr>
              <a:t>Intelligence:  </a:t>
            </a:r>
            <a:r>
              <a:rPr lang="id-ID" sz="2400" dirty="0" smtClean="0">
                <a:solidFill>
                  <a:schemeClr val="accent6">
                    <a:lumMod val="50000"/>
                  </a:schemeClr>
                </a:solidFill>
              </a:rPr>
              <a:t>A degree of Learning and reasoning (evidence and conclusion) behavior usually task or problem-solving oriented</a:t>
            </a:r>
            <a:br>
              <a:rPr lang="id-ID" sz="2400" dirty="0" smtClean="0">
                <a:solidFill>
                  <a:schemeClr val="accent6">
                    <a:lumMod val="50000"/>
                  </a:schemeClr>
                </a:solidFill>
              </a:rPr>
            </a:br>
            <a:r>
              <a:rPr lang="id-ID" sz="2400" dirty="0" smtClean="0">
                <a:solidFill>
                  <a:schemeClr val="accent6">
                    <a:lumMod val="50000"/>
                  </a:schemeClr>
                </a:solidFill>
              </a:rPr>
              <a:t>.</a:t>
            </a:r>
            <a:r>
              <a:rPr lang="ar-AE" sz="2400" dirty="0" smtClean="0">
                <a:solidFill>
                  <a:schemeClr val="accent6">
                    <a:lumMod val="50000"/>
                  </a:schemeClr>
                </a:solidFill>
              </a:rPr>
              <a:t>التعلم بالملاحظة، السمع بالمحاضرة بالوعظ وبالممارسة وارقى اشكال التعلم، الاستنتاج باعمال التفكير العميق التأمل</a:t>
            </a:r>
            <a:endParaRPr lang="en-US" sz="2400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0034" y="2714620"/>
            <a:ext cx="5786478" cy="3525831"/>
          </a:xfrm>
        </p:spPr>
        <p:txBody>
          <a:bodyPr/>
          <a:lstStyle/>
          <a:p>
            <a:pPr>
              <a:buNone/>
            </a:pPr>
            <a:r>
              <a:rPr lang="id-ID" sz="2400" dirty="0" smtClean="0"/>
              <a:t>	</a:t>
            </a:r>
            <a:r>
              <a:rPr lang="en-US" sz="2400" dirty="0" smtClean="0">
                <a:solidFill>
                  <a:schemeClr val="accent6">
                    <a:lumMod val="50000"/>
                  </a:schemeClr>
                </a:solidFill>
              </a:rPr>
              <a:t>Decision situation can be so complex that Data and Model management alone my not be sufficient &amp; additional support can be provided by Expert Systems to substitute for human expertise in supplying the necessary knowledge</a:t>
            </a:r>
            <a:r>
              <a:rPr lang="en-US" sz="2400" dirty="0" smtClean="0"/>
              <a:t>.</a:t>
            </a:r>
            <a:endParaRPr lang="en-US" sz="240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711881-7D3F-4203-9007-BF4ED1821D3A}" type="slidenum">
              <a:rPr lang="en-US" altLang="en-US" smtClean="0"/>
              <a:pPr/>
              <a:t>5</a:t>
            </a:fld>
            <a:endParaRPr lang="en-US" altLang="en-US"/>
          </a:p>
        </p:txBody>
      </p:sp>
      <p:cxnSp>
        <p:nvCxnSpPr>
          <p:cNvPr id="7" name="Straight Connector 6"/>
          <p:cNvCxnSpPr/>
          <p:nvPr/>
        </p:nvCxnSpPr>
        <p:spPr>
          <a:xfrm>
            <a:off x="0" y="2357430"/>
            <a:ext cx="9144000" cy="1588"/>
          </a:xfrm>
          <a:prstGeom prst="line">
            <a:avLst/>
          </a:prstGeom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36509634"/>
      </p:ext>
    </p:extLst>
  </p:cSld>
  <p:clrMapOvr>
    <a:masterClrMapping/>
  </p:clrMapOvr>
  <p:transition spd="slow">
    <p:fade thruBlk="1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sz="4000" b="1" dirty="0" smtClean="0">
                <a:solidFill>
                  <a:schemeClr val="accent6">
                    <a:lumMod val="50000"/>
                  </a:schemeClr>
                </a:solidFill>
              </a:rPr>
              <a:t>Fundamentals of Intelligent </a:t>
            </a:r>
            <a:br>
              <a:rPr lang="id-ID" sz="4000" b="1" dirty="0" smtClean="0">
                <a:solidFill>
                  <a:schemeClr val="accent6">
                    <a:lumMod val="50000"/>
                  </a:schemeClr>
                </a:solidFill>
              </a:rPr>
            </a:br>
            <a:r>
              <a:rPr lang="id-ID" sz="4000" b="1" dirty="0" smtClean="0">
                <a:solidFill>
                  <a:schemeClr val="accent6">
                    <a:lumMod val="50000"/>
                  </a:schemeClr>
                </a:solidFill>
              </a:rPr>
              <a:t>systems</a:t>
            </a:r>
            <a:endParaRPr lang="en-US" sz="4000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8596" y="1928802"/>
            <a:ext cx="8229600" cy="3983047"/>
          </a:xfrm>
        </p:spPr>
        <p:txBody>
          <a:bodyPr/>
          <a:lstStyle/>
          <a:p>
            <a:r>
              <a:rPr lang="en-US" sz="2400" dirty="0" smtClean="0">
                <a:solidFill>
                  <a:schemeClr val="accent6">
                    <a:lumMod val="50000"/>
                  </a:schemeClr>
                </a:solidFill>
              </a:rPr>
              <a:t>AI is a dynamic, varied , growing field.</a:t>
            </a:r>
            <a:endParaRPr lang="id-ID" sz="2400" dirty="0" smtClean="0">
              <a:solidFill>
                <a:schemeClr val="accent6">
                  <a:lumMod val="50000"/>
                </a:schemeClr>
              </a:solidFill>
            </a:endParaRPr>
          </a:p>
          <a:p>
            <a:r>
              <a:rPr lang="en-US" sz="2400" dirty="0" smtClean="0">
                <a:solidFill>
                  <a:schemeClr val="accent6">
                    <a:lumMod val="50000"/>
                  </a:schemeClr>
                </a:solidFill>
              </a:rPr>
              <a:t>ES is constructed through Knowledge engineering:</a:t>
            </a:r>
            <a:endParaRPr lang="id-ID" sz="2400" dirty="0" smtClean="0">
              <a:solidFill>
                <a:schemeClr val="accent6">
                  <a:lumMod val="50000"/>
                </a:schemeClr>
              </a:solidFill>
            </a:endParaRPr>
          </a:p>
          <a:p>
            <a:pPr marL="457200" indent="-457200">
              <a:buFont typeface="+mj-lt"/>
              <a:buAutoNum type="arabicPeriod"/>
            </a:pPr>
            <a:r>
              <a:rPr lang="en-US" sz="2400" dirty="0" smtClean="0">
                <a:solidFill>
                  <a:schemeClr val="accent6">
                    <a:lumMod val="50000"/>
                  </a:schemeClr>
                </a:solidFill>
              </a:rPr>
              <a:t>Knowledge Acquisition. </a:t>
            </a:r>
            <a:r>
              <a:rPr lang="en-US" sz="2400" dirty="0" smtClean="0">
                <a:solidFill>
                  <a:srgbClr val="00B0F0"/>
                </a:solidFill>
              </a:rPr>
              <a:t>(collecting)</a:t>
            </a:r>
            <a:endParaRPr lang="id-ID" sz="2400" dirty="0" smtClean="0">
              <a:solidFill>
                <a:srgbClr val="00B0F0"/>
              </a:solidFill>
            </a:endParaRPr>
          </a:p>
          <a:p>
            <a:pPr marL="457200" indent="-457200">
              <a:buFont typeface="+mj-lt"/>
              <a:buAutoNum type="arabicPeriod"/>
            </a:pPr>
            <a:r>
              <a:rPr lang="en-US" sz="2400" dirty="0" smtClean="0">
                <a:solidFill>
                  <a:schemeClr val="accent6">
                    <a:lumMod val="50000"/>
                  </a:schemeClr>
                </a:solidFill>
              </a:rPr>
              <a:t>Know. Representation. </a:t>
            </a:r>
            <a:r>
              <a:rPr lang="en-US" sz="2400" dirty="0" smtClean="0">
                <a:solidFill>
                  <a:srgbClr val="00B0F0"/>
                </a:solidFill>
              </a:rPr>
              <a:t>(organize into knowledge base)</a:t>
            </a:r>
            <a:endParaRPr lang="id-ID" sz="2400" dirty="0" smtClean="0">
              <a:solidFill>
                <a:srgbClr val="00B0F0"/>
              </a:solidFill>
            </a:endParaRPr>
          </a:p>
          <a:p>
            <a:pPr marL="457200" indent="-457200">
              <a:buFont typeface="+mj-lt"/>
              <a:buAutoNum type="arabicPeriod"/>
            </a:pPr>
            <a:r>
              <a:rPr lang="en-US" sz="2400" dirty="0" smtClean="0">
                <a:solidFill>
                  <a:schemeClr val="accent6">
                    <a:lumMod val="50000"/>
                  </a:schemeClr>
                </a:solidFill>
              </a:rPr>
              <a:t>Inference</a:t>
            </a:r>
            <a:r>
              <a:rPr lang="en-US" sz="2400" dirty="0" smtClean="0"/>
              <a:t> </a:t>
            </a:r>
            <a:r>
              <a:rPr lang="en-US" sz="2400" dirty="0" smtClean="0">
                <a:solidFill>
                  <a:srgbClr val="00B0F0"/>
                </a:solidFill>
              </a:rPr>
              <a:t>(Deduction, Conclusion from evidence)</a:t>
            </a:r>
            <a:endParaRPr lang="id-ID" sz="2400" dirty="0" smtClean="0">
              <a:solidFill>
                <a:srgbClr val="00B0F0"/>
              </a:solidFill>
            </a:endParaRPr>
          </a:p>
          <a:p>
            <a:pPr marL="457200" indent="-457200">
              <a:buFont typeface="+mj-lt"/>
              <a:buAutoNum type="arabicPeriod"/>
            </a:pPr>
            <a:r>
              <a:rPr lang="en-US" sz="2400" dirty="0" smtClean="0">
                <a:solidFill>
                  <a:schemeClr val="accent6">
                    <a:lumMod val="50000"/>
                  </a:schemeClr>
                </a:solidFill>
              </a:rPr>
              <a:t>Intelligent&amp; system development</a:t>
            </a:r>
            <a:endParaRPr lang="id-ID" sz="2400" dirty="0" smtClean="0">
              <a:solidFill>
                <a:schemeClr val="accent6">
                  <a:lumMod val="50000"/>
                </a:schemeClr>
              </a:solidFill>
            </a:endParaRPr>
          </a:p>
          <a:p>
            <a:pPr marL="457200" indent="-457200">
              <a:buNone/>
            </a:pPr>
            <a:r>
              <a:rPr lang="id-ID" sz="2400" dirty="0" smtClean="0"/>
              <a:t>	</a:t>
            </a:r>
            <a:r>
              <a:rPr lang="en-US" sz="2400" dirty="0" smtClean="0">
                <a:solidFill>
                  <a:srgbClr val="FF0000"/>
                </a:solidFill>
              </a:rPr>
              <a:t>(Acquisition, Reasoning, Evidence, Conclusion.)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711881-7D3F-4203-9007-BF4ED1821D3A}" type="slidenum">
              <a:rPr lang="en-US" altLang="en-US" smtClean="0"/>
              <a:pPr/>
              <a:t>6</a:t>
            </a:fld>
            <a:endParaRPr lang="en-US" altLang="en-US"/>
          </a:p>
        </p:txBody>
      </p:sp>
      <p:cxnSp>
        <p:nvCxnSpPr>
          <p:cNvPr id="7" name="Straight Connector 6"/>
          <p:cNvCxnSpPr/>
          <p:nvPr/>
        </p:nvCxnSpPr>
        <p:spPr>
          <a:xfrm>
            <a:off x="0" y="1571612"/>
            <a:ext cx="9144000" cy="1588"/>
          </a:xfrm>
          <a:prstGeom prst="line">
            <a:avLst/>
          </a:prstGeom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22189818"/>
      </p:ext>
    </p:extLst>
  </p:cSld>
  <p:clrMapOvr>
    <a:masterClrMapping/>
  </p:clrMapOvr>
  <p:transition spd="slow">
    <p:fade thruBlk="1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043890" cy="1143000"/>
          </a:xfrm>
        </p:spPr>
        <p:txBody>
          <a:bodyPr/>
          <a:lstStyle/>
          <a:p>
            <a:r>
              <a:rPr lang="en-US" sz="2400" b="1" dirty="0" smtClean="0">
                <a:solidFill>
                  <a:schemeClr val="accent6">
                    <a:lumMod val="50000"/>
                  </a:schemeClr>
                </a:solidFill>
              </a:rPr>
              <a:t>Knowledge-Based DS</a:t>
            </a:r>
            <a:r>
              <a:rPr lang="id-ID" sz="2400" b="1" dirty="0" smtClean="0"/>
              <a:t/>
            </a:r>
            <a:br>
              <a:rPr lang="id-ID" sz="2400" b="1" dirty="0" smtClean="0"/>
            </a:br>
            <a:r>
              <a:rPr lang="en-US" sz="2400" b="1" dirty="0" smtClean="0"/>
              <a:t> “</a:t>
            </a:r>
            <a:r>
              <a:rPr lang="en-US" sz="2400" b="1" dirty="0" smtClean="0">
                <a:solidFill>
                  <a:schemeClr val="accent4">
                    <a:lumMod val="75000"/>
                  </a:schemeClr>
                </a:solidFill>
              </a:rPr>
              <a:t>Can be provided by a variety of AI tools, ES being the primary one.</a:t>
            </a:r>
            <a:r>
              <a:rPr lang="en-US" sz="2400" b="1" dirty="0" smtClean="0"/>
              <a:t>”</a:t>
            </a:r>
            <a:endParaRPr lang="en-US" sz="2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8596" y="1928802"/>
            <a:ext cx="7329510" cy="4525963"/>
          </a:xfrm>
        </p:spPr>
        <p:txBody>
          <a:bodyPr/>
          <a:lstStyle/>
          <a:p>
            <a:pPr>
              <a:buNone/>
            </a:pPr>
            <a:r>
              <a:rPr lang="id-ID" sz="2400" dirty="0" smtClean="0"/>
              <a:t>	</a:t>
            </a:r>
            <a:r>
              <a:rPr lang="en-US" sz="2400" dirty="0" smtClean="0">
                <a:solidFill>
                  <a:schemeClr val="accent6">
                    <a:lumMod val="50000"/>
                  </a:schemeClr>
                </a:solidFill>
              </a:rPr>
              <a:t>Managerial </a:t>
            </a:r>
            <a:r>
              <a:rPr lang="en-US" sz="2400" dirty="0" smtClean="0">
                <a:solidFill>
                  <a:srgbClr val="FF0000"/>
                </a:solidFill>
              </a:rPr>
              <a:t>Decision Makers </a:t>
            </a:r>
            <a:r>
              <a:rPr lang="en-US" sz="2400" dirty="0" smtClean="0">
                <a:solidFill>
                  <a:schemeClr val="accent6">
                    <a:lumMod val="50000"/>
                  </a:schemeClr>
                </a:solidFill>
              </a:rPr>
              <a:t>are </a:t>
            </a:r>
            <a:endParaRPr lang="id-ID" sz="2400" dirty="0" smtClean="0">
              <a:solidFill>
                <a:schemeClr val="accent6">
                  <a:lumMod val="50000"/>
                </a:schemeClr>
              </a:solidFill>
            </a:endParaRPr>
          </a:p>
          <a:p>
            <a:pPr>
              <a:buNone/>
            </a:pPr>
            <a:r>
              <a:rPr lang="id-ID" sz="2400" dirty="0" smtClean="0"/>
              <a:t>		</a:t>
            </a:r>
            <a:r>
              <a:rPr lang="en-US" sz="2400" dirty="0" smtClean="0">
                <a:solidFill>
                  <a:srgbClr val="FF0000"/>
                </a:solidFill>
              </a:rPr>
              <a:t>Knowledge</a:t>
            </a:r>
            <a:r>
              <a:rPr lang="en-US" sz="2400" dirty="0" smtClean="0"/>
              <a:t> </a:t>
            </a:r>
            <a:r>
              <a:rPr lang="en-US" sz="2400" dirty="0" smtClean="0">
                <a:solidFill>
                  <a:schemeClr val="accent6">
                    <a:lumMod val="50000"/>
                  </a:schemeClr>
                </a:solidFill>
              </a:rPr>
              <a:t>Workers and naturally they </a:t>
            </a:r>
            <a:r>
              <a:rPr lang="id-ID" sz="2400" dirty="0" smtClean="0">
                <a:solidFill>
                  <a:schemeClr val="accent6">
                    <a:lumMod val="50000"/>
                  </a:schemeClr>
                </a:solidFill>
              </a:rPr>
              <a:t>	</a:t>
            </a:r>
            <a:r>
              <a:rPr lang="en-US" sz="2400" dirty="0" smtClean="0">
                <a:solidFill>
                  <a:schemeClr val="accent6">
                    <a:lumMod val="50000"/>
                  </a:schemeClr>
                </a:solidFill>
              </a:rPr>
              <a:t>incorporate knowledge in their DM. </a:t>
            </a:r>
            <a:endParaRPr lang="id-ID" sz="2400" dirty="0" smtClean="0">
              <a:solidFill>
                <a:schemeClr val="accent6">
                  <a:lumMod val="50000"/>
                </a:schemeClr>
              </a:solidFill>
            </a:endParaRPr>
          </a:p>
          <a:p>
            <a:pPr>
              <a:buNone/>
            </a:pPr>
            <a:endParaRPr lang="id-ID" sz="2400" dirty="0" smtClean="0">
              <a:solidFill>
                <a:schemeClr val="accent6">
                  <a:lumMod val="50000"/>
                </a:schemeClr>
              </a:solidFill>
            </a:endParaRPr>
          </a:p>
          <a:p>
            <a:pPr>
              <a:buNone/>
            </a:pPr>
            <a:r>
              <a:rPr lang="id-ID" sz="2400" dirty="0" smtClean="0">
                <a:solidFill>
                  <a:schemeClr val="accent6">
                    <a:lumMod val="50000"/>
                  </a:schemeClr>
                </a:solidFill>
              </a:rPr>
              <a:t>	</a:t>
            </a:r>
            <a:r>
              <a:rPr lang="en-US" sz="2400" dirty="0" smtClean="0">
                <a:solidFill>
                  <a:schemeClr val="accent6">
                    <a:lumMod val="50000"/>
                  </a:schemeClr>
                </a:solidFill>
              </a:rPr>
              <a:t>In this age, the abundance of knowledge </a:t>
            </a:r>
            <a:endParaRPr lang="id-ID" sz="2400" dirty="0" smtClean="0">
              <a:solidFill>
                <a:schemeClr val="accent6">
                  <a:lumMod val="50000"/>
                </a:schemeClr>
              </a:solidFill>
            </a:endParaRPr>
          </a:p>
          <a:p>
            <a:pPr>
              <a:buNone/>
            </a:pPr>
            <a:r>
              <a:rPr lang="id-ID" sz="2400" dirty="0" smtClean="0">
                <a:solidFill>
                  <a:schemeClr val="accent6">
                    <a:lumMod val="50000"/>
                  </a:schemeClr>
                </a:solidFill>
              </a:rPr>
              <a:t>		</a:t>
            </a:r>
            <a:r>
              <a:rPr lang="en-US" sz="2400" dirty="0" smtClean="0">
                <a:solidFill>
                  <a:schemeClr val="accent6">
                    <a:lumMod val="50000"/>
                  </a:schemeClr>
                </a:solidFill>
              </a:rPr>
              <a:t>and the enormous numbers of its </a:t>
            </a:r>
            <a:endParaRPr lang="id-ID" sz="2400" dirty="0" smtClean="0">
              <a:solidFill>
                <a:schemeClr val="accent6">
                  <a:lumMod val="50000"/>
                </a:schemeClr>
              </a:solidFill>
            </a:endParaRPr>
          </a:p>
          <a:p>
            <a:pPr>
              <a:buNone/>
            </a:pPr>
            <a:r>
              <a:rPr lang="id-ID" sz="2400" dirty="0" smtClean="0">
                <a:solidFill>
                  <a:schemeClr val="accent6">
                    <a:lumMod val="50000"/>
                  </a:schemeClr>
                </a:solidFill>
              </a:rPr>
              <a:t>		</a:t>
            </a:r>
            <a:r>
              <a:rPr lang="en-US" sz="2400" dirty="0" smtClean="0">
                <a:solidFill>
                  <a:schemeClr val="accent6">
                    <a:lumMod val="50000"/>
                  </a:schemeClr>
                </a:solidFill>
              </a:rPr>
              <a:t>resources, only a knowledge-base DSS </a:t>
            </a:r>
            <a:endParaRPr lang="id-ID" sz="2400" dirty="0" smtClean="0">
              <a:solidFill>
                <a:schemeClr val="accent6">
                  <a:lumMod val="50000"/>
                </a:schemeClr>
              </a:solidFill>
            </a:endParaRPr>
          </a:p>
          <a:p>
            <a:pPr>
              <a:buNone/>
            </a:pPr>
            <a:r>
              <a:rPr lang="id-ID" sz="2400" dirty="0" smtClean="0">
                <a:solidFill>
                  <a:schemeClr val="accent6">
                    <a:lumMod val="50000"/>
                  </a:schemeClr>
                </a:solidFill>
              </a:rPr>
              <a:t>		</a:t>
            </a:r>
            <a:r>
              <a:rPr lang="en-US" sz="2400" dirty="0" smtClean="0">
                <a:solidFill>
                  <a:schemeClr val="accent6">
                    <a:lumMod val="50000"/>
                  </a:schemeClr>
                </a:solidFill>
              </a:rPr>
              <a:t>can enhance as a tool the capabilities </a:t>
            </a:r>
            <a:endParaRPr lang="id-ID" sz="2400" dirty="0" smtClean="0">
              <a:solidFill>
                <a:schemeClr val="accent6">
                  <a:lumMod val="50000"/>
                </a:schemeClr>
              </a:solidFill>
            </a:endParaRPr>
          </a:p>
          <a:p>
            <a:pPr>
              <a:buNone/>
            </a:pPr>
            <a:r>
              <a:rPr lang="id-ID" sz="2400" dirty="0" smtClean="0">
                <a:solidFill>
                  <a:schemeClr val="accent6">
                    <a:lumMod val="50000"/>
                  </a:schemeClr>
                </a:solidFill>
              </a:rPr>
              <a:t>		</a:t>
            </a:r>
            <a:r>
              <a:rPr lang="en-US" sz="2400" dirty="0" smtClean="0">
                <a:solidFill>
                  <a:schemeClr val="accent6">
                    <a:lumMod val="50000"/>
                  </a:schemeClr>
                </a:solidFill>
              </a:rPr>
              <a:t>of D. Makers and Computerized DSS</a:t>
            </a:r>
            <a:endParaRPr lang="en-US" sz="2400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711881-7D3F-4203-9007-BF4ED1821D3A}" type="slidenum">
              <a:rPr lang="en-US" altLang="en-US" smtClean="0"/>
              <a:pPr/>
              <a:t>7</a:t>
            </a:fld>
            <a:endParaRPr lang="en-US" altLang="en-US"/>
          </a:p>
        </p:txBody>
      </p:sp>
      <p:cxnSp>
        <p:nvCxnSpPr>
          <p:cNvPr id="7" name="Straight Connector 6"/>
          <p:cNvCxnSpPr/>
          <p:nvPr/>
        </p:nvCxnSpPr>
        <p:spPr>
          <a:xfrm>
            <a:off x="0" y="1643050"/>
            <a:ext cx="9144000" cy="1588"/>
          </a:xfrm>
          <a:prstGeom prst="line">
            <a:avLst/>
          </a:prstGeom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39903505"/>
      </p:ext>
    </p:extLst>
  </p:cSld>
  <p:clrMapOvr>
    <a:masterClrMapping/>
  </p:clrMapOvr>
  <p:transition spd="slow">
    <p:fade thruBlk="1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b="1" dirty="0" smtClean="0">
                <a:solidFill>
                  <a:schemeClr val="bg2">
                    <a:lumMod val="25000"/>
                  </a:schemeClr>
                </a:solidFill>
              </a:rPr>
              <a:t>Artificial Intelligence Definition </a:t>
            </a:r>
            <a:r>
              <a:rPr lang="id-ID" sz="2800" b="1" dirty="0" smtClean="0"/>
              <a:t/>
            </a:r>
            <a:br>
              <a:rPr lang="id-ID" sz="2800" b="1" dirty="0" smtClean="0"/>
            </a:br>
            <a:r>
              <a:rPr lang="en-US" sz="2800" b="1" dirty="0" smtClean="0">
                <a:solidFill>
                  <a:srgbClr val="00B050"/>
                </a:solidFill>
              </a:rPr>
              <a:t>Machines that mimic human intelligence.</a:t>
            </a:r>
            <a:endParaRPr lang="en-US" sz="2800" dirty="0">
              <a:solidFill>
                <a:srgbClr val="00B05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0034" y="1857364"/>
            <a:ext cx="8229600" cy="4525963"/>
          </a:xfrm>
        </p:spPr>
        <p:txBody>
          <a:bodyPr/>
          <a:lstStyle/>
          <a:p>
            <a:pPr>
              <a:buNone/>
            </a:pPr>
            <a:r>
              <a:rPr lang="id-ID" sz="2400" dirty="0" smtClean="0"/>
              <a:t>	</a:t>
            </a:r>
            <a:r>
              <a:rPr lang="en-US" sz="2400" dirty="0" smtClean="0">
                <a:solidFill>
                  <a:srgbClr val="7030A0"/>
                </a:solidFill>
              </a:rPr>
              <a:t>“The study of human thought </a:t>
            </a:r>
            <a:r>
              <a:rPr lang="en-US" sz="2400" dirty="0" err="1" smtClean="0">
                <a:solidFill>
                  <a:srgbClr val="7030A0"/>
                </a:solidFill>
              </a:rPr>
              <a:t>processDuplicate</a:t>
            </a:r>
            <a:r>
              <a:rPr lang="en-US" sz="2400" dirty="0" smtClean="0">
                <a:solidFill>
                  <a:srgbClr val="7030A0"/>
                </a:solidFill>
              </a:rPr>
              <a:t> it by machine.”</a:t>
            </a:r>
            <a:endParaRPr lang="id-ID" sz="2400" dirty="0" smtClean="0">
              <a:solidFill>
                <a:srgbClr val="7030A0"/>
              </a:solidFill>
            </a:endParaRPr>
          </a:p>
          <a:p>
            <a:pPr>
              <a:buNone/>
            </a:pPr>
            <a:endParaRPr lang="id-ID" sz="2400" dirty="0" smtClean="0"/>
          </a:p>
          <a:p>
            <a:pPr>
              <a:buNone/>
            </a:pPr>
            <a:r>
              <a:rPr lang="id-ID" sz="2400" dirty="0" smtClean="0">
                <a:solidFill>
                  <a:schemeClr val="accent4">
                    <a:lumMod val="60000"/>
                    <a:lumOff val="40000"/>
                  </a:schemeClr>
                </a:solidFill>
              </a:rPr>
              <a:t>	</a:t>
            </a:r>
            <a:r>
              <a:rPr lang="en-US" sz="2400" dirty="0" smtClean="0">
                <a:solidFill>
                  <a:schemeClr val="accent4">
                    <a:lumMod val="60000"/>
                    <a:lumOff val="40000"/>
                  </a:schemeClr>
                </a:solidFill>
              </a:rPr>
              <a:t>“AI is behavior by machine that, if performed by human being, would be called Intelligent.”</a:t>
            </a:r>
            <a:endParaRPr lang="id-ID" sz="2400" dirty="0" smtClean="0">
              <a:solidFill>
                <a:schemeClr val="accent4">
                  <a:lumMod val="60000"/>
                  <a:lumOff val="40000"/>
                </a:schemeClr>
              </a:solidFill>
            </a:endParaRPr>
          </a:p>
          <a:p>
            <a:pPr>
              <a:buNone/>
            </a:pPr>
            <a:endParaRPr lang="id-ID" sz="2400" dirty="0" smtClean="0"/>
          </a:p>
          <a:p>
            <a:pPr>
              <a:buNone/>
            </a:pPr>
            <a:r>
              <a:rPr lang="id-ID" sz="2400" dirty="0" smtClean="0"/>
              <a:t>	</a:t>
            </a:r>
            <a:r>
              <a:rPr lang="en-US" sz="2400" dirty="0" smtClean="0">
                <a:solidFill>
                  <a:schemeClr val="accent6">
                    <a:lumMod val="50000"/>
                  </a:schemeClr>
                </a:solidFill>
              </a:rPr>
              <a:t>“AI is a study of how to make computers do things at which, at the moment, people are better.” Rich &amp; Knight ‘91</a:t>
            </a:r>
            <a:endParaRPr lang="en-US" sz="2400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711881-7D3F-4203-9007-BF4ED1821D3A}" type="slidenum">
              <a:rPr lang="en-US" altLang="en-US" smtClean="0"/>
              <a:pPr/>
              <a:t>8</a:t>
            </a:fld>
            <a:endParaRPr lang="en-US" altLang="en-US"/>
          </a:p>
        </p:txBody>
      </p:sp>
      <p:cxnSp>
        <p:nvCxnSpPr>
          <p:cNvPr id="9" name="Straight Connector 8"/>
          <p:cNvCxnSpPr/>
          <p:nvPr/>
        </p:nvCxnSpPr>
        <p:spPr>
          <a:xfrm>
            <a:off x="0" y="1571612"/>
            <a:ext cx="9144000" cy="1588"/>
          </a:xfrm>
          <a:prstGeom prst="line">
            <a:avLst/>
          </a:prstGeom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17483473"/>
      </p:ext>
    </p:extLst>
  </p:cSld>
  <p:clrMapOvr>
    <a:masterClrMapping/>
  </p:clrMapOvr>
  <p:transition spd="slow">
    <p:fade thruBlk="1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b="1" dirty="0" smtClean="0">
                <a:solidFill>
                  <a:schemeClr val="accent6">
                    <a:lumMod val="50000"/>
                  </a:schemeClr>
                </a:solidFill>
              </a:rPr>
              <a:t>Deep Blue &amp; Garry Kasparov</a:t>
            </a:r>
            <a:endParaRPr lang="en-US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400" dirty="0" smtClean="0">
                <a:solidFill>
                  <a:schemeClr val="accent6">
                    <a:lumMod val="50000"/>
                  </a:schemeClr>
                </a:solidFill>
              </a:rPr>
              <a:t>The best chess player ever lived.</a:t>
            </a:r>
            <a:endParaRPr lang="id-ID" sz="2400" dirty="0" smtClean="0">
              <a:solidFill>
                <a:schemeClr val="accent6">
                  <a:lumMod val="50000"/>
                </a:schemeClr>
              </a:solidFill>
            </a:endParaRPr>
          </a:p>
          <a:p>
            <a:r>
              <a:rPr lang="en-US" sz="2400" dirty="0" smtClean="0">
                <a:solidFill>
                  <a:schemeClr val="accent6">
                    <a:lumMod val="50000"/>
                  </a:schemeClr>
                </a:solidFill>
              </a:rPr>
              <a:t>The 1st time a computer demonstrated intelligence in an are required human intelligence.</a:t>
            </a:r>
            <a:endParaRPr lang="id-ID" sz="2400" dirty="0" smtClean="0">
              <a:solidFill>
                <a:schemeClr val="accent6">
                  <a:lumMod val="50000"/>
                </a:schemeClr>
              </a:solidFill>
            </a:endParaRPr>
          </a:p>
          <a:p>
            <a:r>
              <a:rPr lang="en-US" sz="2400" dirty="0" smtClean="0">
                <a:solidFill>
                  <a:schemeClr val="accent6">
                    <a:lumMod val="50000"/>
                  </a:schemeClr>
                </a:solidFill>
              </a:rPr>
              <a:t>IBM RS/6000 SP Machine capable of:</a:t>
            </a:r>
            <a:endParaRPr lang="id-ID" sz="2400" dirty="0" smtClean="0">
              <a:solidFill>
                <a:schemeClr val="accent6">
                  <a:lumMod val="50000"/>
                </a:schemeClr>
              </a:solidFill>
            </a:endParaRPr>
          </a:p>
          <a:p>
            <a:pPr marL="457200" indent="-457200">
              <a:buFont typeface="+mj-lt"/>
              <a:buAutoNum type="arabicPeriod"/>
            </a:pPr>
            <a:r>
              <a:rPr lang="en-US" sz="2400" dirty="0" smtClean="0">
                <a:solidFill>
                  <a:srgbClr val="0070C0"/>
                </a:solidFill>
              </a:rPr>
              <a:t>Examining 200 million moves per second.</a:t>
            </a:r>
            <a:endParaRPr lang="id-ID" sz="2400" dirty="0" smtClean="0">
              <a:solidFill>
                <a:srgbClr val="0070C0"/>
              </a:solidFill>
            </a:endParaRPr>
          </a:p>
          <a:p>
            <a:pPr marL="457200" indent="-457200">
              <a:buFont typeface="+mj-lt"/>
              <a:buAutoNum type="arabicPeriod"/>
            </a:pPr>
            <a:r>
              <a:rPr lang="en-US" sz="2400" dirty="0" smtClean="0">
                <a:solidFill>
                  <a:srgbClr val="0070C0"/>
                </a:solidFill>
              </a:rPr>
              <a:t>50 billion positions in single move per 3 Min.</a:t>
            </a:r>
            <a:endParaRPr lang="en-US" sz="2400" dirty="0">
              <a:solidFill>
                <a:srgbClr val="0070C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711881-7D3F-4203-9007-BF4ED1821D3A}" type="slidenum">
              <a:rPr lang="en-US" altLang="en-US" smtClean="0"/>
              <a:pPr/>
              <a:t>9</a:t>
            </a:fld>
            <a:endParaRPr lang="en-US" altLang="en-US"/>
          </a:p>
        </p:txBody>
      </p:sp>
      <p:cxnSp>
        <p:nvCxnSpPr>
          <p:cNvPr id="7" name="Straight Connector 6"/>
          <p:cNvCxnSpPr/>
          <p:nvPr/>
        </p:nvCxnSpPr>
        <p:spPr>
          <a:xfrm>
            <a:off x="0" y="1285860"/>
            <a:ext cx="9144000" cy="1588"/>
          </a:xfrm>
          <a:prstGeom prst="line">
            <a:avLst/>
          </a:prstGeom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37845698"/>
      </p:ext>
    </p:extLst>
  </p:cSld>
  <p:clrMapOvr>
    <a:masterClrMapping/>
  </p:clrMapOvr>
  <p:transition spd="slow">
    <p:fade thruBlk="1"/>
  </p:transition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1"/>
  <p:tag name="MMPROD_0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0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11599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11599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THEME_BG_IMAGE" val=""/>
  <p:tag name="MMPROD_TAG_VCONFIG" val="PD94bWwgdmVyc2lvbj0iMS4wIiBlbmNvZGluZz0iVVRGLTgiPz4NCjxjb25maWd1cmF0aW9uPg0KCTxicmFuZGluZz4NCgkJPHVpZm9udCBuYW1lPSJGT05UX05PVEVTX1RFWFQiIHZhbHVlPSJWZXJkYW5hLDksZmFsc2UsZmFsc2UsZmFsc2UiLz4NCgk8L2JyYW5kaW5nPg0KCTxjb2xvcnM+DQoJCTx1aWNvbG9yIG5hbWU9InByaW1hcnkiIHZhbHVlPSIweDQ3QTRDQiIvPg0KCQk8dWljb2xvciBuYW1lPSJnbG93IiB2YWx1ZT0iMHgzNUQzMzQiLz4NCgkJPHVpY29sb3IgbmFtZT0idGV4dCIgdmFsdWU9IjB4RkZGRkZGIi8+DQoJCTx1aWNvbG9yIG5hbWU9ImxpZ2h0IiB2YWx1ZT0iMHgxRjY2OEYiLz4NCgkJPHVpY29sb3IgbmFtZT0ic2hhZG93IiB2YWx1ZT0iMHgwMDAwMDAiLz4NCgkJPHVpY29sb3IgbmFtZT0iYmFja2dyb3VuZCIgdmFsdWU9IjB4NDY5QUE5Ii8+DQoJPC9jb2xvcnM+DQoJPGxheW91dD4NCgkJPHVpc2hvdyBuYW1lPSJwcmVzZW50YXRpb250aXRsZSIgdmFsdWU9InRydWUiLz4NCgkJPHVpc2hvdyBuYW1lPSJwcmVzZW50ZXJwaG90byIgdmFsdWU9InRydWUiLz4NCgkJPHVpc2hvdyBuYW1lPSJwcmVzZW50ZXJuYW1lIiB2YWx1ZT0idHJ1ZSIvPg0KCQk8dWlzaG93IG5hbWU9InByZXNlbnRlcnRpdGxlIiB2YWx1ZT0idHJ1ZSIvPg0KCQk8dWlzaG93IG5hbWU9InByZXNlbnRlcmVtYWlsIiB2YWx1ZT0idHJ1ZSIvPg0KCQk8dWlzaG93IG5hbWU9InByZXNlbnRlcmJpbyIgdmFsdWU9InRydWUiLz4NCgkJPHVpc2hvdyBuYW1lPSJjb21wYW55bG9nbyIgdmFsdWU9InRydWUiLz4NCgkJPHVpc2hvdyBuYW1lPSJzaWRlYmFyIiB2YWx1ZT0idHJ1ZSIvPg0KCQk8dWlzaG93IG5hbWU9Im91dGxpbmUiIHZhbHVlPSJ0cnVlIi8+DQoJCTx1aXNob3cgbmFtZT0idGh1bWJuYWlsIiB2YWx1ZT0idHJ1ZSIvPg0KCQk8dWlzaG93IG5hbWU9Im5vdGVzIiB2YWx1ZT0idHJ1ZSIvPg0KCQk8dWlzaG93IG5hbWU9InNlYXJjaCIgdmFsdWU9InRydWUiLz4NCgkJPHVpc2hvdyBuYW1lPSJxdWl6IiB2YWx1ZT0idHJ1ZSIvPg0KCQk8dWlzaG93IG5hbWU9ImF0dGFjaG1lbnRzIiB2YWx1ZT0idHJ1ZSIvPg0KCQk8dWlzaG93IG5hbWU9InV0aWxzIiB2YWx1ZT0idHJ1ZSIvPg0KCQk8dWlzaG93IG5hbWU9InZvbHVtZSIgdmFsdWU9InRydWUiLz4NCgkJPHVpc2hvdyBuYW1lPSJwbGF5YmFyIiB2YWx1ZT0idHJ1ZSIvPg0KCQk8dWlzaG93IG5hbWU9InRhbGtpbmdoZWFkIiB2YWx1ZT0idHJ1ZSIvPg0KCQk8dWlzaG93IG5hbWU9InNpZGViYXJvbnJpZ2h0IiB2YWx1ZT0idHJ1ZSIvPg0KCQk8dWlzaG93IG5hbWU9InZpZXdjaGFuZ2UiIHZhbHVlPSJ0cnVlIi8+DQoJCTx1aXNob3cgbmFtZT0iYWx3YXlzU2NydW5jaCIgdmFsdWU9ImZhbHNlIi8+DQoJCTx1aXNob3cgbmFtZT0iaW5pdGlhbGRpc3BsYXltb2RlaXNub3JtYWwiIHZhbHVlPSJ0cnVlIi8+DQoJCTx1aXJlcGxhY2UgbmFtZT0ibG9nbyIgdmFsdWU9IiIvPg0KCQk8dWlyZXBsYWNlIG5hbWU9ImJnaW1hZ2UiIHZhbHVlPSIiLz4NCgkJPHVpcmVwbGFjZSBuYW1lPSJpbml0aWFsdGFiIiB2YWx1ZT0ib3V0bGluZSIvPg0KCTwvbGF5b3V0Pg0KCTxsYW5ndWFnZSBpZD0iZW4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U2xpZGUgJW4iLz4NCgkJPCEtLSBzdWJzdGl0dXRpb246ICVuID09IHNsaWRlIG51bWJlciAtLT4NCgkJPCEtLSBzdWJzdGl0dXRpb246ICV0ID09IHRvdGFsIHNsaWRlIGNvdW50IC0tPg0KCQk8dWl0ZXh0IG5hbWU9IlNDUlVCQkFSU1RBVFVTX1NMSURFSU5GTyIgdmFsdWU9IlNsaWRlICVuIC8gJXQgfCAiLz4NCgkJPHVpdGV4dCBuYW1lPSJTQ1JVQkJBUlNUQVRVU19TVE9QUEVEIiB2YWx1ZT0iU3RvcHBlZCIvPg0KCQk8dWl0ZXh0IG5hbWU9IlNDUlVCQkFSU1RBVFVTX1BMQVlJTkciIHZhbHVlPSJQbGF5aW5nIi8+DQoJCTx1aXRleHQgbmFtZT0iU0NSVUJCQVJTVEFUVVNfTk9BVURJTyIgdmFsdWU9Ik5vIEF1ZGlvIi8+DQoJCTx1aXRleHQgbmFtZT0iU0NSVUJCQVJTVEFUVVNfVklEUExBWUlORyIgdmFsdWU9IlZpZGVvIFBsYXlpbmciLz4NCgkJPHVpdGV4dCBuYW1lPSJTQ1JVQkJBUlNUQVRVU19MT0FESU5HIiB2YWx1ZT0iTG9hZGluZyIvPg0KCQk8dWl0ZXh0IG5hbWU9IlNDUlVCQkFSU1RBVFVTX0JVRkZFUklORyIgdmFsdWU9IkJ1ZmZlcmluZyIvPg0KCQk8dWl0ZXh0IG5hbWU9IlNDUlVCQkFSU1RBVFVTX1FVRVNUSU9OIiB2YWx1ZT0iQW5zd2VyIFF1ZXN0aW9uIi8+DQoJCTx1aXRleHQgbmFtZT0iU0NSVUJCQVJTVEFUVVNfUkVWSUVXUVVJWiIgdmFsdWU9IlJldmlld2luZyBRdWl6Ii8+DQoJCTwhLS0gc3Vic3RpdHV0aW9uOiAlbSA9PSBtaW51dGVzIHJlbWFpbmluZyAtLT4NCgkJPCEtLSBzdWJzdGl0dXRpb246ICVzID09IHNlY29uZHMgcmVtYWluaW5nIC0tPg0KCQk8dWl0ZXh0IG5hbWU9IkVMQVBTRUQiIHZhbHVlPSIlbSBNaW51dGVzICVzIFNlY29uZHMgUmVtYWluaW5nIi8+DQoJCTx1aXRleHQgbmFtZT0iTk9URk9VTkQiIHZhbHVlPSJOb3RoaW5nIEZvdW5kIi8+DQoJCTx1aXRleHQgbmFtZT0iQVRUQUNITUVOVFMiIHZhbHVlPSJBdHRhY2htZW50cyIvPg0KCQk8IS0tIHN1YnN0aXR1dGlvbjogJXAgPT0gY3VycmVudCBzcGVha2VyJ3MgdGl0bGUgLS0+DQoJCTx1aXRleHQgbmFtZT0iQklPV0lOX1RJVExFIiB2YWx1ZT0iQmlvOiAlcCIvPg0KCQk8dWl0ZXh0IG5hbWU9IkJJT0JUTl9USVRMRSIgdmFsdWU9IkJpbyIvPg0KCQk8dWl0ZXh0IG5hbWU9IkRJVklERVJCVE5fVElUTEUiIHZhbHVlPSJ8Ii8+DQoJCTx1aXRleHQgbmFtZT0iQ09OVEFDVEJUTl9USVRMRSIgdmFsdWU9IkNvbnRhY3QiLz4NCgkJPHVpdGV4dCBuYW1lPSJUQUJfUVVJWiIgdmFsdWU9IlF1aXoiLz4NCgkJPHVpdGV4dCBuYW1lPSJUQUJfT1VUTElORSIgdmFsdWU9Ik91dGxpbmUiLz4NCgkJPHVpdGV4dCBuYW1lPSJUQUJfVEhVTUIiIHZhbHVlPSJUaHVtYiIvPg0KCQk8dWl0ZXh0IG5hbWU9IlRBQl9OT1RFUyIgdmFsdWU9Ik5vdGVzIi8+DQoJCTx1aXRleHQgbmFtZT0iVEFCX1NFQVJDSCIgdmFsdWU9IlNlYXJjaCIvPg0KCQk8dWl0ZXh0IG5hbWU9IlNMSURFX0hFQURJTkciIHZhbHVlPSJTbGlkZSBUaXRsZSIvPg0KCQk8dWl0ZXh0IG5hbWU9IkRVUkFUSU9OX0hFQURJTkciIHZhbHVlPSJEdXJhdGlvbiIvPg0KCQk8dWl0ZXh0IG5hbWU9IlNFQVJDSF9IRUFESU5HIiB2YWx1ZT0iU2VhcmNoIGZvciB0ZXh0OiIvPg0KCQk8dWl0ZXh0IG5hbWU9IlRIVU1CX0hFQURJTkciIHZhbHVlPSJTbGlkZSIvPg0KCQk8dWl0ZXh0IG5hbWU9IlRIVU1CX0lORk8iIHZhbHVlPSJTbGlkZSBUaXRsZS9EdXJhdGlvbiIvPg0KCQk8dWl0ZXh0IG5hbWU9IkFUVEFDSE5BTUVfSEVBRElORyIgdmFsdWU9IkZpbGUgTmFtZSIvPg0KCQk8dWl0ZXh0IG5hbWU9IkFUVEFDSFNJWkVfSEVBRElORyIgdmFsdWU9IlNpemUiLz4NCgkJPHVpdGV4dCBuYW1lPSJTTElERV9OT1RFUyIgdmFsdWU9IlNsaWRlIE5vdGVzIi8+DQoJCTwhLS1xdWl6IHBvZCBhbmQgbWVzc2FnZSBib3ggdGV4dHMtLT4NCgkJPHVpdGV4dCBuYW1lPSJRVUlaUE9EX1FVSVpfQVRURU1QVCIgdmFsdWU9IlF1aXogQXR0ZW1wdDoiLz4NCgkJPHVpdGV4dCBuYW1lPSJRVUlaUE9EX1FVSVpfQVRURU1QVF9WQUxVRSIgdmFsdWU9IiVuIG9mICV0Ii8+DQoJCTx1aXRleHQgbmFtZT0iUVVJWlBPRF9RVUlaX1NDT1JFIiB2YWx1ZT0iU2NvcmVkOiIvPg0KCQk8dWl0ZXh0IG5hbWU9IlFVSVpQT0RfUVVJWl9QQVNTU0NPUkUiIHZhbHVlPSJQYXNzaW5nIFNjb3JlOiIvPg0KCQk8dWl0ZXh0IG5hbWU9IlFVSVpQT0RfUVVJWl9NQVhTQ09SRSIgdmFsdWU9Ik1heCBTY29yZToiLz4NCgkJPHVpdGV4dCBuYW1lPSJRVUlaUE9EX1FVRVNBVE1QVF9TVFIiIHZhbHVlPSJBdHRlbXB0OiAlbiBvZiAldCIvPg0KCQk8dWl0ZXh0IG5hbWU9IlFVSVpQT0RfUVVFU1RZUEVfU1RSIiB2YWx1ZT0iVHlwZTogJXMiLz4NCgkJPHVpdGV4dCBuYW1lPSJRVUlaUE9EX1FVRVNUWVBFX0dSRCIgdmFsdWU9IkdyYWRlZCIvPg0KCQk8dWl0ZXh0IG5hbWU9IlFVSVpQT0RfUVVFU1RZUEVfU1ZZIiB2YWx1ZT0iU3VydmV5Ii8+DQoJCTx1aXRleHQgbmFtZT0iUVVJWlBPRF9RVUlaQVRNUFRfSU5GIiB2YWx1ZT0iSW5maW5pdGUiLz4NCgkJPHVpdGV4dCBuYW1lPSJRVUlaUE9EX1FVRVNBVE1QVF9JTkYiIHZhbHVlPSJJbmZpbml0ZSIvPg0KCQk8dWl0ZXh0IG5hbWU9IldBUk5JTkdNU0dfWUVTU1RSSU5HIiB2YWx1ZT0iWWVzIi8+DQoJCTx1aXRleHQgbmFtZT0iV0FSTklOR01TR19OT1NUUklORyIgdmFsdWU9Ik5vIi8+DQoJCTx1aXRleHQgbmFtZT0iV0FSTklOR01TR19USVRMRVNUUklORyIgdmFsdWU9IlF1aXogTmF2aWdhdGlvbiBXYXJuaW5nIi8+DQoJCTx1aXRleHQgbmFtZT0iV0FSTklOR01TR19NU0dTVFJJTkciIHZhbHVlPSJUaGVyZSBhcmUgdW4tYXR0ZW1wdGVkIHF1ZXN0aW9ucyBpbiB0aGlzIFF1aXouJiN4QTsmI3hBO0NsaWNraW5nIFllcyB3aWxsIHRha2UgeW91IG91dCBvZiB0aGUgUXVpei4gQ2xpY2sgTm8gdG8gY29udGludWUgdGhlIFF1aXouIi8+DQoJCTx1aXRleHQgbmFtZT0iSU5GT1JNQVRJT05fSDI2NF9GTEFTSFBMQVlFUiIgdmFsdWU9IlRoZSBjdXJyZW50IHZlcnNpb24gb2YgRmxhc2ggUGxheWVyIGluc3RhbGxlZCBvbiB5b3VyIG1hY2hpbmUgZG9lcyBub3Qgc3VwcG9ydCB0aGlzIHZpZGVvLiBDbGljayBvbiB0aGUgdmlkZW8gYXJlYSB0byBkb3dubG9hZCB0aGUgbGF0ZXN0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U2hvdyBzaWRlYmFyIHRvIHBhcnRpY2lwYW50cyIvPg0KCQk8dWl0ZXh0IG5hbWU9Ik1VVEUiIHZhbHVlPSJNdXRlIi8+DQoJCTx1aXRleHQgbmFtZT0iRE9DV1JBUF9USVRMRSIgdmFsdWU9IlByZXNlbnRlciBGaWxlIEF0dGFjaG1lbnQiLz4NCgkJPHVpdGV4dCBuYW1lPSJET0NXUkFQX01TRyIgdmFsdWU9IlNhdmUgdG8gTXkgQ29tcHV0ZXIiLz4NCgkJPHVpdGV4dCBuYW1lPSJET0NXUkFQX1BST01QVCIgdmFsdWU9IkNsaWNrIHRvIERvd25sb2FkIi8+DQoJPC9sYW5ndWFnZT4NCgk8bGFuZ3VhZ2UgaWQ9ImRl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ZvbGllICVuIi8+DQoJCTwhLS0gc3Vic3RpdHV0aW9uOiAlbiA9PSBzbGlkZSBudW1iZXIgLS0+DQoJCTwhLS0gc3Vic3RpdHV0aW9uOiAldCA9PSB0b3RhbCBzbGlkZSBjb3VudCAtLT4NCgkJPHVpdGV4dCBuYW1lPSJTQ1JVQkJBUlNUQVRVU19TTElERUlORk8iIHZhbHVlPSJGb2xpZSAlbiAvICV0IHwgIi8+DQoJCTx1aXRleHQgbmFtZT0iU0NSVUJCQVJTVEFUVVNfU1RPUFBFRCIgdmFsdWU9IkJlZW5kZXQiLz4NCgkJPHVpdGV4dCBuYW1lPSJTQ1JVQkJBUlNUQVRVU19QTEFZSU5HIiB2YWx1ZT0iV2llZGVyZ2FiZSIvPg0KCQk8dWl0ZXh0IG5hbWU9IlNDUlVCQkFSU1RBVFVTX05PQVVESU8iIHZhbHVlPSJLZWluIEF1ZGlvIi8+DQoJCTx1aXRleHQgbmFtZT0iU0NSVUJCQVJTVEFUVVNfVklEUExBWUlORyIgdmFsdWU9IlZpZGVvIHdpcmQgYWJnZXNwaWVsdCIvPg0KCQk8dWl0ZXh0IG5hbWU9IlNDUlVCQkFSU1RBVFVTX0xPQURJTkciIHZhbHVlPSJMYWRlbiIvPg0KCQk8dWl0ZXh0IG5hbWU9IlNDUlVCQkFSU1RBVFVTX0JVRkZFUklORyIgdmFsdWU9IlB1ZmZlcm4iLz4NCgkJPHVpdGV4dCBuYW1lPSJTQ1JVQkJBUlNUQVRVU19RVUVTVElPTiIgdmFsdWU9IkZyYWdlIGJlYW50d29ydGVuIi8+DQoJCTx1aXRleHQgbmFtZT0iU0NSVUJCQVJTVEFUVVNfUkVWSUVXUVVJWiIgdmFsdWU9Ik5vY2htYWxzIGR1cmNoc2VoZW4iLz4NCgkJPCEtLSBzdWJzdGl0dXRpb246ICVtID09IG1pbnV0ZXMgcmVtYWluaW5nIC0tPg0KCQk8IS0tIHN1YnN0aXR1dGlvbjogJXMgPT0gc2Vjb25kcyByZW1haW5pbmcgLS0+DQoJCTx1aXRleHQgbmFtZT0iRUxBUFNFRCIgdmFsdWU9IlJlc3RkYXVlcjogJW0gTWludXRlbiAlcyBTZWt1bmRlbiIvPg0KCQk8dWl0ZXh0IG5hbWU9Ik5PVEZPVU5EIiB2YWx1ZT0iTmljaHRzIGdlZnVuZGVuIi8+DQoJCTx1aXRleHQgbmFtZT0iQVRUQUNITUVOVFMiIHZhbHVlPSJBbmxhZ2VuIi8+DQoJCTwhLS0gc3Vic3RpdHV0aW9uOiAlcCA9PSBjdXJyZW50IHNwZWFrZXIncyB0aXRsZSAtLT4NCgkJPHVpdGV4dCBuYW1lPSJCSU9XSU5fVElUTEUiIHZhbHVlPSJTcHJlY2hlcjogJXAiLz4NCgkJPHVpdGV4dCBuYW1lPSJCSU9CVE5fVElUTEUiIHZhbHVlPSJTcHJlY2hlciIvPg0KCQk8dWl0ZXh0IG5hbWU9IkRJVklERVJCVE5fVElUTEUiIHZhbHVlPSJ8Ii8+DQoJCTx1aXRleHQgbmFtZT0iQ09OVEFDVEJUTl9USVRMRSIgdmFsdWU9IktvbnRha3QiLz4NCgkJPHVpdGV4dCBuYW1lPSJUQUJfUVVJWiIgdmFsdWU9IlF1aXoiLz4NCgkJPHVpdGV4dCBuYW1lPSJUQUJfT1VUTElORSIgdmFsdWU9IlN0cnVrdHVyIi8+DQoJCTx1aXRleHQgbmFtZT0iVEFCX1RIVU1CIiB2YWx1ZT0iTWluaWF0dXIiLz4NCgkJPHVpdGV4dCBuYW1lPSJUQUJfTk9URVMiIHZhbHVlPSJOb3RpemVuIi8+DQoJCTx1aXRleHQgbmFtZT0iVEFCX1NFQVJDSCIgdmFsdWU9IlN1Y2hlbiIvPg0KCQk8dWl0ZXh0IG5hbWU9IlNMSURFX0hFQURJTkciIHZhbHVlPSJGb2xpZW50aXRlbCIvPg0KCQk8dWl0ZXh0IG5hbWU9IkRVUkFUSU9OX0hFQURJTkciIHZhbHVlPSJEYXVlciIvPg0KCQk8dWl0ZXh0IG5hbWU9IlNFQVJDSF9IRUFESU5HIiB2YWx1ZT0iVGV4dCBzdWNoZW46Ii8+DQoJCTx1aXRleHQgbmFtZT0iVEhVTUJfSEVBRElORyIgdmFsdWU9IkZvbGllIi8+DQoJCTx1aXRleHQgbmFtZT0iVEhVTUJfSU5GTyIgdmFsdWU9IkZvbGllbnRpdGVsL0RhdWVyIi8+DQoJCTx1aXRleHQgbmFtZT0iQVRUQUNITkFNRV9IRUFESU5HIiB2YWx1ZT0iRGF0ZWluYW1lIi8+DQoJCTx1aXRleHQgbmFtZT0iQVRUQUNIU0laRV9IRUFESU5HIiB2YWx1ZT0iR3LDtsOfZSIvPg0KCQk8dWl0ZXh0IG5hbWU9IlNMSURFX05PVEVTIiB2YWx1ZT0iRm9saWVubm90aXplbiIvPg0KCQk8IS0tcXVpeiBwb2QgYW5kIG1lc3NhZ2UgYm94IHRleHRzLS0+DQoJCTx1aXRleHQgbmFtZT0iUVVJWlBPRF9RVUlaX0FUVEVNUFQiIHZhbHVlPSJRdWl6dmVyc3VjaDoiLz4NCgkJPHVpdGV4dCBuYW1lPSJRVUlaUE9EX1FVSVpfQVRURU1QVF9WQUxVRSIgdmFsdWU9IiVuIHZvbiAldCIvPg0KCQk8dWl0ZXh0IG5hbWU9IlFVSVpQT0RfUVVJWl9TQ09SRSIgdmFsdWU9IkVycmVpY2h0OiIvPg0KCQk8dWl0ZXh0IG5hbWU9IlFVSVpQT0RfUVVJWl9QQVNTU0NPUkUiIHZhbHVlPSJNaW5kZXN0cHVua3R6YWhsOiIvPg0KCQk8dWl0ZXh0IG5hbWU9IlFVSVpQT0RfUVVJWl9NQVhTQ09SRSIgdmFsdWU9Ik1heGltYWxlIFB1bmt0emFobDoiLz4NCgkJPHVpdGV4dCBuYW1lPSJRVUlaUE9EX1FVRVNBVE1QVF9TVFIiIHZhbHVlPSJWZXJzdWNoOiAlbiB2b24gJXQiLz4NCgkJPHVpdGV4dCBuYW1lPSJRVUlaUE9EX1FVRVNUWVBFX1NUUiIgdmFsdWU9IlR5cDogJXMiLz4NCgkJPHVpdGV4dCBuYW1lPSJRVUlaUE9EX1FVRVNUWVBFX0dSRCIgdmFsdWU9IkJld2VydGV0Ii8+DQoJCTx1aXRleHQgbmFtZT0iUVVJWlBPRF9RVUVTVFlQRV9TVlkiIHZhbHVlPSJVbWZyYWdlIi8+DQoJCTx1aXRleHQgbmFtZT0iUVVJWlBPRF9RVUlaQVRNUFRfSU5GIiB2YWx1ZT0iVW5lbmRsaWNoIi8+DQoJCTx1aXRleHQgbmFtZT0iUVVJWlBPRF9RVUVTQVRNUFRfSU5GIiB2YWx1ZT0iVW5lbmRsaWNoIi8+DQoJCTx1aXRleHQgbmFtZT0iV0FSTklOR01TR19ZRVNTVFJJTkciIHZhbHVlPSJKYSIvPg0KCQk8dWl0ZXh0IG5hbWU9IldBUk5JTkdNU0dfTk9TVFJJTkciIHZhbHVlPSJOZWluIi8+DQoJCTx1aXRleHQgbmFtZT0iV0FSTklOR01TR19USVRMRVNUUklORyIgdmFsdWU9IlF1aXpuYXZpZ2F0aW9uc3dhcm51bmciLz4NCgkJPHVpdGV4dCBuYW1lPSJXQVJOSU5HTVNHX01TR1NUUklORyIgdmFsdWU9IkluIGRpZXNlbSBRdWl6IGdpYnQgZXMgdW5iZWFudHdvcnRldGUgRnJhZ2VuLiYjeEE7JiN4QTtXZW5uIFNpZSBhdWYgJnF1b3Q7SmEmcXVvdDsga2xpY2tlbiwgd2lyZCBkYXMgUXVpeiBiZWVuZGV0LiBLbGlja2VuIFNpZSBhdWYgJnF1b3Q7TmVpbiZxdW90OywgdW0gbWl0IGRlbSBRdWl6IGZvcnR6dWZhaHJlbi4iLz4NCgkJPHVpdGV4dCBuYW1lPSJJTkZPUk1BVElPTl9IMjY0X0ZMQVNIUExBWUVSIiB2YWx1ZT0iRGFzIFZpZGVvIHdpcmQgdm9uIGRlciBtb21lbnRhbiBhdWYgZGllc2VtIENvbXB1dGVyIGluc3RhbGxpZXJ0ZW4gVmVyc2lvbiB2b24gRmxhc2ggUGxheWVyIG5pY2h0IHVudGVyc3TDvHR6dC4gS2xpY2tlbiBTaWUgYXVmIGRlbiBWaWRlb2JlcmVpY2gsIHVtIGRpZSBha3R1ZWxsZSBWZXJzaW9uIHZvbiBGbGFzaCBQbGF5ZXIgaGVydW50ZXJ6dWxhZGVuL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JEZW4gVGVpbG5laG1lcm4gZGllIFNlaXRlbmxlaXN0ZSBhbnplaWdlbiIvPg0KCQk8dWl0ZXh0IG5hbWU9Ik1VVEUiIHZhbHVlPSJUb24gYXVzIi8+DQoJCTx1aXRleHQgbmFtZT0iRE9DV1JBUF9USVRMRSIgdmFsdWU9IlByZXNlbnRlci1BbmhhbmciLz4NCgkJPHVpdGV4dCBuYW1lPSJET0NXUkFQX01TRyIgdmFsdWU9IkF1ZiBtZWluZW0gQXJiZWl0c3BsYXR6IHNwZWljaGVybiIvPg0KCQk8dWl0ZXh0IG5hbWU9IkRPQ1dSQVBfUFJPTVBUIiB2YWx1ZT0iWnVtIEhlcnVudGVybGFkZW4ga2xpY2tlbiIvPg0KCTwvbGFuZ3VhZ2U+DQoJPGxhbmd1YWdlIGlkPSJmciI+DQoJCTwhLS0gZm9ybWF0IGZvciB1aWZvbnQgdmFsdWUgaXMgImZvbnQsc2l6ZSxpc2JvbGQsaXNpdGFsaWMsaXNzaGFkb3dlZCIgLS0+DQoJCTx1aWZvbnQgbmFtZT0iRk9OVF9RVUlaWklORyIgdmFsdWU9IlZlcmRhbmEsOSxmYWxzZSxmYWxzZSxmYWxzZSIvPg0KCQk8dWlmb250IG5hbWU9IkZPTlRfU0NSVUJTVEFUVVMiIHZhbHVlPSJWZXJkYW5hLDksdHJ1ZSxmYWxzZSx0cnVlIi8+DQoJCTx1aWZvbnQgbmFtZT0iRk9OVF9TQ1JVQlRJTUUiIHZhbHVlPSJWZXJkYW5hLDksZmFsc2UsZmFsc2UsdHJ1ZSIvPg0KCQk8dWlmb250IG5hbWU9IkZPTlRfRUxBUFNFRFRJTUUiIHZhbHVlPSJWZXJkYW5hLDksdHJ1ZSxmYWxzZSx0cnVlIi8+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+DQoJCTx1aWZvbnQgbmFtZT0iRk9OVF9XSU5USVRMRSIgdmFsdWU9IlZlcmRhbmEsO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JEaWFwb3NpdGl2ZSAlbiIvPg0KCQk8IS0tIHN1YnN0aXR1dGlvbjogJW4gPT0gc2xpZGUgbnVtYmVyIC0tPg0KCQk8IS0tIHN1YnN0aXR1dGlvbjogJXQgPT0gdG90YWwgc2xpZGUgY291bnQgLS0+DQoJCTx1aXRleHQgbmFtZT0iU0NSVUJCQVJTVEFUVVNfU0xJREVJTkZPIiB2YWx1ZT0iRGlhcG9zaXRpdmUgJW4gLyAldCB8ICIvPg0KCQk8dWl0ZXh0IG5hbWU9IlNDUlVCQkFSU1RBVFVTX1NUT1BQRUQiIHZhbHVlPSJBcnLDqnTDqWUiLz4NCgkJPHVpdGV4dCBuYW1lPSJTQ1JVQkJBUlNUQVRVU19QTEFZSU5HIiB2YWx1ZT0iTGVjdHVyZSIvPg0KCQk8dWl0ZXh0IG5hbWU9IlNDUlVCQkFSU1RBVFVTX05PQVVESU8iIHZhbHVlPSJQYXMgZGUgc29uIi8+DQoJCTx1aXRleHQgbmFtZT0iU0NSVUJCQVJTVEFUVVNfVklEUExBWUlORyIgdmFsdWU9IkxlY3R1cmUgdmlkw6lvIGVuIGNvdXJzIi8+DQoJCTx1aXRleHQgbmFtZT0iU0NSVUJCQVJTVEFUVVNfTE9BRElORyIgdmFsdWU9IkNoYXJnZW1lbnQgZW4gY291cnMiLz4NCgkJPHVpdGV4dCBuYW1lPSJTQ1JVQkJBUlNUQVRVU19CVUZGRVJJTkciIHZhbHVlPSJNaXNlIGVuIG3DqW1vaXJlIi8+DQoJCTx1aXRleHQgbmFtZT0iU0NSVUJCQVJTVEFUVVNfUVVFU1RJT04iIHZhbHVlPSJSw6lwb25kcmUgw6AgbGEgcXVlc3Rpb24iLz4NCgkJPHVpdGV4dCBuYW1lPSJTQ1JVQkJBUlNUQVRVU19SRVZJRVdRVUlaIiB2YWx1ZT0iUsOpdmlzaW9uIGR1IHF1ZXN0aW9ubmFpcmUiLz4NCgkJPCEtLSBzdWJzdGl0dXRpb246ICVtID09IG1pbnV0ZXMgcmVtYWluaW5nIC0tPg0KCQk8IS0tIHN1YnN0aXR1dGlvbjogJXMgPT0gc2Vjb25kcyByZW1haW5pbmcgLS0+DQoJCTx1aXRleHQgbmFtZT0iRUxBUFNFRCIgdmFsdWU9IiVtIG1pbnV0ZXMgJXMgc2Vjb25kZXMgcmVzdGFudGVzIi8+DQoJCTx1aXRleHQgbmFtZT0iTk9URk9VTkQiIHZhbHVlPSJSaWVuIHRyb3V2w6kiLz4NCgkJPHVpdGV4dCBuYW1lPSJBVFRBQ0hNRU5UUyIgdmFsdWU9IlBpw6hjZXMgam9pbnRlcyIvPg0KCQk8IS0tIHN1YnN0aXR1dGlvbjogJXAgPT0gY3VycmVudCBzcGVha2VyJ3MgdGl0bGUgLS0+DQoJCTx1aXRleHQgbmFtZT0iQklPV0lOX1RJVExFIiB2YWx1ZT0iQmlvIDogJXAiLz4NCgkJPHVpdGV4dCBuYW1lPSJCSU9CVE5fVElUTEUiIHZhbHVlPSJCaW8gOiIvPg0KCQk8dWl0ZXh0IG5hbWU9IkRJVklERVJCVE5fVElUTEUiIHZhbHVlPSJ8Ii8+DQoJCTx1aXRleHQgbmFtZT0iQ09OVEFDVEJUTl9USVRMRSIgdmFsdWU9IkNvbnRhY3QiLz4NCgkJPHVpdGV4dCBuYW1lPSJUQUJfUVVJWiIgdmFsdWU9IlF1aXoiLz4NCgkJPHVpdGV4dCBuYW1lPSJUQUJfT1VUTElORSIgdmFsdWU9IlBsYW4iLz4NCgkJPHVpdGV4dCBuYW1lPSJUQUJfVEhVTUIiIHZhbHVlPSJEaWFwb3MiLz4NCgkJPHVpdGV4dCBuYW1lPSJUQUJfTk9URVMiIHZhbHVlPSJOb3RlcyIvPg0KCQk8dWl0ZXh0IG5hbWU9IlRBQl9TRUFSQ0giIHZhbHVlPSJSZWNoZXJjaGUiLz4NCgkJPHVpdGV4dCBuYW1lPSJTTElERV9IRUFESU5HIiB2YWx1ZT0iVGl0cmUgZGUgbGEgZGlhcG9zaXRpdmUiLz4NCgkJPHVpdGV4dCBuYW1lPSJEVVJBVElPTl9IRUFESU5HIiB2YWx1ZT0iRHVyw6llIi8+DQoJCTx1aXRleHQgbmFtZT0iU0VBUkNIX0hFQURJTkciIHZhbHVlPSJSZWNoZXJjaGUgZGUgdGV4dGUgOiIvPg0KCQk8dWl0ZXh0IG5hbWU9IlRIVU1CX0hFQURJTkciIHZhbHVlPSJEaWFwb3NpdGl2ZSIvPg0KCQk8dWl0ZXh0IG5hbWU9IlRIVU1CX0lORk8iIHZhbHVlPSJUaXRyZS9kdXLDqWUiLz4NCgkJPHVpdGV4dCBuYW1lPSJBVFRBQ0hOQU1FX0hFQURJTkciIHZhbHVlPSJOb20gZGUgZmljaGllciIvPg0KCQk8dWl0ZXh0IG5hbWU9IkFUVEFDSFNJWkVfSEVBRElORyIgdmFsdWU9IlRhaWxsZSIvPg0KCQk8dWl0ZXh0IG5hbWU9IlNMSURFX05PVEVTIiB2YWx1ZT0iQ29tbWVudGFpcmVzIGRlcyBkaWFwb3NpdGl2ZXMiLz4NCgkJPCEtLXF1aXogcG9kIGFuZCBtZXNzYWdlIGJveCB0ZXh0cy0tPg0KCQk8dWl0ZXh0IG5hbWU9IlFVSVpQT0RfUVVJWl9BVFRFTVBUIiB2YWx1ZT0iVGVudGF0aXZlIGRlIHF1ZXN0aW9ubmFpcmUgOiIvPg0KCQk8dWl0ZXh0IG5hbWU9IlFVSVpQT0RfUVVJWl9BVFRFTVBUX1ZBTFVFIiB2YWx1ZT0iJW4gc3VyICV0Ii8+DQoJCTx1aXRleHQgbmFtZT0iUVVJWlBPRF9RVUlaX1NDT1JFIiB2YWx1ZT0iTm90ZSBvYnRlbnVlIDoiLz4NCgkJPHVpdGV4dCBuYW1lPSJRVUlaUE9EX1FVSVpfUEFTU1NDT1JFIiB2YWx1ZT0iTm90ZSBkJ2FkbWlzc2liaWxpdMOpwqA6Ii8+DQoJCTx1aXRleHQgbmFtZT0iUVVJWlBPRF9RVUlaX01BWFNDT1JFIiB2YWx1ZT0iTm90ZSBtYXhpbWFsZSA6Ii8+DQoJCTx1aXRleHQgbmFtZT0iUVVJWlBPRF9RVUVTQVRNUFRfU1RSIiB2YWx1ZT0iVGVudGF0aXZlIDogJW4gc3VyICV0Ii8+DQoJCTx1aXRleHQgbmFtZT0iUVVJWlBPRF9RVUVTVFlQRV9TVFIiIHZhbHVlPSJUeXBlOiAlcyIvPg0KCQk8dWl0ZXh0IG5hbWU9IlFVSVpQT0RfUVVFU1RZUEVfR1JEIiB2YWx1ZT0iTm90w6kiLz4NCgkJPHVpdGV4dCBuYW1lPSJRVUlaUE9EX1FVRVNUWVBFX1NWWSIgdmFsdWU9IkVucXXDqnRlIi8+DQoJCTx1aXRleHQgbmFtZT0iUVVJWlBPRF9RVUlaQVRNUFRfSU5GIiB2YWx1ZT0iSWxsaW1pdMOpIi8+DQoJCTx1aXRleHQgbmFtZT0iUVVJWlBPRF9RVUVTQVRNUFRfSU5GIiB2YWx1ZT0iSWxsaW1pdMOpIi8+DQoJCTx1aXRleHQgbmFtZT0iV0FSTklOR01TR19ZRVNTVFJJTkciIHZhbHVlPSJPdWkiLz4NCgkJPHVpdGV4dCBuYW1lPSJXQVJOSU5HTVNHX05PU1RSSU5HIiB2YWx1ZT0iTm9uIi8+DQoJCTx1aXRleHQgbmFtZT0iV0FSTklOR01TR19USVRMRVNUUklORyIgdmFsdWU9IkF2ZXJ0aXNzZW1lbnQgZGUgbmF2aWdhdGlvbiBkdSBxdWVzdGlvbm5haXJlIi8+DQoJCTx1aXRleHQgbmFtZT0iV0FSTklOR01TR19NU0dTVFJJTkciIHZhbHVlPSJWb3VzIG4nYXZleiBwYXMgcsOpcG9uZHUgw6AgY2VydGFpbmVzIHF1ZXN0aW9ucyBkZSBjZSBxdWVzdGlvbm5haXJlLiYjeEE7JiN4QTtTaSB2b3VzIGNsaXF1ZXogc3VyIE91aSwgdm91cyBxdWl0dGVyZXogbGUgcXVlc3Rpb25uYWlyZS4gQ2xpcXVleiBzdXIgTm9uIHBvdXIgY29udGludWVyIGxlIHF1ZXN0aW9ubmFpcmUuIi8+DQoJCTx1aXRleHQgbmFtZT0iSU5GT1JNQVRJT05fSDI2NF9GTEFTSFBMQVlFUiIgdmFsdWU9IkxhIHZlcnNpb24gZGUgRmxhc2ggUGxheWVyIGFjdHVlbGxlbWVudCBpbnN0YWxsw6llIHN1ciB2b3RyZSBtYWNoaW5lIG5lIHByZW5kIHBhcyBlbiBjaGFyZ2UgY2UgdHlwZSBkZSB2aWTDqW8uIENsaXF1ZXogc3VyIGxhIHpvbmUgdmlkw6lvIHBvdXIgdMOpbMOpY2hhcmdlciBsYSBkZXJuacOocmUgdmVyc2lvbiBkZ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bnRyZXIgbCdlbmNhZHLDqSBhdXggcGFydGljaXBhbnRzIi8+DQoJCTx1aXRleHQgbmFtZT0iTVVURSIgdmFsdWU9Ik11ZXQiLz4NCgkJPHVpdGV4dCBuYW1lPSJET0NXUkFQX1RJVExFIiB2YWx1ZT0iUGnDqGNlIGpvaW50ZSBQcmVzZW50ZXIiLz4NCgkJPHVpdGV4dCBuYW1lPSJET0NXUkFQX01TRyIgdmFsdWU9IkVucmVnaXN0cmVyIHN1ciBtb24gb3JkaW5hdGV1ciIvPg0KCQk8dWl0ZXh0IG5hbWU9IkRPQ1dSQVBfUFJPTVBUIiB2YWx1ZT0iQ2xpcXVlciBwb3VyIHTDqWzDqWNoYXJnZXIiLz4NCgk8L2xhbmd1YWdlPg0KCTxsYW5ndWFnZSBpZD0iamEiPg0KCQk8IS0tIGZvcm1hdCBmb3IgdWlmb250IHZhbHVlIGlzICJmb250LHNpemUsaXNib2xkLGlzaXRhbGljLGlzc2hhZG93ZWQiIC0tPg0KCQk8dWlmb250IG5hbWU9IkZPTlRfUVVJWlpJTkciIHZhbHVlPSJWZXJkYW5hLDksZmFsc2UsZmFsc2UsZmFsc2UiLz4NCgkJPHVpZm9udCBuYW1lPSJGT05UX1NDUlVCU1RBVFVTIiB2YWx1ZT0iVmVyZGFuYSwxMSxmYWxzZSxmYWxzZSx0cnVlIi8+DQoJCTx1aWZvbnQgbmFtZT0iRk9OVF9TQ1JVQlRJTUUiIHZhbHVlPSJWZXJkYW5hLDksZmFsc2UsZmFsc2UsdHJ1ZSIvPg0KCQk8dWlmb250IG5hbWU9IkZPTlRfRUxBUFNFRFRJTUUiIHZhbHVlPSJWZXJkYW5hLDExLHRydWUsZmFsc2UsZmFsc2UiLz4NCgkJPHVpZm9udCBuYW1lPSJGT05UX1VUSUxTTUVOVSIgdmFsdWU9IlZlcmRhbmEsOSx0cnVlLGZhbHNlLGZhbHNlIi8+DQoJCTx1aWZvbnQgbmFtZT0iRk9OVF9UQUJTIiB2YWx1ZT0iVmVyZGFuYSwxMCxmYWxzZSxmYWxzZSxmYWxzZSIvPg0KCQk8dWlmb250IG5hbWU9IkZPTlRfUFJFU0VOVEFUSU9OTkFNRSIgdmFsdWU9IlZlcmRhbmEsMTUsZmFsc2UsZmFsc2UsdHJ1ZSIvPg0KCQk8dWlmb250IG5hbWU9IkZPTlRfUFJFU0VOVEVSTkFNRSIgdmFsdWU9IlZlcmRhbmEsMTUsdHJ1ZSxmYWxzZSx0cnVlIi8+DQoJCTx1aWZvbnQgbmFtZT0iRk9OVF9QUkVTRU5URVJUSVRMRSIgdmFsdWU9IlZlcmRhbmEsMTE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ExLGZhbHNlLGZhbHNlLHRydWUiLz4NCgkJPHVpZm9udCBuYW1lPSJGT05UX0JJT1dJTiIgdmFsdWU9IlZlcmRhbmEsMTEsZmFsc2UsZmFsc2UsZmFsc2UiLz4NCgkJPHVpZm9udCBuYW1lPSJGT05UX0xJU1RIRUFESU5HIiB2YWx1ZT0iVmVyZGFuYSwxMSxmYWxzZSxmYWxzZSxmYWxzZSIvPg0KCQk8dWlmb250IG5hbWU9IkZPTlRfV0lOVElUTEUiIHZhbHVlPSJWZXJkYW5hLDEx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uOCueODqeOCpOODiSA6ICVuIi8+DQoJCTwhLS0gc3Vic3RpdHV0aW9uOiAlbiA9PSBzbGlkZSBudW1iZXIgLS0+DQoJCTwhLS0gc3Vic3RpdHV0aW9uOiAldCA9PSB0b3RhbCBzbGlkZSBjb3VudCAtLT4NCgkJPHVpdGV4dCBuYW1lPSJTQ1JVQkJBUlNUQVRVU19TTElERUlORk8iIHZhbHVlPSLjgrnjg6njgqTjg4kgOiAlbiAvICV0IHwgIi8+DQoJCTx1aXRleHQgbmFtZT0iU0NSVUJCQVJTVEFUVVNfU1RPUFBFRCIgdmFsdWU9IuWBnOatoiIvPg0KCQk8dWl0ZXh0IG5hbWU9IlNDUlVCQkFSU1RBVFVTX1BMQVlJTkciIHZhbHVlPSLlho3nlJ/kuK0iLz4NCgkJPHVpdGV4dCBuYW1lPSJTQ1JVQkJBUlNUQVRVU19OT0FVRElPIiB2YWx1ZT0i6Z+z5aOw44Gq44GXIi8+DQoJCTx1aXRleHQgbmFtZT0iU0NSVUJCQVJTVEFUVVNfVklEUExBWUlORyIgdmFsdWU9IuODk+ODh+OCquWGjeeUn+S4rSIvPg0KCQk8dWl0ZXh0IG5hbWU9IlNDUlVCQkFSU1RBVFVTX0xPQURJTkciIHZhbHVlPSLjg63jg7zjg4nkuK0iLz4NCgkJPHVpdGV4dCBuYW1lPSJTQ1JVQkJBUlNUQVRVU19CVUZGRVJJTkciIHZhbHVlPSLjg5Djg4Pjg5XjgqHkuK0iLz4NCgkJPHVpdGV4dCBuYW1lPSJTQ1JVQkJBUlNUQVRVU19RVUVTVElPTiIgdmFsdWU9IuizquWVj+OBq+etlOOBiOOBpuS4i+OBleOBhCIvPg0KCQk8dWl0ZXh0IG5hbWU9IlNDUlVCQkFSU1RBVFVTX1JFVklFV1FVSVoiIHZhbHVlPSLjgq/jgqTjgrrjgpLjg6zjg5Pjg6Xjg7zjgZfjgabjgYTjgb7jgZkiLz4NCgkJPCEtLSBzdWJzdGl0dXRpb246ICVtID09IG1pbnV0ZXMgcmVtYWluaW5nIC0tPg0KCQk8IS0tIHN1YnN0aXR1dGlvbjogJXMgPT0gc2Vjb25kcyByZW1haW5pbmcgLS0+DQoJCTx1aXRleHQgbmFtZT0iRUxBUFNFRCIgdmFsdWU9Iuaui+OCiiA6ICVtIOWIhiAlcyDnp5IiLz4NCgkJPHVpdGV4dCBuYW1lPSJOT1RGT1VORCIgdmFsdWU9IuS9leOCguimi+OBpOOBi+OCiuOBvuOBm+OCkyIvPg0KCQk8dWl0ZXh0IG5hbWU9IkFUVEFDSE1FTlRTIiB2YWx1ZT0i5re75LuYIi8+DQoJCTwhLS0gc3Vic3RpdHV0aW9uOiAlcCA9PSBjdXJyZW50IHNwZWFrZXIncyB0aXRsZSAtLT4NCgkJPHVpdGV4dCBuYW1lPSJCSU9XSU5fVElUTEUiIHZhbHVlPSLntYzmrbQgOiAlcCIvPg0KCQk8dWl0ZXh0IG5hbWU9IkJJT0JUTl9USVRMRSIgdmFsdWU9Iue1jOattCIvPg0KCQk8dWl0ZXh0IG5hbWU9IkRJVklERVJCVE5fVElUTEUiIHZhbHVlPSJ8Ii8+DQoJCTx1aXRleHQgbmFtZT0iQ09OVEFDVEJUTl9USVRMRSIgdmFsdWU9IuOBiuWVj+OBhOWQiOOCj+OBmyIvPg0KCQk8dWl0ZXh0IG5hbWU9IlRBQl9RVUlaIiB2YWx1ZT0i44Kv44Kk44K6Ii8+DQoJCTx1aXRleHQgbmFtZT0iVEFCX09VVExJTkUiIHZhbHVlPSLjgqLjgqbjg4jjg6njgqTjg7MiLz4NCgkJPHVpdGV4dCBuYW1lPSJUQUJfVEhVTUIiIHZhbHVlPSLjgrXjg6Djg43jg7zjg6siLz4NCgkJPHVpdGV4dCBuYW1lPSJUQUJfTk9URVMiIHZhbHVlPSLjg47jg7zjg4giLz4NCgkJPHVpdGV4dCBuYW1lPSJUQUJfU0VBUkNIIiB2YWx1ZT0i5qSc57SiIi8+DQoJCTx1aXRleHQgbmFtZT0iU0xJREVfSEVBRElORyIgdmFsdWU9IuOCueODqeOCpOODieOCv+OCpOODiOODqyIvPg0KCQk8dWl0ZXh0IG5hbWU9IkRVUkFUSU9OX0hFQURJTkciIHZhbHVlPSLplbfjgZUiLz4NCgkJPHVpdGV4dCBuYW1lPSJTRUFSQ0hfSEVBRElORyIgdmFsdWU9IuaknOe0ouOBmeOCi+ODhuOCreOCueODiCA6ICIvPg0KCQk8dWl0ZXh0IG5hbWU9IlRIVU1CX0hFQURJTkciIHZhbHVlPSLjgrnjg6njgqTjg4kiLz4NCgkJPHVpdGV4dCBuYW1lPSJUSFVNQl9JTkZPIiB2YWx1ZT0i44K544Op44Kk44OJ44K/44Kk44OI44OrIC8g6ZW344GVIi8+DQoJCTx1aXRleHQgbmFtZT0iQVRUQUNITkFNRV9IRUFESU5HIiB2YWx1ZT0i44OV44Kh44Kk44Or5ZCNIi8+DQoJCTx1aXRleHQgbmFtZT0iQVRUQUNIU0laRV9IRUFESU5HIiB2YWx1ZT0i44K144Kk44K6Ii8+DQoJCTx1aXRleHQgbmFtZT0iU0xJREVfTk9URVMiIHZhbHVlPSLjgrnjg6njgqTjg4njg47jg7zjg4giLz4NCgkJPCEtLXF1aXogcG9kIGFuZCBtZXNzYWdlIGJveCB0ZXh0cy0tPg0KCQk8dWl0ZXh0IG5hbWU9IlFVSVpQT0RfUVVJWl9BVFRFTVBUIiB2YWx1ZT0i44Kv44Kk44K66Kmm6KGM5Zue5pWwIDogIi8+DQoJCTx1aXRleHQgbmFtZT0iUVVJWlBPRF9RVUlaX0FUVEVNUFRfVkFMVUUiIHZhbHVlPSIlbiAvICV0Ii8+DQoJCTx1aXRleHQgbmFtZT0iUVVJWlBPRF9RVUlaX1NDT1JFIiB2YWx1ZT0i44K544Kz44KiIDogIi8+DQoJCTx1aXRleHQgbmFtZT0iUVVJWlBPRF9RVUlaX1BBU1NTQ09SRSIgdmFsdWU9IuWQiOagvOeCuSA6Ii8+DQoJCTx1aXRleHQgbmFtZT0iUVVJWlBPRF9RVUlaX01BWFNDT1JFIiB2YWx1ZT0i5pyA6auY5b6X54K5IDogIi8+DQoJCTx1aXRleHQgbmFtZT0iUVVJWlBPRF9RVUVTQVRNUFRfU1RSIiB2YWx1ZT0i6Kmm6KGM5Zue5pWwIDogJW4gLyAldCIvPg0KCQk8dWl0ZXh0IG5hbWU9IlFVSVpQT0RfUVVFU1RZUEVfU1RSIiB2YWx1ZT0i44K/44Kk44OXIDogJXMiLz4NCgkJPHVpdGV4dCBuYW1lPSJRVUlaUE9EX1FVRVNUWVBFX0dSRCIgdmFsdWU9IuipleS+oSIvPg0KCQk8dWl0ZXh0IG5hbWU9IlFVSVpQT0RfUVVFU1RZUEVfU1ZZIiB2YWx1ZT0i44Ki44Oz44Kx44O844OIIi8+DQoJCTx1aXRleHQgbmFtZT0iUVVJWlBPRF9RVUlaQVRNUFRfSU5GIiB2YWx1ZT0i54Sh5Yi26ZmQIi8+DQoJCTx1aXRleHQgbmFtZT0iUVVJWlBPRF9RVUVTQVRNUFRfSU5GIiB2YWx1ZT0i54Sh5Yi26ZmQIi8+DQoJCTx1aXRleHQgbmFtZT0iV0FSTklOR01TR19ZRVNTVFJJTkciIHZhbHVlPSLjga/jgYQiLz4NCgkJPHVpdGV4dCBuYW1lPSJXQVJOSU5HTVNHX05PU1RSSU5HIiB2YWx1ZT0i44GE44GE44GIIi8+DQoJCTx1aXRleHQgbmFtZT0iV0FSTklOR01TR19USVRMRVNUUklORyIgdmFsdWU9IuOCr+OCpOOCuuOBruODiuODk+OCsuODvOOCt+ODp+ODs+OBq+mWouOBmeOCi+itpuWRiiIvPg0KCQk8dWl0ZXh0IG5hbWU9IldBUk5JTkdNU0dfTVNHU1RSSU5HIiB2YWx1ZT0i44GT44Gu44Kv44Kk44K644Gr44Gv44CB44G+44Gg6Kej562U44GX44Gm44GE44Gq44GE6LOq5ZWP44GM44GC44KK44G+44GZ44CCJiN4QTsmI3hBOyDjgq/jgqTjgrrjgpLntYLkuobjgZnjgovjgavjga/jgIHjgIzjga/jgYTjgI3jgpLjgq/jg6rjg4Pjgq/jgZfjgb7jgZnjgILjgq/jgqTjgrrjgpLntprooYzjgZnjgovjgavjga/jgIHjgIzjgYTjgYTjgYjjgI3jgpLjgq/jg6rjg4Pjgq/jgZfjgb7jgZnjgIIiLz4NCgkJPHVpdGV4dCBuYW1lPSJJTkZPUk1BVElPTl9IMjY0X0ZMQVNIUExBWUVSIiB2YWx1ZT0i44GK5L2/44GE44Gu44Kz44Oz44OU44Ol44O844K/44Gr54++5Zyo44Kk44Oz44K544OI44O844Or44GV44KM44Gm44GE44KLIEZsYXNoIFBsYXllciDjga7jg5Djg7zjgrjjg6fjg7Pjga/jgIHjgZPjga7jg5Pjg4fjgqrjgpLjgrXjg53jg7zjg4jjgZfjgabjgYTjgb7jgZvjgpPjgILmnIDmlrDjga4gRmxhc2ggUGxheWVyIOOCkuODgOOCpuODs+ODreODvOODieOBmeOCi+OBq+OBr+OAgeODk+ODh+OCqumgmOWfn+OCkuOCr+ODquODg+OCr+OBl+OBpuOBj+OBoOOBleOBhOOAg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LjgrXjgqTjg4njg5Djg7zjgpLlj4LliqDogIXjgavopovjgZvjgosiLz4NCgkJPHVpdGV4dCBuYW1lPSJNVVRFIiB2YWx1ZT0i44Of44Ol44O844OIIi8+DQoJCTx1aXRleHQgbmFtZT0iRE9DV1JBUF9USVRMRSIgdmFsdWU9IlByZXNlbnRlciDmt7vku5jjg5XjgqHjgqTjg6siLz4NCgkJPHVpdGV4dCBuYW1lPSJET0NXUkFQX01TRyIgdmFsdWU9IuODnuOCpOOCs+ODs+ODlOODpeODvOOCv+OBq+S/neWtmCIvPg0KCQk8dWl0ZXh0IG5hbWU9IkRPQ1dSQVBfUFJPTVBUIiB2YWx1ZT0i44Kv44Oq44OD44Kv44GX44Gm44OA44Km44Oz44Ot44O844OJIi8+DQoJPC9sYW5ndWFnZT4NCgk8bGFuZ3VhZ2UgaWQ9ImtvIj4NCgkJPCEtLSBmb3JtYXQgZm9yIHVpZm9udCB2YWx1ZSBpcyAiZm9udCxzaXplLGlzYm9sZCxpc2l0YWxpYyxpc3NoYWRvd2VkIiAtLT4NCgkJPHVpZm9udCBuYW1lPSJGT05UX1FVSVpaSU5HIiB2YWx1ZT0iVmVyZGFuYSw5LGZhbHNlLGZhbHNlLGZhbHNlIi8+DQoJCTx1aWZvbnQgbmFtZT0iRk9OVF9TQ1JVQlNUQVRVUyIgdmFsdWU9IlZlcmRhbmEsMTEsZmFsc2UsZmFsc2UsdHJ1ZSIvPg0KCQk8dWlmb250IG5hbWU9IkZPTlRfU0NSVUJUSU1FIiB2YWx1ZT0iVmVyZGFuYSw5LGZhbHNlLGZhbHNlLHRydWUiLz4NCgkJPHVpZm9udCBuYW1lPSJGT05UX0VMQVBTRURUSU1FIiB2YWx1ZT0iVmVyZGFuYSwxMSx0cnVlLGZhbHNlLGZhbHNlIi8+DQoJCTx1aWZvbnQgbmFtZT0iRk9OVF9VVElMU01FTlUiIHZhbHVlPSJWZXJkYW5hLDksdHJ1ZSxmYWxzZSxmYWxzZSIvPg0KCQk8dWlmb250IG5hbWU9IkZPTlRfVEFCUyIgdmFsdWU9IlZlcmRhbmEsMTEsZmFsc2UsZmFsc2UsZmFsc2UiLz4NCgkJPHVpZm9udCBuYW1lPSJGT05UX1BSRVNFTlRBVElPTk5BTUUiIHZhbHVlPSJWZXJkYW5hLDE1LGZhbHNlLGZhbHNlLHRydWUiLz4NCgkJPHVpZm9udCBuYW1lPSJGT05UX1BSRVNFTlRFUk5BTUUiIHZhbHVlPSJWZXJkYW5hLDE1LHRydWUsZmFsc2UsdHJ1ZSIvPg0KCQk8dWlmb250IG5hbWU9IkZPTlRfUFJFU0VOVEVSVElUTEUiIHZhbHVlPSJWZXJkYW5hLDExLGZhbHNlLGZhbHNlLHRydWUiLz4NCgkJPHVpZm9udCBuYW1lPSJGT05UX0JJT0JUTiIgdmFsdWU9IlZlcmRhbmEsMTE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xMSxmYWxzZSxmYWxzZSx0cnVlIi8+DQoJCTx1aWZvbnQgbmFtZT0iRk9OVF9CSU9XSU4iIHZhbHVlPSJWZXJkYW5hLDExLGZhbHNlLGZhbHNlLGZhbHNlIi8+DQoJCTx1aWZvbnQgbmFtZT0iRk9OVF9MSVNUSEVBRElORyIgdmFsdWU9IlZlcmRhbmEsMTEsZmFsc2UsZmFsc2UsZmFsc2UiLz4NCgkJPHVpZm9udCBuYW1lPSJGT05UX1dJTlRJVExFIiB2YWx1ZT0iVmVyZGFuYSwxM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LsiqzrnbzsnbTrk5wgJW4iLz4NCgkJPCEtLSBzdWJzdGl0dXRpb246ICVuID09IHNsaWRlIG51bWJlciAtLT4NCgkJPCEtLSBzdWJzdGl0dXRpb246ICV0ID09IHRvdGFsIHNsaWRlIGNvdW50IC0tPg0KCQk8dWl0ZXh0IG5hbWU9IlNDUlVCQkFSU1RBVFVTX1NMSURFSU5GTyIgdmFsdWU9IuyKrOudvOydtOuTnCAlbiAvICV0IHwgIi8+DQoJCTx1aXRleHQgbmFtZT0iU0NSVUJCQVJTVEFUVVNfU1RPUFBFRCIgdmFsdWU9IuykkeyngOuQqCIvPg0KCQk8dWl0ZXh0IG5hbWU9IlNDUlVCQkFSU1RBVFVTX1BMQVlJTkciIHZhbHVlPSLsnqzsg50iLz4NCgkJPHVpdGV4dCBuYW1lPSJTQ1JVQkJBUlNUQVRVU19OT0FVRElPIiB2YWx1ZT0i7Jik65SU7JikIOyXhuydjCIvPg0KCQk8dWl0ZXh0IG5hbWU9IlNDUlVCQkFSU1RBVFVTX1ZJRFBMQVlJTkciIHZhbHVlPSLruYTrlJTsmKQg7J6s7IOdIOykkSIvPg0KCQk8dWl0ZXh0IG5hbWU9IlNDUlVCQkFSU1RBVFVTX0xPQURJTkciIHZhbHVlPSLroZzrlKkiLz4NCgkJPHVpdGV4dCBuYW1lPSJTQ1JVQkJBUlNUQVRVU19CVUZGRVJJTkciIHZhbHVlPSLrsoTtjbzrp4EiLz4NCgkJPHVpdGV4dCBuYW1lPSJTQ1JVQkJBUlNUQVRVU19RVUVTVElPTiIgdmFsdWU9IuyniOusuOyXkCDri7XtlZjquLAiLz4NCgkJPHVpdGV4dCBuYW1lPSJTQ1JVQkJBUlNUQVRVU19SRVZJRVdRVUlaIiB2YWx1ZT0i7KeI66y4IOuLpOyLnOuztOq4sCIvPg0KCQk8IS0tIHN1YnN0aXR1dGlvbjogJW0gPT0gbWludXRlcyByZW1haW5pbmcgLS0+DQoJCTwhLS0gc3Vic3RpdHV0aW9uOiAlcyA9PSBzZWNvbmRzIHJlbWFpbmluZyAtLT4NCgkJPHVpdGV4dCBuYW1lPSJFTEFQU0VEIiB2YWx1ZT0iJW3rtoQgJXPstIgg64Ko7J2MIi8+DQoJCTx1aXRleHQgbmFtZT0iTk9URk9VTkQiIHZhbHVlPSLsl4bsnYwiLz4NCgkJPHVpdGV4dCBuYW1lPSJBVFRBQ0hNRU5UUyIgdmFsdWU9IuyyqOu2gCDtjIzsnbwiLz4NCgkJPCEtLSBzdWJzdGl0dXRpb246ICVwID09IGN1cnJlbnQgc3BlYWtlcidzIHRpdGxlIC0tPg0KCQk8dWl0ZXh0IG5hbWU9IkJJT1dJTl9USVRMRSIgdmFsdWU9IuqyveugpSDshozqsJw6ICVwIi8+DQoJCTx1aXRleHQgbmFtZT0iQklPQlROX1RJVExFIiB2YWx1ZT0i6rK966ClIOyGjOqwnCIvPg0KCQk8dWl0ZXh0IG5hbWU9IkRJVklERVJCVE5fVElUTEUiIHZhbHVlPSJ8Ii8+DQoJCTx1aXRleHQgbmFtZT0iQ09OVEFDVEJUTl9USVRMRSIgdmFsdWU9IuyXsOudveyymCIvPg0KCQk8dWl0ZXh0IG5hbWU9IlRBQl9RVUlaIiB2YWx1ZT0i7YC07KaIIi8+DQoJCTx1aXRleHQgbmFtZT0iVEFCX09VVExJTkUiIHZhbHVlPSLqsJzsmpQiLz4NCgkJPHVpdGV4dCBuYW1lPSJUQUJfVEhVTUIiIHZhbHVlPSLstpXshoztjJAiLz4NCgkJPHVpdGV4dCBuYW1lPSJUQUJfTk9URVMiIHZhbHVlPSLrhbjtirgiLz4NCgkJPHVpdGV4dCBuYW1lPSJUQUJfU0VBUkNIIiB2YWx1ZT0i6rKA7IOJIi8+DQoJCTx1aXRleHQgbmFtZT0iU0xJREVfSEVBRElORyIgdmFsdWU9IuyKrOudvOydtOuTnCDsoJzrqqkiLz4NCgkJPHVpdGV4dCBuYW1lPSJEVVJBVElPTl9IRUFESU5HIiB2YWx1ZT0i7J6s7IOd7Iuc6rCEIi8+DQoJCTx1aXRleHQgbmFtZT0iU0VBUkNIX0hFQURJTkciIHZhbHVlPSLthY3siqTtirgg6rKA7IOJOiIvPg0KCQk8dWl0ZXh0IG5hbWU9IlRIVU1CX0hFQURJTkciIHZhbHVlPSLsiqzrnbzsnbTrk5wiLz4NCgkJPHVpdGV4dCBuYW1lPSJUSFVNQl9JTkZPIiB2YWx1ZT0i7KCc66qpL+yerOyDneyLnOqwhCIvPg0KCQk8dWl0ZXh0IG5hbWU9IkFUVEFDSE5BTUVfSEVBRElORyIgdmFsdWU9Iu2MjOydvCDsnbTrpoQiLz4NCgkJPHVpdGV4dCBuYW1lPSJBVFRBQ0hTSVpFX0hFQURJTkciIHZhbHVlPSLtgazquLAiLz4NCgkJPHVpdGV4dCBuYW1lPSJTTElERV9OT1RFUyIgdmFsdWU9IuyKrOudvOydtOuTnCDrhbjtirgiLz4NCgkJPCEtLXF1aXogcG9kIGFuZCBtZXNzYWdlIGJveCB0ZXh0cy0tPg0KCQk8dWl0ZXh0IG5hbWU9IlFVSVpQT0RfUVVJWl9BVFRFTVBUIiB2YWx1ZT0i7YC07KaIIOyLnOuPhCDtmp/siJg6Ii8+DQoJCTx1aXRleHQgbmFtZT0iUVVJWlBPRF9RVUlaX0FUVEVNUFRfVkFMVUUiIHZhbHVlPSIlbi8ldCIvPg0KCQk8dWl0ZXh0IG5hbWU9IlFVSVpQT0RfUVVJWl9TQ09SRSIgdmFsdWU9IuuTneygkDoiLz4NCgkJPHVpdGV4dCBuYW1lPSJRVUlaUE9EX1FVSVpfUEFTU1NDT1JFIiB2YWx1ZT0i7Ya16rO8IOygkOyImDoiLz4NCgkJPHVpdGV4dCBuYW1lPSJRVUlaUE9EX1FVSVpfTUFYU0NPUkUiIHZhbHVlPSLstZzqs6Ag7KCQ7IiYOiIvPg0KCQk8dWl0ZXh0IG5hbWU9IlFVSVpQT0RfUVVFU0FUTVBUX1NUUiIgdmFsdWU9IuyLnOuPhCDtmp/siJg6ICVuLyV0Ii8+DQoJCTx1aXRleHQgbmFtZT0iUVVJWlBPRF9RVUVTVFlQRV9TVFIiIHZhbHVlPSLsnKDtmJU6ICVzIi8+DQoJCTx1aXRleHQgbmFtZT0iUVVJWlBPRF9RVUVTVFlQRV9HUkQiIHZhbHVlPSLsoJDsiJgg66ek6riw6riwIOyZhOujjCIvPg0KCQk8dWl0ZXh0IG5hbWU9IlFVSVpQT0RfUVVFU1RZUEVfU1ZZIiB2YWx1ZT0i7ISk66y4IOyhsOyCrCIvPg0KCQk8dWl0ZXh0IG5hbWU9IlFVSVpQT0RfUVVJWkFUTVBUX0lORiIgdmFsdWU9IuustO2VnCIvPg0KCQk8dWl0ZXh0IG5hbWU9IlFVSVpQT0RfUVVFU0FUTVBUX0lORiIgdmFsdWU9IuustO2VnCIvPg0KCQk8dWl0ZXh0IG5hbWU9IldBUk5JTkdNU0dfWUVTU1RSSU5HIiB2YWx1ZT0i7JiIIi8+DQoJCTx1aXRleHQgbmFtZT0iV0FSTklOR01TR19OT1NUUklORyIgdmFsdWU9IuyVhOuLiOyYpCIvPg0KCQk8dWl0ZXh0IG5hbWU9IldBUk5JTkdNU0dfVElUTEVTVFJJTkciIHZhbHVlPSLtgLTspogg64K067mE6rKM7J207IWYIOqyveqzoCIvPg0KCQk8dWl0ZXh0IG5hbWU9IldBUk5JTkdNU0dfTVNHU1RSSU5HIiB2YWx1ZT0i7J20IO2AtOymiOyXkOyEnCDsi5zrj4TtlZjsp4Ag7JWK7J2AIOyniOusuOydtCDsnojsirXri4jri6QuJiN4QTsmI3hBO+2AtOymiOulvCDsooXro4ztlZjroKTrqbQgW+yYiF3rpbwg7YG066at7ZWY6rOgLCDtgLTspojrpbwg6rOE7IaN7ZWY66Ck66m0IFvslYTri4jsmKRd66W8IO2BtOumre2VmOyLreyLnOyYpC4iLz4NCgkJPHVpdGV4dCBuYW1lPSJJTkZPUk1BVElPTl9IMjY0X0ZMQVNIUExBWUVSIiB2YWx1ZT0i7Iuc7Iqk7YWc7JeQIOyEpOy5mOuQmOyWtCDsnojripQg7ZiE7J6sIOuyhOyghOydmCBGbGFzaCBQbGF5ZXLripQg7J20IOu5hOuUlOyYpOulvCDsp4Dsm5DtlZjsp4Ag7JWK7Iq164uI64ukLiDstZzsi6AgRmxhc2ggUGxheWVy66W8IOuLpOyatOuhnOuTnO2VmOugpOuptCDruYTrlJTsmKQg7JiB7Jet7J2EIO2BtOumre2VmOyLreyLnOyYpC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7LC47Jes7J6Q7JeQ6rKMIOyEuOuhnCDrp4nrjIAg67O07J206riwIi8+DQoJCTx1aXRleHQgbmFtZT0iTVVURSIgdmFsdWU9IuydjOyGjOqxsCIvPg0KCQk8dWl0ZXh0IG5hbWU9IkRPQ1dSQVBfVElUTEUiIHZhbHVlPSJQcmVzZW50ZXIg7YyM7J28IOyyqOu2gCIvPg0KCQk8dWl0ZXh0IG5hbWU9IkRPQ1dSQVBfTVNHIiB2YWx1ZT0i64K0IOy7tO2TqO2EsOyXkCDsoIDsnqUiLz4NCgkJPHVpdGV4dCBuYW1lPSJET0NXUkFQX1BST01QVCIgdmFsdWU9Iu2BtOumre2VmOyXrCDri6TsmrTroZzrk5wiLz4NCgk8L2xhbmd1YWdlPg0KCTxsYW5ndWFnZSBpZD0iZXM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RGlhcG9zaXRpdmEgJW4iLz4NCgkJPCEtLSBzdWJzdGl0dXRpb246ICVuID09IHNsaWRlIG51bWJlciAtLT4NCgkJPCEtLSBzdWJzdGl0dXRpb246ICV0ID09IHRvdGFsIHNsaWRlIGNvdW50IC0tPg0KCQk8dWl0ZXh0IG5hbWU9IlNDUlVCQkFSU1RBVFVTX1NMSURFSU5GTyIgdmFsdWU9IkRpYXBvc2l0aXZhICVuIC8gJXQgfCAiLz4NCgkJPHVpdGV4dCBuYW1lPSJTQ1JVQkJBUlNUQVRVU19TVE9QUEVEIiB2YWx1ZT0iRGV0ZW5pZGEiLz4NCgkJPHVpdGV4dCBuYW1lPSJTQ1JVQkJBUlNUQVRVU19QTEFZSU5HIiB2YWx1ZT0iUmVwcm9kdWNpZW5kbyIvPg0KCQk8dWl0ZXh0IG5hbWU9IlNDUlVCQkFSU1RBVFVTX05PQVVESU8iIHZhbHVlPSJTaW4gc29uaWRvIi8+DQoJCTx1aXRleHQgbmFtZT0iU0NSVUJCQVJTVEFUVVNfVklEUExBWUlORyIgdmFsdWU9IlbDrWRlbyBlbiByZXByb2QuIi8+DQoJCTx1aXRleHQgbmFtZT0iU0NSVUJCQVJTVEFUVVNfTE9BRElORyIgdmFsdWU9IkNhcmdhbmRvIi8+DQoJCTx1aXRleHQgbmFtZT0iU0NSVUJCQVJTVEFUVVNfQlVGRkVSSU5HIiB2YWx1ZT0iQWxtYWNlbmFuZG8gZW4gYsO6ZmVyIi8+DQoJCTx1aXRleHQgbmFtZT0iU0NSVUJCQVJTVEFUVVNfUVVFU1RJT04iIHZhbHVlPSJDb250ZXN0YXIgcHJlZ3VudGEiLz4NCgkJPHVpdGV4dCBuYW1lPSJTQ1JVQkJBUlNUQVRVU19SRVZJRVdRVUlaIiB2YWx1ZT0iUmV2aXNhbmRvIHBydWViYSIvPg0KCQk8IS0tIHN1YnN0aXR1dGlvbjogJW0gPT0gbWludXRlcyByZW1haW5pbmcgLS0+DQoJCTwhLS0gc3Vic3RpdHV0aW9uOiAlcyA9PSBzZWNvbmRzIHJlbWFpbmluZyAtLT4NCgkJPHVpdGV4dCBuYW1lPSJFTEFQU0VEIiB2YWx1ZT0iJW0gbWludXRvcyAlcyBzZWd1bmRvcyByZXN0YW50ZXMiLz4NCgkJPHVpdGV4dCBuYW1lPSJOT1RGT1VORCIgdmFsdWU9Ik5vIHNlIGhhIGVuY29udHJhZG8gbmFkYSIvPg0KCQk8dWl0ZXh0IG5hbWU9IkFUVEFDSE1FTlRTIiB2YWx1ZT0iQXJjaGl2b3MgYWRqdW50b3MiLz4NCgkJPCEtLSBzdWJzdGl0dXRpb246ICVwID09IGN1cnJlbnQgc3BlYWtlcidzIHRpdGxlIC0tPg0KCQk8dWl0ZXh0IG5hbWU9IkJJT1dJTl9USVRMRSIgdmFsdWU9IkJpb2dyYWbDrWE6ICVwIi8+DQoJCTx1aXRleHQgbmFtZT0iQklPQlROX1RJVExFIiB2YWx1ZT0iQmlvZ3JhZsOtYSIvPg0KCQk8dWl0ZXh0IG5hbWU9IkRJVklERVJCVE5fVElUTEUiIHZhbHVlPSJ8Ii8+DQoJCTx1aXRleHQgbmFtZT0iQ09OVEFDVEJUTl9USVRMRSIgdmFsdWU9IkNvbnRhY3RvIi8+DQoJCTx1aXRleHQgbmFtZT0iVEFCX1FVSVoiIHZhbHVlPSJQcnVlYmEiLz4NCgkJPHVpdGV4dCBuYW1lPSJUQUJfT1VUTElORSIgdmFsdWU9IkNvbnRvcm5vIi8+DQoJCTx1aXRleHQgbmFtZT0iVEFCX1RIVU1CIiB2YWx1ZT0iTWluaWF0LiIvPg0KCQk8dWl0ZXh0IG5hbWU9IlRBQl9OT1RFUyIgdmFsdWU9Ik5vdGFzIi8+DQoJCTx1aXRleHQgbmFtZT0iVEFCX1NFQVJDSCIgdmFsdWU9IkJ1c2NhciIvPg0KCQk8dWl0ZXh0IG5hbWU9IlNMSURFX0hFQURJTkciIHZhbHVlPSJUw610dWxvIGRlIGRpYXBvc2l0aXZhIi8+DQoJCTx1aXRleHQgbmFtZT0iRFVSQVRJT05fSEVBRElORyIgdmFsdWU9IkR1cmFjLiIvPg0KCQk8dWl0ZXh0IG5hbWU9IlNFQVJDSF9IRUFESU5HIiB2YWx1ZT0iQnVzY2FyIHRleHRvOiIvPg0KCQk8dWl0ZXh0IG5hbWU9IlRIVU1CX0hFQURJTkciIHZhbHVlPSJEaWFwb3NpdGl2YSIvPg0KCQk8dWl0ZXh0IG5hbWU9IlRIVU1CX0lORk8iIHZhbHVlPSJEdXIuL1TDrXQuIGRpYXAuIi8+DQoJCTx1aXRleHQgbmFtZT0iQVRUQUNITkFNRV9IRUFESU5HIiB2YWx1ZT0iTm9tYnJlIGRlIGFyY2hpdm8iLz4NCgkJPHVpdGV4dCBuYW1lPSJBVFRBQ0hTSVpFX0hFQURJTkciIHZhbHVlPSJUYW1hw7FvIi8+DQoJCTx1aXRleHQgbmFtZT0iU0xJREVfTk9URVMiIHZhbHVlPSJOb3RhcyBkZSBkaWFwb3NpdGl2YSIvPg0KCQk8IS0tcXVpeiBwb2QgYW5kIG1lc3NhZ2UgYm94IHRleHRzLS0+DQoJCTx1aXRleHQgbmFtZT0iUVVJWlBPRF9RVUlaX0FUVEVNUFQiIHZhbHVlPSJJbnRlbnRvIGRlIHBydWViYToiLz4NCgkJPHVpdGV4dCBuYW1lPSJRVUlaUE9EX1FVSVpfQVRURU1QVF9WQUxVRSIgdmFsdWU9IiVuIGRlICV0Ii8+DQoJCTx1aXRleHQgbmFtZT0iUVVJWlBPRF9RVUlaX1NDT1JFIiB2YWx1ZT0iUHVudHVhY2nDs246Ii8+DQoJCTx1aXRleHQgbmFtZT0iUVVJWlBPRF9RVUlaX1BBU1NTQ09SRSIgdmFsdWU9IlB1bnR1YWNpw7NuIHBhcmEgYXByb2JhcjoiLz4NCgkJPHVpdGV4dCBuYW1lPSJRVUlaUE9EX1FVSVpfTUFYU0NPUkUiIHZhbHVlPSJQdW50dWFjacOzbiBtw6F4aW1hOiIvPg0KCQk8dWl0ZXh0IG5hbWU9IlFVSVpQT0RfUVVFU0FUTVBUX1NUUiIgdmFsdWU9IkludGVudG9zOiAlbiBkZSAldCIvPg0KCQk8dWl0ZXh0IG5hbWU9IlFVSVpQT0RfUVVFU1RZUEVfU1RSIiB2YWx1ZT0iVGlwbzogJXMiLz4NCgkJPHVpdGV4dCBuYW1lPSJRVUlaUE9EX1FVRVNUWVBFX0dSRCIgdmFsdWU9IkNvbiBwdW50dWFjacOzbiIvPg0KCQk8dWl0ZXh0IG5hbWU9IlFVSVpQT0RfUVVFU1RZUEVfU1ZZIiB2YWx1ZT0iRW5jdWVzdGEiLz4NCgkJPHVpdGV4dCBuYW1lPSJRVUlaUE9EX1FVSVpBVE1QVF9JTkYiIHZhbHVlPSJJbmZpbml0byIvPg0KCQk8dWl0ZXh0IG5hbWU9IlFVSVpQT0RfUVVFU0FUTVBUX0lORiIgdmFsdWU9IkluZmluaXRvIi8+DQoJCTx1aXRleHQgbmFtZT0iV0FSTklOR01TR19ZRVNTVFJJTkciIHZhbHVlPSJTw60iLz4NCgkJPHVpdGV4dCBuYW1lPSJXQVJOSU5HTVNHX05PU1RSSU5HIiB2YWx1ZT0iTm8iLz4NCgkJPHVpdGV4dCBuYW1lPSJXQVJOSU5HTVNHX1RJVExFU1RSSU5HIiB2YWx1ZT0iQXZpc28gZGUgbmF2ZWdhY2nDs24gZGUgcHJ1ZWJhIi8+DQoJCTx1aXRleHQgbmFtZT0iV0FSTklOR01TR19NU0dTVFJJTkciIHZhbHVlPSJIYXkgcHJlZ3VudGFzIHNpbiBpbnRlbnRvcyBlbiBlc3RhIHBydWViYS4mI3hBOyYjeEE7UGFyYSBzYWxpciBkZSBsYSBwcnVlYmEsIGhhZ2EgY2xpYyBlbiBTw60uIFBhcmEgY29udGludWFyLCBoYWdhIGNsaWMgZW4gTm8uIi8+DQoJCTx1aXRleHQgbmFtZT0iSU5GT1JNQVRJT05fSDI2NF9GTEFTSFBMQVlFUiIgdmFsdWU9IkxhIHZlcnNpw7NuIGFjdHVhbCBkZSBGbGFzaCBQbGF5ZXIgaW5zdGFsYWRhIGVuIGVsIG9yZGVuYWRvciBubyBlcyBjb21wYXRpYmxlIGNvbiBlc3RlIHbDrWRlby4gSGFnYSBjbGljIGVuIGVsIMOhcmVhIGRlIHbDrWRlbyBwYXJhIGRlc2NhcmdhciBsYSDDumx0aW1hIHZlcnNpw7NuIGRlIEZsYXNoIFBsYXllci4iLz4NCgkJPCEtLSBzdWJzdGl0dXRpb246ICVwID09IHByZXNlbnRhdGlvbiB0aXRsZSAtLT4NCgkJPCEtLSBzdWJzdGl0dXRpb246ICVzID09IHNsaWRlIHRpdGxlIC0tPg0KCQk8IS0tIHN1YnN0aXR1dGlvbjogJW4gPT0gc2xpZGUgbnVtYmVyIC0tPg0KCQk8dWl0ZXh0IG5hbWU9IkJPT0tNQVJLIiB2YWx1ZT0iQWRvYmUgUHJlc2VudGVyOiAlcCIvPg0KCQk8IS0tIHN1YnN0aXR1dGlvbjogJXAgPT0gcHJlc2VudGF0aW9uIHRpdGxlIC0tPg0KCQk8IS0tIHN1YnN0aXR1dGlvbjogJXMgPT0gc2xpZGUgdGl0bGUgLS0+DQoJCTwhLS0gc3Vic3RpdHV0aW9uOiAlbiA9PSBzbGlkZSBudW1iZXIgLS0+DQoJCTx1aXRleHQgbmFtZT0iQk9PS01BUktTTElERSIgdmFsdWU9IkFkb2JlIFByZXNlbnRlcjogJXAgJXMiLz4NCgkJPHVpdGV4dCBuYW1lPSJTSE9XU0lERUJBUiIgdmFsdWU9Ik1vc3RyYXIgYmFycmEgbGF0ZXJhbCBhIGxvcyBwYXJ0aWNpcGFudGVzIi8+DQoJCTx1aXRleHQgbmFtZT0iTVVURSIgdmFsdWU9IlNpbGVuY2lhciIvPg0KCQk8dWl0ZXh0IG5hbWU9IkRPQ1dSQVBfVElUTEUiIHZhbHVlPSJBcmNoaXZvIGFkanVudG8gZGUgUHJlc2VudGVyIi8+DQoJCTx1aXRleHQgbmFtZT0iRE9DV1JBUF9NU0ciIHZhbHVlPSJHdWFyZGFyIGVuIE1pIFBDIi8+DQoJCTx1aXRleHQgbmFtZT0iRE9DV1JBUF9QUk9NUFQiIHZhbHVlPSJIYWdhIGNsaWMgZW4gRGVzY2FyZ2FyIi8+DQoJPC9sYW5ndWFnZT4NCgk8bGFuZ3VhZ2UgaWQ9InB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lNsaWRlICVuIi8+DQoJCTwhLS0gc3Vic3RpdHV0aW9uOiAlbiA9PSBzbGlkZSBudW1iZXIgLS0+DQoJCTwhLS0gc3Vic3RpdHV0aW9uOiAldCA9PSB0b3RhbCBzbGlkZSBjb3VudCAtLT4NCgkJPHVpdGV4dCBuYW1lPSJTQ1JVQkJBUlNUQVRVU19TTElERUlORk8iIHZhbHVlPSJTbGlkZSAlbiAvICV0IHwgIi8+DQoJCTx1aXRleHQgbmFtZT0iU0NSVUJCQVJTVEFUVVNfU1RPUFBFRCIgdmFsdWU9IlBhcmFkbyIvPg0KCQk8dWl0ZXh0IG5hbWU9IlNDUlVCQkFSU1RBVFVTX1BMQVlJTkciIHZhbHVlPSJSZXByb2R1emluZG8iLz4NCgkJPHVpdGV4dCBuYW1lPSJTQ1JVQkJBUlNUQVRVU19OT0FVRElPIiB2YWx1ZT0iU2VtIMOhdWRpbyIvPg0KCQk8dWl0ZXh0IG5hbWU9IlNDUlVCQkFSU1RBVFVTX1ZJRFBMQVlJTkciIHZhbHVlPSJWw61kZW8gZW0gcmVwcm9kdcOnw6NvIi8+DQoJCTx1aXRleHQgbmFtZT0iU0NSVUJCQVJTVEFUVVNfTE9BRElORyIgdmFsdWU9IkNhcnJlZ2FuZG8iLz4NCgkJPHVpdGV4dCBuYW1lPSJTQ1JVQkJBUlNUQVRVU19CVUZGRVJJTkciIHZhbHVlPSJBcm1hemVuYW5kbyBlbSBidWZmZXIiLz4NCgkJPHVpdGV4dCBuYW1lPSJTQ1JVQkJBUlNUQVRVU19RVUVTVElPTiIgdmFsdWU9IlJlc3BvbmRlciBwZXJndW50YSIvPg0KCQk8dWl0ZXh0IG5hbWU9IlNDUlVCQkFSU1RBVFVTX1JFVklFV1FVSVoiIHZhbHVlPSJSZXZpc2FuZG8gcXVlc3Rpb27DoXJpbyIvPg0KCQk8IS0tIHN1YnN0aXR1dGlvbjogJW0gPT0gbWludXRlcyByZW1haW5pbmcgLS0+DQoJCTwhLS0gc3Vic3RpdHV0aW9uOiAlcyA9PSBzZWNvbmRzIHJlbWFpbmluZyAtLT4NCgkJPHVpdGV4dCBuYW1lPSJFTEFQU0VEIiB2YWx1ZT0iJW0gbWludXRvcyAlcyBzZWd1bmRvcyByZXN0YW50ZXMiLz4NCgkJPHVpdGV4dCBuYW1lPSJOT1RGT1VORCIgdmFsdWU9Ik5hZGEgZW5jb250cmFkbyIvPg0KCQk8dWl0ZXh0IG5hbWU9IkFUVEFDSE1FTlRTIiB2YWx1ZT0iQW5leG9z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GF0byIvPg0KCQk8dWl0ZXh0IG5hbWU9IlRBQl9RVUlaIiB2YWx1ZT0iUXVlc3QuIi8+DQoJCTx1aXRleHQgbmFtZT0iVEFCX09VVExJTkUiIHZhbHVlPSJFc3F1ZW1hIi8+DQoJCTx1aXRleHQgbmFtZT0iVEFCX1RIVU1CIiB2YWx1ZT0iTWluaSIvPg0KCQk8dWl0ZXh0IG5hbWU9IlRBQl9OT1RFUyIgdmFsdWU9Ik5vdGFzIi8+DQoJCTx1aXRleHQgbmFtZT0iVEFCX1NFQVJDSCIgdmFsdWU9IkJ1c2NhIi8+DQoJCTx1aXRleHQgbmFtZT0iU0xJREVfSEVBRElORyIgdmFsdWU9IlTDrXR1bG8gZG8gc2xpZGUiLz4NCgkJPHVpdGV4dCBuYW1lPSJEVVJBVElPTl9IRUFESU5HIiB2YWx1ZT0iRHVyYcOnw6NvIi8+DQoJCTx1aXRleHQgbmFtZT0iU0VBUkNIX0hFQURJTkciIHZhbHVlPSJQcm9jdXJhciB0ZXh0bzoiLz4NCgkJPHVpdGV4dCBuYW1lPSJUSFVNQl9IRUFESU5HIiB2YWx1ZT0iU2xpZGUiLz4NCgkJPHVpdGV4dCBuYW1lPSJUSFVNQl9JTkZPIiB2YWx1ZT0iVMOtdHVsby9EdXJhw6fDo28gZG8gc2xpZGUiLz4NCgkJPHVpdGV4dCBuYW1lPSJBVFRBQ0hOQU1FX0hFQURJTkciIHZhbHVlPSJOb21lIGRvIGFycXVpdm8iLz4NCgkJPHVpdGV4dCBuYW1lPSJBVFRBQ0hTSVpFX0hFQURJTkciIHZhbHVlPSJUYW1hbmhvIi8+DQoJCTx1aXRleHQgbmFtZT0iU0xJREVfTk9URVMiIHZhbHVlPSJBbm90YcOnw7VlcyBkbyBzbGlkZSIvPg0KCQk8IS0tcXVpeiBwb2QgYW5kIG1lc3NhZ2UgYm94IHRleHRzLS0+DQoJCTx1aXRleHQgbmFtZT0iUVVJWlBPRF9RVUlaX0FUVEVNUFQiIHZhbHVlPSJUZW50YXRpdmEgbm8gcXVlc3Rpb27DoXJpbzoiLz4NCgkJPHVpdGV4dCBuYW1lPSJRVUlaUE9EX1FVSVpfQVRURU1QVF9WQUxVRSIgdmFsdWU9IiVuIGRlICV0Ii8+DQoJCTx1aXRleHQgbmFtZT0iUVVJWlBPRF9RVUlaX1NDT1JFIiB2YWx1ZT0iUG9udHVhw6fDo286Ii8+DQoJCTx1aXRleHQgbmFtZT0iUVVJWlBPRF9RVUlaX1BBU1NTQ09SRSIgdmFsdWU9IlBvbnR1YcOnw6NvIGRlIGFwcm92YcOnw6NvOiIvPg0KCQk8dWl0ZXh0IG5hbWU9IlFVSVpQT0RfUVVJWl9NQVhTQ09SRSIgdmFsdWU9IlBvbnR1YcOnw6NvIG3DoXhpbWE6Ii8+DQoJCTx1aXRleHQgbmFtZT0iUVVJWlBPRF9RVUVTQVRNUFRfU1RSIiB2YWx1ZT0iVGVudGF0aXZhOiAlbiBkZSAldCIvPg0KCQk8dWl0ZXh0IG5hbWU9IlFVSVpQT0RfUVVFU1RZUEVfU1RSIiB2YWx1ZT0iVGlwbzogJXMiLz4NCgkJPHVpdGV4dCBuYW1lPSJRVUlaUE9EX1FVRVNUWVBFX0dSRCIgdmFsdWU9IkNsYXNzaWZpY2F0w7NyaWEiLz4NCgkJPHVpdGV4dCBuYW1lPSJRVUlaUE9EX1FVRVNUWVBFX1NWWSIgdmFsdWU9IlBlc3F1aXNhIi8+DQoJCTx1aXRleHQgbmFtZT0iUVVJWlBPRF9RVUlaQVRNUFRfSU5GIiB2YWx1ZT0iSW5maW5pdG8iLz4NCgkJPHVpdGV4dCBuYW1lPSJRVUlaUE9EX1FVRVNBVE1QVF9JTkYiIHZhbHVlPSJJbmZpbml0byIvPg0KCQk8dWl0ZXh0IG5hbWU9IldBUk5JTkdNU0dfWUVTU1RSSU5HIiB2YWx1ZT0iU2ltIi8+DQoJCTx1aXRleHQgbmFtZT0iV0FSTklOR01TR19OT1NUUklORyIgdmFsdWU9Ik7Do28iLz4NCgkJPHVpdGV4dCBuYW1lPSJXQVJOSU5HTVNHX1RJVExFU1RSSU5HIiB2YWx1ZT0iQWxlcnRhIGRlIG5hdmVnYcOnw6NvIGRvIHF1ZXN0aW9uw6FyaW8iLz4NCgkJPHVpdGV4dCBuYW1lPSJXQVJOSU5HTVNHX01TR1NUUklORyIgdmFsdWU9IkV4aXN0ZW0gcGVyZ3VudGFzIHF1ZSBuw6NvIGZvcmFtIHJlc3BvbmRpZGFzIG5lc3RlIHF1ZXN0aW9uw6FyaW8uJiN4QTsmI3hBO0NsaXF1ZSBlbSBTaW0gcGFyYSBzYWlyIGRvIHF1ZXN0aW9uw6FyaW8gb3UgZW0gTsOjbyBzZSBxdWlzZXIgY29udGludWFyLiIvPg0KCQk8dWl0ZXh0IG5hbWU9IklORk9STUFUSU9OX0gyNjRfRkxBU0hQTEFZRVIiIHZhbHVlPSJBIHZlcnPDo28gYXR1YWwgZG8gRmxhc2ggUGxheWVyIGluc3RhbGFkYSBubyBjb21wdXRhZG9yIG7Do28gb2ZlcmVjZSBzdXBvcnRlIGEgZXNzZSB2w61kZW8uIENsaXF1ZSBuYSDDoXJlYSBkbyB2w61kZW8gcGFyYSBiYWl4YXIgYSB2ZXJzw6NvIG1haXMgcmVjZW50ZSBkby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XIgYmFycmEgbGF0ZXJhbCBhbyBwYXJ0aWNpcGFudGVzIi8+DQoJCTx1aXRleHQgbmFtZT0iTVVURSIgdmFsdWU9Ik11ZG8iLz4NCgkJPHVpdGV4dCBuYW1lPSJET0NXUkFQX1RJVExFIiB2YWx1ZT0iQW5leG8gZGUgYXJxdWl2byBkbyBQcmVzZW50ZXIiLz4NCgkJPHVpdGV4dCBuYW1lPSJET0NXUkFQX01TRyIgdmFsdWU9IlNhbHZhciBlbSBNZXUgY29tcHV0YWRvciIvPg0KCQk8dWl0ZXh0IG5hbWU9IkRPQ1dSQVBfUFJPTVBUIiB2YWx1ZT0iQ2xpcXVlIHBhcmEgYmFpeGFyIi8+DQoJPC9sYW5ndWFnZT4NCgk8bGFuZ3VhZ2UgaWQ9Iml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XBvc2l0aXZhICVuIi8+DQoJCTwhLS0gc3Vic3RpdHV0aW9uOiAlbiA9PSBzbGlkZSBudW1iZXIgLS0+DQoJCTwhLS0gc3Vic3RpdHV0aW9uOiAldCA9PSB0b3RhbCBzbGlkZSBjb3VudCAtLT4NCgkJPHVpdGV4dCBuYW1lPSJTQ1JVQkJBUlNUQVRVU19TTElERUlORk8iIHZhbHVlPSJEaWFwb3NpdGl2YSAlbiAvICV0IHwgIi8+DQoJCTx1aXRleHQgbmFtZT0iU0NSVUJCQVJTVEFUVVNfU1RPUFBFRCIgdmFsdWU9IkludGVycm90dG8iLz4NCgkJPHVpdGV4dCBuYW1lPSJTQ1JVQkJBUlNUQVRVU19QTEFZSU5HIiB2YWx1ZT0iUmlwcm9kdXppb25lIi8+DQoJCTx1aXRleHQgbmFtZT0iU0NSVUJCQVJTVEFUVVNfTk9BVURJTyIgdmFsdWU9IkF1ZGlvIGluYXR0LiIvPg0KCQk8dWl0ZXh0IG5hbWU9IlNDUlVCQkFSU1RBVFVTX1ZJRFBMQVlJTkciIHZhbHVlPSJWaWRlbyBpbiByaXByb2R1emlvbmUiLz4NCgkJPHVpdGV4dCBuYW1lPSJTQ1JVQkJBUlNUQVRVU19MT0FESU5HIiB2YWx1ZT0iQ2FyaWNhbWVudG8iLz4NCgkJPHVpdGV4dCBuYW1lPSJTQ1JVQkJBUlNUQVRVU19CVUZGRVJJTkciIHZhbHVlPSJCdWZmZXJpbmciLz4NCgkJPHVpdGV4dCBuYW1lPSJTQ1JVQkJBUlNUQVRVU19RVUVTVElPTiIgdmFsdWU9IlJpc3BvbmRpIGEgZG9tYW5kYSIvPg0KCQk8dWl0ZXh0IG5hbWU9IlNDUlVCQkFSU1RBVFVTX1JFVklFV1FVSVoiIHZhbHVlPSJSZXZpc2lvbmUgZGVsIHF1aXoiLz4NCgkJPCEtLSBzdWJzdGl0dXRpb246ICVtID09IG1pbnV0ZXMgcmVtYWluaW5nIC0tPg0KCQk8IS0tIHN1YnN0aXR1dGlvbjogJXMgPT0gc2Vjb25kcyByZW1haW5pbmcgLS0+DQoJCTx1aXRleHQgbmFtZT0iRUxBUFNFRCIgdmFsdWU9IiVtIE1pbnV0aSAlcyBTZWNvbmRpIHJpbWFuZW50aSIvPg0KCQk8dWl0ZXh0IG5hbWU9Ik5PVEZPVU5EIiB2YWx1ZT0iTmVzc3VuIGVsZW1lbnRvIHRyb3ZhdG8iLz4NCgkJPHVpdGV4dCBuYW1lPSJBVFRBQ0hNRU5UUyIgdmFsdWU9IkFsbGVnYXRp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C4iLz4NCgkJPHVpdGV4dCBuYW1lPSJUQUJfUVVJWiIgdmFsdWU9IlF1aXoiLz4NCgkJPHVpdGV4dCBuYW1lPSJUQUJfT1VUTElORSIgdmFsdWU9IlN0cnV0dHVyYSIvPg0KCQk8dWl0ZXh0IG5hbWU9IlRBQl9USFVNQiIgdmFsdWU9Ik1pbmlhdHVyZSIvPg0KCQk8dWl0ZXh0IG5hbWU9IlRBQl9OT1RFUyIgdmFsdWU9Ik5vdGUiLz4NCgkJPHVpdGV4dCBuYW1lPSJUQUJfU0VBUkNIIiB2YWx1ZT0iQ2VyY2EiLz4NCgkJPHVpdGV4dCBuYW1lPSJTTElERV9IRUFESU5HIiB2YWx1ZT0iVGl0b2xvIGRpYXBvc2l0aXZhIi8+DQoJCTx1aXRleHQgbmFtZT0iRFVSQVRJT05fSEVBRElORyIgdmFsdWU9IkR1cmF0YSIvPg0KCQk8dWl0ZXh0IG5hbWU9IlNFQVJDSF9IRUFESU5HIiB2YWx1ZT0iQ2VyY2EgdGVzdG86Ii8+DQoJCTx1aXRleHQgbmFtZT0iVEhVTUJfSEVBRElORyIgdmFsdWU9IkRpYXBvc2l0aXZhIi8+DQoJCTx1aXRleHQgbmFtZT0iVEhVTUJfSU5GTyIgdmFsdWU9IlRpdG9sby9UZW1wbyIvPg0KCQk8dWl0ZXh0IG5hbWU9IkFUVEFDSE5BTUVfSEVBRElORyIgdmFsdWU9Ik5vbWUgZmlsZSIvPg0KCQk8dWl0ZXh0IG5hbWU9IkFUVEFDSFNJWkVfSEVBRElORyIgdmFsdWU9IkRpbWVuc2lvbmUiLz4NCgkJPHVpdGV4dCBuYW1lPSJTTElERV9OT1RFUyIgdmFsdWU9Ik5vdGUgZGlhcG9zaXRpdmEiLz4NCgkJPCEtLXF1aXogcG9kIGFuZCBtZXNzYWdlIGJveCB0ZXh0cy0tPg0KCQk8dWl0ZXh0IG5hbWU9IlFVSVpQT0RfUVVJWl9BVFRFTVBUIiB2YWx1ZT0iVGVudGF0aXZvIHF1aXo6Ii8+DQoJCTx1aXRleHQgbmFtZT0iUVVJWlBPRF9RVUlaX0FUVEVNUFRfVkFMVUUiIHZhbHVlPSIlbiBkaSAldCIvPg0KCQk8dWl0ZXh0IG5hbWU9IlFVSVpQT0RfUVVJWl9TQ09SRSIgdmFsdWU9IlB1bnRlZ2dpbzoiLz4NCgkJPHVpdGV4dCBuYW1lPSJRVUlaUE9EX1FVSVpfUEFTU1NDT1JFIiB2YWx1ZT0iUHVudGVnZ2lvIG1pbmltbzoiLz4NCgkJPHVpdGV4dCBuYW1lPSJRVUlaUE9EX1FVSVpfTUFYU0NPUkUiIHZhbHVlPSJQdW50ZWdnaW8gbWFzc2ltbzoiLz4NCgkJPHVpdGV4dCBuYW1lPSJRVUlaUE9EX1FVRVNBVE1QVF9TVFIiIHZhbHVlPSJUZW50YXRpdm86ICVuIGRpICV0Ii8+DQoJCTx1aXRleHQgbmFtZT0iUVVJWlBPRF9RVUVTVFlQRV9TVFIiIHZhbHVlPSJUaXBvOiAlcyIvPg0KCQk8dWl0ZXh0IG5hbWU9IlFVSVpQT0RfUVVFU1RZUEVfR1JEIiB2YWx1ZT0iQ29uIHZhbHV0YXppb25lIi8+DQoJCTx1aXRleHQgbmFtZT0iUVVJWlBPRF9RVUVTVFlQRV9TVlkiIHZhbHVlPSJJbmRhZ2luZSIvPg0KCQk8dWl0ZXh0IG5hbWU9IlFVSVpQT0RfUVVJWkFUTVBUX0lORiIgdmFsdWU9IkluZmluaXRpIi8+DQoJCTx1aXRleHQgbmFtZT0iUVVJWlBPRF9RVUVTQVRNUFRfSU5GIiB2YWx1ZT0iSW5maW5pdGkiLz4NCgkJPHVpdGV4dCBuYW1lPSJXQVJOSU5HTVNHX1lFU1NUUklORyIgdmFsdWU9IlPDrCIvPg0KCQk8dWl0ZXh0IG5hbWU9IldBUk5JTkdNU0dfTk9TVFJJTkciIHZhbHVlPSJObyIvPg0KCQk8dWl0ZXh0IG5hbWU9IldBUk5JTkdNU0dfVElUTEVTVFJJTkciIHZhbHVlPSJBdnZlcnRlbnphIG5hdmlnYXppb25lIHF1aXoiLz4NCgkJPHVpdGV4dCBuYW1lPSJXQVJOSU5HTVNHX01TR1NUUklORyIgdmFsdWU9Ik9jY29ycmUgYW5jb3JhIHJpc3BvbmRlcmUgYWQgYWxjdW5lIGRvbWFuZGUgZGVsIHF1aXouJiN4QTsmI3hBO1NlIGZhdGUgY2xpYyBzdSBTw6wsIHVzY2lyZXRlIGRhbCBxdWl6LiBGYXRlIGNsaWMgc3UgTm8gcGVyIGNvbnRpbnVhcmUgaWwgcXVpei4iLz4NCgkJPHVpdGV4dCBuYW1lPSJJTkZPUk1BVElPTl9IMjY0X0ZMQVNIUExBWUVSIiB2YWx1ZT0iTGEgdmVyc2lvbmUgZGkgRmxhc2ggUGxheWVyIGF0dHVhbG1lbnRlIGluc3RhbGxhdGEgbm9uIHN1cHBvcnRhIHF1ZXN0byB2aWRlby4gRmF0ZSBjbGljIHN1bGwnYXJlYSBkZWwgdmlkZW8gcGVyIHNjYXJpY2FyZSBsJ3VsdGltYSB2ZXJzaW9uZSBka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SBiYXJyYSBsYXRlcmFsZSBhaSBwYXJ0ZWNpcGFudGkiLz4NCgkJPHVpdGV4dCBuYW1lPSJNVVRFIiB2YWx1ZT0iRGlzYXR0aXZhIGF1ZGlvIi8+DQoJCTx1aXRleHQgbmFtZT0iRE9DV1JBUF9USVRMRSIgdmFsdWU9IkFsbGVnYXRvIGZpbGUgUHJlc2VudGVyIi8+DQoJCTx1aXRleHQgbmFtZT0iRE9DV1JBUF9NU0ciIHZhbHVlPSJTYWx2YSBpbiBSaXNvcnNlIGRlbCBjb21wdXRlciIvPg0KCQk8dWl0ZXh0IG5hbWU9IkRPQ1dSQVBfUFJPTVBUIiB2YWx1ZT0iQ2xpYyBwZXIgc2NhcmljYXJlIi8+DQoJPC9sYW5ndWFnZT4NCgk8bGFuZ3VhZ2UgaWQ9Im5s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SAlbiIvPg0KCQk8IS0tIHN1YnN0aXR1dGlvbjogJW4gPT0gc2xpZGUgbnVtYmVyIC0tPg0KCQk8IS0tIHN1YnN0aXR1dGlvbjogJXQgPT0gdG90YWwgc2xpZGUgY291bnQgLS0+DQoJCTx1aXRleHQgbmFtZT0iU0NSVUJCQVJTVEFUVVNfU0xJREVJTkZPIiB2YWx1ZT0iRGlhICVuIC8gJXQgfCAiLz4NCgkJPHVpdGV4dCBuYW1lPSJTQ1JVQkJBUlNUQVRVU19TVE9QUEVEIiB2YWx1ZT0iR2VzdG9wdCIvPg0KCQk8dWl0ZXh0IG5hbWU9IlNDUlVCQkFSU1RBVFVTX1BMQVlJTkciIHZhbHVlPSJBZnNwZWxlbiIvPg0KCQk8dWl0ZXh0IG5hbWU9IlNDUlVCQkFSU1RBVFVTX05PQVVESU8iIHZhbHVlPSJHZWVuIGF1ZGlvIi8+DQoJCTx1aXRleHQgbmFtZT0iU0NSVUJCQVJTVEFUVVNfVklEUExBWUlORyIgdmFsdWU9IlZpZGVvIGFmc3BlbGVuIi8+DQoJCTx1aXRleHQgbmFtZT0iU0NSVUJCQVJTVEFUVVNfTE9BRElORyIgdmFsdWU9IkxhZGVuIi8+DQoJCTx1aXRleHQgbmFtZT0iU0NSVUJCQVJTVEFUVVNfQlVGRkVSSU5HIiB2YWx1ZT0iQnVmZmVyZW4iLz4NCgkJPHVpdGV4dCBuYW1lPSJTQ1JVQkJBUlNUQVRVU19RVUVTVElPTiIgdmFsdWU9IlZyYWFnIG1ldCBhbnR3b29yZCIvPg0KCQk8dWl0ZXh0IG5hbWU9IlNDUlVCQkFSU1RBVFVTX1JFVklFV1FVSVoiIHZhbHVlPSJRdWl6IGNvbnRyb2xlcmVuIi8+DQoJCTwhLS0gc3Vic3RpdHV0aW9uOiAlbSA9PSBtaW51dGVzIHJlbWFpbmluZyAtLT4NCgkJPCEtLSBzdWJzdGl0dXRpb246ICVzID09IHNlY29uZHMgcmVtYWluaW5nIC0tPg0KCQk8dWl0ZXh0IG5hbWU9IkVMQVBTRUQiIHZhbHVlPSJFciByZXN0ZXJlbiAlbSBtaW51dGVuICVzIHNlY29uZGVuIi8+DQoJCTx1aXRleHQgbmFtZT0iTk9URk9VTkQiIHZhbHVlPSJOaWV0cyBnZXZvbmRlbiIvPg0KCQk8dWl0ZXh0IG5hbWU9IkFUVEFDSE1FTlRTIiB2YWx1ZT0iQmlqbGFnZW4iLz4NCgkJPCEtLSBzdWJzdGl0dXRpb246ICVwID09IGN1cnJlbnQgc3BlYWtlcidzIHRpdGxlIC0tPg0KCQk8dWl0ZXh0IG5hbWU9IkJJT1dJTl9USVRMRSIgdmFsdWU9IkJpb2dyYWZpZTogJXAiLz4NCgkJPHVpdGV4dCBuYW1lPSJCSU9CVE5fVElUTEUiIHZhbHVlPSJCaW9ncmFmaWUiLz4NCgkJPHVpdGV4dCBuYW1lPSJESVZJREVSQlROX1RJVExFIiB2YWx1ZT0ifCIvPg0KCQk8dWl0ZXh0IG5hbWU9IkNPTlRBQ1RCVE5fVElUTEUiIHZhbHVlPSJDb250YWN0Ii8+DQoJCTx1aXRleHQgbmFtZT0iVEFCX1FVSVoiIHZhbHVlPSJRdWl6Ii8+DQoJCTx1aXRleHQgbmFtZT0iVEFCX09VVExJTkUiIHZhbHVlPSJPdmVyemljaHQiLz4NCgkJPHVpdGV4dCBuYW1lPSJUQUJfVEhVTUIiIHZhbHVlPSJNaW5pYXR1dXIiLz4NCgkJPHVpdGV4dCBuYW1lPSJUQUJfTk9URVMiIHZhbHVlPSJOb3RpdGllcyIvPg0KCQk8dWl0ZXh0IG5hbWU9IlRBQl9TRUFSQ0giIHZhbHVlPSJab2VrZW4iLz4NCgkJPHVpdGV4dCBuYW1lPSJTTElERV9IRUFESU5HIiB2YWx1ZT0iVGl0ZWwgdmFuIGRpYSIvPg0KCQk8dWl0ZXh0IG5hbWU9IkRVUkFUSU9OX0hFQURJTkciIHZhbHVlPSJEdXVyIi8+DQoJCTx1aXRleHQgbmFtZT0iU0VBUkNIX0hFQURJTkciIHZhbHVlPSJab2VrZW4gbmFhciB0ZWtzdDoiLz4NCgkJPHVpdGV4dCBuYW1lPSJUSFVNQl9IRUFESU5HIiB2YWx1ZT0iRGlhIi8+DQoJCTx1aXRleHQgbmFtZT0iVEhVTUJfSU5GTyIgdmFsdWU9IlRpdGVsL2R1dXIgdmFuIGRpYSIvPg0KCQk8dWl0ZXh0IG5hbWU9IkFUVEFDSE5BTUVfSEVBRElORyIgdmFsdWU9IkJlc3RhbmRzbmFhbSIvPg0KCQk8dWl0ZXh0IG5hbWU9IkFUVEFDSFNJWkVfSEVBRElORyIgdmFsdWU9Ikdyb290dGUiLz4NCgkJPHVpdGV4dCBuYW1lPSJTTElERV9OT1RFUyIgdmFsdWU9IkRpYW5vdGl0aWVzIi8+DQoJCTwhLS1xdWl6IHBvZCBhbmQgbWVzc2FnZSBib3ggdGV4dHMtLT4NCgkJPHVpdGV4dCBuYW1lPSJRVUlaUE9EX1FVSVpfQVRURU1QVCIgdmFsdWU9IlF1aXpwb2dpbmc6Ii8+DQoJCTx1aXRleHQgbmFtZT0iUVVJWlBPRF9RVUlaX0FUVEVNUFRfVkFMVUUiIHZhbHVlPSIlbiB2YW4gJXQiLz4NCgkJPHVpdGV4dCBuYW1lPSJRVUlaUE9EX1FVSVpfU0NPUkUiIHZhbHVlPSJCZWhhYWxkZSBzY29yZToiLz4NCgkJPHVpdGV4dCBuYW1lPSJRVUlaUE9EX1FVSVpfUEFTU1NDT1JFIiB2YWx1ZT0iVm9sZG9lbmRlIHNjb3JlOiIvPg0KCQk8dWl0ZXh0IG5hbWU9IlFVSVpQT0RfUVVJWl9NQVhTQ09SRSIgdmFsdWU9Ik1heGltYWFsIGhhYWxiYXJlIHNjb3JlOiIvPg0KCQk8dWl0ZXh0IG5hbWU9IlFVSVpQT0RfUVVFU0FUTVBUX1NUUiIgdmFsdWU9IlBvZ2luZzogJW4gdmFuICV0Ii8+DQoJCTx1aXRleHQgbmFtZT0iUVVJWlBPRF9RVUVTVFlQRV9TVFIiIHZhbHVlPSJUeXBlOiAlcyIvPg0KCQk8dWl0ZXh0IG5hbWU9IlFVSVpQT0RfUVVFU1RZUEVfR1JEIiB2YWx1ZT0iVGVsdCB2b29yIHNjb3JlIi8+DQoJCTx1aXRleHQgbmFtZT0iUVVJWlBPRF9RVUVTVFlQRV9TVlkiIHZhbHVlPSJFbnF1w6p0ZSIvPg0KCQk8dWl0ZXh0IG5hbWU9IlFVSVpQT0RfUVVJWkFUTVBUX0lORiIgdmFsdWU9Ik9uYmVwZXJrdCIvPg0KCQk8dWl0ZXh0IG5hbWU9IlFVSVpQT0RfUVVFU0FUTVBUX0lORiIgdmFsdWU9Ik9uYmVwZXJrdCIvPg0KCQk8dWl0ZXh0IG5hbWU9IldBUk5JTkdNU0dfWUVTU1RSSU5HIiB2YWx1ZT0iSmEiLz4NCgkJPHVpdGV4dCBuYW1lPSJXQVJOSU5HTVNHX05PU1RSSU5HIiB2YWx1ZT0iTmVlIi8+DQoJCTx1aXRleHQgbmFtZT0iV0FSTklOR01TR19USVRMRVNUUklORyIgdmFsdWU9IldhYXJzY2h1d2luZyBtZXQgYmV0cmVra2luZyB0b3QgcXVpem5hdmlnYXRpZSIvPg0KCQk8dWl0ZXh0IG5hbWU9IldBUk5JTkdNU0dfTVNHU1RSSU5HIiB2YWx1ZT0iVSBoZWJ0IG5pZXQgYWxsZSB2cmFnZW4gaW4gZGV6ZSBxdWl6IGJlYW50d29vcmQuJiN4QTsmI3hBO0tsaWsgb3AgSmEgb20gZGUgcXVpeiBhZiB0ZSBzbHVpdGVuLiBLbGlrIG9wIE5lZSBvbSBkZSBxdWl6IHZvb3J0IHRlIHpldHRlbi4iLz4NCgkJPHVpdGV4dCBuYW1lPSJJTkZPUk1BVElPTl9IMjY0X0ZMQVNIUExBWUVSIiB2YWx1ZT0iRGV6ZSB2aWRlbyB3b3JkdCBuaWV0IG9uZGVyc3RldW5kIGRvb3IgZGUgdmVyc2llIHZhbiBGbGFzaCBQbGF5ZXIgZGllIG1vbWVudGVlbCBvcCB1dyBjb21wdXRlciBpcyBnZcOvbnN0YWxsZWVyZC4gS2xpayBpbiBkZSB2aWRlbyBvbSBkZSBuaWV1d3N0ZSBGbGFzaCBQbGF5ZXIgdGUgZG93bmxvYWRl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WmlqcGFuZWVsIGFhbiBkZWVsbmVtZXJzIHdlZXJnZXZlbiIvPg0KCQk8dWl0ZXh0IG5hbWU9Ik1VVEUiIHZhbHVlPSJEZW1wZW4iLz4NCgkJPHVpdGV4dCBuYW1lPSJET0NXUkFQX1RJVExFIiB2YWx1ZT0iUHJlc2VudGVyLWJlc3RhbmRzYmlqbGFnZSIvPg0KCQk8dWl0ZXh0IG5hbWU9IkRPQ1dSQVBfTVNHIiB2YWx1ZT0iT3BzbGFhbiBpbiBEZXplIGNvbXB1dGVyIi8+DQoJCTx1aXRleHQgbmFtZT0iRE9DV1JBUF9QUk9NUFQiIHZhbHVlPSJLbGlrIG9tIHRlIGRvd25sb2FkZW4iLz4NCgk8L2xhbmd1YWdlPg0KCTxsYW5ndWFnZSBpZD0iY24iPg0KCQk8IS0tIGZvcm1hdCBmb3IgdWlmb250IHZhbHVlIGlzICJmb250LHNpemUsaXNib2xkLGlzaXRhbGljLGlzc2hhZG93ZWQiIC0tPg0KCQk8dWlmb250IG5hbWU9IkZPTlRfUVVJWlpJTkciIHZhbHVlPSLlrovkvZMtMTgwMzAsMTAsZmFsc2UsZmFsc2UsZmFsc2UiLz4NCgkJPHVpZm9udCBuYW1lPSJGT05UX1NDUlVCU1RBVFVTIiB2YWx1ZT0i5a6L5L2TLTE4MDMwLDEwLHRydWUsZmFsc2UsdHJ1ZSIvPg0KCQk8dWlmb250IG5hbWU9IkZPTlRfU0NSVUJUSU1FIiB2YWx1ZT0i5a6L5L2TLTE4MDMwLDEwLGZhbHNlLGZhbHNlLHRydWUiLz4NCgkJPHVpZm9udCBuYW1lPSJGT05UX0VMQVBTRURUSU1FIiB2YWx1ZT0i5a6L5L2TLTE4MDMwLDEwLHRydWUsZmFsc2UsdHJ1ZSIvPg0KCQk8dWlmb250IG5hbWU9IkZPTlRfVVRJTFNNRU5VIiB2YWx1ZT0i5a6L5L2TLTE4MDMwLDEwLHRydWUsZmFsc2UsZmFsc2UiLz4NCgkJPHVpZm9udCBuYW1lPSJGT05UX1RBQlMiIHZhbHVlPSLlrovkvZMtMTgwMzAsMTQsdHJ1ZSxmYWxzZSx0cnVlIi8+DQoJCTx1aWZvbnQgbmFtZT0iRk9OVF9QUkVTRU5UQVRJT05OQU1FIiB2YWx1ZT0i5a6L5L2TLTE4MDMwLDE0LGZhbHNlLGZhbHNlLHRydWUiLz4NCgkJPHVpZm9udCBuYW1lPSJGT05UX1BSRVNFTlRFUk5BTUUiIHZhbHVlPSLlrovkvZMtMTgwMzAsMTQsdHJ1ZSxmYWxzZSx0cnVlIi8+DQoJCTx1aWZvbnQgbmFtZT0iRk9OVF9QUkVTRU5URVJUSVRMRSIgdmFsdWU9IuWui+S9ky0xODAzMCwxMyxmYWxzZSxmYWxzZSx0cnVlIi8+DQoJCTx1aWZvbnQgbmFtZT0iRk9OVF9CSU9CVE4iIHZhbHVlPSLlrovkvZMtMTgwMzAsMTAsZmFsc2UsZmFsc2UsdHJ1ZSIvPg0KCQk8dWlmb250IG5hbWU9IkZPTlRfTk9URVMiIHZhbHVlPSLlrovkvZMtMTgwMzAsMTIsZmFsc2UsZmFsc2UsZmFsc2UiLz4NCgkJPHVpZm9udCBuYW1lPSJGT05UX09VVExJTkUiIHZhbHVlPSLlrovkvZMtMTgwMzAsMTIsZmFsc2UsZmFsc2UsdHJ1ZSIvPg0KCQk8dWlmb250IG5hbWU9IkZPTlRfU0VBUkNIIiB2YWx1ZT0i5a6L5L2TLTE4MDMwLDEyLGZhbHNlLGZhbHNlLHRydWUiLz4NCgkJPHVpZm9udCBuYW1lPSJGT05UX1RIVU1CIiB2YWx1ZT0i5a6L5L2TLTE4MDMwLDEwLGZhbHNlLGZhbHNlLHRydWUiLz4NCgkJPHVpZm9udCBuYW1lPSJGT05UX0JJT1dJTiIgdmFsdWU9IuWui+S9ky0xODAzMCwxMixmYWxzZSxmYWxzZSxmYWxzZSIvPg0KCQk8dWlmb250IG5hbWU9IkZPTlRfTElTVEhFQURJTkciIHZhbHVlPSLlrovkvZMtMTgwMzAsMTAsZmFsc2UsZmFsc2UsZmFsc2UiLz4NCgkJPHVpZm9udCBuYW1lPSJGT05UX1dJTlRJVExFIiB2YWx1ZT0i5a6L5L2TLTE4MDMwLDEwLGZhbHNlLGZhbHNlLHRydWUiLz4NCgkJPHVpZm9udCBuYW1lPSJGT05UX0FUVEFDSE1FTlRTIiB2YWx1ZT0i5a6L5L2TLTE4MDMwLDEyLGZhbHNlLGZhbHNlLHRydWUiLz4NCgkJPCEtLXF1aXogcG9kIGFuZCBtZXNzYWdlIGJveCB0ZXh0IGZvbnRzLS0+DQoJCTx1aWZvbnQgbmFtZT0iRk9OVF9NU0dCT1hfV0lOVElUTEUiIHZhbHVlPSLlrovkvZMtMTgwMzAsMTIsdHJ1ZSxmYWxzZSx0cnVlIi8+DQoJCTx1aWZvbnQgbmFtZT0iRk9OVF9NU0dCT1hfTVNHIiB2YWx1ZT0i5a6L5L2TLTE4MDMwLDEyLGZhbHNlLGZhbHNlLHRydWUiLz4NCgkJPHVpZm9udCBuYW1lPSJGT05UX01TR0JPWF9PUFRJT05TIiB2YWx1ZT0i5a6L5L2TLTE4MDMwLDEwLHRydWUsZmFsc2UsdHJ1ZSIvPg0KCQk8dWlmb250IG5hbWU9IkZPTlRfUVVJWlBPRF9RVUlaX1RJVExFIiB2YWx1ZT0i5a6L5L2TLTE4MDMwLDEyLHRydWUsZmFsc2UsdHJ1ZSIvPg0KCQk8dWlmb250IG5hbWU9IkZPTlRfUVVJWlBPRF9RVUlaX0FUVEVNUFQiIHZhbHVlPSLlrovkvZMtMTgwMzAsMTAsZmFsc2UsZmFsc2UsdHJ1ZSIvPg0KCQk8dWlmb250IG5hbWU9IkZPTlRfUVVJWlBPRF9RVUlaX0FUVEVNUFRfVkFMVUUiIHZhbHVlPSLlrovkvZMtMTgwMzAsMTAsdHJ1ZSxmYWxzZSx0cnVlIi8+DQoJCTx1aWZvbnQgbmFtZT0iRk9OVF9RVUlaUE9EX1FVRVNUSU9OX1NDT1JFIiB2YWx1ZT0i5a6L5L2TLTE4MDMwLDEwLGZhbHNlLGZhbHNlLHRydWUiLz4NCgkJPHVpZm9udCBuYW1lPSJGT05UX1FVSVpQT0RfUVVFU1RJT05fU0NPUkVfVkFMVUUiIHZhbHVlPSLlrovkvZMtMTgwMzAsMTAsdHJ1ZSxmYWxzZSx0cnVlIi8+DQoJCTx1aWZvbnQgbmFtZT0iRk9OVF9RVUlaUE9EX1FVRVNUSU9OX0FUVEVNUFQiIHZhbHVlPSLlrovkvZMtMTgwMzAsMTAsZmFsc2UsZmFsc2UsdHJ1ZSIvPg0KCQk8dWlmb250IG5hbWU9IkZPTlRfUVVJWlBPRF9RVUVTVElPTl9BVFRFTVBUX1ZBTFVFIiB2YWx1ZT0i5a6L5L2TLTE4MDMwLDEwLHRydWUsZmFsc2UsdHJ1ZSIvPg0KCQk8dWlmb250IG5hbWU9IkZPTlRfUVVJWlBPRF9RVUVTVElPTl9UQUciIHZhbHVlPSLlrovkvZMtMTgwMzAsMTIsdHJ1ZSxmYWxzZSx0cnVlIi8+DQoJCTx1aWZvbnQgbmFtZT0iRk9OVF9RVUlaUE9EX1FVSVpfUVVFU1RJT05fQ09VTlQiIHZhbHVlPSLlrovkvZMtMTgwMzAsMTAsZmFsc2UsZmFsc2UsdHJ1ZSIvPg0KCQk8dWlmb250IG5hbWU9IkZPTlRfUVVJWlBPRF9RVUlaX1FVRVNUSU9OX0NPVU5UX1ZBTFVFIiB2YWx1ZT0i5a6L5L2TLTE4MDMwLDEwLHRydWUsZmFsc2UsdHJ1ZSIvPg0KCQk8dWlmb250IG5hbWU9IkZPTlRfUVVJWlBPRF9RVUlaX1FVRVNUSU9OX0FUVEVNUFRFRCIgdmFsdWU9IuWui+S9ky0xODAzMCwxMCxmYWxzZSxmYWxzZSx0cnVlIi8+DQoJCTx1aWZvbnQgbmFtZT0iRk9OVF9RVUlaUE9EX1FVSVpfUVVFU1RJT05fQVRURU1QVEVEX1ZBTFVFIiB2YWx1ZT0i5a6L5L2TLTE4MDMwLDEwLHRydWUsZmFsc2UsdHJ1ZSIvPg0KCQk8dWlmb250IG5hbWU9IkZPTlRfUVVJWlBPRF9RVUlaX1NDT1JFX1RBRyIgdmFsdWU9IuWui+S9ky0xODAzMCwxMix0cnVlLGZhbHNlLHRydWUiLz4NCgkJPHVpZm9udCBuYW1lPSJGT05UX1FVSVpQT0RfUVVJWl9TQ09SRSIgdmFsdWU9IuWui+S9ky0xODAzMCwxMCxmYWxzZSxmYWxzZSx0cnVlIi8+DQoJCTx1aWZvbnQgbmFtZT0iRk9OVF9RVUlaUE9EX1FVSVpfU0NPUkVfVkFMVUUiIHZhbHVlPSLlrovkvZMtMTgwMzAsMTAsdHJ1ZSxmYWxzZSx0cnVlIi8+DQoJCTx1aWZvbnQgbmFtZT0iRk9OVF9RVUlaUE9EX1FVSVpfTUFYU0NPUkUiIHZhbHVlPSLlrovkvZMtMTgwMzAsMTAsZmFsc2UsZmFsc2UsdHJ1ZSIvPg0KCQk8dWlmb250IG5hbWU9IkZPTlRfUVVJWlBPRF9RVUlaX01BWFNDT1JFX1ZBTFVFIiB2YWx1ZT0i5a6L5L2TLTE4MDMwLDEwLHRydWUsZmFsc2UsdHJ1ZSIvPg0KCQk8dWlmb250IG5hbWU9IkZPTlRfUVVJWlBPRF9RVUlaX1BBU1NTQ09SRSIgdmFsdWU9IuWui+S9ky0xODAzMCwxMCxmYWxzZSxmYWxzZSx0cnVlIi8+DQoJCTx1aWZvbnQgbmFtZT0iRk9OVF9RVUlaUE9EX1FVSVpfUEFTU1NDT1JFX1ZBTFVFIiB2YWx1ZT0i5a6L5L2TLTE4MDMwLDEwLHRydWUsZmFsc2UsdHJ1ZSIvPg0KCQk8IS0tIHVpdGV4dCAtLT4NCgkJPCEtLSBzdWJzdGl0dXRpb246ICVuID09IHNsaWRlIG51bWJlciAtLT4NCgkJPHVpdGV4dCBuYW1lPSJVTk5BTUVEU0xJREVUSVRMRSIgdmFsdWU9IuW5u+eBr+eJhyAlbiIvPg0KCQk8IS0tIHN1YnN0aXR1dGlvbjogJW4gPT0gc2xpZGUgbnVtYmVyIC0tPg0KCQk8IS0tIHN1YnN0aXR1dGlvbjogJXQgPT0gdG90YWwgc2xpZGUgY291bnQgLS0+DQoJCTx1aXRleHQgbmFtZT0iU0NSVUJCQVJTVEFUVVNfU0xJREVJTkZPIiB2YWx1ZT0i5bm754Gv54mHICVuIC8gJXQgfCAiLz4NCgkJPHVpdGV4dCBuYW1lPSJTQ1JVQkJBUlNUQVRVU19TVE9QUEVEIiB2YWx1ZT0i5bey5YGc5q2iIi8+DQoJCTx1aXRleHQgbmFtZT0iU0NSVUJCQVJTVEFUVVNfUExBWUlORyIgdmFsdWU9Iuato+WcqOaSreaUviIvPg0KCQk8dWl0ZXh0IG5hbWU9IlNDUlVCQkFSU1RBVFVTX05PQVVESU8iIHZhbHVlPSLml6Dpn7PpopEiLz4NCgkJPHVpdGV4dCBuYW1lPSJTQ1JVQkJBUlNUQVRVU19WSURQTEFZSU5HIiB2YWx1ZT0i6KeG6aKR5pKt5pS+Ii8+DQoJCTx1aXRleHQgbmFtZT0iU0NSVUJCQVJTVEFUVVNfTE9BRElORyIgdmFsdWU9Iuato+WcqOi9veWFpSIvPg0KCQk8dWl0ZXh0IG5hbWU9IlNDUlVCQkFSU1RBVFVTX0JVRkZFUklORyIgdmFsdWU9Iuato+WcqOi/m+ihjOe8k+WGsuWkhOeQhiIvPg0KCQk8dWl0ZXh0IG5hbWU9IlNDUlVCQkFSU1RBVFVTX1FVRVNUSU9OIiB2YWx1ZT0i5Zue562U6Zeu6aKYIi8+DQoJCTx1aXRleHQgbmFtZT0iU0NSVUJCQVJTVEFUVVNfUkVWSUVXUVVJWiIgdmFsdWU9Iuato+WcqOWuoemYhea1i+mqjCIvPg0KCQk8IS0tIHN1YnN0aXR1dGlvbjogJW0gPT0gbWludXRlcyByZW1haW5pbmcgLS0+DQoJCTwhLS0gc3Vic3RpdHV0aW9uOiAlcyA9PSBzZWNvbmRzIHJlbWFpbmluZyAtLT4NCgkJPHVpdGV4dCBuYW1lPSJFTEFQU0VEIiB2YWx1ZT0i5Ymp5L2ZICVtIOWIhumSnyAlcyDnp5IiLz4NCgkJPHVpdGV4dCBuYW1lPSJOT1RGT1VORCIgdmFsdWU9IuacquaJvuWIsOS7u+S9leWGheWuuSIvPg0KCQk8dWl0ZXh0IG5hbWU9IkFUVEFDSE1FTlRTIiB2YWx1ZT0i6ZmE5Lu2Ii8+DQoJCTwhLS0gc3Vic3RpdHV0aW9uOiAlcCA9PSBjdXJyZW50IHNwZWFrZXIncyB0aXRsZSAtLT4NCgkJPHVpdGV4dCBuYW1lPSJCSU9XSU5fVElUTEUiIHZhbHVlPSLkuKrkurrnroDku4s6ICVwIi8+DQoJCTx1aXRleHQgbmFtZT0iQklPQlROX1RJVExFIiB2YWx1ZT0i5Liq5Lq6566A5LuLIi8+DQoJCTx1aXRleHQgbmFtZT0iRElWSURFUkJUTl9USVRMRSIgdmFsdWU9InwiLz4NCgkJPHVpdGV4dCBuYW1lPSJDT05UQUNUQlROX1RJVExFIiB2YWx1ZT0i6IGU57O75pa55byPIi8+DQoJCTx1aXRleHQgbmFtZT0iVEFCX1FVSVoiIHZhbHVlPSLmtYvpqowiLz4NCgkJPHVpdGV4dCBuYW1lPSJUQUJfT1VUTElORSIgdmFsdWU9IuWkp+e6siIvPg0KCQk8dWl0ZXh0IG5hbWU9IlRBQl9USFVNQiIgdmFsdWU9Iue8qeeVpeWbviIvPg0KCQk8dWl0ZXh0IG5hbWU9IlRBQl9OT1RFUyIgdmFsdWU9IuWkh+azqCIvPg0KCQk8dWl0ZXh0IG5hbWU9IlRBQl9TRUFSQ0giIHZhbHVlPSLmkJzntKIiLz4NCgkJPHVpdGV4dCBuYW1lPSJTTElERV9IRUFESU5HIiB2YWx1ZT0i5bm754Gv54mH5qCH6aKYIi8+DQoJCTx1aXRleHQgbmFtZT0iRFVSQVRJT05fSEVBRElORyIgdmFsdWU9IuaMgee7reaXtumXtCIvPg0KCQk8dWl0ZXh0IG5hbWU9IlNFQVJDSF9IRUFESU5HIiB2YWx1ZT0i5pCc57Si5paH5pysOiIvPg0KCQk8dWl0ZXh0IG5hbWU9IlRIVU1CX0hFQURJTkciIHZhbHVlPSLlubvnga/niYciLz4NCgkJPHVpdGV4dCBuYW1lPSJUSFVNQl9JTkZPIiB2YWx1ZT0i5bm754Gv54mH5qCH6aKYL+aMgee7reaXtumXtCIvPg0KCQk8dWl0ZXh0IG5hbWU9IkFUVEFDSE5BTUVfSEVBRElORyIgdmFsdWU9IuaWh+S7tuWQjSIvPg0KCQk8dWl0ZXh0IG5hbWU9IkFUVEFDSFNJWkVfSEVBRElORyIgdmFsdWU9IuWkp+WwjyIvPg0KCQk8dWl0ZXh0IG5hbWU9IlNMSURFX05PVEVTIiB2YWx1ZT0i5bm754Gv54mH5aSH5rOoIi8+DQoJCTwhLS1xdWl6IHBvZCBhbmQgbWVzc2FnZSBib3ggdGV4dHMtLT4NCgkJPHVpdGV4dCBuYW1lPSJRVUlaUE9EX1FVSVpfQVRURU1QVCIgdmFsdWU9Iua1i+mqjOWwneivleasoeaVsDoiLz4NCgkJPHVpdGV4dCBuYW1lPSJRVUlaUE9EX1FVSVpfQVRURU1QVF9WQUxVRSIgdmFsdWU9IuesrCAlbiDmrKHvvIzlhbEgJXQg5qyhIi8+DQoJCTx1aXRleHQgbmFtZT0iUVVJWlBPRF9RVUlaX1NDT1JFIiB2YWx1ZT0i5b6X5YiGOiIvPg0KCQk8dWl0ZXh0IG5hbWU9IlFVSVpQT0RfUVVJWl9QQVNTU0NPUkUiIHZhbHVlPSLlj4rmoLzliIbmlbA6Ii8+DQoJCTx1aXRleHQgbmFtZT0iUVVJWlBPRF9RVUlaX01BWFNDT1JFIiB2YWx1ZT0i5pyA6auY5YiG5pWwOiIvPg0KCQk8dWl0ZXh0IG5hbWU9IlFVSVpQT0RfUVVFU0FUTVBUX1NUUiIgdmFsdWU9IuWwneivleasoeaVsDog56ysICVuIOasoe+8jOWFsSAldCDmrKEiLz4NCgkJPHVpdGV4dCBuYW1lPSJRVUlaUE9EX1FVRVNUWVBFX1NUUiIgdmFsdWU9Iuexu+WeizogJXMiLz4NCgkJPHVpdGV4dCBuYW1lPSJRVUlaUE9EX1FVRVNUWVBFX0dSRCIgdmFsdWU9IuivhOe6pyIvPg0KCQk8dWl0ZXh0IG5hbWU9IlFVSVpQT0RfUVVFU1RZUEVfU1ZZIiB2YWx1ZT0i6LCD5p+lIi8+DQoJCTx1aXRleHQgbmFtZT0iUVVJWlBPRF9RVUlaQVRNUFRfSU5GIiB2YWx1ZT0i5peg6ZmQIi8+DQoJCTx1aXRleHQgbmFtZT0iUVVJWlBPRF9RVUVTQVRNUFRfSU5GIiB2YWx1ZT0i5peg6ZmQIi8+DQoJCTx1aXRleHQgbmFtZT0iV0FSTklOR01TR19ZRVNTVFJJTkciIHZhbHVlPSLmmK8iLz4NCgkJPHVpdGV4dCBuYW1lPSJXQVJOSU5HTVNHX05PU1RSSU5HIiB2YWx1ZT0i5ZCmIi8+DQoJCTx1aXRleHQgbmFtZT0iV0FSTklOR01TR19USVRMRVNUUklORyIgdmFsdWU9Iua1i+mqjOWvvOiIquitpuWRiiIvPg0KCQk8dWl0ZXh0IG5hbWU9IldBUk5JTkdNU0dfTVNHU1RSSU5HIiB2YWx1ZT0i5q2k5rWL6aqM5Lit5pyJ5pyq5bCd6K+V5L2c562U55qE6Zeu6aKY44CCJiN4QTsmI3hBO+WNleWHu+KAnOaYr+KAnemAgOWHuuatpOa1i+mqjOOAguWNleWHu+KAnOWQpuKAnee7p+e7rea1i+mqjOOAgiIvPg0KCQk8dWl0ZXh0IG5hbWU9IklORk9STUFUSU9OX0gyNjRfRkxBU0hQTEFZRVIiIHZhbHVlPSLlvZPliY3lronoo4XlnKjmgqjnmoTorqHnrpfmnLrkuIrnmoQgRmxhc2ggUGxheWVyIOeJiOacrOS4jeaUr+aMgeivpeinhumikeOAguWNleWHu+inhumikeWMuuWfn+S4i+i9veacgOaWsOeJiOacrOeahCBGbGFzaCBQbGF5ZXLjgII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5ZCR5Y+C5Yqg6ICF5pi+56S65o+Q6KaB5qCPIi8+DQoJCTx1aXRleHQgbmFtZT0iTVVURSIgdmFsdWU9IumdmemfsyIvPg0KCQk8dWl0ZXh0IG5hbWU9IkRPQ1dSQVBfVElUTEUiIHZhbHVlPSJQcmVzZW50ZXIg5paH5Lu26ZmE5Lu2Ii8+DQoJCTx1aXRleHQgbmFtZT0iRE9DV1JBUF9NU0ciIHZhbHVlPSLkv53lrZjliLDmiJHnmoTorqHnrpfmnLoiLz4NCgkJPHVpdGV4dCBuYW1lPSJET0NXUkFQX1BST01QVCIgdmFsdWU9IuWNleWHu+S7peS4i+i9vSIvPg0KCTwvbGFuZ3VhZ2U+DQo8L2NvbmZpZ3VyYXRpb24+DQo="/>
  <p:tag name="MMPROD_UIDATA" val="&lt;database version=&quot;7.0&quot;&gt;&lt;object type=&quot;1&quot; unique_id=&quot;10001&quot;&gt;&lt;property id=&quot;20141&quot; value=&quot;Template dj 2010&quot;/&gt;&lt;property id=&quot;20144&quot; value=&quot;1&quot;/&gt;&lt;property id=&quot;20146&quot; value=&quot;0&quot;/&gt;&lt;property id=&quot;20147&quot; value=&quot;0&quot;/&gt;&lt;property id=&quot;20148&quot; value=&quot;5&quot;/&gt;&lt;property id=&quot;20180&quot; value=&quot;0&quot;/&gt;&lt;property id=&quot;20181&quot; value=&quot;0&quot;/&gt;&lt;property id=&quot;20182&quot; value=&quot;0&quot;/&gt;&lt;property id=&quot;20183&quot; value=&quot;1&quot;/&gt;&lt;property id=&quot;20184&quot; value=&quot;7&quot;/&gt;&lt;property id=&quot;20193&quot; value=&quot;-1&quot;/&gt;&lt;property id=&quot;20221&quot; value=&quot;G:\laptop nebeng\gambar\&quot;/&gt;&lt;property id=&quot;20224&quot; value=&quot;D:\template ppt\template darmajaya\flash template&quot;/&gt;&lt;property id=&quot;20250&quot; value=&quot;0&quot;/&gt;&lt;property id=&quot;20251&quot; value=&quot;0&quot;/&gt;&lt;property id=&quot;20259&quot; value=&quot;1&quot;/&gt;&lt;object type=&quot;2&quot; unique_id=&quot;11561&quot;&gt;&lt;object type=&quot;3&quot; unique_id=&quot;11562&quot;&gt;&lt;property id=&quot;20148&quot; value=&quot;5&quot;/&gt;&lt;property id=&quot;20300&quot; value=&quot;Slide 1 - &amp;quot;Sub title …………….&amp;quot;&quot;/&gt;&lt;property id=&quot;20307&quot; value=&quot;256&quot;/&gt;&lt;property id=&quot;20309&quot; value=&quot;-1&quot;/&gt;&lt;/object&gt;&lt;object type=&quot;3&quot; unique_id=&quot;11563&quot;&gt;&lt;property id=&quot;20148&quot; value=&quot;5&quot;/&gt;&lt;property id=&quot;20300&quot; value=&quot;Slide 2 - &amp;quot;Introducing Template dj 2010&amp;quot;&quot;/&gt;&lt;property id=&quot;20307&quot; value=&quot;258&quot;/&gt;&lt;property id=&quot;20309&quot; value=&quot;-1&quot;/&gt;&lt;/object&gt;&lt;object type=&quot;3&quot; unique_id=&quot;11564&quot;&gt;&lt;property id=&quot;20148&quot; value=&quot;5&quot;/&gt;&lt;property id=&quot;20300&quot; value=&quot;Slide 3&quot;/&gt;&lt;property id=&quot;20307&quot; value=&quot;259&quot;/&gt;&lt;property id=&quot;20309&quot; value=&quot;-1&quot;/&gt;&lt;/object&gt;&lt;object type=&quot;3&quot; unique_id=&quot;11565&quot;&gt;&lt;property id=&quot;20148&quot; value=&quot;5&quot;/&gt;&lt;property id=&quot;20300&quot; value=&quot;Slide 4&quot;/&gt;&lt;property id=&quot;20307&quot; value=&quot;260&quot;/&gt;&lt;property id=&quot;20309&quot; value=&quot;-1&quot;/&gt;&lt;/object&gt;&lt;object type=&quot;3&quot; unique_id=&quot;11566&quot;&gt;&lt;property id=&quot;20148&quot; value=&quot;5&quot;/&gt;&lt;property id=&quot;20300&quot; value=&quot;Slide 5&quot;/&gt;&lt;property id=&quot;20307&quot; value=&quot;261&quot;/&gt;&lt;property id=&quot;20309&quot; value=&quot;-1&quot;/&gt;&lt;/object&gt;&lt;object type=&quot;3&quot; unique_id=&quot;11567&quot;&gt;&lt;property id=&quot;20148&quot; value=&quot;5&quot;/&gt;&lt;property id=&quot;20300&quot; value=&quot;Slide 6 - &amp;quot;Quick Styles&amp;quot;&quot;/&gt;&lt;property id=&quot;20307&quot; value=&quot;262&quot;/&gt;&lt;property id=&quot;20309&quot; value=&quot;-1&quot;/&gt;&lt;/object&gt;&lt;object type=&quot;3&quot; unique_id=&quot;11568&quot;&gt;&lt;property id=&quot;20148&quot; value=&quot;5&quot;/&gt;&lt;property id=&quot;20300&quot; value=&quot;Slide 7 - &amp;quot;PowerPoint 2007&amp;quot;&quot;/&gt;&lt;property id=&quot;20307&quot; value=&quot;263&quot;/&gt;&lt;property id=&quot;20309&quot; value=&quot;-1&quot;/&gt;&lt;/object&gt;&lt;object type=&quot;3&quot; unique_id=&quot;11569&quot;&gt;&lt;property id=&quot;20148&quot; value=&quot;5&quot;/&gt;&lt;property id=&quot;20300&quot; value=&quot;Slide 8 - &amp;quot;Text, graphics and pictures&amp;quot;&quot;/&gt;&lt;property id=&quot;20307&quot; value=&quot;264&quot;/&gt;&lt;property id=&quot;20309&quot; value=&quot;-1&quot;/&gt;&lt;/object&gt;&lt;object type=&quot;3&quot; unique_id=&quot;11570&quot;&gt;&lt;property id=&quot;20148&quot; value=&quot;5&quot;/&gt;&lt;property id=&quot;20300&quot; value=&quot;Slide 9 - &amp;quot;Superior Text&amp;quot;&quot;/&gt;&lt;property id=&quot;20307&quot; value=&quot;265&quot;/&gt;&lt;property id=&quot;20309&quot; value=&quot;-1&quot;/&gt;&lt;/object&gt;&lt;object type=&quot;3&quot; unique_id=&quot;11571&quot;&gt;&lt;property id=&quot;20148&quot; value=&quot;5&quot;/&gt;&lt;property id=&quot;20300&quot; value=&quot;Slide 10 - &amp;quot;The Power of OfficeArt Graphics&amp;quot;&quot;/&gt;&lt;property id=&quot;20307&quot; value=&quot;266&quot;/&gt;&lt;property id=&quot;20309&quot; value=&quot;-1&quot;/&gt;&lt;/object&gt;&lt;object type=&quot;3&quot; unique_id=&quot;11572&quot;&gt;&lt;property id=&quot;20148&quot; value=&quot;5&quot;/&gt;&lt;property id=&quot;20300&quot; value=&quot;Slide 11 - &amp;quot;Picture This…&amp;quot;&quot;/&gt;&lt;property id=&quot;20307&quot; value=&quot;267&quot;/&gt;&lt;property id=&quot;20309&quot; value=&quot;-1&quot;/&gt;&lt;/object&gt;&lt;object type=&quot;3&quot; unique_id=&quot;11573&quot;&gt;&lt;property id=&quot;20148&quot; value=&quot;5&quot;/&gt;&lt;property id=&quot;20300&quot; value=&quot;Slide 12 - &amp;quot;Picture This…&amp;quot;&quot;/&gt;&lt;property id=&quot;20307&quot; value=&quot;268&quot;/&gt;&lt;property id=&quot;20309&quot; value=&quot;-1&quot;/&gt;&lt;/object&gt;&lt;object type=&quot;3&quot; unique_id=&quot;11574&quot;&gt;&lt;property id=&quot;20148&quot; value=&quot;5&quot;/&gt;&lt;property id=&quot;20300&quot; value=&quot;Slide 13 - &amp;quot;Smart art&amp;quot;&quot;/&gt;&lt;property id=&quot;20307&quot; value=&quot;270&quot;/&gt;&lt;property id=&quot;20309&quot; value=&quot;-1&quot;/&gt;&lt;/object&gt;&lt;object type=&quot;3&quot; unique_id=&quot;11575&quot;&gt;&lt;property id=&quot;20148&quot; value=&quot;5&quot;/&gt;&lt;property id=&quot;20300&quot; value=&quot;Slide 14 - &amp;quot;Visualize It!&amp;quot;&quot;/&gt;&lt;property id=&quot;20307&quot; value=&quot;271&quot;/&gt;&lt;property id=&quot;20309&quot; value=&quot;-1&quot;/&gt;&lt;/object&gt;&lt;object type=&quot;3&quot; unique_id=&quot;11576&quot;&gt;&lt;property id=&quot;20148&quot; value=&quot;5&quot;/&gt;&lt;property id=&quot;20300&quot; value=&quot;Slide 15&quot;/&gt;&lt;property id=&quot;20307&quot; value=&quot;272&quot;/&gt;&lt;property id=&quot;20309&quot; value=&quot;-1&quot;/&gt;&lt;/object&gt;&lt;object type=&quot;3&quot; unique_id=&quot;11577&quot;&gt;&lt;property id=&quot;20148&quot; value=&quot;5&quot;/&gt;&lt;property id=&quot;20300&quot; value=&quot;Slide 16&quot;/&gt;&lt;property id=&quot;20307&quot; value=&quot;273&quot;/&gt;&lt;property id=&quot;20309&quot; value=&quot;-1&quot;/&gt;&lt;/object&gt;&lt;object type=&quot;3&quot; unique_id=&quot;11578&quot;&gt;&lt;property id=&quot;20148&quot; value=&quot;5&quot;/&gt;&lt;property id=&quot;20300&quot; value=&quot;Slide 17 - &amp;quot;end&amp;quot;&quot;/&gt;&lt;property id=&quot;20307&quot; value=&quot;275&quot;/&gt;&lt;property id=&quot;20309&quot; value=&quot;-1&quot;/&gt;&lt;/object&gt;&lt;/object&gt;&lt;object type=&quot;8&quot; unique_id=&quot;11597&quot;&gt;&lt;/object&gt;&lt;object type=&quot;4&quot; unique_id=&quot;11598&quot;&gt;&lt;object type=&quot;5&quot; unique_id=&quot;11599&quot;&gt;&lt;property id=&quot;20149&quot; value=&quot;Supadi,S.Kom&quot;/&gt;&lt;property id=&quot;20150&quot; value=&quot;Dosen Teknik Informatika&quot;/&gt;&lt;property id=&quot;20151&quot; value=&quot;foto.jpg&quot;/&gt;&lt;property id=&quot;20153&quot; value=&quot;sup4di@gmail.com&quot;/&gt;&lt;property id=&quot;20155&quot; value=&quot;Salah satu dosen teknik informatika ............................&amp;#x0D;&amp;#x0A;&quot;/&gt;&lt;property id=&quot;20159&quot; value=&quot;logo ibi small.png&quot;/&gt;&lt;/object&gt;&lt;/object&gt;&lt;object type=&quot;10&quot; unique_id=&quot;11663&quot;&gt;&lt;object type=&quot;11&quot; unique_id=&quot;11664&quot;&gt;&lt;property id=&quot;20180&quot; value=&quot;0&quot;/&gt;&lt;property id=&quot;20181&quot; value=&quot;0&quot;/&gt;&lt;property id=&quot;20182&quot; value=&quot;0&quot;/&gt;&lt;property id=&quot;20183&quot; value=&quot;1&quot;/&gt;&lt;/object&gt;&lt;object type=&quot;12&quot; unique_id=&quot;11665&quot;&gt;&lt;/object&gt;&lt;/object&gt;&lt;/object&gt;&lt;/database&gt;"/>
  <p:tag name="SECTOMILLISECCONVERTED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5169C2A0-AF40-4581-811B-D2D32B1C8107}&quot;/&gt;&lt;filename val=&quot;D:\template ppt\template darmajaya\flash template\data\asimages\{5169C2A0-AF40-4581-811B-D2D32B1C8107}.png&quot;/&gt;&lt;hasEffects val=&quot;1&quot;/&gt;&lt;left val=&quot;-3.12&quot;/&gt;&lt;top val=&quot;65.28&quot;/&gt;&lt;width val=&quot;708.72&quot;/&gt;&lt;height val=&quot;146.64&quot;/&gt;&lt;/ThreeDShapeInfo&gt;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4922</TotalTime>
  <Words>560</Words>
  <Application>Microsoft Office PowerPoint</Application>
  <PresentationFormat>On-screen Show (4:3)</PresentationFormat>
  <Paragraphs>257</Paragraphs>
  <Slides>36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36</vt:i4>
      </vt:variant>
    </vt:vector>
  </HeadingPairs>
  <TitlesOfParts>
    <vt:vector size="40" baseType="lpstr">
      <vt:lpstr>Arial</vt:lpstr>
      <vt:lpstr>Calibri</vt:lpstr>
      <vt:lpstr>Times New Roman</vt:lpstr>
      <vt:lpstr>Office Theme</vt:lpstr>
      <vt:lpstr> Kode MK/SKS : /3</vt:lpstr>
      <vt:lpstr>Intelligent Decision Support Systems </vt:lpstr>
      <vt:lpstr>Learning Objectives</vt:lpstr>
      <vt:lpstr>Intelligent Systems in KPN Telecom and Logitech Vignette</vt:lpstr>
      <vt:lpstr>AI Application Intelligence:  A degree of Learning and reasoning (evidence and conclusion) behavior usually task or problem-solving oriented .التعلم بالملاحظة، السمع بالمحاضرة بالوعظ وبالممارسة وارقى اشكال التعلم، الاستنتاج باعمال التفكير العميق التأمل</vt:lpstr>
      <vt:lpstr>Fundamentals of Intelligent  systems</vt:lpstr>
      <vt:lpstr>Knowledge-Based DS  “Can be provided by a variety of AI tools, ES being the primary one.”</vt:lpstr>
      <vt:lpstr>Artificial Intelligence Definition  Machines that mimic human intelligence.</vt:lpstr>
      <vt:lpstr>Deep Blue &amp; Garry Kasparov</vt:lpstr>
      <vt:lpstr>PowerPoint Presentation</vt:lpstr>
      <vt:lpstr>PowerPoint Presentation</vt:lpstr>
      <vt:lpstr>PowerPoint Presentation</vt:lpstr>
      <vt:lpstr>10.3 Development of Artificial Intelligence</vt:lpstr>
      <vt:lpstr>10.4 Artificial Intelligence Concepts</vt:lpstr>
      <vt:lpstr>Artificial Intelligence Concepts</vt:lpstr>
      <vt:lpstr>Artificial Intelligence Concepts</vt:lpstr>
      <vt:lpstr>10.5 Experts</vt:lpstr>
      <vt:lpstr>Expert Systems Features</vt:lpstr>
      <vt:lpstr>PowerPoint Presentation</vt:lpstr>
      <vt:lpstr>10.6 Applications of Expert Systems</vt:lpstr>
      <vt:lpstr>Applications</vt:lpstr>
      <vt:lpstr>Environments, Ex Sys Structure  1- Consultation (runtime)  2- Development</vt:lpstr>
      <vt:lpstr>Major Components of Expert Systems</vt:lpstr>
      <vt:lpstr>Additional Components of Expert Systems</vt:lpstr>
      <vt:lpstr>10.8 How Ex Sys work  1- Knowledge Presentation</vt:lpstr>
      <vt:lpstr>2-Inference Engine</vt:lpstr>
      <vt:lpstr>PowerPoint Presentation</vt:lpstr>
      <vt:lpstr>PowerPoint Presentation</vt:lpstr>
      <vt:lpstr>General Problems Suitable for  Expert Systems</vt:lpstr>
      <vt:lpstr>PowerPoint Presentation</vt:lpstr>
      <vt:lpstr>Benefits of Expert Systems</vt:lpstr>
      <vt:lpstr>Benefits of Expert Systems</vt:lpstr>
      <vt:lpstr>Limitations</vt:lpstr>
      <vt:lpstr>PowerPoint Presentation</vt:lpstr>
      <vt:lpstr>PowerPoint Presentation</vt:lpstr>
      <vt:lpstr>PowerPoint Presentation</vt:lpstr>
    </vt:vector>
  </TitlesOfParts>
  <Company>IBI Darmajaya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Kapsel_I_1</dc:title>
  <dc:creator>septilia</dc:creator>
  <cp:lastModifiedBy>Windows User</cp:lastModifiedBy>
  <cp:revision>320</cp:revision>
  <dcterms:created xsi:type="dcterms:W3CDTF">2010-04-18T12:06:30Z</dcterms:created>
  <dcterms:modified xsi:type="dcterms:W3CDTF">2022-09-01T01:39:09Z</dcterms:modified>
</cp:coreProperties>
</file>