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4"/>
  </p:notesMasterIdLst>
  <p:sldIdLst>
    <p:sldId id="256" r:id="rId2"/>
    <p:sldId id="275" r:id="rId3"/>
    <p:sldId id="276" r:id="rId4"/>
    <p:sldId id="295" r:id="rId5"/>
    <p:sldId id="277" r:id="rId6"/>
    <p:sldId id="257" r:id="rId7"/>
    <p:sldId id="296" r:id="rId8"/>
    <p:sldId id="279" r:id="rId9"/>
    <p:sldId id="280" r:id="rId10"/>
    <p:sldId id="282" r:id="rId11"/>
    <p:sldId id="293" r:id="rId12"/>
    <p:sldId id="283" r:id="rId13"/>
    <p:sldId id="284" r:id="rId14"/>
    <p:sldId id="285" r:id="rId15"/>
    <p:sldId id="291" r:id="rId16"/>
    <p:sldId id="286" r:id="rId17"/>
    <p:sldId id="287" r:id="rId18"/>
    <p:sldId id="289" r:id="rId19"/>
    <p:sldId id="290" r:id="rId20"/>
    <p:sldId id="262" r:id="rId21"/>
    <p:sldId id="263" r:id="rId22"/>
    <p:sldId id="264" r:id="rId23"/>
    <p:sldId id="265" r:id="rId24"/>
    <p:sldId id="272" r:id="rId25"/>
    <p:sldId id="273" r:id="rId26"/>
    <p:sldId id="266" r:id="rId27"/>
    <p:sldId id="267" r:id="rId28"/>
    <p:sldId id="271" r:id="rId29"/>
    <p:sldId id="270" r:id="rId30"/>
    <p:sldId id="269" r:id="rId31"/>
    <p:sldId id="268" r:id="rId32"/>
    <p:sldId id="261" r:id="rId33"/>
  </p:sldIdLst>
  <p:sldSz cx="9144000" cy="6858000" type="screen4x3"/>
  <p:notesSz cx="6858000" cy="9144000"/>
  <p:defaultTextStyle>
    <a:defPPr>
      <a:defRPr lang="en-US"/>
    </a:defPPr>
    <a:lvl1pPr marL="0" algn="l" defTabSz="457124" rtl="0" eaLnBrk="1" latinLnBrk="0" hangingPunct="1">
      <a:defRPr sz="1800" kern="1200">
        <a:solidFill>
          <a:schemeClr val="tx1"/>
        </a:solidFill>
        <a:latin typeface="+mn-lt"/>
        <a:ea typeface="+mn-ea"/>
        <a:cs typeface="+mn-cs"/>
      </a:defRPr>
    </a:lvl1pPr>
    <a:lvl2pPr marL="457124" algn="l" defTabSz="457124" rtl="0" eaLnBrk="1" latinLnBrk="0" hangingPunct="1">
      <a:defRPr sz="1800" kern="1200">
        <a:solidFill>
          <a:schemeClr val="tx1"/>
        </a:solidFill>
        <a:latin typeface="+mn-lt"/>
        <a:ea typeface="+mn-ea"/>
        <a:cs typeface="+mn-cs"/>
      </a:defRPr>
    </a:lvl2pPr>
    <a:lvl3pPr marL="914248" algn="l" defTabSz="457124" rtl="0" eaLnBrk="1" latinLnBrk="0" hangingPunct="1">
      <a:defRPr sz="1800" kern="1200">
        <a:solidFill>
          <a:schemeClr val="tx1"/>
        </a:solidFill>
        <a:latin typeface="+mn-lt"/>
        <a:ea typeface="+mn-ea"/>
        <a:cs typeface="+mn-cs"/>
      </a:defRPr>
    </a:lvl3pPr>
    <a:lvl4pPr marL="1371373" algn="l" defTabSz="457124" rtl="0" eaLnBrk="1" latinLnBrk="0" hangingPunct="1">
      <a:defRPr sz="1800" kern="1200">
        <a:solidFill>
          <a:schemeClr val="tx1"/>
        </a:solidFill>
        <a:latin typeface="+mn-lt"/>
        <a:ea typeface="+mn-ea"/>
        <a:cs typeface="+mn-cs"/>
      </a:defRPr>
    </a:lvl4pPr>
    <a:lvl5pPr marL="1828496" algn="l" defTabSz="457124" rtl="0" eaLnBrk="1" latinLnBrk="0" hangingPunct="1">
      <a:defRPr sz="1800" kern="1200">
        <a:solidFill>
          <a:schemeClr val="tx1"/>
        </a:solidFill>
        <a:latin typeface="+mn-lt"/>
        <a:ea typeface="+mn-ea"/>
        <a:cs typeface="+mn-cs"/>
      </a:defRPr>
    </a:lvl5pPr>
    <a:lvl6pPr marL="2285620" algn="l" defTabSz="457124" rtl="0" eaLnBrk="1" latinLnBrk="0" hangingPunct="1">
      <a:defRPr sz="1800" kern="1200">
        <a:solidFill>
          <a:schemeClr val="tx1"/>
        </a:solidFill>
        <a:latin typeface="+mn-lt"/>
        <a:ea typeface="+mn-ea"/>
        <a:cs typeface="+mn-cs"/>
      </a:defRPr>
    </a:lvl6pPr>
    <a:lvl7pPr marL="2742744" algn="l" defTabSz="457124" rtl="0" eaLnBrk="1" latinLnBrk="0" hangingPunct="1">
      <a:defRPr sz="1800" kern="1200">
        <a:solidFill>
          <a:schemeClr val="tx1"/>
        </a:solidFill>
        <a:latin typeface="+mn-lt"/>
        <a:ea typeface="+mn-ea"/>
        <a:cs typeface="+mn-cs"/>
      </a:defRPr>
    </a:lvl7pPr>
    <a:lvl8pPr marL="3199868" algn="l" defTabSz="457124" rtl="0" eaLnBrk="1" latinLnBrk="0" hangingPunct="1">
      <a:defRPr sz="1800" kern="1200">
        <a:solidFill>
          <a:schemeClr val="tx1"/>
        </a:solidFill>
        <a:latin typeface="+mn-lt"/>
        <a:ea typeface="+mn-ea"/>
        <a:cs typeface="+mn-cs"/>
      </a:defRPr>
    </a:lvl8pPr>
    <a:lvl9pPr marL="3656993" algn="l" defTabSz="45712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161">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3840"/>
        <p:guide orient="horz" pos="2161"/>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E829C4-61A1-4BB8-B66E-01D00E1F09CA}" type="doc">
      <dgm:prSet loTypeId="urn:microsoft.com/office/officeart/2008/layout/VerticalCurvedList" loCatId="list" qsTypeId="urn:microsoft.com/office/officeart/2005/8/quickstyle/simple1" qsCatId="simple" csTypeId="urn:microsoft.com/office/officeart/2005/8/colors/colorful3" csCatId="colorful" phldr="1"/>
      <dgm:spPr/>
    </dgm:pt>
    <dgm:pt modelId="{51F715A7-2F30-4C1C-9CE1-64042F162A6A}">
      <dgm:prSet phldrT="[Text]"/>
      <dgm:spPr/>
      <dgm:t>
        <a:bodyPr/>
        <a:lstStyle/>
        <a:p>
          <a:r>
            <a:rPr lang="en-US" i="1" dirty="0" smtClean="0"/>
            <a:t>Service Training </a:t>
          </a:r>
          <a:r>
            <a:rPr lang="en-US" i="1" dirty="0" err="1" smtClean="0"/>
            <a:t>Programmes</a:t>
          </a:r>
          <a:endParaRPr lang="en-US" i="1" dirty="0"/>
        </a:p>
      </dgm:t>
    </dgm:pt>
    <dgm:pt modelId="{8AABB78F-44C3-46C1-AE94-C4B2A228EF88}" type="parTrans" cxnId="{C4A87A73-91EA-4CC0-803D-CBA622C62D05}">
      <dgm:prSet/>
      <dgm:spPr/>
      <dgm:t>
        <a:bodyPr/>
        <a:lstStyle/>
        <a:p>
          <a:endParaRPr lang="en-US"/>
        </a:p>
      </dgm:t>
    </dgm:pt>
    <dgm:pt modelId="{72AB4872-988B-4EB3-B0BC-3C8F92FEDD17}" type="sibTrans" cxnId="{C4A87A73-91EA-4CC0-803D-CBA622C62D05}">
      <dgm:prSet/>
      <dgm:spPr/>
      <dgm:t>
        <a:bodyPr/>
        <a:lstStyle/>
        <a:p>
          <a:endParaRPr lang="en-US"/>
        </a:p>
      </dgm:t>
    </dgm:pt>
    <dgm:pt modelId="{46988145-6269-4C7F-9D2B-9338F555102E}">
      <dgm:prSet phldrT="[Text]"/>
      <dgm:spPr/>
      <dgm:t>
        <a:bodyPr/>
        <a:lstStyle/>
        <a:p>
          <a:r>
            <a:rPr lang="en-US" i="1" dirty="0" smtClean="0"/>
            <a:t>Performance Incentive</a:t>
          </a:r>
          <a:endParaRPr lang="en-US" dirty="0"/>
        </a:p>
      </dgm:t>
    </dgm:pt>
    <dgm:pt modelId="{90E4B498-1E73-4952-9F6E-36A9F1BA218F}" type="parTrans" cxnId="{056F3275-CAAE-42CE-AC28-ABE8D546EEEE}">
      <dgm:prSet/>
      <dgm:spPr/>
      <dgm:t>
        <a:bodyPr/>
        <a:lstStyle/>
        <a:p>
          <a:endParaRPr lang="en-US"/>
        </a:p>
      </dgm:t>
    </dgm:pt>
    <dgm:pt modelId="{E2E67A8E-8716-4AC9-9E41-896027C8F8AE}" type="sibTrans" cxnId="{056F3275-CAAE-42CE-AC28-ABE8D546EEEE}">
      <dgm:prSet/>
      <dgm:spPr/>
      <dgm:t>
        <a:bodyPr/>
        <a:lstStyle/>
        <a:p>
          <a:endParaRPr lang="en-US"/>
        </a:p>
      </dgm:t>
    </dgm:pt>
    <dgm:pt modelId="{B4AC40F1-CB81-423B-A82D-99A730675360}">
      <dgm:prSet phldrT="[Text]"/>
      <dgm:spPr/>
      <dgm:t>
        <a:bodyPr/>
        <a:lstStyle/>
        <a:p>
          <a:r>
            <a:rPr lang="en-US" i="1" dirty="0" smtClean="0"/>
            <a:t>Vision About Excellence Service</a:t>
          </a:r>
          <a:endParaRPr lang="en-US" dirty="0"/>
        </a:p>
      </dgm:t>
    </dgm:pt>
    <dgm:pt modelId="{F29382EF-0229-4772-8B16-EC6D9F22F947}" type="parTrans" cxnId="{73FE9091-B38E-46B1-9B68-5D5E3A49188E}">
      <dgm:prSet/>
      <dgm:spPr/>
      <dgm:t>
        <a:bodyPr/>
        <a:lstStyle/>
        <a:p>
          <a:endParaRPr lang="en-US"/>
        </a:p>
      </dgm:t>
    </dgm:pt>
    <dgm:pt modelId="{203E8B1E-4918-4CCE-ABB2-33A1C4BCD1A8}" type="sibTrans" cxnId="{73FE9091-B38E-46B1-9B68-5D5E3A49188E}">
      <dgm:prSet/>
      <dgm:spPr/>
      <dgm:t>
        <a:bodyPr/>
        <a:lstStyle/>
        <a:p>
          <a:endParaRPr lang="en-US"/>
        </a:p>
      </dgm:t>
    </dgm:pt>
    <dgm:pt modelId="{F632EB33-52A0-4392-91F6-306F24CE857A}" type="pres">
      <dgm:prSet presAssocID="{F3E829C4-61A1-4BB8-B66E-01D00E1F09CA}" presName="Name0" presStyleCnt="0">
        <dgm:presLayoutVars>
          <dgm:chMax val="7"/>
          <dgm:chPref val="7"/>
          <dgm:dir/>
        </dgm:presLayoutVars>
      </dgm:prSet>
      <dgm:spPr/>
    </dgm:pt>
    <dgm:pt modelId="{A045D20B-5192-4DDD-A5F2-004AFFE455CE}" type="pres">
      <dgm:prSet presAssocID="{F3E829C4-61A1-4BB8-B66E-01D00E1F09CA}" presName="Name1" presStyleCnt="0"/>
      <dgm:spPr/>
    </dgm:pt>
    <dgm:pt modelId="{F1C6DA6A-7AA8-443F-8852-C63D750D9EEC}" type="pres">
      <dgm:prSet presAssocID="{F3E829C4-61A1-4BB8-B66E-01D00E1F09CA}" presName="cycle" presStyleCnt="0"/>
      <dgm:spPr/>
    </dgm:pt>
    <dgm:pt modelId="{6E5D1C61-E56C-43EE-98FB-CC4E260F8893}" type="pres">
      <dgm:prSet presAssocID="{F3E829C4-61A1-4BB8-B66E-01D00E1F09CA}" presName="srcNode" presStyleLbl="node1" presStyleIdx="0" presStyleCnt="3"/>
      <dgm:spPr/>
    </dgm:pt>
    <dgm:pt modelId="{D7759390-6341-437F-BAD1-7AD68F3A2B66}" type="pres">
      <dgm:prSet presAssocID="{F3E829C4-61A1-4BB8-B66E-01D00E1F09CA}" presName="conn" presStyleLbl="parChTrans1D2" presStyleIdx="0" presStyleCnt="1"/>
      <dgm:spPr/>
      <dgm:t>
        <a:bodyPr/>
        <a:lstStyle/>
        <a:p>
          <a:endParaRPr lang="id-ID"/>
        </a:p>
      </dgm:t>
    </dgm:pt>
    <dgm:pt modelId="{DF3C914C-AFB8-4DCD-8FD8-A51BF2973B84}" type="pres">
      <dgm:prSet presAssocID="{F3E829C4-61A1-4BB8-B66E-01D00E1F09CA}" presName="extraNode" presStyleLbl="node1" presStyleIdx="0" presStyleCnt="3"/>
      <dgm:spPr/>
    </dgm:pt>
    <dgm:pt modelId="{6BBC55A7-56F7-4786-AC96-67894EF218F1}" type="pres">
      <dgm:prSet presAssocID="{F3E829C4-61A1-4BB8-B66E-01D00E1F09CA}" presName="dstNode" presStyleLbl="node1" presStyleIdx="0" presStyleCnt="3"/>
      <dgm:spPr/>
    </dgm:pt>
    <dgm:pt modelId="{F155EAB8-C563-4583-BE27-3157D02B0FC6}" type="pres">
      <dgm:prSet presAssocID="{51F715A7-2F30-4C1C-9CE1-64042F162A6A}" presName="text_1" presStyleLbl="node1" presStyleIdx="0" presStyleCnt="3">
        <dgm:presLayoutVars>
          <dgm:bulletEnabled val="1"/>
        </dgm:presLayoutVars>
      </dgm:prSet>
      <dgm:spPr/>
      <dgm:t>
        <a:bodyPr/>
        <a:lstStyle/>
        <a:p>
          <a:endParaRPr lang="id-ID"/>
        </a:p>
      </dgm:t>
    </dgm:pt>
    <dgm:pt modelId="{986AEF4D-6665-4A24-AB5F-1A11A2835839}" type="pres">
      <dgm:prSet presAssocID="{51F715A7-2F30-4C1C-9CE1-64042F162A6A}" presName="accent_1" presStyleCnt="0"/>
      <dgm:spPr/>
    </dgm:pt>
    <dgm:pt modelId="{E84CA819-BD17-4C2B-B7D6-8F678D23C991}" type="pres">
      <dgm:prSet presAssocID="{51F715A7-2F30-4C1C-9CE1-64042F162A6A}" presName="accentRepeatNode" presStyleLbl="solidFgAcc1" presStyleIdx="0" presStyleCnt="3"/>
      <dgm:spPr/>
    </dgm:pt>
    <dgm:pt modelId="{7E5424F0-7C31-45EF-8254-F48DD3212752}" type="pres">
      <dgm:prSet presAssocID="{46988145-6269-4C7F-9D2B-9338F555102E}" presName="text_2" presStyleLbl="node1" presStyleIdx="1" presStyleCnt="3">
        <dgm:presLayoutVars>
          <dgm:bulletEnabled val="1"/>
        </dgm:presLayoutVars>
      </dgm:prSet>
      <dgm:spPr/>
      <dgm:t>
        <a:bodyPr/>
        <a:lstStyle/>
        <a:p>
          <a:endParaRPr lang="id-ID"/>
        </a:p>
      </dgm:t>
    </dgm:pt>
    <dgm:pt modelId="{8092E1C9-6860-454A-9BC1-092A54841346}" type="pres">
      <dgm:prSet presAssocID="{46988145-6269-4C7F-9D2B-9338F555102E}" presName="accent_2" presStyleCnt="0"/>
      <dgm:spPr/>
    </dgm:pt>
    <dgm:pt modelId="{B61DB539-23B0-4C20-B869-04E0DE819048}" type="pres">
      <dgm:prSet presAssocID="{46988145-6269-4C7F-9D2B-9338F555102E}" presName="accentRepeatNode" presStyleLbl="solidFgAcc1" presStyleIdx="1" presStyleCnt="3"/>
      <dgm:spPr/>
    </dgm:pt>
    <dgm:pt modelId="{3C74BB43-B2AD-4076-8130-E00365BCD575}" type="pres">
      <dgm:prSet presAssocID="{B4AC40F1-CB81-423B-A82D-99A730675360}" presName="text_3" presStyleLbl="node1" presStyleIdx="2" presStyleCnt="3">
        <dgm:presLayoutVars>
          <dgm:bulletEnabled val="1"/>
        </dgm:presLayoutVars>
      </dgm:prSet>
      <dgm:spPr/>
      <dgm:t>
        <a:bodyPr/>
        <a:lstStyle/>
        <a:p>
          <a:endParaRPr lang="id-ID"/>
        </a:p>
      </dgm:t>
    </dgm:pt>
    <dgm:pt modelId="{D6CB89EF-B1B4-4866-B8F2-9B44586D73F5}" type="pres">
      <dgm:prSet presAssocID="{B4AC40F1-CB81-423B-A82D-99A730675360}" presName="accent_3" presStyleCnt="0"/>
      <dgm:spPr/>
    </dgm:pt>
    <dgm:pt modelId="{AD8BF992-B112-4576-B6EE-510B1C4A12A9}" type="pres">
      <dgm:prSet presAssocID="{B4AC40F1-CB81-423B-A82D-99A730675360}" presName="accentRepeatNode" presStyleLbl="solidFgAcc1" presStyleIdx="2" presStyleCnt="3"/>
      <dgm:spPr/>
    </dgm:pt>
  </dgm:ptLst>
  <dgm:cxnLst>
    <dgm:cxn modelId="{C4A87A73-91EA-4CC0-803D-CBA622C62D05}" srcId="{F3E829C4-61A1-4BB8-B66E-01D00E1F09CA}" destId="{51F715A7-2F30-4C1C-9CE1-64042F162A6A}" srcOrd="0" destOrd="0" parTransId="{8AABB78F-44C3-46C1-AE94-C4B2A228EF88}" sibTransId="{72AB4872-988B-4EB3-B0BC-3C8F92FEDD17}"/>
    <dgm:cxn modelId="{7F8E9746-8A92-4316-8408-E5C60D30D7B9}" type="presOf" srcId="{46988145-6269-4C7F-9D2B-9338F555102E}" destId="{7E5424F0-7C31-45EF-8254-F48DD3212752}" srcOrd="0" destOrd="0" presId="urn:microsoft.com/office/officeart/2008/layout/VerticalCurvedList"/>
    <dgm:cxn modelId="{F2FA2AD7-D657-4442-BEA9-E96D449ADDE6}" type="presOf" srcId="{F3E829C4-61A1-4BB8-B66E-01D00E1F09CA}" destId="{F632EB33-52A0-4392-91F6-306F24CE857A}" srcOrd="0" destOrd="0" presId="urn:microsoft.com/office/officeart/2008/layout/VerticalCurvedList"/>
    <dgm:cxn modelId="{E0AEA33F-ED0D-4DD7-9F13-AF312D38BDC2}" type="presOf" srcId="{72AB4872-988B-4EB3-B0BC-3C8F92FEDD17}" destId="{D7759390-6341-437F-BAD1-7AD68F3A2B66}" srcOrd="0" destOrd="0" presId="urn:microsoft.com/office/officeart/2008/layout/VerticalCurvedList"/>
    <dgm:cxn modelId="{7DAB3B44-0807-4FB7-8D33-7FAFBC865C3F}" type="presOf" srcId="{51F715A7-2F30-4C1C-9CE1-64042F162A6A}" destId="{F155EAB8-C563-4583-BE27-3157D02B0FC6}" srcOrd="0" destOrd="0" presId="urn:microsoft.com/office/officeart/2008/layout/VerticalCurvedList"/>
    <dgm:cxn modelId="{056F3275-CAAE-42CE-AC28-ABE8D546EEEE}" srcId="{F3E829C4-61A1-4BB8-B66E-01D00E1F09CA}" destId="{46988145-6269-4C7F-9D2B-9338F555102E}" srcOrd="1" destOrd="0" parTransId="{90E4B498-1E73-4952-9F6E-36A9F1BA218F}" sibTransId="{E2E67A8E-8716-4AC9-9E41-896027C8F8AE}"/>
    <dgm:cxn modelId="{270BADB1-0F6A-4112-ACBE-14E5163154BD}" type="presOf" srcId="{B4AC40F1-CB81-423B-A82D-99A730675360}" destId="{3C74BB43-B2AD-4076-8130-E00365BCD575}" srcOrd="0" destOrd="0" presId="urn:microsoft.com/office/officeart/2008/layout/VerticalCurvedList"/>
    <dgm:cxn modelId="{73FE9091-B38E-46B1-9B68-5D5E3A49188E}" srcId="{F3E829C4-61A1-4BB8-B66E-01D00E1F09CA}" destId="{B4AC40F1-CB81-423B-A82D-99A730675360}" srcOrd="2" destOrd="0" parTransId="{F29382EF-0229-4772-8B16-EC6D9F22F947}" sibTransId="{203E8B1E-4918-4CCE-ABB2-33A1C4BCD1A8}"/>
    <dgm:cxn modelId="{218BD58B-3719-458B-A3B2-65E6C94996C0}" type="presParOf" srcId="{F632EB33-52A0-4392-91F6-306F24CE857A}" destId="{A045D20B-5192-4DDD-A5F2-004AFFE455CE}" srcOrd="0" destOrd="0" presId="urn:microsoft.com/office/officeart/2008/layout/VerticalCurvedList"/>
    <dgm:cxn modelId="{217A9CE3-6260-477B-AAC1-0BC19D9B83B0}" type="presParOf" srcId="{A045D20B-5192-4DDD-A5F2-004AFFE455CE}" destId="{F1C6DA6A-7AA8-443F-8852-C63D750D9EEC}" srcOrd="0" destOrd="0" presId="urn:microsoft.com/office/officeart/2008/layout/VerticalCurvedList"/>
    <dgm:cxn modelId="{523D2A10-088E-4C9F-B9B0-8EC5D73E8669}" type="presParOf" srcId="{F1C6DA6A-7AA8-443F-8852-C63D750D9EEC}" destId="{6E5D1C61-E56C-43EE-98FB-CC4E260F8893}" srcOrd="0" destOrd="0" presId="urn:microsoft.com/office/officeart/2008/layout/VerticalCurvedList"/>
    <dgm:cxn modelId="{A494C73A-69C8-4F99-809D-727E392A2731}" type="presParOf" srcId="{F1C6DA6A-7AA8-443F-8852-C63D750D9EEC}" destId="{D7759390-6341-437F-BAD1-7AD68F3A2B66}" srcOrd="1" destOrd="0" presId="urn:microsoft.com/office/officeart/2008/layout/VerticalCurvedList"/>
    <dgm:cxn modelId="{F7B682E4-5567-4545-B089-4A97AB19EF9F}" type="presParOf" srcId="{F1C6DA6A-7AA8-443F-8852-C63D750D9EEC}" destId="{DF3C914C-AFB8-4DCD-8FD8-A51BF2973B84}" srcOrd="2" destOrd="0" presId="urn:microsoft.com/office/officeart/2008/layout/VerticalCurvedList"/>
    <dgm:cxn modelId="{F197B5F9-229E-4998-B670-E9E5C15F8F4C}" type="presParOf" srcId="{F1C6DA6A-7AA8-443F-8852-C63D750D9EEC}" destId="{6BBC55A7-56F7-4786-AC96-67894EF218F1}" srcOrd="3" destOrd="0" presId="urn:microsoft.com/office/officeart/2008/layout/VerticalCurvedList"/>
    <dgm:cxn modelId="{7DC78FD3-C35A-4F62-A95F-7746D798F8AB}" type="presParOf" srcId="{A045D20B-5192-4DDD-A5F2-004AFFE455CE}" destId="{F155EAB8-C563-4583-BE27-3157D02B0FC6}" srcOrd="1" destOrd="0" presId="urn:microsoft.com/office/officeart/2008/layout/VerticalCurvedList"/>
    <dgm:cxn modelId="{8E7E6845-3DD9-4F6E-8E1F-020B822E4EC9}" type="presParOf" srcId="{A045D20B-5192-4DDD-A5F2-004AFFE455CE}" destId="{986AEF4D-6665-4A24-AB5F-1A11A2835839}" srcOrd="2" destOrd="0" presId="urn:microsoft.com/office/officeart/2008/layout/VerticalCurvedList"/>
    <dgm:cxn modelId="{6BF3C419-C9E9-4A34-8641-E0E684E173C7}" type="presParOf" srcId="{986AEF4D-6665-4A24-AB5F-1A11A2835839}" destId="{E84CA819-BD17-4C2B-B7D6-8F678D23C991}" srcOrd="0" destOrd="0" presId="urn:microsoft.com/office/officeart/2008/layout/VerticalCurvedList"/>
    <dgm:cxn modelId="{1474C260-8742-4C2D-84FD-A5B29C1DC0C5}" type="presParOf" srcId="{A045D20B-5192-4DDD-A5F2-004AFFE455CE}" destId="{7E5424F0-7C31-45EF-8254-F48DD3212752}" srcOrd="3" destOrd="0" presId="urn:microsoft.com/office/officeart/2008/layout/VerticalCurvedList"/>
    <dgm:cxn modelId="{055371AE-6D0E-4BB8-82C7-9C848259D52A}" type="presParOf" srcId="{A045D20B-5192-4DDD-A5F2-004AFFE455CE}" destId="{8092E1C9-6860-454A-9BC1-092A54841346}" srcOrd="4" destOrd="0" presId="urn:microsoft.com/office/officeart/2008/layout/VerticalCurvedList"/>
    <dgm:cxn modelId="{B6779BCD-3B92-4DD1-88B1-BC17B9504081}" type="presParOf" srcId="{8092E1C9-6860-454A-9BC1-092A54841346}" destId="{B61DB539-23B0-4C20-B869-04E0DE819048}" srcOrd="0" destOrd="0" presId="urn:microsoft.com/office/officeart/2008/layout/VerticalCurvedList"/>
    <dgm:cxn modelId="{3A59CC21-9BA7-4150-90F5-FE41E4F32631}" type="presParOf" srcId="{A045D20B-5192-4DDD-A5F2-004AFFE455CE}" destId="{3C74BB43-B2AD-4076-8130-E00365BCD575}" srcOrd="5" destOrd="0" presId="urn:microsoft.com/office/officeart/2008/layout/VerticalCurvedList"/>
    <dgm:cxn modelId="{38AE014B-1F5D-4AD7-AA34-7CAE81AADA2B}" type="presParOf" srcId="{A045D20B-5192-4DDD-A5F2-004AFFE455CE}" destId="{D6CB89EF-B1B4-4866-B8F2-9B44586D73F5}" srcOrd="6" destOrd="0" presId="urn:microsoft.com/office/officeart/2008/layout/VerticalCurvedList"/>
    <dgm:cxn modelId="{19246C2F-0A50-463A-AE53-9BA77932BAD1}" type="presParOf" srcId="{D6CB89EF-B1B4-4866-B8F2-9B44586D73F5}" destId="{AD8BF992-B112-4576-B6EE-510B1C4A12A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D975F4-DFBC-46DB-838B-6987F7457D0B}" type="doc">
      <dgm:prSet loTypeId="urn:microsoft.com/office/officeart/2008/layout/VerticalCircleList" loCatId="list" qsTypeId="urn:microsoft.com/office/officeart/2005/8/quickstyle/simple1" qsCatId="simple" csTypeId="urn:microsoft.com/office/officeart/2005/8/colors/colorful2" csCatId="colorful" phldr="1"/>
      <dgm:spPr/>
      <dgm:t>
        <a:bodyPr/>
        <a:lstStyle/>
        <a:p>
          <a:endParaRPr lang="en-US"/>
        </a:p>
      </dgm:t>
    </dgm:pt>
    <dgm:pt modelId="{979B930A-E703-4797-9514-01FE59DFEA0A}">
      <dgm:prSet phldrT="[Text]"/>
      <dgm:spPr/>
      <dgm:t>
        <a:bodyPr/>
        <a:lstStyle/>
        <a:p>
          <a:r>
            <a:rPr lang="en-US" dirty="0" err="1" smtClean="0"/>
            <a:t>Karyawan</a:t>
          </a:r>
          <a:endParaRPr lang="en-US" dirty="0"/>
        </a:p>
      </dgm:t>
    </dgm:pt>
    <dgm:pt modelId="{75559F88-3111-4592-AE04-46B2FE94B004}" type="parTrans" cxnId="{E44D061B-A002-471C-9A23-D0ED5210A289}">
      <dgm:prSet/>
      <dgm:spPr/>
      <dgm:t>
        <a:bodyPr/>
        <a:lstStyle/>
        <a:p>
          <a:endParaRPr lang="en-US"/>
        </a:p>
      </dgm:t>
    </dgm:pt>
    <dgm:pt modelId="{F7D7365F-2D02-4B81-A621-688AC1F2CD48}" type="sibTrans" cxnId="{E44D061B-A002-471C-9A23-D0ED5210A289}">
      <dgm:prSet/>
      <dgm:spPr/>
      <dgm:t>
        <a:bodyPr/>
        <a:lstStyle/>
        <a:p>
          <a:endParaRPr lang="en-US"/>
        </a:p>
      </dgm:t>
    </dgm:pt>
    <dgm:pt modelId="{4780A7A5-DDC6-4B09-9185-04D4C6AEFD90}">
      <dgm:prSet phldrT="[Text]"/>
      <dgm:spPr/>
      <dgm:t>
        <a:bodyPr/>
        <a:lstStyle/>
        <a:p>
          <a:r>
            <a:rPr lang="en-US" dirty="0" err="1" smtClean="0"/>
            <a:t>Kesamaan</a:t>
          </a:r>
          <a:r>
            <a:rPr lang="en-US" dirty="0" smtClean="0"/>
            <a:t> </a:t>
          </a:r>
          <a:r>
            <a:rPr lang="en-US" dirty="0" err="1" smtClean="0"/>
            <a:t>Pandangan</a:t>
          </a:r>
          <a:r>
            <a:rPr lang="en-US" dirty="0" smtClean="0"/>
            <a:t> </a:t>
          </a:r>
          <a:r>
            <a:rPr lang="en-US" dirty="0" err="1" smtClean="0"/>
            <a:t>mengenai</a:t>
          </a:r>
          <a:r>
            <a:rPr lang="en-US" dirty="0" smtClean="0"/>
            <a:t> </a:t>
          </a:r>
          <a:r>
            <a:rPr lang="en-US" dirty="0" err="1" smtClean="0"/>
            <a:t>visi</a:t>
          </a:r>
          <a:r>
            <a:rPr lang="en-US" dirty="0" smtClean="0"/>
            <a:t> </a:t>
          </a:r>
          <a:r>
            <a:rPr lang="en-US" dirty="0" err="1" smtClean="0"/>
            <a:t>dan</a:t>
          </a:r>
          <a:r>
            <a:rPr lang="en-US" dirty="0" smtClean="0"/>
            <a:t> </a:t>
          </a:r>
          <a:r>
            <a:rPr lang="en-US" dirty="0" err="1" smtClean="0"/>
            <a:t>misi</a:t>
          </a:r>
          <a:r>
            <a:rPr lang="en-US" dirty="0" smtClean="0"/>
            <a:t> Perusahaan</a:t>
          </a:r>
          <a:endParaRPr lang="en-US" dirty="0"/>
        </a:p>
      </dgm:t>
    </dgm:pt>
    <dgm:pt modelId="{FD55B142-F1CE-411D-B18D-FA93638F7F28}" type="parTrans" cxnId="{F6349821-B83E-4467-AE77-A96E6C20997E}">
      <dgm:prSet/>
      <dgm:spPr/>
      <dgm:t>
        <a:bodyPr/>
        <a:lstStyle/>
        <a:p>
          <a:endParaRPr lang="en-US"/>
        </a:p>
      </dgm:t>
    </dgm:pt>
    <dgm:pt modelId="{0BD524A9-0CC4-42E2-B5C0-C7BAC8A9C90C}" type="sibTrans" cxnId="{F6349821-B83E-4467-AE77-A96E6C20997E}">
      <dgm:prSet/>
      <dgm:spPr/>
      <dgm:t>
        <a:bodyPr/>
        <a:lstStyle/>
        <a:p>
          <a:endParaRPr lang="en-US"/>
        </a:p>
      </dgm:t>
    </dgm:pt>
    <dgm:pt modelId="{904C9E36-218F-4153-A919-A6C900E3FB12}" type="pres">
      <dgm:prSet presAssocID="{AAD975F4-DFBC-46DB-838B-6987F7457D0B}" presName="Name0" presStyleCnt="0">
        <dgm:presLayoutVars>
          <dgm:dir/>
        </dgm:presLayoutVars>
      </dgm:prSet>
      <dgm:spPr/>
      <dgm:t>
        <a:bodyPr/>
        <a:lstStyle/>
        <a:p>
          <a:endParaRPr lang="id-ID"/>
        </a:p>
      </dgm:t>
    </dgm:pt>
    <dgm:pt modelId="{3A5B44FB-A95A-425A-B131-15007F3066DA}" type="pres">
      <dgm:prSet presAssocID="{979B930A-E703-4797-9514-01FE59DFEA0A}" presName="noChildren" presStyleCnt="0"/>
      <dgm:spPr/>
      <dgm:t>
        <a:bodyPr/>
        <a:lstStyle/>
        <a:p>
          <a:endParaRPr lang="id-ID"/>
        </a:p>
      </dgm:t>
    </dgm:pt>
    <dgm:pt modelId="{CCF63BA2-FE6D-4963-86A4-74E9AED7B89D}" type="pres">
      <dgm:prSet presAssocID="{979B930A-E703-4797-9514-01FE59DFEA0A}" presName="gap" presStyleCnt="0"/>
      <dgm:spPr/>
      <dgm:t>
        <a:bodyPr/>
        <a:lstStyle/>
        <a:p>
          <a:endParaRPr lang="id-ID"/>
        </a:p>
      </dgm:t>
    </dgm:pt>
    <dgm:pt modelId="{4541E87D-3BD8-43F3-818D-4066883073A2}" type="pres">
      <dgm:prSet presAssocID="{979B930A-E703-4797-9514-01FE59DFEA0A}" presName="medCircle2" presStyleLbl="vennNode1" presStyleIdx="0" presStyleCnt="2"/>
      <dgm:spPr/>
      <dgm:t>
        <a:bodyPr/>
        <a:lstStyle/>
        <a:p>
          <a:endParaRPr lang="id-ID"/>
        </a:p>
      </dgm:t>
    </dgm:pt>
    <dgm:pt modelId="{1E3A9761-841A-4AE0-B9F3-FEF93B8DC949}" type="pres">
      <dgm:prSet presAssocID="{979B930A-E703-4797-9514-01FE59DFEA0A}" presName="txLvlOnly1" presStyleLbl="revTx" presStyleIdx="0" presStyleCnt="2"/>
      <dgm:spPr/>
      <dgm:t>
        <a:bodyPr/>
        <a:lstStyle/>
        <a:p>
          <a:endParaRPr lang="id-ID"/>
        </a:p>
      </dgm:t>
    </dgm:pt>
    <dgm:pt modelId="{DFE5CAB0-4D0A-4CDE-A7EB-FB3EACA09B37}" type="pres">
      <dgm:prSet presAssocID="{4780A7A5-DDC6-4B09-9185-04D4C6AEFD90}" presName="noChildren" presStyleCnt="0"/>
      <dgm:spPr/>
      <dgm:t>
        <a:bodyPr/>
        <a:lstStyle/>
        <a:p>
          <a:endParaRPr lang="id-ID"/>
        </a:p>
      </dgm:t>
    </dgm:pt>
    <dgm:pt modelId="{22A5A14B-3EC6-42CF-90DE-E3B8F37A64B0}" type="pres">
      <dgm:prSet presAssocID="{4780A7A5-DDC6-4B09-9185-04D4C6AEFD90}" presName="gap" presStyleCnt="0"/>
      <dgm:spPr/>
      <dgm:t>
        <a:bodyPr/>
        <a:lstStyle/>
        <a:p>
          <a:endParaRPr lang="id-ID"/>
        </a:p>
      </dgm:t>
    </dgm:pt>
    <dgm:pt modelId="{9E0256B7-37DA-4BE2-8874-F377BE31DBD3}" type="pres">
      <dgm:prSet presAssocID="{4780A7A5-DDC6-4B09-9185-04D4C6AEFD90}" presName="medCircle2" presStyleLbl="vennNode1" presStyleIdx="1" presStyleCnt="2"/>
      <dgm:spPr/>
      <dgm:t>
        <a:bodyPr/>
        <a:lstStyle/>
        <a:p>
          <a:endParaRPr lang="id-ID"/>
        </a:p>
      </dgm:t>
    </dgm:pt>
    <dgm:pt modelId="{3835E686-8EAA-49A9-A4D4-E6783F7A0F63}" type="pres">
      <dgm:prSet presAssocID="{4780A7A5-DDC6-4B09-9185-04D4C6AEFD90}" presName="txLvlOnly1" presStyleLbl="revTx" presStyleIdx="1" presStyleCnt="2"/>
      <dgm:spPr/>
      <dgm:t>
        <a:bodyPr/>
        <a:lstStyle/>
        <a:p>
          <a:endParaRPr lang="id-ID"/>
        </a:p>
      </dgm:t>
    </dgm:pt>
  </dgm:ptLst>
  <dgm:cxnLst>
    <dgm:cxn modelId="{49E78DEF-2F91-4A6D-A063-4127524DC68D}" type="presOf" srcId="{979B930A-E703-4797-9514-01FE59DFEA0A}" destId="{1E3A9761-841A-4AE0-B9F3-FEF93B8DC949}" srcOrd="0" destOrd="0" presId="urn:microsoft.com/office/officeart/2008/layout/VerticalCircleList"/>
    <dgm:cxn modelId="{F6349821-B83E-4467-AE77-A96E6C20997E}" srcId="{AAD975F4-DFBC-46DB-838B-6987F7457D0B}" destId="{4780A7A5-DDC6-4B09-9185-04D4C6AEFD90}" srcOrd="1" destOrd="0" parTransId="{FD55B142-F1CE-411D-B18D-FA93638F7F28}" sibTransId="{0BD524A9-0CC4-42E2-B5C0-C7BAC8A9C90C}"/>
    <dgm:cxn modelId="{E44D061B-A002-471C-9A23-D0ED5210A289}" srcId="{AAD975F4-DFBC-46DB-838B-6987F7457D0B}" destId="{979B930A-E703-4797-9514-01FE59DFEA0A}" srcOrd="0" destOrd="0" parTransId="{75559F88-3111-4592-AE04-46B2FE94B004}" sibTransId="{F7D7365F-2D02-4B81-A621-688AC1F2CD48}"/>
    <dgm:cxn modelId="{18D0DF61-CE66-4856-9D3B-A82115E5C01F}" type="presOf" srcId="{4780A7A5-DDC6-4B09-9185-04D4C6AEFD90}" destId="{3835E686-8EAA-49A9-A4D4-E6783F7A0F63}" srcOrd="0" destOrd="0" presId="urn:microsoft.com/office/officeart/2008/layout/VerticalCircleList"/>
    <dgm:cxn modelId="{6D0E4B4D-B0E3-4152-BEE6-284E2C7CF5BD}" type="presOf" srcId="{AAD975F4-DFBC-46DB-838B-6987F7457D0B}" destId="{904C9E36-218F-4153-A919-A6C900E3FB12}" srcOrd="0" destOrd="0" presId="urn:microsoft.com/office/officeart/2008/layout/VerticalCircleList"/>
    <dgm:cxn modelId="{E4AB2C42-412D-4D2D-B7D3-869464CB450E}" type="presParOf" srcId="{904C9E36-218F-4153-A919-A6C900E3FB12}" destId="{3A5B44FB-A95A-425A-B131-15007F3066DA}" srcOrd="0" destOrd="0" presId="urn:microsoft.com/office/officeart/2008/layout/VerticalCircleList"/>
    <dgm:cxn modelId="{55F76750-AFC9-4AAB-8A24-1E517B5CBBBF}" type="presParOf" srcId="{3A5B44FB-A95A-425A-B131-15007F3066DA}" destId="{CCF63BA2-FE6D-4963-86A4-74E9AED7B89D}" srcOrd="0" destOrd="0" presId="urn:microsoft.com/office/officeart/2008/layout/VerticalCircleList"/>
    <dgm:cxn modelId="{94A7CC33-DBC7-4578-BEEE-2506CDA7D02D}" type="presParOf" srcId="{3A5B44FB-A95A-425A-B131-15007F3066DA}" destId="{4541E87D-3BD8-43F3-818D-4066883073A2}" srcOrd="1" destOrd="0" presId="urn:microsoft.com/office/officeart/2008/layout/VerticalCircleList"/>
    <dgm:cxn modelId="{D2540CE3-D87C-4587-9E29-EAF130F65785}" type="presParOf" srcId="{3A5B44FB-A95A-425A-B131-15007F3066DA}" destId="{1E3A9761-841A-4AE0-B9F3-FEF93B8DC949}" srcOrd="2" destOrd="0" presId="urn:microsoft.com/office/officeart/2008/layout/VerticalCircleList"/>
    <dgm:cxn modelId="{FA15281E-4712-4FB8-ACF0-79E5C788225B}" type="presParOf" srcId="{904C9E36-218F-4153-A919-A6C900E3FB12}" destId="{DFE5CAB0-4D0A-4CDE-A7EB-FB3EACA09B37}" srcOrd="1" destOrd="0" presId="urn:microsoft.com/office/officeart/2008/layout/VerticalCircleList"/>
    <dgm:cxn modelId="{EDE0538C-31EE-4BDC-9E0C-838CA265C648}" type="presParOf" srcId="{DFE5CAB0-4D0A-4CDE-A7EB-FB3EACA09B37}" destId="{22A5A14B-3EC6-42CF-90DE-E3B8F37A64B0}" srcOrd="0" destOrd="0" presId="urn:microsoft.com/office/officeart/2008/layout/VerticalCircleList"/>
    <dgm:cxn modelId="{8165B33C-C750-4C22-9069-952C8984F800}" type="presParOf" srcId="{DFE5CAB0-4D0A-4CDE-A7EB-FB3EACA09B37}" destId="{9E0256B7-37DA-4BE2-8874-F377BE31DBD3}" srcOrd="1" destOrd="0" presId="urn:microsoft.com/office/officeart/2008/layout/VerticalCircleList"/>
    <dgm:cxn modelId="{2F062247-DDB6-4AAE-BC3D-22C8887121EE}" type="presParOf" srcId="{DFE5CAB0-4D0A-4CDE-A7EB-FB3EACA09B37}" destId="{3835E686-8EAA-49A9-A4D4-E6783F7A0F63}" srcOrd="2" destOrd="0" presId="urn:microsoft.com/office/officeart/2008/layout/Vertical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BD90FF-5C4E-4BE2-9A62-92961097A33C}"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7E143D49-A2E6-411C-985D-43EDEE52A748}">
      <dgm:prSet phldrT="[Text]" custT="1"/>
      <dgm:spPr/>
      <dgm:t>
        <a:bodyPr/>
        <a:lstStyle/>
        <a:p>
          <a:r>
            <a:rPr lang="en-US" sz="1600" i="1" dirty="0" smtClean="0"/>
            <a:t>Training</a:t>
          </a:r>
          <a:endParaRPr lang="en-US" sz="1600" dirty="0"/>
        </a:p>
      </dgm:t>
    </dgm:pt>
    <dgm:pt modelId="{D2041A79-5AE8-478B-A9BB-E2C813F7D68B}" type="parTrans" cxnId="{C3C0FE34-C1B4-4005-981C-4D6E9171308C}">
      <dgm:prSet/>
      <dgm:spPr/>
      <dgm:t>
        <a:bodyPr/>
        <a:lstStyle/>
        <a:p>
          <a:endParaRPr lang="en-US" sz="2000"/>
        </a:p>
      </dgm:t>
    </dgm:pt>
    <dgm:pt modelId="{0F01751F-7E9B-4718-8FF5-DBED90F74EAE}" type="sibTrans" cxnId="{C3C0FE34-C1B4-4005-981C-4D6E9171308C}">
      <dgm:prSet/>
      <dgm:spPr/>
      <dgm:t>
        <a:bodyPr/>
        <a:lstStyle/>
        <a:p>
          <a:endParaRPr lang="en-US" sz="2000"/>
        </a:p>
      </dgm:t>
    </dgm:pt>
    <dgm:pt modelId="{69CA80AA-F69F-4545-84B1-E187349435C6}">
      <dgm:prSet phldrT="[Text]" custT="1"/>
      <dgm:spPr/>
      <dgm:t>
        <a:bodyPr/>
        <a:lstStyle/>
        <a:p>
          <a:r>
            <a:rPr lang="en-US" sz="1600" i="1" dirty="0" smtClean="0"/>
            <a:t>Management Support and Internal Interactive Communication </a:t>
          </a:r>
          <a:endParaRPr lang="en-US" sz="1600" dirty="0"/>
        </a:p>
      </dgm:t>
    </dgm:pt>
    <dgm:pt modelId="{37FB0ABF-84B4-4B5B-9717-27AFEA968AEE}" type="parTrans" cxnId="{0F4EC85C-6630-4695-8B23-8AB9134B500D}">
      <dgm:prSet/>
      <dgm:spPr/>
      <dgm:t>
        <a:bodyPr/>
        <a:lstStyle/>
        <a:p>
          <a:endParaRPr lang="en-US" sz="2000"/>
        </a:p>
      </dgm:t>
    </dgm:pt>
    <dgm:pt modelId="{C84795B7-164B-4526-B50C-419DFF7D47AE}" type="sibTrans" cxnId="{0F4EC85C-6630-4695-8B23-8AB9134B500D}">
      <dgm:prSet/>
      <dgm:spPr/>
      <dgm:t>
        <a:bodyPr/>
        <a:lstStyle/>
        <a:p>
          <a:endParaRPr lang="en-US" sz="2000"/>
        </a:p>
      </dgm:t>
    </dgm:pt>
    <dgm:pt modelId="{C60F3E22-AF49-44C2-874B-804F3FAA4107}">
      <dgm:prSet phldrT="[Text]" custT="1"/>
      <dgm:spPr/>
      <dgm:t>
        <a:bodyPr/>
        <a:lstStyle/>
        <a:p>
          <a:r>
            <a:rPr lang="en-US" sz="1600" i="1" dirty="0" smtClean="0"/>
            <a:t>Personnel </a:t>
          </a:r>
          <a:r>
            <a:rPr lang="en-US" sz="1600" i="1" dirty="0" err="1" smtClean="0"/>
            <a:t>Adminstration</a:t>
          </a:r>
          <a:r>
            <a:rPr lang="en-US" sz="1600" i="1" dirty="0" smtClean="0"/>
            <a:t> Tools and Human Resource Management</a:t>
          </a:r>
          <a:endParaRPr lang="en-US" sz="1600" dirty="0"/>
        </a:p>
      </dgm:t>
    </dgm:pt>
    <dgm:pt modelId="{E66AEC72-5B18-452B-89B6-30A2688E4C11}" type="parTrans" cxnId="{845C86C7-4D96-4B03-9032-A3D942D741B6}">
      <dgm:prSet/>
      <dgm:spPr/>
      <dgm:t>
        <a:bodyPr/>
        <a:lstStyle/>
        <a:p>
          <a:endParaRPr lang="en-US" sz="2000"/>
        </a:p>
      </dgm:t>
    </dgm:pt>
    <dgm:pt modelId="{73DA9DE8-D654-48D6-B1EF-9B964616B4C1}" type="sibTrans" cxnId="{845C86C7-4D96-4B03-9032-A3D942D741B6}">
      <dgm:prSet/>
      <dgm:spPr/>
      <dgm:t>
        <a:bodyPr/>
        <a:lstStyle/>
        <a:p>
          <a:endParaRPr lang="en-US" sz="2000"/>
        </a:p>
      </dgm:t>
    </dgm:pt>
    <dgm:pt modelId="{BBB714EE-8297-45FB-BB5A-7B57C74EB57B}">
      <dgm:prSet phldrT="[Text]" custT="1"/>
      <dgm:spPr/>
      <dgm:t>
        <a:bodyPr/>
        <a:lstStyle/>
        <a:p>
          <a:r>
            <a:rPr lang="en-US" sz="1600" i="1" dirty="0" smtClean="0"/>
            <a:t>Developing a Service Culture</a:t>
          </a:r>
          <a:endParaRPr lang="en-US" sz="1600" dirty="0"/>
        </a:p>
      </dgm:t>
    </dgm:pt>
    <dgm:pt modelId="{771CA50A-2EF5-49D1-9A90-80E8EF41575E}" type="parTrans" cxnId="{FF98B668-608E-46A7-8027-C9BA8C374718}">
      <dgm:prSet/>
      <dgm:spPr/>
      <dgm:t>
        <a:bodyPr/>
        <a:lstStyle/>
        <a:p>
          <a:endParaRPr lang="en-US" sz="2000"/>
        </a:p>
      </dgm:t>
    </dgm:pt>
    <dgm:pt modelId="{4FDCBE8E-6B8D-4B17-99D7-05A149E1E80C}" type="sibTrans" cxnId="{FF98B668-608E-46A7-8027-C9BA8C374718}">
      <dgm:prSet/>
      <dgm:spPr/>
      <dgm:t>
        <a:bodyPr/>
        <a:lstStyle/>
        <a:p>
          <a:endParaRPr lang="en-US" sz="2000"/>
        </a:p>
      </dgm:t>
    </dgm:pt>
    <dgm:pt modelId="{3D9EEEFE-9178-4257-9C02-3DF3CE7FED5D}" type="pres">
      <dgm:prSet presAssocID="{32BD90FF-5C4E-4BE2-9A62-92961097A33C}" presName="linear" presStyleCnt="0">
        <dgm:presLayoutVars>
          <dgm:dir/>
          <dgm:animLvl val="lvl"/>
          <dgm:resizeHandles val="exact"/>
        </dgm:presLayoutVars>
      </dgm:prSet>
      <dgm:spPr/>
      <dgm:t>
        <a:bodyPr/>
        <a:lstStyle/>
        <a:p>
          <a:endParaRPr lang="id-ID"/>
        </a:p>
      </dgm:t>
    </dgm:pt>
    <dgm:pt modelId="{645D5DF8-9B05-44AC-A55F-AA8BA14204BC}" type="pres">
      <dgm:prSet presAssocID="{7E143D49-A2E6-411C-985D-43EDEE52A748}" presName="parentLin" presStyleCnt="0"/>
      <dgm:spPr/>
      <dgm:t>
        <a:bodyPr/>
        <a:lstStyle/>
        <a:p>
          <a:endParaRPr lang="id-ID"/>
        </a:p>
      </dgm:t>
    </dgm:pt>
    <dgm:pt modelId="{2A8CDB18-1F4F-40AD-8510-A6D43712EF26}" type="pres">
      <dgm:prSet presAssocID="{7E143D49-A2E6-411C-985D-43EDEE52A748}" presName="parentLeftMargin" presStyleLbl="node1" presStyleIdx="0" presStyleCnt="4"/>
      <dgm:spPr/>
      <dgm:t>
        <a:bodyPr/>
        <a:lstStyle/>
        <a:p>
          <a:endParaRPr lang="id-ID"/>
        </a:p>
      </dgm:t>
    </dgm:pt>
    <dgm:pt modelId="{906A3025-F23A-4CA6-B8B0-F9F8D6C19B8C}" type="pres">
      <dgm:prSet presAssocID="{7E143D49-A2E6-411C-985D-43EDEE52A748}" presName="parentText" presStyleLbl="node1" presStyleIdx="0" presStyleCnt="4">
        <dgm:presLayoutVars>
          <dgm:chMax val="0"/>
          <dgm:bulletEnabled val="1"/>
        </dgm:presLayoutVars>
      </dgm:prSet>
      <dgm:spPr/>
      <dgm:t>
        <a:bodyPr/>
        <a:lstStyle/>
        <a:p>
          <a:endParaRPr lang="en-US"/>
        </a:p>
      </dgm:t>
    </dgm:pt>
    <dgm:pt modelId="{98177448-77FD-424C-A85F-FCBA76E195F6}" type="pres">
      <dgm:prSet presAssocID="{7E143D49-A2E6-411C-985D-43EDEE52A748}" presName="negativeSpace" presStyleCnt="0"/>
      <dgm:spPr/>
      <dgm:t>
        <a:bodyPr/>
        <a:lstStyle/>
        <a:p>
          <a:endParaRPr lang="id-ID"/>
        </a:p>
      </dgm:t>
    </dgm:pt>
    <dgm:pt modelId="{503B0F6A-2C7C-4BD1-9D9E-EFC39680AD1A}" type="pres">
      <dgm:prSet presAssocID="{7E143D49-A2E6-411C-985D-43EDEE52A748}" presName="childText" presStyleLbl="conFgAcc1" presStyleIdx="0" presStyleCnt="4">
        <dgm:presLayoutVars>
          <dgm:bulletEnabled val="1"/>
        </dgm:presLayoutVars>
      </dgm:prSet>
      <dgm:spPr>
        <a:noFill/>
      </dgm:spPr>
      <dgm:t>
        <a:bodyPr/>
        <a:lstStyle/>
        <a:p>
          <a:endParaRPr lang="id-ID"/>
        </a:p>
      </dgm:t>
    </dgm:pt>
    <dgm:pt modelId="{64A981B8-888C-4C9A-B648-557719F3CC36}" type="pres">
      <dgm:prSet presAssocID="{0F01751F-7E9B-4718-8FF5-DBED90F74EAE}" presName="spaceBetweenRectangles" presStyleCnt="0"/>
      <dgm:spPr/>
      <dgm:t>
        <a:bodyPr/>
        <a:lstStyle/>
        <a:p>
          <a:endParaRPr lang="id-ID"/>
        </a:p>
      </dgm:t>
    </dgm:pt>
    <dgm:pt modelId="{221AFF7C-FFF5-4EAF-B7F9-EE49CB55F0A1}" type="pres">
      <dgm:prSet presAssocID="{69CA80AA-F69F-4545-84B1-E187349435C6}" presName="parentLin" presStyleCnt="0"/>
      <dgm:spPr/>
      <dgm:t>
        <a:bodyPr/>
        <a:lstStyle/>
        <a:p>
          <a:endParaRPr lang="id-ID"/>
        </a:p>
      </dgm:t>
    </dgm:pt>
    <dgm:pt modelId="{BCB5ED1D-0D4D-4E0E-B80E-0A69BAF6794C}" type="pres">
      <dgm:prSet presAssocID="{69CA80AA-F69F-4545-84B1-E187349435C6}" presName="parentLeftMargin" presStyleLbl="node1" presStyleIdx="0" presStyleCnt="4"/>
      <dgm:spPr/>
      <dgm:t>
        <a:bodyPr/>
        <a:lstStyle/>
        <a:p>
          <a:endParaRPr lang="id-ID"/>
        </a:p>
      </dgm:t>
    </dgm:pt>
    <dgm:pt modelId="{B8C88BEC-1FE2-4EED-B34F-86F9255DDF66}" type="pres">
      <dgm:prSet presAssocID="{69CA80AA-F69F-4545-84B1-E187349435C6}" presName="parentText" presStyleLbl="node1" presStyleIdx="1" presStyleCnt="4">
        <dgm:presLayoutVars>
          <dgm:chMax val="0"/>
          <dgm:bulletEnabled val="1"/>
        </dgm:presLayoutVars>
      </dgm:prSet>
      <dgm:spPr/>
      <dgm:t>
        <a:bodyPr/>
        <a:lstStyle/>
        <a:p>
          <a:endParaRPr lang="en-US"/>
        </a:p>
      </dgm:t>
    </dgm:pt>
    <dgm:pt modelId="{D2D61129-B63B-4C9E-AFB8-1D66957392C8}" type="pres">
      <dgm:prSet presAssocID="{69CA80AA-F69F-4545-84B1-E187349435C6}" presName="negativeSpace" presStyleCnt="0"/>
      <dgm:spPr/>
      <dgm:t>
        <a:bodyPr/>
        <a:lstStyle/>
        <a:p>
          <a:endParaRPr lang="id-ID"/>
        </a:p>
      </dgm:t>
    </dgm:pt>
    <dgm:pt modelId="{3D9A5EC4-E5AE-4DD5-86AD-F3D5DEE91F88}" type="pres">
      <dgm:prSet presAssocID="{69CA80AA-F69F-4545-84B1-E187349435C6}" presName="childText" presStyleLbl="conFgAcc1" presStyleIdx="1" presStyleCnt="4">
        <dgm:presLayoutVars>
          <dgm:bulletEnabled val="1"/>
        </dgm:presLayoutVars>
      </dgm:prSet>
      <dgm:spPr>
        <a:noFill/>
      </dgm:spPr>
      <dgm:t>
        <a:bodyPr/>
        <a:lstStyle/>
        <a:p>
          <a:endParaRPr lang="id-ID"/>
        </a:p>
      </dgm:t>
    </dgm:pt>
    <dgm:pt modelId="{E73AE471-26FF-44AD-BBB7-939206362F20}" type="pres">
      <dgm:prSet presAssocID="{C84795B7-164B-4526-B50C-419DFF7D47AE}" presName="spaceBetweenRectangles" presStyleCnt="0"/>
      <dgm:spPr/>
      <dgm:t>
        <a:bodyPr/>
        <a:lstStyle/>
        <a:p>
          <a:endParaRPr lang="id-ID"/>
        </a:p>
      </dgm:t>
    </dgm:pt>
    <dgm:pt modelId="{975E9336-5990-46EC-A422-177AEC8C39C7}" type="pres">
      <dgm:prSet presAssocID="{C60F3E22-AF49-44C2-874B-804F3FAA4107}" presName="parentLin" presStyleCnt="0"/>
      <dgm:spPr/>
      <dgm:t>
        <a:bodyPr/>
        <a:lstStyle/>
        <a:p>
          <a:endParaRPr lang="id-ID"/>
        </a:p>
      </dgm:t>
    </dgm:pt>
    <dgm:pt modelId="{578423C6-A344-4454-8326-F2BAA054FA57}" type="pres">
      <dgm:prSet presAssocID="{C60F3E22-AF49-44C2-874B-804F3FAA4107}" presName="parentLeftMargin" presStyleLbl="node1" presStyleIdx="1" presStyleCnt="4"/>
      <dgm:spPr/>
      <dgm:t>
        <a:bodyPr/>
        <a:lstStyle/>
        <a:p>
          <a:endParaRPr lang="id-ID"/>
        </a:p>
      </dgm:t>
    </dgm:pt>
    <dgm:pt modelId="{1274BBD4-06CD-486C-95ED-CF8CF6DDAF70}" type="pres">
      <dgm:prSet presAssocID="{C60F3E22-AF49-44C2-874B-804F3FAA4107}" presName="parentText" presStyleLbl="node1" presStyleIdx="2" presStyleCnt="4">
        <dgm:presLayoutVars>
          <dgm:chMax val="0"/>
          <dgm:bulletEnabled val="1"/>
        </dgm:presLayoutVars>
      </dgm:prSet>
      <dgm:spPr/>
      <dgm:t>
        <a:bodyPr/>
        <a:lstStyle/>
        <a:p>
          <a:endParaRPr lang="en-US"/>
        </a:p>
      </dgm:t>
    </dgm:pt>
    <dgm:pt modelId="{18D99034-019F-4619-84D9-E2E796366B9B}" type="pres">
      <dgm:prSet presAssocID="{C60F3E22-AF49-44C2-874B-804F3FAA4107}" presName="negativeSpace" presStyleCnt="0"/>
      <dgm:spPr/>
      <dgm:t>
        <a:bodyPr/>
        <a:lstStyle/>
        <a:p>
          <a:endParaRPr lang="id-ID"/>
        </a:p>
      </dgm:t>
    </dgm:pt>
    <dgm:pt modelId="{9A716639-1453-4149-A6B2-EB52497711C6}" type="pres">
      <dgm:prSet presAssocID="{C60F3E22-AF49-44C2-874B-804F3FAA4107}" presName="childText" presStyleLbl="conFgAcc1" presStyleIdx="2" presStyleCnt="4">
        <dgm:presLayoutVars>
          <dgm:bulletEnabled val="1"/>
        </dgm:presLayoutVars>
      </dgm:prSet>
      <dgm:spPr>
        <a:noFill/>
      </dgm:spPr>
      <dgm:t>
        <a:bodyPr/>
        <a:lstStyle/>
        <a:p>
          <a:endParaRPr lang="id-ID"/>
        </a:p>
      </dgm:t>
    </dgm:pt>
    <dgm:pt modelId="{50B5A0F0-16E4-4F43-B4BB-40B4ADA52CF4}" type="pres">
      <dgm:prSet presAssocID="{73DA9DE8-D654-48D6-B1EF-9B964616B4C1}" presName="spaceBetweenRectangles" presStyleCnt="0"/>
      <dgm:spPr/>
      <dgm:t>
        <a:bodyPr/>
        <a:lstStyle/>
        <a:p>
          <a:endParaRPr lang="id-ID"/>
        </a:p>
      </dgm:t>
    </dgm:pt>
    <dgm:pt modelId="{8ED9D5F9-6E0A-416D-9D2C-ED2237774BD5}" type="pres">
      <dgm:prSet presAssocID="{BBB714EE-8297-45FB-BB5A-7B57C74EB57B}" presName="parentLin" presStyleCnt="0"/>
      <dgm:spPr/>
      <dgm:t>
        <a:bodyPr/>
        <a:lstStyle/>
        <a:p>
          <a:endParaRPr lang="id-ID"/>
        </a:p>
      </dgm:t>
    </dgm:pt>
    <dgm:pt modelId="{15869300-46CF-4EE2-9ABC-4F9C76050962}" type="pres">
      <dgm:prSet presAssocID="{BBB714EE-8297-45FB-BB5A-7B57C74EB57B}" presName="parentLeftMargin" presStyleLbl="node1" presStyleIdx="2" presStyleCnt="4"/>
      <dgm:spPr/>
      <dgm:t>
        <a:bodyPr/>
        <a:lstStyle/>
        <a:p>
          <a:endParaRPr lang="id-ID"/>
        </a:p>
      </dgm:t>
    </dgm:pt>
    <dgm:pt modelId="{A8F0CB6B-C397-4EA8-B02D-1819DE1349AA}" type="pres">
      <dgm:prSet presAssocID="{BBB714EE-8297-45FB-BB5A-7B57C74EB57B}" presName="parentText" presStyleLbl="node1" presStyleIdx="3" presStyleCnt="4">
        <dgm:presLayoutVars>
          <dgm:chMax val="0"/>
          <dgm:bulletEnabled val="1"/>
        </dgm:presLayoutVars>
      </dgm:prSet>
      <dgm:spPr/>
      <dgm:t>
        <a:bodyPr/>
        <a:lstStyle/>
        <a:p>
          <a:endParaRPr lang="en-US"/>
        </a:p>
      </dgm:t>
    </dgm:pt>
    <dgm:pt modelId="{32495AA7-FD1D-43A2-9EA2-C3C103458E73}" type="pres">
      <dgm:prSet presAssocID="{BBB714EE-8297-45FB-BB5A-7B57C74EB57B}" presName="negativeSpace" presStyleCnt="0"/>
      <dgm:spPr/>
      <dgm:t>
        <a:bodyPr/>
        <a:lstStyle/>
        <a:p>
          <a:endParaRPr lang="id-ID"/>
        </a:p>
      </dgm:t>
    </dgm:pt>
    <dgm:pt modelId="{19C7BF9F-DF2B-4224-AE9B-EA22F3E61434}" type="pres">
      <dgm:prSet presAssocID="{BBB714EE-8297-45FB-BB5A-7B57C74EB57B}" presName="childText" presStyleLbl="conFgAcc1" presStyleIdx="3" presStyleCnt="4">
        <dgm:presLayoutVars>
          <dgm:bulletEnabled val="1"/>
        </dgm:presLayoutVars>
      </dgm:prSet>
      <dgm:spPr>
        <a:noFill/>
      </dgm:spPr>
      <dgm:t>
        <a:bodyPr/>
        <a:lstStyle/>
        <a:p>
          <a:endParaRPr lang="id-ID"/>
        </a:p>
      </dgm:t>
    </dgm:pt>
  </dgm:ptLst>
  <dgm:cxnLst>
    <dgm:cxn modelId="{64012B0D-3AD9-4238-B0DA-59EB33B8C008}" type="presOf" srcId="{7E143D49-A2E6-411C-985D-43EDEE52A748}" destId="{906A3025-F23A-4CA6-B8B0-F9F8D6C19B8C}" srcOrd="1" destOrd="0" presId="urn:microsoft.com/office/officeart/2005/8/layout/list1"/>
    <dgm:cxn modelId="{C3C0FE34-C1B4-4005-981C-4D6E9171308C}" srcId="{32BD90FF-5C4E-4BE2-9A62-92961097A33C}" destId="{7E143D49-A2E6-411C-985D-43EDEE52A748}" srcOrd="0" destOrd="0" parTransId="{D2041A79-5AE8-478B-A9BB-E2C813F7D68B}" sibTransId="{0F01751F-7E9B-4718-8FF5-DBED90F74EAE}"/>
    <dgm:cxn modelId="{82E8DEB2-16E8-4440-AA11-D9134A77CA12}" type="presOf" srcId="{C60F3E22-AF49-44C2-874B-804F3FAA4107}" destId="{1274BBD4-06CD-486C-95ED-CF8CF6DDAF70}" srcOrd="1" destOrd="0" presId="urn:microsoft.com/office/officeart/2005/8/layout/list1"/>
    <dgm:cxn modelId="{9873F136-5DAB-414F-BEFA-4B0A65263081}" type="presOf" srcId="{69CA80AA-F69F-4545-84B1-E187349435C6}" destId="{BCB5ED1D-0D4D-4E0E-B80E-0A69BAF6794C}" srcOrd="0" destOrd="0" presId="urn:microsoft.com/office/officeart/2005/8/layout/list1"/>
    <dgm:cxn modelId="{A33D0CD3-4E55-48F4-932F-297D99A29970}" type="presOf" srcId="{7E143D49-A2E6-411C-985D-43EDEE52A748}" destId="{2A8CDB18-1F4F-40AD-8510-A6D43712EF26}" srcOrd="0" destOrd="0" presId="urn:microsoft.com/office/officeart/2005/8/layout/list1"/>
    <dgm:cxn modelId="{E2763ED2-D902-4B36-BF7E-FC348DA2E773}" type="presOf" srcId="{C60F3E22-AF49-44C2-874B-804F3FAA4107}" destId="{578423C6-A344-4454-8326-F2BAA054FA57}" srcOrd="0" destOrd="0" presId="urn:microsoft.com/office/officeart/2005/8/layout/list1"/>
    <dgm:cxn modelId="{CFF4AB94-E4AE-4235-B589-128D8DF61419}" type="presOf" srcId="{32BD90FF-5C4E-4BE2-9A62-92961097A33C}" destId="{3D9EEEFE-9178-4257-9C02-3DF3CE7FED5D}" srcOrd="0" destOrd="0" presId="urn:microsoft.com/office/officeart/2005/8/layout/list1"/>
    <dgm:cxn modelId="{8E09370F-37B5-41E9-AA07-B30A200835ED}" type="presOf" srcId="{69CA80AA-F69F-4545-84B1-E187349435C6}" destId="{B8C88BEC-1FE2-4EED-B34F-86F9255DDF66}" srcOrd="1" destOrd="0" presId="urn:microsoft.com/office/officeart/2005/8/layout/list1"/>
    <dgm:cxn modelId="{7F9ED60F-2780-4794-909C-58D9CE82894F}" type="presOf" srcId="{BBB714EE-8297-45FB-BB5A-7B57C74EB57B}" destId="{15869300-46CF-4EE2-9ABC-4F9C76050962}" srcOrd="0" destOrd="0" presId="urn:microsoft.com/office/officeart/2005/8/layout/list1"/>
    <dgm:cxn modelId="{60C5536E-1A4D-4005-90AB-1E734579D9D7}" type="presOf" srcId="{BBB714EE-8297-45FB-BB5A-7B57C74EB57B}" destId="{A8F0CB6B-C397-4EA8-B02D-1819DE1349AA}" srcOrd="1" destOrd="0" presId="urn:microsoft.com/office/officeart/2005/8/layout/list1"/>
    <dgm:cxn modelId="{0F4EC85C-6630-4695-8B23-8AB9134B500D}" srcId="{32BD90FF-5C4E-4BE2-9A62-92961097A33C}" destId="{69CA80AA-F69F-4545-84B1-E187349435C6}" srcOrd="1" destOrd="0" parTransId="{37FB0ABF-84B4-4B5B-9717-27AFEA968AEE}" sibTransId="{C84795B7-164B-4526-B50C-419DFF7D47AE}"/>
    <dgm:cxn modelId="{FF98B668-608E-46A7-8027-C9BA8C374718}" srcId="{32BD90FF-5C4E-4BE2-9A62-92961097A33C}" destId="{BBB714EE-8297-45FB-BB5A-7B57C74EB57B}" srcOrd="3" destOrd="0" parTransId="{771CA50A-2EF5-49D1-9A90-80E8EF41575E}" sibTransId="{4FDCBE8E-6B8D-4B17-99D7-05A149E1E80C}"/>
    <dgm:cxn modelId="{845C86C7-4D96-4B03-9032-A3D942D741B6}" srcId="{32BD90FF-5C4E-4BE2-9A62-92961097A33C}" destId="{C60F3E22-AF49-44C2-874B-804F3FAA4107}" srcOrd="2" destOrd="0" parTransId="{E66AEC72-5B18-452B-89B6-30A2688E4C11}" sibTransId="{73DA9DE8-D654-48D6-B1EF-9B964616B4C1}"/>
    <dgm:cxn modelId="{975ED051-AAD4-46EC-B162-0D285BB74AFA}" type="presParOf" srcId="{3D9EEEFE-9178-4257-9C02-3DF3CE7FED5D}" destId="{645D5DF8-9B05-44AC-A55F-AA8BA14204BC}" srcOrd="0" destOrd="0" presId="urn:microsoft.com/office/officeart/2005/8/layout/list1"/>
    <dgm:cxn modelId="{07E12376-14A8-43FB-922F-0CDE0F8CCF72}" type="presParOf" srcId="{645D5DF8-9B05-44AC-A55F-AA8BA14204BC}" destId="{2A8CDB18-1F4F-40AD-8510-A6D43712EF26}" srcOrd="0" destOrd="0" presId="urn:microsoft.com/office/officeart/2005/8/layout/list1"/>
    <dgm:cxn modelId="{2902AE5E-441D-4096-A669-E61DC2E9E3B6}" type="presParOf" srcId="{645D5DF8-9B05-44AC-A55F-AA8BA14204BC}" destId="{906A3025-F23A-4CA6-B8B0-F9F8D6C19B8C}" srcOrd="1" destOrd="0" presId="urn:microsoft.com/office/officeart/2005/8/layout/list1"/>
    <dgm:cxn modelId="{486CA806-C0F1-4D26-BEC3-12B87DC50AA8}" type="presParOf" srcId="{3D9EEEFE-9178-4257-9C02-3DF3CE7FED5D}" destId="{98177448-77FD-424C-A85F-FCBA76E195F6}" srcOrd="1" destOrd="0" presId="urn:microsoft.com/office/officeart/2005/8/layout/list1"/>
    <dgm:cxn modelId="{8E589E0B-081B-425F-8001-D7888E839DCF}" type="presParOf" srcId="{3D9EEEFE-9178-4257-9C02-3DF3CE7FED5D}" destId="{503B0F6A-2C7C-4BD1-9D9E-EFC39680AD1A}" srcOrd="2" destOrd="0" presId="urn:microsoft.com/office/officeart/2005/8/layout/list1"/>
    <dgm:cxn modelId="{AC37E422-AFE1-4ACB-8787-1F4E43D22F8A}" type="presParOf" srcId="{3D9EEEFE-9178-4257-9C02-3DF3CE7FED5D}" destId="{64A981B8-888C-4C9A-B648-557719F3CC36}" srcOrd="3" destOrd="0" presId="urn:microsoft.com/office/officeart/2005/8/layout/list1"/>
    <dgm:cxn modelId="{CA543DCE-53C4-4E19-BE1A-852DB36569F2}" type="presParOf" srcId="{3D9EEEFE-9178-4257-9C02-3DF3CE7FED5D}" destId="{221AFF7C-FFF5-4EAF-B7F9-EE49CB55F0A1}" srcOrd="4" destOrd="0" presId="urn:microsoft.com/office/officeart/2005/8/layout/list1"/>
    <dgm:cxn modelId="{AC85210F-3FC3-4B56-9D08-0B62F1002170}" type="presParOf" srcId="{221AFF7C-FFF5-4EAF-B7F9-EE49CB55F0A1}" destId="{BCB5ED1D-0D4D-4E0E-B80E-0A69BAF6794C}" srcOrd="0" destOrd="0" presId="urn:microsoft.com/office/officeart/2005/8/layout/list1"/>
    <dgm:cxn modelId="{BEA91C21-4CA0-481A-B4A2-AD91D2A8A738}" type="presParOf" srcId="{221AFF7C-FFF5-4EAF-B7F9-EE49CB55F0A1}" destId="{B8C88BEC-1FE2-4EED-B34F-86F9255DDF66}" srcOrd="1" destOrd="0" presId="urn:microsoft.com/office/officeart/2005/8/layout/list1"/>
    <dgm:cxn modelId="{C037C171-B353-4426-AE40-C91542F3306F}" type="presParOf" srcId="{3D9EEEFE-9178-4257-9C02-3DF3CE7FED5D}" destId="{D2D61129-B63B-4C9E-AFB8-1D66957392C8}" srcOrd="5" destOrd="0" presId="urn:microsoft.com/office/officeart/2005/8/layout/list1"/>
    <dgm:cxn modelId="{0B46FF3A-C27C-4FF6-93CF-0FF2D55D9562}" type="presParOf" srcId="{3D9EEEFE-9178-4257-9C02-3DF3CE7FED5D}" destId="{3D9A5EC4-E5AE-4DD5-86AD-F3D5DEE91F88}" srcOrd="6" destOrd="0" presId="urn:microsoft.com/office/officeart/2005/8/layout/list1"/>
    <dgm:cxn modelId="{3982ECD4-23B3-49AC-8BF5-C2B5319D6351}" type="presParOf" srcId="{3D9EEEFE-9178-4257-9C02-3DF3CE7FED5D}" destId="{E73AE471-26FF-44AD-BBB7-939206362F20}" srcOrd="7" destOrd="0" presId="urn:microsoft.com/office/officeart/2005/8/layout/list1"/>
    <dgm:cxn modelId="{EC7E55A0-CE76-4FC4-A749-641C05365122}" type="presParOf" srcId="{3D9EEEFE-9178-4257-9C02-3DF3CE7FED5D}" destId="{975E9336-5990-46EC-A422-177AEC8C39C7}" srcOrd="8" destOrd="0" presId="urn:microsoft.com/office/officeart/2005/8/layout/list1"/>
    <dgm:cxn modelId="{7ED56BAD-44BA-4043-ADCA-B43BA2F8DA26}" type="presParOf" srcId="{975E9336-5990-46EC-A422-177AEC8C39C7}" destId="{578423C6-A344-4454-8326-F2BAA054FA57}" srcOrd="0" destOrd="0" presId="urn:microsoft.com/office/officeart/2005/8/layout/list1"/>
    <dgm:cxn modelId="{F6CD566B-6A04-4263-94F4-80129CB7154C}" type="presParOf" srcId="{975E9336-5990-46EC-A422-177AEC8C39C7}" destId="{1274BBD4-06CD-486C-95ED-CF8CF6DDAF70}" srcOrd="1" destOrd="0" presId="urn:microsoft.com/office/officeart/2005/8/layout/list1"/>
    <dgm:cxn modelId="{898C3521-11EC-4E1D-94F2-3808816BBF00}" type="presParOf" srcId="{3D9EEEFE-9178-4257-9C02-3DF3CE7FED5D}" destId="{18D99034-019F-4619-84D9-E2E796366B9B}" srcOrd="9" destOrd="0" presId="urn:microsoft.com/office/officeart/2005/8/layout/list1"/>
    <dgm:cxn modelId="{8B0584CA-F215-498E-944F-ACD74F493CAF}" type="presParOf" srcId="{3D9EEEFE-9178-4257-9C02-3DF3CE7FED5D}" destId="{9A716639-1453-4149-A6B2-EB52497711C6}" srcOrd="10" destOrd="0" presId="urn:microsoft.com/office/officeart/2005/8/layout/list1"/>
    <dgm:cxn modelId="{B806F0C3-49CB-4C2E-A20A-B098DCBBE56F}" type="presParOf" srcId="{3D9EEEFE-9178-4257-9C02-3DF3CE7FED5D}" destId="{50B5A0F0-16E4-4F43-B4BB-40B4ADA52CF4}" srcOrd="11" destOrd="0" presId="urn:microsoft.com/office/officeart/2005/8/layout/list1"/>
    <dgm:cxn modelId="{41D9BEFB-21E5-4DEB-921C-955CF6106C36}" type="presParOf" srcId="{3D9EEEFE-9178-4257-9C02-3DF3CE7FED5D}" destId="{8ED9D5F9-6E0A-416D-9D2C-ED2237774BD5}" srcOrd="12" destOrd="0" presId="urn:microsoft.com/office/officeart/2005/8/layout/list1"/>
    <dgm:cxn modelId="{5A3FE63E-3143-4830-9DC7-AEEFA4DD05C9}" type="presParOf" srcId="{8ED9D5F9-6E0A-416D-9D2C-ED2237774BD5}" destId="{15869300-46CF-4EE2-9ABC-4F9C76050962}" srcOrd="0" destOrd="0" presId="urn:microsoft.com/office/officeart/2005/8/layout/list1"/>
    <dgm:cxn modelId="{799971A3-E0E3-4AD4-A257-B76E666A4218}" type="presParOf" srcId="{8ED9D5F9-6E0A-416D-9D2C-ED2237774BD5}" destId="{A8F0CB6B-C397-4EA8-B02D-1819DE1349AA}" srcOrd="1" destOrd="0" presId="urn:microsoft.com/office/officeart/2005/8/layout/list1"/>
    <dgm:cxn modelId="{F6CE8B9F-ADFF-40C7-9650-F2F84D883447}" type="presParOf" srcId="{3D9EEEFE-9178-4257-9C02-3DF3CE7FED5D}" destId="{32495AA7-FD1D-43A2-9EA2-C3C103458E73}" srcOrd="13" destOrd="0" presId="urn:microsoft.com/office/officeart/2005/8/layout/list1"/>
    <dgm:cxn modelId="{3F8A5C20-4373-4F73-9D12-416964EE9497}" type="presParOf" srcId="{3D9EEEFE-9178-4257-9C02-3DF3CE7FED5D}" destId="{19C7BF9F-DF2B-4224-AE9B-EA22F3E61434}"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59390-6341-437F-BAD1-7AD68F3A2B66}">
      <dsp:nvSpPr>
        <dsp:cNvPr id="0" name=""/>
        <dsp:cNvSpPr/>
      </dsp:nvSpPr>
      <dsp:spPr>
        <a:xfrm>
          <a:off x="-5116967" y="-783865"/>
          <a:ext cx="6093694" cy="6093694"/>
        </a:xfrm>
        <a:prstGeom prst="blockArc">
          <a:avLst>
            <a:gd name="adj1" fmla="val 18900000"/>
            <a:gd name="adj2" fmla="val 2700000"/>
            <a:gd name="adj3" fmla="val 354"/>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55EAB8-C563-4583-BE27-3157D02B0FC6}">
      <dsp:nvSpPr>
        <dsp:cNvPr id="0" name=""/>
        <dsp:cNvSpPr/>
      </dsp:nvSpPr>
      <dsp:spPr>
        <a:xfrm>
          <a:off x="628203" y="452596"/>
          <a:ext cx="7538938" cy="90519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106680" rIns="106680" bIns="106680" numCol="1" spcCol="1270" anchor="ctr" anchorCtr="0">
          <a:noAutofit/>
        </a:bodyPr>
        <a:lstStyle/>
        <a:p>
          <a:pPr lvl="0" algn="l" defTabSz="1866900">
            <a:lnSpc>
              <a:spcPct val="90000"/>
            </a:lnSpc>
            <a:spcBef>
              <a:spcPct val="0"/>
            </a:spcBef>
            <a:spcAft>
              <a:spcPct val="35000"/>
            </a:spcAft>
          </a:pPr>
          <a:r>
            <a:rPr lang="en-US" sz="4200" i="1" kern="1200" dirty="0" smtClean="0"/>
            <a:t>Service Training </a:t>
          </a:r>
          <a:r>
            <a:rPr lang="en-US" sz="4200" i="1" kern="1200" dirty="0" err="1" smtClean="0"/>
            <a:t>Programmes</a:t>
          </a:r>
          <a:endParaRPr lang="en-US" sz="4200" i="1" kern="1200" dirty="0"/>
        </a:p>
      </dsp:txBody>
      <dsp:txXfrm>
        <a:off x="628203" y="452596"/>
        <a:ext cx="7538938" cy="905192"/>
      </dsp:txXfrm>
    </dsp:sp>
    <dsp:sp modelId="{E84CA819-BD17-4C2B-B7D6-8F678D23C991}">
      <dsp:nvSpPr>
        <dsp:cNvPr id="0" name=""/>
        <dsp:cNvSpPr/>
      </dsp:nvSpPr>
      <dsp:spPr>
        <a:xfrm>
          <a:off x="62458" y="339447"/>
          <a:ext cx="1131490" cy="113149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5424F0-7C31-45EF-8254-F48DD3212752}">
      <dsp:nvSpPr>
        <dsp:cNvPr id="0" name=""/>
        <dsp:cNvSpPr/>
      </dsp:nvSpPr>
      <dsp:spPr>
        <a:xfrm>
          <a:off x="957241" y="1810385"/>
          <a:ext cx="7209900" cy="905192"/>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106680" rIns="106680" bIns="106680" numCol="1" spcCol="1270" anchor="ctr" anchorCtr="0">
          <a:noAutofit/>
        </a:bodyPr>
        <a:lstStyle/>
        <a:p>
          <a:pPr lvl="0" algn="l" defTabSz="1866900">
            <a:lnSpc>
              <a:spcPct val="90000"/>
            </a:lnSpc>
            <a:spcBef>
              <a:spcPct val="0"/>
            </a:spcBef>
            <a:spcAft>
              <a:spcPct val="35000"/>
            </a:spcAft>
          </a:pPr>
          <a:r>
            <a:rPr lang="en-US" sz="4200" i="1" kern="1200" dirty="0" smtClean="0"/>
            <a:t>Performance Incentive</a:t>
          </a:r>
          <a:endParaRPr lang="en-US" sz="4200" kern="1200" dirty="0"/>
        </a:p>
      </dsp:txBody>
      <dsp:txXfrm>
        <a:off x="957241" y="1810385"/>
        <a:ext cx="7209900" cy="905192"/>
      </dsp:txXfrm>
    </dsp:sp>
    <dsp:sp modelId="{B61DB539-23B0-4C20-B869-04E0DE819048}">
      <dsp:nvSpPr>
        <dsp:cNvPr id="0" name=""/>
        <dsp:cNvSpPr/>
      </dsp:nvSpPr>
      <dsp:spPr>
        <a:xfrm>
          <a:off x="391495" y="1697236"/>
          <a:ext cx="1131490" cy="1131490"/>
        </a:xfrm>
        <a:prstGeom prst="ellipse">
          <a:avLst/>
        </a:prstGeom>
        <a:solidFill>
          <a:schemeClr val="lt1">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3C74BB43-B2AD-4076-8130-E00365BCD575}">
      <dsp:nvSpPr>
        <dsp:cNvPr id="0" name=""/>
        <dsp:cNvSpPr/>
      </dsp:nvSpPr>
      <dsp:spPr>
        <a:xfrm>
          <a:off x="628203" y="3168174"/>
          <a:ext cx="7538938" cy="905192"/>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106680" rIns="106680" bIns="106680" numCol="1" spcCol="1270" anchor="ctr" anchorCtr="0">
          <a:noAutofit/>
        </a:bodyPr>
        <a:lstStyle/>
        <a:p>
          <a:pPr lvl="0" algn="l" defTabSz="1866900">
            <a:lnSpc>
              <a:spcPct val="90000"/>
            </a:lnSpc>
            <a:spcBef>
              <a:spcPct val="0"/>
            </a:spcBef>
            <a:spcAft>
              <a:spcPct val="35000"/>
            </a:spcAft>
          </a:pPr>
          <a:r>
            <a:rPr lang="en-US" sz="4200" i="1" kern="1200" dirty="0" smtClean="0"/>
            <a:t>Vision About Excellence Service</a:t>
          </a:r>
          <a:endParaRPr lang="en-US" sz="4200" kern="1200" dirty="0"/>
        </a:p>
      </dsp:txBody>
      <dsp:txXfrm>
        <a:off x="628203" y="3168174"/>
        <a:ext cx="7538938" cy="905192"/>
      </dsp:txXfrm>
    </dsp:sp>
    <dsp:sp modelId="{AD8BF992-B112-4576-B6EE-510B1C4A12A9}">
      <dsp:nvSpPr>
        <dsp:cNvPr id="0" name=""/>
        <dsp:cNvSpPr/>
      </dsp:nvSpPr>
      <dsp:spPr>
        <a:xfrm>
          <a:off x="62458" y="3055025"/>
          <a:ext cx="1131490" cy="1131490"/>
        </a:xfrm>
        <a:prstGeom prst="ellipse">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1E87D-3BD8-43F3-818D-4066883073A2}">
      <dsp:nvSpPr>
        <dsp:cNvPr id="0" name=""/>
        <dsp:cNvSpPr/>
      </dsp:nvSpPr>
      <dsp:spPr>
        <a:xfrm>
          <a:off x="353872" y="913327"/>
          <a:ext cx="1349654" cy="1349654"/>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3A9761-841A-4AE0-B9F3-FEF93B8DC949}">
      <dsp:nvSpPr>
        <dsp:cNvPr id="0" name=""/>
        <dsp:cNvSpPr/>
      </dsp:nvSpPr>
      <dsp:spPr>
        <a:xfrm>
          <a:off x="1028700" y="913327"/>
          <a:ext cx="7200899" cy="1349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4610" rIns="0" bIns="54610" numCol="1" spcCol="1270" anchor="ctr" anchorCtr="0">
          <a:noAutofit/>
        </a:bodyPr>
        <a:lstStyle/>
        <a:p>
          <a:pPr lvl="0" algn="l" defTabSz="1911350">
            <a:lnSpc>
              <a:spcPct val="90000"/>
            </a:lnSpc>
            <a:spcBef>
              <a:spcPct val="0"/>
            </a:spcBef>
            <a:spcAft>
              <a:spcPct val="35000"/>
            </a:spcAft>
          </a:pPr>
          <a:r>
            <a:rPr lang="en-US" sz="4300" kern="1200" dirty="0" err="1" smtClean="0"/>
            <a:t>Karyawan</a:t>
          </a:r>
          <a:endParaRPr lang="en-US" sz="4300" kern="1200" dirty="0"/>
        </a:p>
      </dsp:txBody>
      <dsp:txXfrm>
        <a:off x="1028700" y="913327"/>
        <a:ext cx="7200899" cy="1349654"/>
      </dsp:txXfrm>
    </dsp:sp>
    <dsp:sp modelId="{9E0256B7-37DA-4BE2-8874-F377BE31DBD3}">
      <dsp:nvSpPr>
        <dsp:cNvPr id="0" name=""/>
        <dsp:cNvSpPr/>
      </dsp:nvSpPr>
      <dsp:spPr>
        <a:xfrm>
          <a:off x="353872" y="2262981"/>
          <a:ext cx="1349654" cy="1349654"/>
        </a:xfrm>
        <a:prstGeom prst="ellipse">
          <a:avLst/>
        </a:prstGeom>
        <a:solidFill>
          <a:schemeClr val="accent2">
            <a:alpha val="50000"/>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835E686-8EAA-49A9-A4D4-E6783F7A0F63}">
      <dsp:nvSpPr>
        <dsp:cNvPr id="0" name=""/>
        <dsp:cNvSpPr/>
      </dsp:nvSpPr>
      <dsp:spPr>
        <a:xfrm>
          <a:off x="1028700" y="2262981"/>
          <a:ext cx="7200899" cy="1349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4610" rIns="0" bIns="54610" numCol="1" spcCol="1270" anchor="ctr" anchorCtr="0">
          <a:noAutofit/>
        </a:bodyPr>
        <a:lstStyle/>
        <a:p>
          <a:pPr lvl="0" algn="l" defTabSz="1911350">
            <a:lnSpc>
              <a:spcPct val="90000"/>
            </a:lnSpc>
            <a:spcBef>
              <a:spcPct val="0"/>
            </a:spcBef>
            <a:spcAft>
              <a:spcPct val="35000"/>
            </a:spcAft>
          </a:pPr>
          <a:r>
            <a:rPr lang="en-US" sz="4300" kern="1200" dirty="0" err="1" smtClean="0"/>
            <a:t>Kesamaan</a:t>
          </a:r>
          <a:r>
            <a:rPr lang="en-US" sz="4300" kern="1200" dirty="0" smtClean="0"/>
            <a:t> </a:t>
          </a:r>
          <a:r>
            <a:rPr lang="en-US" sz="4300" kern="1200" dirty="0" err="1" smtClean="0"/>
            <a:t>Pandangan</a:t>
          </a:r>
          <a:r>
            <a:rPr lang="en-US" sz="4300" kern="1200" dirty="0" smtClean="0"/>
            <a:t> </a:t>
          </a:r>
          <a:r>
            <a:rPr lang="en-US" sz="4300" kern="1200" dirty="0" err="1" smtClean="0"/>
            <a:t>mengenai</a:t>
          </a:r>
          <a:r>
            <a:rPr lang="en-US" sz="4300" kern="1200" dirty="0" smtClean="0"/>
            <a:t> </a:t>
          </a:r>
          <a:r>
            <a:rPr lang="en-US" sz="4300" kern="1200" dirty="0" err="1" smtClean="0"/>
            <a:t>visi</a:t>
          </a:r>
          <a:r>
            <a:rPr lang="en-US" sz="4300" kern="1200" dirty="0" smtClean="0"/>
            <a:t> </a:t>
          </a:r>
          <a:r>
            <a:rPr lang="en-US" sz="4300" kern="1200" dirty="0" err="1" smtClean="0"/>
            <a:t>dan</a:t>
          </a:r>
          <a:r>
            <a:rPr lang="en-US" sz="4300" kern="1200" dirty="0" smtClean="0"/>
            <a:t> </a:t>
          </a:r>
          <a:r>
            <a:rPr lang="en-US" sz="4300" kern="1200" dirty="0" err="1" smtClean="0"/>
            <a:t>misi</a:t>
          </a:r>
          <a:r>
            <a:rPr lang="en-US" sz="4300" kern="1200" dirty="0" smtClean="0"/>
            <a:t> Perusahaan</a:t>
          </a:r>
          <a:endParaRPr lang="en-US" sz="4300" kern="1200" dirty="0"/>
        </a:p>
      </dsp:txBody>
      <dsp:txXfrm>
        <a:off x="1028700" y="2262981"/>
        <a:ext cx="7200899" cy="1349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B0F6A-2C7C-4BD1-9D9E-EFC39680AD1A}">
      <dsp:nvSpPr>
        <dsp:cNvPr id="0" name=""/>
        <dsp:cNvSpPr/>
      </dsp:nvSpPr>
      <dsp:spPr>
        <a:xfrm>
          <a:off x="0" y="472139"/>
          <a:ext cx="5219697" cy="781200"/>
        </a:xfrm>
        <a:prstGeom prst="rect">
          <a:avLst/>
        </a:prstGeom>
        <a:no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6A3025-F23A-4CA6-B8B0-F9F8D6C19B8C}">
      <dsp:nvSpPr>
        <dsp:cNvPr id="0" name=""/>
        <dsp:cNvSpPr/>
      </dsp:nvSpPr>
      <dsp:spPr>
        <a:xfrm>
          <a:off x="260984" y="14579"/>
          <a:ext cx="3653788" cy="9151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8105" tIns="0" rIns="138105" bIns="0" numCol="1" spcCol="1270" anchor="ctr" anchorCtr="0">
          <a:noAutofit/>
        </a:bodyPr>
        <a:lstStyle/>
        <a:p>
          <a:pPr lvl="0" algn="l" defTabSz="711200">
            <a:lnSpc>
              <a:spcPct val="90000"/>
            </a:lnSpc>
            <a:spcBef>
              <a:spcPct val="0"/>
            </a:spcBef>
            <a:spcAft>
              <a:spcPct val="35000"/>
            </a:spcAft>
          </a:pPr>
          <a:r>
            <a:rPr lang="en-US" sz="1600" i="1" kern="1200" dirty="0" smtClean="0"/>
            <a:t>Training</a:t>
          </a:r>
          <a:endParaRPr lang="en-US" sz="1600" kern="1200" dirty="0"/>
        </a:p>
      </dsp:txBody>
      <dsp:txXfrm>
        <a:off x="305656" y="59251"/>
        <a:ext cx="3564444" cy="825776"/>
      </dsp:txXfrm>
    </dsp:sp>
    <dsp:sp modelId="{3D9A5EC4-E5AE-4DD5-86AD-F3D5DEE91F88}">
      <dsp:nvSpPr>
        <dsp:cNvPr id="0" name=""/>
        <dsp:cNvSpPr/>
      </dsp:nvSpPr>
      <dsp:spPr>
        <a:xfrm>
          <a:off x="0" y="1878299"/>
          <a:ext cx="5219697" cy="781200"/>
        </a:xfrm>
        <a:prstGeom prst="rect">
          <a:avLst/>
        </a:prstGeom>
        <a:no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dsp:style>
    </dsp:sp>
    <dsp:sp modelId="{B8C88BEC-1FE2-4EED-B34F-86F9255DDF66}">
      <dsp:nvSpPr>
        <dsp:cNvPr id="0" name=""/>
        <dsp:cNvSpPr/>
      </dsp:nvSpPr>
      <dsp:spPr>
        <a:xfrm>
          <a:off x="260984" y="1420739"/>
          <a:ext cx="3653788" cy="915120"/>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8105" tIns="0" rIns="138105" bIns="0" numCol="1" spcCol="1270" anchor="ctr" anchorCtr="0">
          <a:noAutofit/>
        </a:bodyPr>
        <a:lstStyle/>
        <a:p>
          <a:pPr lvl="0" algn="l" defTabSz="711200">
            <a:lnSpc>
              <a:spcPct val="90000"/>
            </a:lnSpc>
            <a:spcBef>
              <a:spcPct val="0"/>
            </a:spcBef>
            <a:spcAft>
              <a:spcPct val="35000"/>
            </a:spcAft>
          </a:pPr>
          <a:r>
            <a:rPr lang="en-US" sz="1600" i="1" kern="1200" dirty="0" smtClean="0"/>
            <a:t>Management Support and Internal Interactive Communication </a:t>
          </a:r>
          <a:endParaRPr lang="en-US" sz="1600" kern="1200" dirty="0"/>
        </a:p>
      </dsp:txBody>
      <dsp:txXfrm>
        <a:off x="305656" y="1465411"/>
        <a:ext cx="3564444" cy="825776"/>
      </dsp:txXfrm>
    </dsp:sp>
    <dsp:sp modelId="{9A716639-1453-4149-A6B2-EB52497711C6}">
      <dsp:nvSpPr>
        <dsp:cNvPr id="0" name=""/>
        <dsp:cNvSpPr/>
      </dsp:nvSpPr>
      <dsp:spPr>
        <a:xfrm>
          <a:off x="0" y="3284460"/>
          <a:ext cx="5219697" cy="781200"/>
        </a:xfrm>
        <a:prstGeom prst="rect">
          <a:avLst/>
        </a:prstGeom>
        <a:no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dsp:style>
    </dsp:sp>
    <dsp:sp modelId="{1274BBD4-06CD-486C-95ED-CF8CF6DDAF70}">
      <dsp:nvSpPr>
        <dsp:cNvPr id="0" name=""/>
        <dsp:cNvSpPr/>
      </dsp:nvSpPr>
      <dsp:spPr>
        <a:xfrm>
          <a:off x="260984" y="2826899"/>
          <a:ext cx="3653788" cy="915120"/>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8105" tIns="0" rIns="138105" bIns="0" numCol="1" spcCol="1270" anchor="ctr" anchorCtr="0">
          <a:noAutofit/>
        </a:bodyPr>
        <a:lstStyle/>
        <a:p>
          <a:pPr lvl="0" algn="l" defTabSz="711200">
            <a:lnSpc>
              <a:spcPct val="90000"/>
            </a:lnSpc>
            <a:spcBef>
              <a:spcPct val="0"/>
            </a:spcBef>
            <a:spcAft>
              <a:spcPct val="35000"/>
            </a:spcAft>
          </a:pPr>
          <a:r>
            <a:rPr lang="en-US" sz="1600" i="1" kern="1200" dirty="0" smtClean="0"/>
            <a:t>Personnel </a:t>
          </a:r>
          <a:r>
            <a:rPr lang="en-US" sz="1600" i="1" kern="1200" dirty="0" err="1" smtClean="0"/>
            <a:t>Adminstration</a:t>
          </a:r>
          <a:r>
            <a:rPr lang="en-US" sz="1600" i="1" kern="1200" dirty="0" smtClean="0"/>
            <a:t> Tools and Human Resource Management</a:t>
          </a:r>
          <a:endParaRPr lang="en-US" sz="1600" kern="1200" dirty="0"/>
        </a:p>
      </dsp:txBody>
      <dsp:txXfrm>
        <a:off x="305656" y="2871571"/>
        <a:ext cx="3564444" cy="825776"/>
      </dsp:txXfrm>
    </dsp:sp>
    <dsp:sp modelId="{19C7BF9F-DF2B-4224-AE9B-EA22F3E61434}">
      <dsp:nvSpPr>
        <dsp:cNvPr id="0" name=""/>
        <dsp:cNvSpPr/>
      </dsp:nvSpPr>
      <dsp:spPr>
        <a:xfrm>
          <a:off x="0" y="4690620"/>
          <a:ext cx="5219697" cy="781200"/>
        </a:xfrm>
        <a:prstGeom prst="rect">
          <a:avLst/>
        </a:prstGeom>
        <a:no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 modelId="{A8F0CB6B-C397-4EA8-B02D-1819DE1349AA}">
      <dsp:nvSpPr>
        <dsp:cNvPr id="0" name=""/>
        <dsp:cNvSpPr/>
      </dsp:nvSpPr>
      <dsp:spPr>
        <a:xfrm>
          <a:off x="260984" y="4233060"/>
          <a:ext cx="3653788" cy="91512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8105" tIns="0" rIns="138105" bIns="0" numCol="1" spcCol="1270" anchor="ctr" anchorCtr="0">
          <a:noAutofit/>
        </a:bodyPr>
        <a:lstStyle/>
        <a:p>
          <a:pPr lvl="0" algn="l" defTabSz="711200">
            <a:lnSpc>
              <a:spcPct val="90000"/>
            </a:lnSpc>
            <a:spcBef>
              <a:spcPct val="0"/>
            </a:spcBef>
            <a:spcAft>
              <a:spcPct val="35000"/>
            </a:spcAft>
          </a:pPr>
          <a:r>
            <a:rPr lang="en-US" sz="1600" i="1" kern="1200" dirty="0" smtClean="0"/>
            <a:t>Developing a Service Culture</a:t>
          </a:r>
          <a:endParaRPr lang="en-US" sz="1600" kern="1200" dirty="0"/>
        </a:p>
      </dsp:txBody>
      <dsp:txXfrm>
        <a:off x="305656" y="4277732"/>
        <a:ext cx="3564444" cy="82577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5E943E-144A-4BCD-9727-48E1B79A632D}" type="datetimeFigureOut">
              <a:rPr lang="en-US" smtClean="0"/>
              <a:t>4/15/2025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26CC29-61A1-471F-98BE-94CEB3177756}" type="slidenum">
              <a:rPr lang="en-US" smtClean="0"/>
              <a:t>‹#›</a:t>
            </a:fld>
            <a:endParaRPr lang="en-US"/>
          </a:p>
        </p:txBody>
      </p:sp>
    </p:spTree>
    <p:extLst>
      <p:ext uri="{BB962C8B-B14F-4D97-AF65-F5344CB8AC3E}">
        <p14:creationId xmlns:p14="http://schemas.microsoft.com/office/powerpoint/2010/main" val="2786193226"/>
      </p:ext>
    </p:extLst>
  </p:cSld>
  <p:clrMap bg1="lt1" tx1="dk1" bg2="lt2" tx2="dk2" accent1="accent1" accent2="accent2" accent3="accent3" accent4="accent4" accent5="accent5" accent6="accent6" hlink="hlink" folHlink="folHlink"/>
  <p:notesStyle>
    <a:lvl1pPr marL="0" algn="l" defTabSz="914248" rtl="0" eaLnBrk="1" latinLnBrk="0" hangingPunct="1">
      <a:defRPr sz="1200" kern="1200">
        <a:solidFill>
          <a:schemeClr val="tx1"/>
        </a:solidFill>
        <a:latin typeface="+mn-lt"/>
        <a:ea typeface="+mn-ea"/>
        <a:cs typeface="+mn-cs"/>
      </a:defRPr>
    </a:lvl1pPr>
    <a:lvl2pPr marL="457124" algn="l" defTabSz="914248" rtl="0" eaLnBrk="1" latinLnBrk="0" hangingPunct="1">
      <a:defRPr sz="1200" kern="1200">
        <a:solidFill>
          <a:schemeClr val="tx1"/>
        </a:solidFill>
        <a:latin typeface="+mn-lt"/>
        <a:ea typeface="+mn-ea"/>
        <a:cs typeface="+mn-cs"/>
      </a:defRPr>
    </a:lvl2pPr>
    <a:lvl3pPr marL="914248" algn="l" defTabSz="914248" rtl="0" eaLnBrk="1" latinLnBrk="0" hangingPunct="1">
      <a:defRPr sz="1200" kern="1200">
        <a:solidFill>
          <a:schemeClr val="tx1"/>
        </a:solidFill>
        <a:latin typeface="+mn-lt"/>
        <a:ea typeface="+mn-ea"/>
        <a:cs typeface="+mn-cs"/>
      </a:defRPr>
    </a:lvl3pPr>
    <a:lvl4pPr marL="1371373" algn="l" defTabSz="914248" rtl="0" eaLnBrk="1" latinLnBrk="0" hangingPunct="1">
      <a:defRPr sz="1200" kern="1200">
        <a:solidFill>
          <a:schemeClr val="tx1"/>
        </a:solidFill>
        <a:latin typeface="+mn-lt"/>
        <a:ea typeface="+mn-ea"/>
        <a:cs typeface="+mn-cs"/>
      </a:defRPr>
    </a:lvl4pPr>
    <a:lvl5pPr marL="1828496" algn="l" defTabSz="914248" rtl="0" eaLnBrk="1" latinLnBrk="0" hangingPunct="1">
      <a:defRPr sz="1200" kern="1200">
        <a:solidFill>
          <a:schemeClr val="tx1"/>
        </a:solidFill>
        <a:latin typeface="+mn-lt"/>
        <a:ea typeface="+mn-ea"/>
        <a:cs typeface="+mn-cs"/>
      </a:defRPr>
    </a:lvl5pPr>
    <a:lvl6pPr marL="2285620" algn="l" defTabSz="914248" rtl="0" eaLnBrk="1" latinLnBrk="0" hangingPunct="1">
      <a:defRPr sz="1200" kern="1200">
        <a:solidFill>
          <a:schemeClr val="tx1"/>
        </a:solidFill>
        <a:latin typeface="+mn-lt"/>
        <a:ea typeface="+mn-ea"/>
        <a:cs typeface="+mn-cs"/>
      </a:defRPr>
    </a:lvl6pPr>
    <a:lvl7pPr marL="2742744" algn="l" defTabSz="914248" rtl="0" eaLnBrk="1" latinLnBrk="0" hangingPunct="1">
      <a:defRPr sz="1200" kern="1200">
        <a:solidFill>
          <a:schemeClr val="tx1"/>
        </a:solidFill>
        <a:latin typeface="+mn-lt"/>
        <a:ea typeface="+mn-ea"/>
        <a:cs typeface="+mn-cs"/>
      </a:defRPr>
    </a:lvl7pPr>
    <a:lvl8pPr marL="3199868" algn="l" defTabSz="914248" rtl="0" eaLnBrk="1" latinLnBrk="0" hangingPunct="1">
      <a:defRPr sz="1200" kern="1200">
        <a:solidFill>
          <a:schemeClr val="tx1"/>
        </a:solidFill>
        <a:latin typeface="+mn-lt"/>
        <a:ea typeface="+mn-ea"/>
        <a:cs typeface="+mn-cs"/>
      </a:defRPr>
    </a:lvl8pPr>
    <a:lvl9pPr marL="3656993" algn="l" defTabSz="91424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323591EA-CDBA-4E27-B550-095BD1B676BB}" type="slidenum">
              <a:rPr lang="en-US" altLang="en-US"/>
              <a:pPr/>
              <a:t>5</a:t>
            </a:fld>
            <a:endParaRPr lang="en-US" altLang="en-US"/>
          </a:p>
        </p:txBody>
      </p:sp>
    </p:spTree>
    <p:extLst>
      <p:ext uri="{BB962C8B-B14F-4D97-AF65-F5344CB8AC3E}">
        <p14:creationId xmlns:p14="http://schemas.microsoft.com/office/powerpoint/2010/main" val="360444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i="1" dirty="0" smtClean="0">
                <a:effectLst/>
              </a:rPr>
              <a:t>Internal Marketing</a:t>
            </a:r>
            <a:r>
              <a:rPr lang="en-US" dirty="0" smtClean="0"/>
              <a:t> </a:t>
            </a:r>
            <a:r>
              <a:rPr lang="en-US" dirty="0" err="1" smtClean="0"/>
              <a:t>merupakan</a:t>
            </a:r>
            <a:r>
              <a:rPr lang="en-US" dirty="0" smtClean="0"/>
              <a:t> </a:t>
            </a:r>
            <a:r>
              <a:rPr lang="en-US" dirty="0" err="1" smtClean="0"/>
              <a:t>komunikasi</a:t>
            </a:r>
            <a:r>
              <a:rPr lang="en-US" dirty="0" smtClean="0"/>
              <a:t> </a:t>
            </a:r>
            <a:r>
              <a:rPr lang="en-US" dirty="0" err="1" smtClean="0"/>
              <a:t>pemasaran</a:t>
            </a:r>
            <a:r>
              <a:rPr lang="en-US" dirty="0" smtClean="0"/>
              <a:t> yang </a:t>
            </a:r>
            <a:r>
              <a:rPr lang="en-US" dirty="0" err="1" smtClean="0"/>
              <a:t>terbentang</a:t>
            </a:r>
            <a:r>
              <a:rPr lang="en-US" dirty="0" smtClean="0"/>
              <a:t> </a:t>
            </a:r>
            <a:r>
              <a:rPr lang="en-US" dirty="0" err="1" smtClean="0"/>
              <a:t>dari</a:t>
            </a:r>
            <a:r>
              <a:rPr lang="en-US" dirty="0" smtClean="0"/>
              <a:t> </a:t>
            </a:r>
            <a:r>
              <a:rPr lang="en-US" dirty="0" err="1" smtClean="0"/>
              <a:t>perusahaan</a:t>
            </a:r>
            <a:r>
              <a:rPr lang="en-US" dirty="0" smtClean="0"/>
              <a:t> </a:t>
            </a:r>
            <a:r>
              <a:rPr lang="en-US" dirty="0" err="1" smtClean="0"/>
              <a:t>kepada</a:t>
            </a:r>
            <a:r>
              <a:rPr lang="en-US" dirty="0" smtClean="0"/>
              <a:t> </a:t>
            </a:r>
            <a:r>
              <a:rPr lang="en-US" dirty="0" err="1" smtClean="0"/>
              <a:t>karyawan</a:t>
            </a:r>
            <a:r>
              <a:rPr lang="en-US" dirty="0" smtClean="0"/>
              <a:t>. </a:t>
            </a:r>
            <a:r>
              <a:rPr lang="en-US" dirty="0" err="1" smtClean="0"/>
              <a:t>Jenis</a:t>
            </a:r>
            <a:r>
              <a:rPr lang="en-US" dirty="0" smtClean="0"/>
              <a:t> </a:t>
            </a:r>
            <a:r>
              <a:rPr lang="en-US" dirty="0" err="1" smtClean="0"/>
              <a:t>komunikasi</a:t>
            </a:r>
            <a:r>
              <a:rPr lang="en-US" dirty="0" smtClean="0"/>
              <a:t> </a:t>
            </a:r>
            <a:r>
              <a:rPr lang="en-US" dirty="0" err="1" smtClean="0"/>
              <a:t>pemasaran</a:t>
            </a:r>
            <a:r>
              <a:rPr lang="en-US" dirty="0" smtClean="0"/>
              <a:t> ini </a:t>
            </a:r>
            <a:r>
              <a:rPr lang="en-US" dirty="0" err="1" smtClean="0"/>
              <a:t>merupakan</a:t>
            </a:r>
            <a:r>
              <a:rPr lang="en-US" dirty="0" smtClean="0"/>
              <a:t> </a:t>
            </a:r>
            <a:r>
              <a:rPr lang="en-US" dirty="0" err="1" smtClean="0"/>
              <a:t>komunikasi</a:t>
            </a:r>
            <a:r>
              <a:rPr lang="en-US" dirty="0" smtClean="0"/>
              <a:t> </a:t>
            </a:r>
            <a:r>
              <a:rPr lang="en-US" dirty="0" err="1" smtClean="0"/>
              <a:t>untuk</a:t>
            </a:r>
            <a:r>
              <a:rPr lang="en-US" dirty="0" smtClean="0"/>
              <a:t> </a:t>
            </a:r>
            <a:r>
              <a:rPr lang="en-US" dirty="0" err="1" smtClean="0"/>
              <a:t>membuat</a:t>
            </a:r>
            <a:r>
              <a:rPr lang="en-US" dirty="0" smtClean="0"/>
              <a:t> </a:t>
            </a:r>
            <a:r>
              <a:rPr lang="en-US" dirty="0" err="1" smtClean="0"/>
              <a:t>karyawan</a:t>
            </a:r>
            <a:r>
              <a:rPr lang="en-US" dirty="0" smtClean="0"/>
              <a:t> </a:t>
            </a:r>
            <a:r>
              <a:rPr lang="en-US" dirty="0" err="1" smtClean="0"/>
              <a:t>semakin</a:t>
            </a:r>
            <a:r>
              <a:rPr lang="en-US" dirty="0" smtClean="0"/>
              <a:t> </a:t>
            </a:r>
            <a:r>
              <a:rPr lang="en-US" dirty="0" err="1" smtClean="0"/>
              <a:t>baik</a:t>
            </a:r>
            <a:r>
              <a:rPr lang="en-US" dirty="0" smtClean="0"/>
              <a:t> </a:t>
            </a:r>
            <a:r>
              <a:rPr lang="en-US" dirty="0" err="1" smtClean="0"/>
              <a:t>lagi</a:t>
            </a:r>
            <a:r>
              <a:rPr lang="en-US" dirty="0" smtClean="0"/>
              <a:t> </a:t>
            </a:r>
            <a:r>
              <a:rPr lang="en-US" dirty="0" err="1" smtClean="0"/>
              <a:t>dari</a:t>
            </a:r>
            <a:r>
              <a:rPr lang="en-US" dirty="0" smtClean="0"/>
              <a:t> </a:t>
            </a:r>
            <a:r>
              <a:rPr lang="en-US" dirty="0" err="1" smtClean="0"/>
              <a:t>segi</a:t>
            </a:r>
            <a:r>
              <a:rPr lang="en-US" dirty="0" smtClean="0"/>
              <a:t> </a:t>
            </a:r>
            <a:r>
              <a:rPr lang="en-US" dirty="0" err="1" smtClean="0"/>
              <a:t>kemampuan</a:t>
            </a:r>
            <a:r>
              <a:rPr lang="en-US" dirty="0" smtClean="0"/>
              <a:t>, </a:t>
            </a:r>
            <a:r>
              <a:rPr lang="en-US" dirty="0" err="1" smtClean="0"/>
              <a:t>bakat</a:t>
            </a:r>
            <a:r>
              <a:rPr lang="en-US" dirty="0" smtClean="0"/>
              <a:t>, </a:t>
            </a:r>
            <a:r>
              <a:rPr lang="en-US" dirty="0" err="1" smtClean="0"/>
              <a:t>peralatan</a:t>
            </a:r>
            <a:r>
              <a:rPr lang="en-US" dirty="0" smtClean="0"/>
              <a:t>, </a:t>
            </a:r>
            <a:r>
              <a:rPr lang="en-US" dirty="0" err="1" smtClean="0"/>
              <a:t>maupun</a:t>
            </a:r>
            <a:r>
              <a:rPr lang="en-US" dirty="0" smtClean="0"/>
              <a:t> </a:t>
            </a:r>
            <a:r>
              <a:rPr lang="en-US" dirty="0" err="1" smtClean="0"/>
              <a:t>motivasi</a:t>
            </a:r>
            <a:r>
              <a:rPr lang="en-US" dirty="0" smtClean="0"/>
              <a:t>. </a:t>
            </a:r>
            <a:r>
              <a:rPr lang="en-US" dirty="0" err="1" smtClean="0"/>
              <a:t>Disini</a:t>
            </a:r>
            <a:r>
              <a:rPr lang="en-US" dirty="0" smtClean="0"/>
              <a:t> </a:t>
            </a:r>
            <a:r>
              <a:rPr lang="en-US" dirty="0" err="1" smtClean="0"/>
              <a:t>perusahaan</a:t>
            </a:r>
            <a:r>
              <a:rPr lang="en-US" dirty="0" smtClean="0"/>
              <a:t> </a:t>
            </a:r>
            <a:r>
              <a:rPr lang="en-US" dirty="0" err="1" smtClean="0"/>
              <a:t>berusaha</a:t>
            </a:r>
            <a:r>
              <a:rPr lang="en-US" dirty="0" smtClean="0"/>
              <a:t> </a:t>
            </a:r>
            <a:r>
              <a:rPr lang="en-US" dirty="0" err="1" smtClean="0"/>
              <a:t>memberikan</a:t>
            </a:r>
            <a:r>
              <a:rPr lang="en-US" dirty="0" smtClean="0"/>
              <a:t> </a:t>
            </a:r>
            <a:r>
              <a:rPr lang="en-US" dirty="0" err="1" smtClean="0"/>
              <a:t>komunikasi</a:t>
            </a:r>
            <a:r>
              <a:rPr lang="en-US" dirty="0" smtClean="0"/>
              <a:t> internal </a:t>
            </a:r>
            <a:r>
              <a:rPr lang="en-US" dirty="0" err="1" smtClean="0"/>
              <a:t>kepada</a:t>
            </a:r>
            <a:r>
              <a:rPr lang="en-US" dirty="0" smtClean="0"/>
              <a:t> </a:t>
            </a:r>
            <a:r>
              <a:rPr lang="en-US" dirty="0" err="1" smtClean="0"/>
              <a:t>karyawan</a:t>
            </a:r>
            <a:r>
              <a:rPr lang="en-US" dirty="0" smtClean="0"/>
              <a:t> </a:t>
            </a:r>
            <a:r>
              <a:rPr lang="en-US" dirty="0" err="1" smtClean="0"/>
              <a:t>melalui</a:t>
            </a:r>
            <a:r>
              <a:rPr lang="en-US" dirty="0" smtClean="0"/>
              <a:t> </a:t>
            </a:r>
            <a:r>
              <a:rPr lang="en-US" dirty="0" err="1" smtClean="0"/>
              <a:t>pelatihan</a:t>
            </a:r>
            <a:r>
              <a:rPr lang="en-US" dirty="0" smtClean="0"/>
              <a:t> </a:t>
            </a:r>
            <a:r>
              <a:rPr lang="en-US" dirty="0" err="1" smtClean="0"/>
              <a:t>dan</a:t>
            </a:r>
            <a:r>
              <a:rPr lang="en-US" dirty="0" smtClean="0"/>
              <a:t> </a:t>
            </a:r>
            <a:r>
              <a:rPr lang="en-US" dirty="0" err="1" smtClean="0"/>
              <a:t>lainnya</a:t>
            </a:r>
            <a:r>
              <a:rPr lang="en-US" dirty="0" smtClean="0"/>
              <a:t>, </a:t>
            </a:r>
            <a:r>
              <a:rPr lang="en-US" dirty="0" err="1" smtClean="0"/>
              <a:t>dimana</a:t>
            </a:r>
            <a:r>
              <a:rPr lang="en-US" dirty="0" smtClean="0"/>
              <a:t> </a:t>
            </a:r>
            <a:r>
              <a:rPr lang="en-US" dirty="0" err="1" smtClean="0"/>
              <a:t>hal</a:t>
            </a:r>
            <a:r>
              <a:rPr lang="en-US" dirty="0" smtClean="0"/>
              <a:t> ini </a:t>
            </a:r>
            <a:r>
              <a:rPr lang="en-US" dirty="0" err="1" smtClean="0"/>
              <a:t>bertujuan</a:t>
            </a:r>
            <a:r>
              <a:rPr lang="en-US" dirty="0" smtClean="0"/>
              <a:t> agar </a:t>
            </a:r>
            <a:r>
              <a:rPr lang="en-US" dirty="0" err="1" smtClean="0"/>
              <a:t>karyawan</a:t>
            </a:r>
            <a:r>
              <a:rPr lang="en-US" dirty="0" smtClean="0"/>
              <a:t> </a:t>
            </a:r>
            <a:r>
              <a:rPr lang="en-US" dirty="0" err="1" smtClean="0"/>
              <a:t>mampu</a:t>
            </a:r>
            <a:r>
              <a:rPr lang="en-US" dirty="0" smtClean="0"/>
              <a:t> </a:t>
            </a:r>
            <a:r>
              <a:rPr lang="en-US" dirty="0" err="1" smtClean="0"/>
              <a:t>menjadi</a:t>
            </a:r>
            <a:r>
              <a:rPr lang="en-US" dirty="0" smtClean="0"/>
              <a:t> </a:t>
            </a:r>
            <a:r>
              <a:rPr lang="en-US" dirty="0" err="1" smtClean="0"/>
              <a:t>lebih</a:t>
            </a:r>
            <a:r>
              <a:rPr lang="en-US" dirty="0" smtClean="0"/>
              <a:t> </a:t>
            </a:r>
            <a:r>
              <a:rPr lang="en-US" dirty="0" err="1" smtClean="0"/>
              <a:t>efektif</a:t>
            </a:r>
            <a:r>
              <a:rPr lang="en-US" dirty="0" smtClean="0"/>
              <a:t> </a:t>
            </a:r>
            <a:r>
              <a:rPr lang="en-US" dirty="0" err="1" smtClean="0"/>
              <a:t>dan</a:t>
            </a:r>
            <a:r>
              <a:rPr lang="en-US" dirty="0" smtClean="0"/>
              <a:t> </a:t>
            </a:r>
            <a:r>
              <a:rPr lang="en-US" dirty="0" err="1" smtClean="0"/>
              <a:t>mampu</a:t>
            </a:r>
            <a:r>
              <a:rPr lang="en-US" dirty="0" smtClean="0"/>
              <a:t> </a:t>
            </a:r>
            <a:r>
              <a:rPr lang="en-US" dirty="0" err="1" smtClean="0"/>
              <a:t>mempertahankan</a:t>
            </a:r>
            <a:r>
              <a:rPr lang="en-US" dirty="0" smtClean="0"/>
              <a:t> </a:t>
            </a:r>
            <a:r>
              <a:rPr lang="en-US" dirty="0" err="1" smtClean="0"/>
              <a:t>kinerja</a:t>
            </a:r>
            <a:r>
              <a:rPr lang="en-US" dirty="0" smtClean="0"/>
              <a:t> yang </a:t>
            </a:r>
            <a:r>
              <a:rPr lang="en-US" dirty="0" err="1" smtClean="0"/>
              <a:t>baik</a:t>
            </a:r>
            <a:r>
              <a:rPr lang="en-US" dirty="0" smtClean="0"/>
              <a:t> </a:t>
            </a:r>
            <a:r>
              <a:rPr lang="en-US" dirty="0" err="1" smtClean="0"/>
              <a:t>sehingga</a:t>
            </a:r>
            <a:r>
              <a:rPr lang="en-US" dirty="0" smtClean="0"/>
              <a:t> </a:t>
            </a:r>
            <a:r>
              <a:rPr lang="en-US" dirty="0" err="1" smtClean="0"/>
              <a:t>dapat</a:t>
            </a:r>
            <a:r>
              <a:rPr lang="en-US" dirty="0" smtClean="0"/>
              <a:t> </a:t>
            </a:r>
            <a:r>
              <a:rPr lang="en-US" dirty="0" err="1" smtClean="0"/>
              <a:t>menjaga</a:t>
            </a:r>
            <a:r>
              <a:rPr lang="en-US" dirty="0" smtClean="0"/>
              <a:t> </a:t>
            </a:r>
            <a:r>
              <a:rPr lang="en-US" dirty="0" err="1" smtClean="0"/>
              <a:t>pelanggan</a:t>
            </a:r>
            <a:r>
              <a:rPr lang="en-US" dirty="0" smtClean="0"/>
              <a:t> yang </a:t>
            </a:r>
            <a:r>
              <a:rPr lang="en-US" dirty="0" err="1" smtClean="0"/>
              <a:t>ada</a:t>
            </a:r>
            <a:r>
              <a:rPr lang="en-US" dirty="0" smtClean="0"/>
              <a:t>. </a:t>
            </a:r>
            <a:r>
              <a:rPr lang="en-US" dirty="0" err="1" smtClean="0"/>
              <a:t>Karena</a:t>
            </a:r>
            <a:r>
              <a:rPr lang="en-US" dirty="0" smtClean="0"/>
              <a:t> </a:t>
            </a:r>
            <a:r>
              <a:rPr lang="en-US" dirty="0" err="1" smtClean="0"/>
              <a:t>mempertahankan</a:t>
            </a:r>
            <a:r>
              <a:rPr lang="en-US" dirty="0" smtClean="0"/>
              <a:t> </a:t>
            </a:r>
            <a:r>
              <a:rPr lang="en-US" dirty="0" err="1" smtClean="0"/>
              <a:t>pelanggan</a:t>
            </a:r>
            <a:r>
              <a:rPr lang="en-US" dirty="0" smtClean="0"/>
              <a:t> </a:t>
            </a:r>
            <a:r>
              <a:rPr lang="en-US" dirty="0" err="1" smtClean="0"/>
              <a:t>jauh</a:t>
            </a:r>
            <a:r>
              <a:rPr lang="en-US" dirty="0" smtClean="0"/>
              <a:t> </a:t>
            </a:r>
            <a:r>
              <a:rPr lang="en-US" dirty="0" err="1" smtClean="0"/>
              <a:t>lebih</a:t>
            </a:r>
            <a:r>
              <a:rPr lang="en-US" dirty="0" smtClean="0"/>
              <a:t> </a:t>
            </a:r>
            <a:r>
              <a:rPr lang="en-US" dirty="0" err="1" smtClean="0"/>
              <a:t>sulit</a:t>
            </a:r>
            <a:r>
              <a:rPr lang="en-US" dirty="0" smtClean="0"/>
              <a:t> </a:t>
            </a:r>
            <a:r>
              <a:rPr lang="en-US" dirty="0" err="1" smtClean="0"/>
              <a:t>daripada</a:t>
            </a:r>
            <a:r>
              <a:rPr lang="en-US" dirty="0" smtClean="0"/>
              <a:t> </a:t>
            </a:r>
            <a:r>
              <a:rPr lang="en-US" dirty="0" err="1" smtClean="0"/>
              <a:t>mendapatkan</a:t>
            </a:r>
            <a:r>
              <a:rPr lang="en-US" dirty="0" smtClean="0"/>
              <a:t> </a:t>
            </a:r>
            <a:r>
              <a:rPr lang="en-US" dirty="0" err="1" smtClean="0"/>
              <a:t>pelanggan</a:t>
            </a:r>
            <a:r>
              <a:rPr lang="en-US" dirty="0" smtClean="0"/>
              <a:t>.</a:t>
            </a:r>
            <a:endParaRPr lang="en-US" dirty="0"/>
          </a:p>
        </p:txBody>
      </p:sp>
      <p:sp>
        <p:nvSpPr>
          <p:cNvPr id="4" name="Slide Number Placeholder 3"/>
          <p:cNvSpPr>
            <a:spLocks noGrp="1"/>
          </p:cNvSpPr>
          <p:nvPr>
            <p:ph type="sldNum" sz="quarter" idx="10"/>
          </p:nvPr>
        </p:nvSpPr>
        <p:spPr/>
        <p:txBody>
          <a:bodyPr/>
          <a:lstStyle/>
          <a:p>
            <a:fld id="{E326CC29-61A1-471F-98BE-94CEB3177756}" type="slidenum">
              <a:rPr lang="en-US" smtClean="0"/>
              <a:t>6</a:t>
            </a:fld>
            <a:endParaRPr lang="en-US"/>
          </a:p>
        </p:txBody>
      </p:sp>
    </p:spTree>
    <p:extLst>
      <p:ext uri="{BB962C8B-B14F-4D97-AF65-F5344CB8AC3E}">
        <p14:creationId xmlns:p14="http://schemas.microsoft.com/office/powerpoint/2010/main" val="1699728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i="1" dirty="0" smtClean="0">
                <a:effectLst/>
              </a:rPr>
              <a:t>Internal Marketing</a:t>
            </a:r>
            <a:r>
              <a:rPr lang="en-US" dirty="0" smtClean="0"/>
              <a:t> </a:t>
            </a:r>
            <a:r>
              <a:rPr lang="en-US" dirty="0" err="1" smtClean="0"/>
              <a:t>merupakan</a:t>
            </a:r>
            <a:r>
              <a:rPr lang="en-US" dirty="0" smtClean="0"/>
              <a:t> </a:t>
            </a:r>
            <a:r>
              <a:rPr lang="en-US" dirty="0" err="1" smtClean="0"/>
              <a:t>komunikasi</a:t>
            </a:r>
            <a:r>
              <a:rPr lang="en-US" dirty="0" smtClean="0"/>
              <a:t> </a:t>
            </a:r>
            <a:r>
              <a:rPr lang="en-US" dirty="0" err="1" smtClean="0"/>
              <a:t>pemasaran</a:t>
            </a:r>
            <a:r>
              <a:rPr lang="en-US" dirty="0" smtClean="0"/>
              <a:t> yang </a:t>
            </a:r>
            <a:r>
              <a:rPr lang="en-US" dirty="0" err="1" smtClean="0"/>
              <a:t>terbentang</a:t>
            </a:r>
            <a:r>
              <a:rPr lang="en-US" dirty="0" smtClean="0"/>
              <a:t> </a:t>
            </a:r>
            <a:r>
              <a:rPr lang="en-US" dirty="0" err="1" smtClean="0"/>
              <a:t>dari</a:t>
            </a:r>
            <a:r>
              <a:rPr lang="en-US" dirty="0" smtClean="0"/>
              <a:t> </a:t>
            </a:r>
            <a:r>
              <a:rPr lang="en-US" dirty="0" err="1" smtClean="0"/>
              <a:t>perusahaan</a:t>
            </a:r>
            <a:r>
              <a:rPr lang="en-US" dirty="0" smtClean="0"/>
              <a:t> </a:t>
            </a:r>
            <a:r>
              <a:rPr lang="en-US" dirty="0" err="1" smtClean="0"/>
              <a:t>kepada</a:t>
            </a:r>
            <a:r>
              <a:rPr lang="en-US" dirty="0" smtClean="0"/>
              <a:t> </a:t>
            </a:r>
            <a:r>
              <a:rPr lang="en-US" dirty="0" err="1" smtClean="0"/>
              <a:t>karyawan</a:t>
            </a:r>
            <a:r>
              <a:rPr lang="en-US" dirty="0" smtClean="0"/>
              <a:t>. </a:t>
            </a:r>
            <a:r>
              <a:rPr lang="en-US" dirty="0" err="1" smtClean="0"/>
              <a:t>Jenis</a:t>
            </a:r>
            <a:r>
              <a:rPr lang="en-US" dirty="0" smtClean="0"/>
              <a:t> </a:t>
            </a:r>
            <a:r>
              <a:rPr lang="en-US" dirty="0" err="1" smtClean="0"/>
              <a:t>komunikasi</a:t>
            </a:r>
            <a:r>
              <a:rPr lang="en-US" dirty="0" smtClean="0"/>
              <a:t> </a:t>
            </a:r>
            <a:r>
              <a:rPr lang="en-US" dirty="0" err="1" smtClean="0"/>
              <a:t>pemasaran</a:t>
            </a:r>
            <a:r>
              <a:rPr lang="en-US" dirty="0" smtClean="0"/>
              <a:t> ini </a:t>
            </a:r>
            <a:r>
              <a:rPr lang="en-US" dirty="0" err="1" smtClean="0"/>
              <a:t>merupakan</a:t>
            </a:r>
            <a:r>
              <a:rPr lang="en-US" dirty="0" smtClean="0"/>
              <a:t> </a:t>
            </a:r>
            <a:r>
              <a:rPr lang="en-US" dirty="0" err="1" smtClean="0"/>
              <a:t>komunikasi</a:t>
            </a:r>
            <a:r>
              <a:rPr lang="en-US" dirty="0" smtClean="0"/>
              <a:t> </a:t>
            </a:r>
            <a:r>
              <a:rPr lang="en-US" dirty="0" err="1" smtClean="0"/>
              <a:t>untuk</a:t>
            </a:r>
            <a:r>
              <a:rPr lang="en-US" dirty="0" smtClean="0"/>
              <a:t> </a:t>
            </a:r>
            <a:r>
              <a:rPr lang="en-US" dirty="0" err="1" smtClean="0"/>
              <a:t>membuat</a:t>
            </a:r>
            <a:r>
              <a:rPr lang="en-US" dirty="0" smtClean="0"/>
              <a:t> </a:t>
            </a:r>
            <a:r>
              <a:rPr lang="en-US" dirty="0" err="1" smtClean="0"/>
              <a:t>karyawan</a:t>
            </a:r>
            <a:r>
              <a:rPr lang="en-US" dirty="0" smtClean="0"/>
              <a:t> </a:t>
            </a:r>
            <a:r>
              <a:rPr lang="en-US" dirty="0" err="1" smtClean="0"/>
              <a:t>semakin</a:t>
            </a:r>
            <a:r>
              <a:rPr lang="en-US" dirty="0" smtClean="0"/>
              <a:t> </a:t>
            </a:r>
            <a:r>
              <a:rPr lang="en-US" dirty="0" err="1" smtClean="0"/>
              <a:t>baik</a:t>
            </a:r>
            <a:r>
              <a:rPr lang="en-US" dirty="0" smtClean="0"/>
              <a:t> </a:t>
            </a:r>
            <a:r>
              <a:rPr lang="en-US" dirty="0" err="1" smtClean="0"/>
              <a:t>lagi</a:t>
            </a:r>
            <a:r>
              <a:rPr lang="en-US" dirty="0" smtClean="0"/>
              <a:t> </a:t>
            </a:r>
            <a:r>
              <a:rPr lang="en-US" dirty="0" err="1" smtClean="0"/>
              <a:t>dari</a:t>
            </a:r>
            <a:r>
              <a:rPr lang="en-US" dirty="0" smtClean="0"/>
              <a:t> </a:t>
            </a:r>
            <a:r>
              <a:rPr lang="en-US" dirty="0" err="1" smtClean="0"/>
              <a:t>segi</a:t>
            </a:r>
            <a:r>
              <a:rPr lang="en-US" dirty="0" smtClean="0"/>
              <a:t> </a:t>
            </a:r>
            <a:r>
              <a:rPr lang="en-US" dirty="0" err="1" smtClean="0"/>
              <a:t>kemampuan</a:t>
            </a:r>
            <a:r>
              <a:rPr lang="en-US" dirty="0" smtClean="0"/>
              <a:t>, </a:t>
            </a:r>
            <a:r>
              <a:rPr lang="en-US" dirty="0" err="1" smtClean="0"/>
              <a:t>bakat</a:t>
            </a:r>
            <a:r>
              <a:rPr lang="en-US" dirty="0" smtClean="0"/>
              <a:t>, </a:t>
            </a:r>
            <a:r>
              <a:rPr lang="en-US" dirty="0" err="1" smtClean="0"/>
              <a:t>peralatan</a:t>
            </a:r>
            <a:r>
              <a:rPr lang="en-US" dirty="0" smtClean="0"/>
              <a:t>, </a:t>
            </a:r>
            <a:r>
              <a:rPr lang="en-US" dirty="0" err="1" smtClean="0"/>
              <a:t>maupun</a:t>
            </a:r>
            <a:r>
              <a:rPr lang="en-US" dirty="0" smtClean="0"/>
              <a:t> </a:t>
            </a:r>
            <a:r>
              <a:rPr lang="en-US" dirty="0" err="1" smtClean="0"/>
              <a:t>motivasi</a:t>
            </a:r>
            <a:r>
              <a:rPr lang="en-US" dirty="0" smtClean="0"/>
              <a:t>. </a:t>
            </a:r>
            <a:r>
              <a:rPr lang="en-US" dirty="0" err="1" smtClean="0"/>
              <a:t>Disini</a:t>
            </a:r>
            <a:r>
              <a:rPr lang="en-US" dirty="0" smtClean="0"/>
              <a:t> </a:t>
            </a:r>
            <a:r>
              <a:rPr lang="en-US" dirty="0" err="1" smtClean="0"/>
              <a:t>perusahaan</a:t>
            </a:r>
            <a:r>
              <a:rPr lang="en-US" dirty="0" smtClean="0"/>
              <a:t> </a:t>
            </a:r>
            <a:r>
              <a:rPr lang="en-US" dirty="0" err="1" smtClean="0"/>
              <a:t>berusaha</a:t>
            </a:r>
            <a:r>
              <a:rPr lang="en-US" dirty="0" smtClean="0"/>
              <a:t> </a:t>
            </a:r>
            <a:r>
              <a:rPr lang="en-US" dirty="0" err="1" smtClean="0"/>
              <a:t>memberikan</a:t>
            </a:r>
            <a:r>
              <a:rPr lang="en-US" dirty="0" smtClean="0"/>
              <a:t> </a:t>
            </a:r>
            <a:r>
              <a:rPr lang="en-US" dirty="0" err="1" smtClean="0"/>
              <a:t>komunikasi</a:t>
            </a:r>
            <a:r>
              <a:rPr lang="en-US" dirty="0" smtClean="0"/>
              <a:t> internal </a:t>
            </a:r>
            <a:r>
              <a:rPr lang="en-US" dirty="0" err="1" smtClean="0"/>
              <a:t>kepada</a:t>
            </a:r>
            <a:r>
              <a:rPr lang="en-US" dirty="0" smtClean="0"/>
              <a:t> </a:t>
            </a:r>
            <a:r>
              <a:rPr lang="en-US" dirty="0" err="1" smtClean="0"/>
              <a:t>karyawan</a:t>
            </a:r>
            <a:r>
              <a:rPr lang="en-US" dirty="0" smtClean="0"/>
              <a:t> </a:t>
            </a:r>
            <a:r>
              <a:rPr lang="en-US" dirty="0" err="1" smtClean="0"/>
              <a:t>melalui</a:t>
            </a:r>
            <a:r>
              <a:rPr lang="en-US" dirty="0" smtClean="0"/>
              <a:t> </a:t>
            </a:r>
            <a:r>
              <a:rPr lang="en-US" dirty="0" err="1" smtClean="0"/>
              <a:t>pelatihan</a:t>
            </a:r>
            <a:r>
              <a:rPr lang="en-US" dirty="0" smtClean="0"/>
              <a:t> </a:t>
            </a:r>
            <a:r>
              <a:rPr lang="en-US" dirty="0" err="1" smtClean="0"/>
              <a:t>dan</a:t>
            </a:r>
            <a:r>
              <a:rPr lang="en-US" dirty="0" smtClean="0"/>
              <a:t> </a:t>
            </a:r>
            <a:r>
              <a:rPr lang="en-US" dirty="0" err="1" smtClean="0"/>
              <a:t>lainnya</a:t>
            </a:r>
            <a:r>
              <a:rPr lang="en-US" dirty="0" smtClean="0"/>
              <a:t>, </a:t>
            </a:r>
            <a:r>
              <a:rPr lang="en-US" dirty="0" err="1" smtClean="0"/>
              <a:t>dimana</a:t>
            </a:r>
            <a:r>
              <a:rPr lang="en-US" dirty="0" smtClean="0"/>
              <a:t> </a:t>
            </a:r>
            <a:r>
              <a:rPr lang="en-US" dirty="0" err="1" smtClean="0"/>
              <a:t>hal</a:t>
            </a:r>
            <a:r>
              <a:rPr lang="en-US" dirty="0" smtClean="0"/>
              <a:t> ini </a:t>
            </a:r>
            <a:r>
              <a:rPr lang="en-US" dirty="0" err="1" smtClean="0"/>
              <a:t>bertujuan</a:t>
            </a:r>
            <a:r>
              <a:rPr lang="en-US" dirty="0" smtClean="0"/>
              <a:t> agar </a:t>
            </a:r>
            <a:r>
              <a:rPr lang="en-US" dirty="0" err="1" smtClean="0"/>
              <a:t>karyawan</a:t>
            </a:r>
            <a:r>
              <a:rPr lang="en-US" dirty="0" smtClean="0"/>
              <a:t> </a:t>
            </a:r>
            <a:r>
              <a:rPr lang="en-US" dirty="0" err="1" smtClean="0"/>
              <a:t>mampu</a:t>
            </a:r>
            <a:r>
              <a:rPr lang="en-US" dirty="0" smtClean="0"/>
              <a:t> </a:t>
            </a:r>
            <a:r>
              <a:rPr lang="en-US" dirty="0" err="1" smtClean="0"/>
              <a:t>menjadi</a:t>
            </a:r>
            <a:r>
              <a:rPr lang="en-US" dirty="0" smtClean="0"/>
              <a:t> </a:t>
            </a:r>
            <a:r>
              <a:rPr lang="en-US" dirty="0" err="1" smtClean="0"/>
              <a:t>lebih</a:t>
            </a:r>
            <a:r>
              <a:rPr lang="en-US" dirty="0" smtClean="0"/>
              <a:t> </a:t>
            </a:r>
            <a:r>
              <a:rPr lang="en-US" dirty="0" err="1" smtClean="0"/>
              <a:t>efektif</a:t>
            </a:r>
            <a:r>
              <a:rPr lang="en-US" dirty="0" smtClean="0"/>
              <a:t> </a:t>
            </a:r>
            <a:r>
              <a:rPr lang="en-US" dirty="0" err="1" smtClean="0"/>
              <a:t>dan</a:t>
            </a:r>
            <a:r>
              <a:rPr lang="en-US" dirty="0" smtClean="0"/>
              <a:t> </a:t>
            </a:r>
            <a:r>
              <a:rPr lang="en-US" dirty="0" err="1" smtClean="0"/>
              <a:t>mampu</a:t>
            </a:r>
            <a:r>
              <a:rPr lang="en-US" dirty="0" smtClean="0"/>
              <a:t> </a:t>
            </a:r>
            <a:r>
              <a:rPr lang="en-US" dirty="0" err="1" smtClean="0"/>
              <a:t>mempertahankan</a:t>
            </a:r>
            <a:r>
              <a:rPr lang="en-US" dirty="0" smtClean="0"/>
              <a:t> </a:t>
            </a:r>
            <a:r>
              <a:rPr lang="en-US" dirty="0" err="1" smtClean="0"/>
              <a:t>kinerja</a:t>
            </a:r>
            <a:r>
              <a:rPr lang="en-US" dirty="0" smtClean="0"/>
              <a:t> yang </a:t>
            </a:r>
            <a:r>
              <a:rPr lang="en-US" dirty="0" err="1" smtClean="0"/>
              <a:t>baik</a:t>
            </a:r>
            <a:r>
              <a:rPr lang="en-US" dirty="0" smtClean="0"/>
              <a:t> </a:t>
            </a:r>
            <a:r>
              <a:rPr lang="en-US" dirty="0" err="1" smtClean="0"/>
              <a:t>sehingga</a:t>
            </a:r>
            <a:r>
              <a:rPr lang="en-US" dirty="0" smtClean="0"/>
              <a:t> </a:t>
            </a:r>
            <a:r>
              <a:rPr lang="en-US" dirty="0" err="1" smtClean="0"/>
              <a:t>dapat</a:t>
            </a:r>
            <a:r>
              <a:rPr lang="en-US" dirty="0" smtClean="0"/>
              <a:t> </a:t>
            </a:r>
            <a:r>
              <a:rPr lang="en-US" dirty="0" err="1" smtClean="0"/>
              <a:t>menjaga</a:t>
            </a:r>
            <a:r>
              <a:rPr lang="en-US" dirty="0" smtClean="0"/>
              <a:t> </a:t>
            </a:r>
            <a:r>
              <a:rPr lang="en-US" dirty="0" err="1" smtClean="0"/>
              <a:t>pelanggan</a:t>
            </a:r>
            <a:r>
              <a:rPr lang="en-US" dirty="0" smtClean="0"/>
              <a:t> yang </a:t>
            </a:r>
            <a:r>
              <a:rPr lang="en-US" dirty="0" err="1" smtClean="0"/>
              <a:t>ada</a:t>
            </a:r>
            <a:r>
              <a:rPr lang="en-US" dirty="0" smtClean="0"/>
              <a:t>. </a:t>
            </a:r>
            <a:r>
              <a:rPr lang="en-US" dirty="0" err="1" smtClean="0"/>
              <a:t>Karena</a:t>
            </a:r>
            <a:r>
              <a:rPr lang="en-US" dirty="0" smtClean="0"/>
              <a:t> </a:t>
            </a:r>
            <a:r>
              <a:rPr lang="en-US" dirty="0" err="1" smtClean="0"/>
              <a:t>mempertahankan</a:t>
            </a:r>
            <a:r>
              <a:rPr lang="en-US" dirty="0" smtClean="0"/>
              <a:t> </a:t>
            </a:r>
            <a:r>
              <a:rPr lang="en-US" dirty="0" err="1" smtClean="0"/>
              <a:t>pelanggan</a:t>
            </a:r>
            <a:r>
              <a:rPr lang="en-US" dirty="0" smtClean="0"/>
              <a:t> </a:t>
            </a:r>
            <a:r>
              <a:rPr lang="en-US" dirty="0" err="1" smtClean="0"/>
              <a:t>jauh</a:t>
            </a:r>
            <a:r>
              <a:rPr lang="en-US" dirty="0" smtClean="0"/>
              <a:t> </a:t>
            </a:r>
            <a:r>
              <a:rPr lang="en-US" dirty="0" err="1" smtClean="0"/>
              <a:t>lebih</a:t>
            </a:r>
            <a:r>
              <a:rPr lang="en-US" dirty="0" smtClean="0"/>
              <a:t> </a:t>
            </a:r>
            <a:r>
              <a:rPr lang="en-US" dirty="0" err="1" smtClean="0"/>
              <a:t>sulit</a:t>
            </a:r>
            <a:r>
              <a:rPr lang="en-US" dirty="0" smtClean="0"/>
              <a:t> </a:t>
            </a:r>
            <a:r>
              <a:rPr lang="en-US" dirty="0" err="1" smtClean="0"/>
              <a:t>daripada</a:t>
            </a:r>
            <a:r>
              <a:rPr lang="en-US" dirty="0" smtClean="0"/>
              <a:t> </a:t>
            </a:r>
            <a:r>
              <a:rPr lang="en-US" dirty="0" err="1" smtClean="0"/>
              <a:t>mendapatkan</a:t>
            </a:r>
            <a:r>
              <a:rPr lang="en-US" dirty="0" smtClean="0"/>
              <a:t> </a:t>
            </a:r>
            <a:r>
              <a:rPr lang="en-US" dirty="0" err="1" smtClean="0"/>
              <a:t>pelanggan</a:t>
            </a:r>
            <a:r>
              <a:rPr lang="en-US" dirty="0" smtClean="0"/>
              <a:t>.</a:t>
            </a:r>
            <a:endParaRPr lang="en-US" dirty="0"/>
          </a:p>
        </p:txBody>
      </p:sp>
      <p:sp>
        <p:nvSpPr>
          <p:cNvPr id="4" name="Slide Number Placeholder 3"/>
          <p:cNvSpPr>
            <a:spLocks noGrp="1"/>
          </p:cNvSpPr>
          <p:nvPr>
            <p:ph type="sldNum" sz="quarter" idx="10"/>
          </p:nvPr>
        </p:nvSpPr>
        <p:spPr/>
        <p:txBody>
          <a:bodyPr/>
          <a:lstStyle/>
          <a:p>
            <a:fld id="{E326CC29-61A1-471F-98BE-94CEB3177756}" type="slidenum">
              <a:rPr lang="en-US" smtClean="0"/>
              <a:t>7</a:t>
            </a:fld>
            <a:endParaRPr lang="en-US"/>
          </a:p>
        </p:txBody>
      </p:sp>
    </p:spTree>
    <p:extLst>
      <p:ext uri="{BB962C8B-B14F-4D97-AF65-F5344CB8AC3E}">
        <p14:creationId xmlns:p14="http://schemas.microsoft.com/office/powerpoint/2010/main" val="1699728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aspek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penting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dalam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konsep</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internal marketing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yaitu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sebagai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berikut</a:t>
            </a:r>
            <a:r>
              <a:rPr lang="en-US" sz="1200" kern="1200" dirty="0" smtClean="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err="1" smtClean="0">
                <a:solidFill>
                  <a:schemeClr val="tx1"/>
                </a:solidFill>
                <a:effectLst/>
                <a:latin typeface="+mn-lt"/>
                <a:ea typeface="+mn-ea"/>
                <a:cs typeface="+mn-cs"/>
              </a:rPr>
              <a:t>Karyawan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dari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setiap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departemen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memiliki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peran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sabagai</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internal customer </a:t>
            </a:r>
            <a:r>
              <a:rPr lang="en-US" sz="1200" kern="1200" dirty="0" err="1" smtClean="0">
                <a:solidFill>
                  <a:schemeClr val="tx1"/>
                </a:solidFill>
                <a:effectLst/>
                <a:latin typeface="+mn-lt"/>
                <a:ea typeface="+mn-ea"/>
                <a:cs typeface="+mn-cs"/>
              </a:rPr>
              <a:t>dan</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supplier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Untuk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dapat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memberikan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kualitas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terbaik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pada</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external marketing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maka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harus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dipastikan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setiap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karyawan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mendapatkan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kepuasan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kerja</a:t>
            </a:r>
            <a:r>
              <a:rPr lang="en-US" sz="1200" kern="1200" dirty="0" smtClean="0">
                <a:solidFill>
                  <a:schemeClr val="tx1"/>
                </a:solidFill>
                <a:effectLst/>
                <a:latin typeface="+mn-lt"/>
                <a:ea typeface="+mn-ea"/>
                <a:cs typeface="+mn-cs"/>
              </a:rPr>
              <a:t> yang optimal.</a:t>
            </a:r>
            <a:endParaRPr lang="en-US"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err="1" smtClean="0">
                <a:solidFill>
                  <a:schemeClr val="tx1"/>
                </a:solidFill>
                <a:effectLst/>
                <a:latin typeface="+mn-lt"/>
                <a:ea typeface="+mn-ea"/>
                <a:cs typeface="+mn-cs"/>
              </a:rPr>
              <a:t>Pandangan</a:t>
            </a:r>
            <a:r>
              <a:rPr lang="en-US" sz="1200" kern="1200" dirty="0" smtClean="0">
                <a:solidFill>
                  <a:schemeClr val="tx1"/>
                </a:solidFill>
                <a:effectLst/>
                <a:latin typeface="+mn-lt"/>
                <a:ea typeface="+mn-ea"/>
                <a:cs typeface="+mn-cs"/>
              </a:rPr>
              <a:t> yang </a:t>
            </a:r>
            <a:r>
              <a:rPr lang="en-US" sz="1200" kern="1200" dirty="0" err="1" smtClean="0">
                <a:solidFill>
                  <a:schemeClr val="tx1"/>
                </a:solidFill>
                <a:effectLst/>
                <a:latin typeface="+mn-lt"/>
                <a:ea typeface="+mn-ea"/>
                <a:cs typeface="+mn-cs"/>
              </a:rPr>
              <a:t>sama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terhadap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misi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strategi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tujuan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perusahaan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merupakan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elemen</a:t>
            </a:r>
            <a:r>
              <a:rPr lang="en-US" sz="1200" kern="1200" dirty="0" smtClean="0">
                <a:solidFill>
                  <a:schemeClr val="tx1"/>
                </a:solidFill>
                <a:effectLst/>
                <a:latin typeface="+mn-lt"/>
                <a:ea typeface="+mn-ea"/>
                <a:cs typeface="+mn-cs"/>
              </a:rPr>
              <a:t> yang </a:t>
            </a:r>
            <a:r>
              <a:rPr lang="en-US" sz="1200" kern="1200" dirty="0" err="1" smtClean="0">
                <a:solidFill>
                  <a:schemeClr val="tx1"/>
                </a:solidFill>
                <a:effectLst/>
                <a:latin typeface="+mn-lt"/>
                <a:ea typeface="+mn-ea"/>
                <a:cs typeface="+mn-cs"/>
              </a:rPr>
              <a:t>penting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untuk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menciptakan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komitmen</a:t>
            </a:r>
            <a:r>
              <a:rPr lang="en-US" sz="1200" kern="1200" dirty="0" smtClean="0">
                <a:solidFill>
                  <a:schemeClr val="tx1"/>
                </a:solidFill>
                <a:effectLst/>
                <a:latin typeface="+mn-lt"/>
                <a:ea typeface="+mn-ea"/>
                <a:cs typeface="+mn-cs"/>
              </a:rPr>
              <a:t> yang </a:t>
            </a:r>
            <a:r>
              <a:rPr lang="en-US" sz="1200" kern="1200" dirty="0" err="1" smtClean="0">
                <a:solidFill>
                  <a:schemeClr val="tx1"/>
                </a:solidFill>
                <a:effectLst/>
                <a:latin typeface="+mn-lt"/>
                <a:ea typeface="+mn-ea"/>
                <a:cs typeface="+mn-cs"/>
              </a:rPr>
              <a:t>tinggi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setiap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karyawan</a:t>
            </a:r>
            <a:r>
              <a:rPr lang="en-US" sz="1200" kern="1200" dirty="0" smtClean="0">
                <a:solidFill>
                  <a:schemeClr val="tx1"/>
                </a:solidFill>
                <a:effectLst/>
                <a:latin typeface="+mn-lt"/>
                <a:ea typeface="+mn-ea"/>
                <a:cs typeface="+mn-cs"/>
              </a:rPr>
              <a:t> yang </a:t>
            </a:r>
            <a:r>
              <a:rPr lang="en-US" sz="1200" kern="1200" dirty="0" err="1" smtClean="0">
                <a:solidFill>
                  <a:schemeClr val="tx1"/>
                </a:solidFill>
                <a:effectLst/>
                <a:latin typeface="+mn-lt"/>
                <a:ea typeface="+mn-ea"/>
                <a:cs typeface="+mn-cs"/>
              </a:rPr>
              <a:t>pada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akhirnya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memotivasi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karyawan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untuk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bekerja</a:t>
            </a:r>
            <a:r>
              <a:rPr lang="en-US" sz="1200" kern="1200" dirty="0" smtClean="0">
                <a:solidFill>
                  <a:schemeClr val="tx1"/>
                </a:solidFill>
                <a:effectLst/>
                <a:latin typeface="+mn-lt"/>
                <a:ea typeface="+mn-ea"/>
                <a:cs typeface="+mn-cs"/>
              </a:rPr>
              <a:t> optimal.</a:t>
            </a:r>
            <a:endParaRPr lang="en-US"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326CC29-61A1-471F-98BE-94CEB3177756}" type="slidenum">
              <a:rPr lang="en-US" smtClean="0"/>
              <a:t>24</a:t>
            </a:fld>
            <a:endParaRPr lang="en-US"/>
          </a:p>
        </p:txBody>
      </p:sp>
    </p:spTree>
    <p:extLst>
      <p:ext uri="{BB962C8B-B14F-4D97-AF65-F5344CB8AC3E}">
        <p14:creationId xmlns:p14="http://schemas.microsoft.com/office/powerpoint/2010/main" val="664905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internal Marketing </a:t>
            </a:r>
            <a:r>
              <a:rPr lang="en-US" dirty="0" err="1" smtClean="0"/>
              <a:t>membuat</a:t>
            </a:r>
            <a:r>
              <a:rPr lang="en-US" dirty="0" smtClean="0"/>
              <a:t> </a:t>
            </a:r>
            <a:r>
              <a:rPr lang="en-US" dirty="0" err="1" smtClean="0"/>
              <a:t>Peran</a:t>
            </a:r>
            <a:r>
              <a:rPr lang="en-US" dirty="0" smtClean="0"/>
              <a:t> </a:t>
            </a:r>
            <a:r>
              <a:rPr lang="en-US" dirty="0" err="1" smtClean="0"/>
              <a:t>Karyawan</a:t>
            </a:r>
            <a:r>
              <a:rPr lang="en-US" dirty="0" smtClean="0"/>
              <a:t> </a:t>
            </a:r>
            <a:r>
              <a:rPr lang="en-US" dirty="0" err="1" smtClean="0"/>
              <a:t>menjadi</a:t>
            </a:r>
            <a:r>
              <a:rPr lang="en-US" dirty="0" smtClean="0"/>
              <a:t> </a:t>
            </a:r>
            <a:r>
              <a:rPr lang="en-US" dirty="0" err="1" smtClean="0"/>
              <a:t>sangat</a:t>
            </a:r>
            <a:r>
              <a:rPr lang="en-US" dirty="0" smtClean="0"/>
              <a:t> </a:t>
            </a:r>
            <a:r>
              <a:rPr lang="en-US" dirty="0" err="1" smtClean="0"/>
              <a:t>penting</a:t>
            </a:r>
            <a:r>
              <a:rPr lang="en-US" dirty="0" smtClean="0"/>
              <a:t> </a:t>
            </a:r>
            <a:r>
              <a:rPr lang="en-US" dirty="0" err="1" smtClean="0"/>
              <a:t>dalam</a:t>
            </a:r>
            <a:r>
              <a:rPr lang="en-US" dirty="0" smtClean="0"/>
              <a:t> </a:t>
            </a:r>
            <a:r>
              <a:rPr lang="en-US" dirty="0" err="1" smtClean="0"/>
              <a:t>Bisnis</a:t>
            </a:r>
            <a:r>
              <a:rPr lang="en-US" dirty="0" smtClean="0"/>
              <a:t> Perusahaan </a:t>
            </a:r>
            <a:r>
              <a:rPr lang="en-US" dirty="0" err="1" smtClean="0"/>
              <a:t>karena</a:t>
            </a:r>
            <a:r>
              <a:rPr lang="en-US" dirty="0" smtClean="0"/>
              <a:t> </a:t>
            </a:r>
            <a:r>
              <a:rPr lang="en-US" dirty="0" err="1" smtClean="0"/>
              <a:t>adalah</a:t>
            </a:r>
            <a:r>
              <a:rPr lang="en-US" dirty="0" smtClean="0"/>
              <a:t> </a:t>
            </a:r>
            <a:r>
              <a:rPr lang="en-US" dirty="0" err="1" smtClean="0"/>
              <a:t>sbb</a:t>
            </a:r>
            <a:r>
              <a:rPr lang="en-US" dirty="0" smtClean="0"/>
              <a:t>:</a:t>
            </a:r>
          </a:p>
          <a:p>
            <a:r>
              <a:rPr lang="en-US" dirty="0" smtClean="0"/>
              <a:t>* Orang-orang </a:t>
            </a:r>
            <a:r>
              <a:rPr lang="en-US" dirty="0" err="1" smtClean="0"/>
              <a:t>penting</a:t>
            </a:r>
            <a:r>
              <a:rPr lang="en-US" dirty="0" smtClean="0"/>
              <a:t>: </a:t>
            </a:r>
            <a:r>
              <a:rPr lang="en-US" dirty="0" err="1" smtClean="0"/>
              <a:t>Sopir</a:t>
            </a:r>
            <a:r>
              <a:rPr lang="en-US" dirty="0" smtClean="0"/>
              <a:t> </a:t>
            </a:r>
            <a:r>
              <a:rPr lang="en-US" dirty="0" err="1" smtClean="0"/>
              <a:t>utama</a:t>
            </a:r>
            <a:r>
              <a:rPr lang="en-US" dirty="0" smtClean="0"/>
              <a:t> </a:t>
            </a:r>
            <a:r>
              <a:rPr lang="en-US" dirty="0" err="1" smtClean="0"/>
              <a:t>untuk</a:t>
            </a:r>
            <a:r>
              <a:rPr lang="en-US" dirty="0" smtClean="0"/>
              <a:t> </a:t>
            </a:r>
            <a:r>
              <a:rPr lang="en-US" dirty="0" err="1" smtClean="0"/>
              <a:t>inisiatif</a:t>
            </a:r>
            <a:r>
              <a:rPr lang="en-US" dirty="0" smtClean="0"/>
              <a:t> Internal Marketing </a:t>
            </a:r>
            <a:r>
              <a:rPr lang="en-US" dirty="0" err="1" smtClean="0"/>
              <a:t>kebanyakan</a:t>
            </a:r>
            <a:r>
              <a:rPr lang="en-US" dirty="0" smtClean="0"/>
              <a:t> </a:t>
            </a:r>
            <a:r>
              <a:rPr lang="en-US" dirty="0" err="1" smtClean="0"/>
              <a:t>adalah</a:t>
            </a:r>
            <a:r>
              <a:rPr lang="en-US" dirty="0" smtClean="0"/>
              <a:t> </a:t>
            </a:r>
            <a:r>
              <a:rPr lang="en-US" dirty="0" err="1" smtClean="0"/>
              <a:t>untuk</a:t>
            </a:r>
            <a:r>
              <a:rPr lang="en-US" dirty="0" smtClean="0"/>
              <a:t> </a:t>
            </a:r>
            <a:r>
              <a:rPr lang="en-US" dirty="0" err="1" smtClean="0"/>
              <a:t>menciptakan</a:t>
            </a:r>
            <a:r>
              <a:rPr lang="en-US" dirty="0" smtClean="0"/>
              <a:t> </a:t>
            </a:r>
            <a:r>
              <a:rPr lang="en-US" dirty="0" err="1" smtClean="0"/>
              <a:t>lingkungan</a:t>
            </a:r>
            <a:r>
              <a:rPr lang="en-US" dirty="0" smtClean="0"/>
              <a:t> </a:t>
            </a:r>
            <a:r>
              <a:rPr lang="en-US" dirty="0" err="1" smtClean="0"/>
              <a:t>kerja</a:t>
            </a:r>
            <a:r>
              <a:rPr lang="en-US" dirty="0" smtClean="0"/>
              <a:t> di mana orang </a:t>
            </a:r>
            <a:r>
              <a:rPr lang="en-US" dirty="0" err="1" smtClean="0"/>
              <a:t>merasa</a:t>
            </a:r>
            <a:r>
              <a:rPr lang="en-US" dirty="0" smtClean="0"/>
              <a:t> </a:t>
            </a:r>
            <a:r>
              <a:rPr lang="en-US" dirty="0" err="1" smtClean="0"/>
              <a:t>senang</a:t>
            </a:r>
            <a:r>
              <a:rPr lang="en-US" dirty="0" smtClean="0"/>
              <a:t> </a:t>
            </a:r>
            <a:r>
              <a:rPr lang="en-US" dirty="0" err="1" smtClean="0"/>
              <a:t>dan</a:t>
            </a:r>
            <a:r>
              <a:rPr lang="en-US" dirty="0" smtClean="0"/>
              <a:t> </a:t>
            </a:r>
            <a:r>
              <a:rPr lang="en-US" dirty="0" err="1" smtClean="0"/>
              <a:t>dihargai</a:t>
            </a:r>
            <a:r>
              <a:rPr lang="en-US" dirty="0" smtClean="0"/>
              <a:t> </a:t>
            </a:r>
            <a:r>
              <a:rPr lang="en-US" dirty="0" err="1" smtClean="0"/>
              <a:t>dalam</a:t>
            </a:r>
            <a:r>
              <a:rPr lang="en-US" dirty="0" smtClean="0"/>
              <a:t> </a:t>
            </a:r>
            <a:r>
              <a:rPr lang="en-US" dirty="0" err="1" smtClean="0"/>
              <a:t>tugas</a:t>
            </a:r>
            <a:r>
              <a:rPr lang="en-US" dirty="0" smtClean="0"/>
              <a:t> </a:t>
            </a:r>
            <a:r>
              <a:rPr lang="en-US" dirty="0" err="1" smtClean="0"/>
              <a:t>mereka</a:t>
            </a:r>
            <a:r>
              <a:rPr lang="en-US" dirty="0" smtClean="0"/>
              <a:t> </a:t>
            </a:r>
            <a:r>
              <a:rPr lang="en-US" dirty="0" err="1" smtClean="0"/>
              <a:t>sehari-hari</a:t>
            </a:r>
            <a:r>
              <a:rPr lang="en-US" dirty="0" smtClean="0"/>
              <a:t/>
            </a:r>
            <a:br>
              <a:rPr lang="en-US" dirty="0" smtClean="0"/>
            </a:br>
            <a:r>
              <a:rPr lang="en-US" dirty="0" smtClean="0"/>
              <a:t>* Internal Marketing </a:t>
            </a:r>
            <a:r>
              <a:rPr lang="en-US" dirty="0" err="1" smtClean="0"/>
              <a:t>mendorong</a:t>
            </a:r>
            <a:r>
              <a:rPr lang="en-US" dirty="0" smtClean="0"/>
              <a:t> </a:t>
            </a:r>
            <a:r>
              <a:rPr lang="en-US" dirty="0" err="1" smtClean="0"/>
              <a:t>kinerja</a:t>
            </a:r>
            <a:r>
              <a:rPr lang="en-US" dirty="0" smtClean="0"/>
              <a:t>: </a:t>
            </a:r>
            <a:r>
              <a:rPr lang="en-US" dirty="0" err="1" smtClean="0"/>
              <a:t>kepuasan</a:t>
            </a:r>
            <a:r>
              <a:rPr lang="en-US" dirty="0" smtClean="0"/>
              <a:t> </a:t>
            </a:r>
            <a:r>
              <a:rPr lang="en-US" dirty="0" err="1" smtClean="0"/>
              <a:t>karyawan</a:t>
            </a:r>
            <a:r>
              <a:rPr lang="en-US" dirty="0" smtClean="0"/>
              <a:t> </a:t>
            </a:r>
            <a:r>
              <a:rPr lang="en-US" dirty="0" err="1" smtClean="0"/>
              <a:t>merupakan</a:t>
            </a:r>
            <a:r>
              <a:rPr lang="en-US" dirty="0" smtClean="0"/>
              <a:t> </a:t>
            </a:r>
            <a:r>
              <a:rPr lang="en-US" dirty="0" err="1" smtClean="0"/>
              <a:t>elemen</a:t>
            </a:r>
            <a:r>
              <a:rPr lang="en-US" dirty="0" smtClean="0"/>
              <a:t> </a:t>
            </a:r>
            <a:r>
              <a:rPr lang="en-US" dirty="0" err="1" smtClean="0"/>
              <a:t>kunci</a:t>
            </a:r>
            <a:r>
              <a:rPr lang="en-US" dirty="0" smtClean="0"/>
              <a:t> </a:t>
            </a:r>
            <a:r>
              <a:rPr lang="en-US" dirty="0" err="1" smtClean="0"/>
              <a:t>dalam</a:t>
            </a:r>
            <a:r>
              <a:rPr lang="en-US" dirty="0" smtClean="0"/>
              <a:t> </a:t>
            </a:r>
            <a:r>
              <a:rPr lang="en-US" dirty="0" err="1" smtClean="0"/>
              <a:t>mengembangkan</a:t>
            </a:r>
            <a:r>
              <a:rPr lang="en-US" dirty="0" smtClean="0"/>
              <a:t> </a:t>
            </a:r>
            <a:r>
              <a:rPr lang="en-US" dirty="0" err="1" smtClean="0"/>
              <a:t>kepuasan</a:t>
            </a:r>
            <a:r>
              <a:rPr lang="en-US" dirty="0" smtClean="0"/>
              <a:t> </a:t>
            </a:r>
            <a:r>
              <a:rPr lang="en-US" dirty="0" err="1" smtClean="0"/>
              <a:t>pelanggan</a:t>
            </a:r>
            <a:r>
              <a:rPr lang="en-US" dirty="0" smtClean="0"/>
              <a:t>, </a:t>
            </a:r>
            <a:r>
              <a:rPr lang="en-US" dirty="0" err="1" smtClean="0"/>
              <a:t>karena</a:t>
            </a:r>
            <a:r>
              <a:rPr lang="en-US" dirty="0" smtClean="0"/>
              <a:t> </a:t>
            </a:r>
            <a:r>
              <a:rPr lang="en-US" dirty="0" err="1" smtClean="0"/>
              <a:t>setiap</a:t>
            </a:r>
            <a:r>
              <a:rPr lang="en-US" dirty="0" smtClean="0"/>
              <a:t> </a:t>
            </a:r>
            <a:r>
              <a:rPr lang="en-US" dirty="0" err="1" smtClean="0"/>
              <a:t>karyawan</a:t>
            </a:r>
            <a:r>
              <a:rPr lang="en-US" dirty="0" smtClean="0"/>
              <a:t> </a:t>
            </a:r>
            <a:r>
              <a:rPr lang="en-US" dirty="0" err="1" smtClean="0"/>
              <a:t>dianggap</a:t>
            </a:r>
            <a:r>
              <a:rPr lang="en-US" dirty="0" smtClean="0"/>
              <a:t> </a:t>
            </a:r>
            <a:r>
              <a:rPr lang="en-US" dirty="0" err="1" smtClean="0"/>
              <a:t>merupakan</a:t>
            </a:r>
            <a:r>
              <a:rPr lang="en-US" dirty="0" smtClean="0"/>
              <a:t> </a:t>
            </a:r>
            <a:r>
              <a:rPr lang="en-US" dirty="0" err="1" smtClean="0"/>
              <a:t>perpanjangan</a:t>
            </a:r>
            <a:r>
              <a:rPr lang="en-US" dirty="0" smtClean="0"/>
              <a:t> </a:t>
            </a:r>
            <a:r>
              <a:rPr lang="en-US" dirty="0" err="1" smtClean="0"/>
              <a:t>dari</a:t>
            </a:r>
            <a:r>
              <a:rPr lang="en-US" dirty="0" smtClean="0"/>
              <a:t> Brand.</a:t>
            </a:r>
            <a:br>
              <a:rPr lang="en-US" dirty="0" smtClean="0"/>
            </a:br>
            <a:r>
              <a:rPr lang="en-US" dirty="0" smtClean="0"/>
              <a:t>* </a:t>
            </a:r>
            <a:r>
              <a:rPr lang="en-US" dirty="0" err="1" smtClean="0"/>
              <a:t>Setiap</a:t>
            </a:r>
            <a:r>
              <a:rPr lang="en-US" dirty="0" smtClean="0"/>
              <a:t> orang </a:t>
            </a:r>
            <a:r>
              <a:rPr lang="en-US" dirty="0" err="1" smtClean="0"/>
              <a:t>bisa</a:t>
            </a:r>
            <a:r>
              <a:rPr lang="en-US" dirty="0" smtClean="0"/>
              <a:t> </a:t>
            </a:r>
            <a:r>
              <a:rPr lang="en-US" dirty="0" err="1" smtClean="0"/>
              <a:t>membuat</a:t>
            </a:r>
            <a:r>
              <a:rPr lang="en-US" dirty="0" smtClean="0"/>
              <a:t> </a:t>
            </a:r>
            <a:r>
              <a:rPr lang="en-US" dirty="0" err="1" smtClean="0"/>
              <a:t>perbedaan</a:t>
            </a:r>
            <a:r>
              <a:rPr lang="en-US" dirty="0" smtClean="0"/>
              <a:t>: </a:t>
            </a:r>
            <a:r>
              <a:rPr lang="en-US" dirty="0" err="1" smtClean="0"/>
              <a:t>hasil</a:t>
            </a:r>
            <a:r>
              <a:rPr lang="en-US" dirty="0" smtClean="0"/>
              <a:t> </a:t>
            </a:r>
            <a:r>
              <a:rPr lang="en-US" dirty="0" err="1" smtClean="0"/>
              <a:t>sukses</a:t>
            </a:r>
            <a:r>
              <a:rPr lang="en-US" dirty="0" smtClean="0"/>
              <a:t> </a:t>
            </a:r>
            <a:r>
              <a:rPr lang="en-US" dirty="0" err="1" smtClean="0"/>
              <a:t>dikreditkan</a:t>
            </a:r>
            <a:r>
              <a:rPr lang="en-US" dirty="0" smtClean="0"/>
              <a:t> </a:t>
            </a:r>
            <a:r>
              <a:rPr lang="en-US" dirty="0" err="1" smtClean="0"/>
              <a:t>kepada</a:t>
            </a:r>
            <a:r>
              <a:rPr lang="en-US" dirty="0" smtClean="0"/>
              <a:t> </a:t>
            </a:r>
            <a:r>
              <a:rPr lang="en-US" dirty="0" err="1" smtClean="0"/>
              <a:t>seluruh</a:t>
            </a:r>
            <a:r>
              <a:rPr lang="en-US" dirty="0" smtClean="0"/>
              <a:t> </a:t>
            </a:r>
            <a:r>
              <a:rPr lang="en-US" dirty="0" err="1" smtClean="0"/>
              <a:t>karyawan</a:t>
            </a:r>
            <a:r>
              <a:rPr lang="en-US" dirty="0" smtClean="0"/>
              <a:t>, di </a:t>
            </a:r>
            <a:r>
              <a:rPr lang="en-US" dirty="0" err="1" smtClean="0"/>
              <a:t>semua</a:t>
            </a:r>
            <a:r>
              <a:rPr lang="en-US" dirty="0" smtClean="0"/>
              <a:t> </a:t>
            </a:r>
            <a:r>
              <a:rPr lang="en-US" dirty="0" err="1" smtClean="0"/>
              <a:t>tingkatan</a:t>
            </a:r>
            <a:r>
              <a:rPr lang="en-US" dirty="0" smtClean="0"/>
              <a:t> </a:t>
            </a:r>
            <a:r>
              <a:rPr lang="en-US" dirty="0" err="1" smtClean="0"/>
              <a:t>dan</a:t>
            </a:r>
            <a:r>
              <a:rPr lang="en-US" dirty="0" smtClean="0"/>
              <a:t> </a:t>
            </a:r>
            <a:r>
              <a:rPr lang="en-US" dirty="0" err="1" smtClean="0"/>
              <a:t>fungsi</a:t>
            </a:r>
            <a:r>
              <a:rPr lang="en-US" dirty="0" smtClean="0"/>
              <a:t>, </a:t>
            </a:r>
            <a:r>
              <a:rPr lang="en-US" dirty="0" err="1" smtClean="0"/>
              <a:t>bukan</a:t>
            </a:r>
            <a:r>
              <a:rPr lang="en-US" dirty="0" smtClean="0"/>
              <a:t> </a:t>
            </a:r>
            <a:r>
              <a:rPr lang="en-US" dirty="0" err="1" smtClean="0"/>
              <a:t>hanya</a:t>
            </a:r>
            <a:r>
              <a:rPr lang="en-US" dirty="0" smtClean="0"/>
              <a:t> di </a:t>
            </a:r>
            <a:r>
              <a:rPr lang="en-US" dirty="0" err="1" smtClean="0"/>
              <a:t>manajemen</a:t>
            </a:r>
            <a:r>
              <a:rPr lang="en-US" dirty="0" smtClean="0"/>
              <a:t> senior.</a:t>
            </a:r>
            <a:br>
              <a:rPr lang="en-US" dirty="0" smtClean="0"/>
            </a:br>
            <a:r>
              <a:rPr lang="en-US" dirty="0" smtClean="0"/>
              <a:t>* </a:t>
            </a:r>
            <a:r>
              <a:rPr lang="en-US" dirty="0" err="1" smtClean="0"/>
              <a:t>Loyalitas</a:t>
            </a:r>
            <a:r>
              <a:rPr lang="en-US" dirty="0" smtClean="0"/>
              <a:t> </a:t>
            </a:r>
            <a:r>
              <a:rPr lang="en-US" dirty="0" err="1" smtClean="0"/>
              <a:t>karyawan</a:t>
            </a:r>
            <a:r>
              <a:rPr lang="en-US" dirty="0" smtClean="0"/>
              <a:t> </a:t>
            </a:r>
            <a:r>
              <a:rPr lang="en-US" dirty="0" err="1" smtClean="0"/>
              <a:t>sangat</a:t>
            </a:r>
            <a:r>
              <a:rPr lang="en-US" dirty="0" smtClean="0"/>
              <a:t> </a:t>
            </a:r>
            <a:r>
              <a:rPr lang="en-US" dirty="0" err="1" smtClean="0"/>
              <a:t>penting</a:t>
            </a:r>
            <a:r>
              <a:rPr lang="en-US" dirty="0" smtClean="0"/>
              <a:t>: </a:t>
            </a:r>
            <a:r>
              <a:rPr lang="en-US" dirty="0" err="1" smtClean="0"/>
              <a:t>Karyawan</a:t>
            </a:r>
            <a:r>
              <a:rPr lang="en-US" dirty="0" smtClean="0"/>
              <a:t> </a:t>
            </a:r>
            <a:r>
              <a:rPr lang="en-US" dirty="0" err="1" smtClean="0"/>
              <a:t>akan</a:t>
            </a:r>
            <a:r>
              <a:rPr lang="en-US" dirty="0" smtClean="0"/>
              <a:t> </a:t>
            </a:r>
            <a:r>
              <a:rPr lang="en-US" dirty="0" err="1" smtClean="0"/>
              <a:t>tetap</a:t>
            </a:r>
            <a:r>
              <a:rPr lang="en-US" dirty="0" smtClean="0"/>
              <a:t> </a:t>
            </a:r>
            <a:r>
              <a:rPr lang="en-US" dirty="0" err="1" smtClean="0"/>
              <a:t>setia</a:t>
            </a:r>
            <a:r>
              <a:rPr lang="en-US" dirty="0" smtClean="0"/>
              <a:t> </a:t>
            </a:r>
            <a:r>
              <a:rPr lang="en-US" dirty="0" err="1" smtClean="0"/>
              <a:t>kepada</a:t>
            </a:r>
            <a:r>
              <a:rPr lang="en-US" dirty="0" smtClean="0"/>
              <a:t> </a:t>
            </a:r>
            <a:r>
              <a:rPr lang="en-US" dirty="0" err="1" smtClean="0"/>
              <a:t>perusahaan</a:t>
            </a:r>
            <a:r>
              <a:rPr lang="en-US" dirty="0" smtClean="0"/>
              <a:t>, </a:t>
            </a:r>
            <a:r>
              <a:rPr lang="en-US" dirty="0" err="1" smtClean="0"/>
              <a:t>bahkan</a:t>
            </a:r>
            <a:r>
              <a:rPr lang="en-US" dirty="0" smtClean="0"/>
              <a:t> di masa-masa </a:t>
            </a:r>
            <a:r>
              <a:rPr lang="en-US" dirty="0" err="1" smtClean="0"/>
              <a:t>sulit</a:t>
            </a:r>
            <a:r>
              <a:rPr lang="en-US" dirty="0" smtClean="0"/>
              <a:t>, </a:t>
            </a:r>
            <a:r>
              <a:rPr lang="en-US" dirty="0" err="1" smtClean="0"/>
              <a:t>jika</a:t>
            </a:r>
            <a:r>
              <a:rPr lang="en-US" dirty="0" smtClean="0"/>
              <a:t> </a:t>
            </a:r>
            <a:r>
              <a:rPr lang="en-US" dirty="0" err="1" smtClean="0"/>
              <a:t>perusahaan</a:t>
            </a:r>
            <a:r>
              <a:rPr lang="en-US" dirty="0" smtClean="0"/>
              <a:t> </a:t>
            </a:r>
            <a:r>
              <a:rPr lang="en-US" dirty="0" err="1" smtClean="0"/>
              <a:t>tersebut</a:t>
            </a:r>
            <a:r>
              <a:rPr lang="en-US" dirty="0" smtClean="0"/>
              <a:t> </a:t>
            </a:r>
            <a:r>
              <a:rPr lang="en-US" dirty="0" err="1" smtClean="0"/>
              <a:t>transparan</a:t>
            </a:r>
            <a:r>
              <a:rPr lang="en-US" dirty="0" smtClean="0"/>
              <a:t> </a:t>
            </a:r>
            <a:r>
              <a:rPr lang="en-US" dirty="0" err="1" smtClean="0"/>
              <a:t>mengenai</a:t>
            </a:r>
            <a:r>
              <a:rPr lang="en-US" dirty="0" smtClean="0"/>
              <a:t> </a:t>
            </a:r>
            <a:r>
              <a:rPr lang="en-US" dirty="0" err="1" smtClean="0"/>
              <a:t>tantangan</a:t>
            </a:r>
            <a:r>
              <a:rPr lang="en-US" dirty="0" smtClean="0"/>
              <a:t> </a:t>
            </a:r>
            <a:r>
              <a:rPr lang="en-US" dirty="0" err="1" smtClean="0"/>
              <a:t>itu</a:t>
            </a:r>
            <a:r>
              <a:rPr lang="en-US" dirty="0" smtClean="0"/>
              <a:t> </a:t>
            </a:r>
            <a:r>
              <a:rPr lang="en-US" dirty="0" err="1" smtClean="0"/>
              <a:t>menghadap</a:t>
            </a:r>
            <a:r>
              <a:rPr lang="en-US" dirty="0" smtClean="0"/>
              <a:t> </a:t>
            </a:r>
            <a:r>
              <a:rPr lang="en-US" dirty="0" err="1" smtClean="0"/>
              <a:t>dan</a:t>
            </a:r>
            <a:r>
              <a:rPr lang="en-US" dirty="0" smtClean="0"/>
              <a:t> </a:t>
            </a:r>
            <a:r>
              <a:rPr lang="en-US" dirty="0" err="1" smtClean="0"/>
              <a:t>tentang</a:t>
            </a:r>
            <a:r>
              <a:rPr lang="en-US" dirty="0" smtClean="0"/>
              <a:t> </a:t>
            </a:r>
            <a:r>
              <a:rPr lang="en-US" dirty="0" err="1" smtClean="0"/>
              <a:t>arah</a:t>
            </a:r>
            <a:r>
              <a:rPr lang="en-US" dirty="0" smtClean="0"/>
              <a:t> </a:t>
            </a:r>
            <a:r>
              <a:rPr lang="en-US" dirty="0" err="1" smtClean="0"/>
              <a:t>strategis</a:t>
            </a:r>
            <a:r>
              <a:rPr lang="en-US" dirty="0" smtClean="0"/>
              <a:t>.</a:t>
            </a:r>
            <a:br>
              <a:rPr lang="en-US" dirty="0" smtClean="0"/>
            </a:br>
            <a:r>
              <a:rPr lang="en-US" dirty="0" smtClean="0"/>
              <a:t>* </a:t>
            </a:r>
            <a:r>
              <a:rPr lang="en-US" dirty="0" err="1" smtClean="0"/>
              <a:t>Budaya</a:t>
            </a:r>
            <a:r>
              <a:rPr lang="en-US" dirty="0" smtClean="0"/>
              <a:t> </a:t>
            </a:r>
            <a:r>
              <a:rPr lang="en-US" dirty="0" err="1" smtClean="0"/>
              <a:t>dapat</a:t>
            </a:r>
            <a:r>
              <a:rPr lang="en-US" dirty="0" smtClean="0"/>
              <a:t> </a:t>
            </a:r>
            <a:r>
              <a:rPr lang="en-US" dirty="0" err="1" smtClean="0"/>
              <a:t>menjadi</a:t>
            </a:r>
            <a:r>
              <a:rPr lang="en-US" dirty="0" smtClean="0"/>
              <a:t> </a:t>
            </a:r>
            <a:r>
              <a:rPr lang="en-US" dirty="0" err="1" smtClean="0"/>
              <a:t>keuntungan</a:t>
            </a:r>
            <a:r>
              <a:rPr lang="en-US" dirty="0" smtClean="0"/>
              <a:t> </a:t>
            </a:r>
            <a:r>
              <a:rPr lang="en-US" dirty="0" err="1" smtClean="0"/>
              <a:t>kompetitif</a:t>
            </a:r>
            <a:r>
              <a:rPr lang="en-US" dirty="0" smtClean="0"/>
              <a:t>: Internal Marketing </a:t>
            </a:r>
            <a:r>
              <a:rPr lang="en-US" dirty="0" err="1" smtClean="0"/>
              <a:t>menjaga</a:t>
            </a:r>
            <a:r>
              <a:rPr lang="en-US" dirty="0" smtClean="0"/>
              <a:t> </a:t>
            </a:r>
            <a:r>
              <a:rPr lang="en-US" dirty="0" err="1" smtClean="0"/>
              <a:t>dan</a:t>
            </a:r>
            <a:r>
              <a:rPr lang="en-US" dirty="0" smtClean="0"/>
              <a:t> </a:t>
            </a:r>
            <a:r>
              <a:rPr lang="en-US" dirty="0" err="1" smtClean="0"/>
              <a:t>membantu</a:t>
            </a:r>
            <a:r>
              <a:rPr lang="en-US" dirty="0" smtClean="0"/>
              <a:t> </a:t>
            </a:r>
            <a:r>
              <a:rPr lang="en-US" dirty="0" err="1" smtClean="0"/>
              <a:t>mengembangkan</a:t>
            </a:r>
            <a:r>
              <a:rPr lang="en-US" dirty="0" smtClean="0"/>
              <a:t> </a:t>
            </a:r>
            <a:r>
              <a:rPr lang="en-US" dirty="0" err="1" smtClean="0"/>
              <a:t>budaya</a:t>
            </a:r>
            <a:r>
              <a:rPr lang="en-US" dirty="0" smtClean="0"/>
              <a:t> </a:t>
            </a:r>
            <a:r>
              <a:rPr lang="en-US" dirty="0" err="1" smtClean="0"/>
              <a:t>perusahaan</a:t>
            </a:r>
            <a:r>
              <a:rPr lang="en-US" dirty="0" smtClean="0"/>
              <a:t>, </a:t>
            </a:r>
            <a:r>
              <a:rPr lang="en-US" dirty="0" err="1" smtClean="0"/>
              <a:t>terutama</a:t>
            </a:r>
            <a:r>
              <a:rPr lang="en-US" dirty="0" smtClean="0"/>
              <a:t> </a:t>
            </a:r>
            <a:r>
              <a:rPr lang="en-US" dirty="0" err="1" smtClean="0"/>
              <a:t>dalam</a:t>
            </a:r>
            <a:r>
              <a:rPr lang="en-US" dirty="0" smtClean="0"/>
              <a:t> </a:t>
            </a:r>
            <a:r>
              <a:rPr lang="en-US" dirty="0" err="1" smtClean="0"/>
              <a:t>kasus</a:t>
            </a:r>
            <a:r>
              <a:rPr lang="en-US" dirty="0" smtClean="0"/>
              <a:t> di mana </a:t>
            </a:r>
            <a:r>
              <a:rPr lang="en-US" dirty="0" err="1" smtClean="0"/>
              <a:t>budaya</a:t>
            </a:r>
            <a:r>
              <a:rPr lang="en-US" dirty="0" smtClean="0"/>
              <a:t> </a:t>
            </a:r>
            <a:r>
              <a:rPr lang="en-US" dirty="0" err="1" smtClean="0"/>
              <a:t>merupakan</a:t>
            </a:r>
            <a:r>
              <a:rPr lang="en-US" dirty="0" smtClean="0"/>
              <a:t> </a:t>
            </a:r>
            <a:r>
              <a:rPr lang="en-US" dirty="0" err="1" smtClean="0"/>
              <a:t>sumber</a:t>
            </a:r>
            <a:r>
              <a:rPr lang="en-US" dirty="0" smtClean="0"/>
              <a:t> </a:t>
            </a:r>
            <a:r>
              <a:rPr lang="en-US" dirty="0" err="1" smtClean="0"/>
              <a:t>diferensiasi</a:t>
            </a:r>
            <a:r>
              <a:rPr lang="en-US" dirty="0" smtClean="0"/>
              <a:t> Brand. </a:t>
            </a:r>
          </a:p>
          <a:p>
            <a:endParaRPr lang="en-US" dirty="0"/>
          </a:p>
        </p:txBody>
      </p:sp>
      <p:sp>
        <p:nvSpPr>
          <p:cNvPr id="4" name="Slide Number Placeholder 3"/>
          <p:cNvSpPr>
            <a:spLocks noGrp="1"/>
          </p:cNvSpPr>
          <p:nvPr>
            <p:ph type="sldNum" sz="quarter" idx="10"/>
          </p:nvPr>
        </p:nvSpPr>
        <p:spPr/>
        <p:txBody>
          <a:bodyPr/>
          <a:lstStyle/>
          <a:p>
            <a:fld id="{E326CC29-61A1-471F-98BE-94CEB3177756}" type="slidenum">
              <a:rPr lang="en-US" smtClean="0"/>
              <a:t>25</a:t>
            </a:fld>
            <a:endParaRPr lang="en-US"/>
          </a:p>
        </p:txBody>
      </p:sp>
    </p:spTree>
    <p:extLst>
      <p:ext uri="{BB962C8B-B14F-4D97-AF65-F5344CB8AC3E}">
        <p14:creationId xmlns:p14="http://schemas.microsoft.com/office/powerpoint/2010/main" val="3637713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6CC29-61A1-471F-98BE-94CEB3177756}" type="slidenum">
              <a:rPr lang="en-US" smtClean="0"/>
              <a:t>27</a:t>
            </a:fld>
            <a:endParaRPr lang="en-US"/>
          </a:p>
        </p:txBody>
      </p:sp>
    </p:spTree>
    <p:extLst>
      <p:ext uri="{BB962C8B-B14F-4D97-AF65-F5344CB8AC3E}">
        <p14:creationId xmlns:p14="http://schemas.microsoft.com/office/powerpoint/2010/main" val="326396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7"/>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24" indent="0" algn="ctr">
              <a:buNone/>
              <a:defRPr>
                <a:solidFill>
                  <a:schemeClr val="tx1">
                    <a:tint val="75000"/>
                  </a:schemeClr>
                </a:solidFill>
              </a:defRPr>
            </a:lvl2pPr>
            <a:lvl3pPr marL="914248" indent="0" algn="ctr">
              <a:buNone/>
              <a:defRPr>
                <a:solidFill>
                  <a:schemeClr val="tx1">
                    <a:tint val="75000"/>
                  </a:schemeClr>
                </a:solidFill>
              </a:defRPr>
            </a:lvl3pPr>
            <a:lvl4pPr marL="1371373" indent="0" algn="ctr">
              <a:buNone/>
              <a:defRPr>
                <a:solidFill>
                  <a:schemeClr val="tx1">
                    <a:tint val="75000"/>
                  </a:schemeClr>
                </a:solidFill>
              </a:defRPr>
            </a:lvl4pPr>
            <a:lvl5pPr marL="1828496" indent="0" algn="ctr">
              <a:buNone/>
              <a:defRPr>
                <a:solidFill>
                  <a:schemeClr val="tx1">
                    <a:tint val="75000"/>
                  </a:schemeClr>
                </a:solidFill>
              </a:defRPr>
            </a:lvl5pPr>
            <a:lvl6pPr marL="2285620" indent="0" algn="ctr">
              <a:buNone/>
              <a:defRPr>
                <a:solidFill>
                  <a:schemeClr val="tx1">
                    <a:tint val="75000"/>
                  </a:schemeClr>
                </a:solidFill>
              </a:defRPr>
            </a:lvl6pPr>
            <a:lvl7pPr marL="2742744" indent="0" algn="ctr">
              <a:buNone/>
              <a:defRPr>
                <a:solidFill>
                  <a:schemeClr val="tx1">
                    <a:tint val="75000"/>
                  </a:schemeClr>
                </a:solidFill>
              </a:defRPr>
            </a:lvl7pPr>
            <a:lvl8pPr marL="3199868" indent="0" algn="ctr">
              <a:buNone/>
              <a:defRPr>
                <a:solidFill>
                  <a:schemeClr val="tx1">
                    <a:tint val="75000"/>
                  </a:schemeClr>
                </a:solidFill>
              </a:defRPr>
            </a:lvl8pPr>
            <a:lvl9pPr marL="3656993"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E7C439A1-F871-4C09-9D06-9000026F3F5B}" type="datetime1">
              <a:rPr lang="en-US" smtClean="0"/>
              <a:t>4/15/2025</a:t>
            </a:fld>
            <a:endParaRPr lang="en-US"/>
          </a:p>
        </p:txBody>
      </p:sp>
      <p:sp>
        <p:nvSpPr>
          <p:cNvPr id="5" name="Footer Placeholder 4"/>
          <p:cNvSpPr>
            <a:spLocks noGrp="1"/>
          </p:cNvSpPr>
          <p:nvPr>
            <p:ph type="ftr" sz="quarter" idx="11"/>
          </p:nvPr>
        </p:nvSpPr>
        <p:spPr/>
        <p:txBody>
          <a:bodyPr/>
          <a:lstStyle/>
          <a:p>
            <a:r>
              <a:rPr lang="en-US" smtClean="0"/>
              <a:t>MPK 2016 KELOMPOK 6</a:t>
            </a:r>
            <a:endParaRPr lang="en-US"/>
          </a:p>
        </p:txBody>
      </p:sp>
      <p:sp>
        <p:nvSpPr>
          <p:cNvPr id="6" name="Slide Number Placeholder 5"/>
          <p:cNvSpPr>
            <a:spLocks noGrp="1"/>
          </p:cNvSpPr>
          <p:nvPr>
            <p:ph type="sldNum" sz="quarter" idx="12"/>
          </p:nvPr>
        </p:nvSpPr>
        <p:spPr/>
        <p:txBody>
          <a:bodyPr/>
          <a:lstStyle/>
          <a:p>
            <a:fld id="{215BF760-F44B-4ABE-8F74-3EC60E896C92}" type="slidenum">
              <a:rPr lang="en-US" smtClean="0"/>
              <a:t>‹#›</a:t>
            </a:fld>
            <a:endParaRPr lang="en-US"/>
          </a:p>
        </p:txBody>
      </p:sp>
    </p:spTree>
    <p:extLst>
      <p:ext uri="{BB962C8B-B14F-4D97-AF65-F5344CB8AC3E}">
        <p14:creationId xmlns:p14="http://schemas.microsoft.com/office/powerpoint/2010/main" val="3024040579"/>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5670A18-169E-4D37-9143-44EB5606DF7A}" type="datetime1">
              <a:rPr lang="en-US" smtClean="0"/>
              <a:t>4/15/2025</a:t>
            </a:fld>
            <a:endParaRPr lang="en-US"/>
          </a:p>
        </p:txBody>
      </p:sp>
      <p:sp>
        <p:nvSpPr>
          <p:cNvPr id="5" name="Footer Placeholder 4"/>
          <p:cNvSpPr>
            <a:spLocks noGrp="1"/>
          </p:cNvSpPr>
          <p:nvPr>
            <p:ph type="ftr" sz="quarter" idx="11"/>
          </p:nvPr>
        </p:nvSpPr>
        <p:spPr/>
        <p:txBody>
          <a:bodyPr/>
          <a:lstStyle/>
          <a:p>
            <a:r>
              <a:rPr lang="en-US" smtClean="0"/>
              <a:t>MPK 2016 KELOMPOK 6</a:t>
            </a:r>
            <a:endParaRPr lang="en-US"/>
          </a:p>
        </p:txBody>
      </p:sp>
      <p:sp>
        <p:nvSpPr>
          <p:cNvPr id="6" name="Slide Number Placeholder 5"/>
          <p:cNvSpPr>
            <a:spLocks noGrp="1"/>
          </p:cNvSpPr>
          <p:nvPr>
            <p:ph type="sldNum" sz="quarter" idx="12"/>
          </p:nvPr>
        </p:nvSpPr>
        <p:spPr/>
        <p:txBody>
          <a:bodyPr/>
          <a:lstStyle/>
          <a:p>
            <a:fld id="{215BF760-F44B-4ABE-8F74-3EC60E896C92}" type="slidenum">
              <a:rPr lang="en-US" smtClean="0"/>
              <a:t>‹#›</a:t>
            </a:fld>
            <a:endParaRPr lang="en-US"/>
          </a:p>
        </p:txBody>
      </p:sp>
    </p:spTree>
    <p:extLst>
      <p:ext uri="{BB962C8B-B14F-4D97-AF65-F5344CB8AC3E}">
        <p14:creationId xmlns:p14="http://schemas.microsoft.com/office/powerpoint/2010/main" val="4168800501"/>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4C1EF6C5-1466-440F-ABAE-57B4B8AFE97A}" type="datetime1">
              <a:rPr lang="en-US" smtClean="0"/>
              <a:t>4/15/2025</a:t>
            </a:fld>
            <a:endParaRPr lang="en-US"/>
          </a:p>
        </p:txBody>
      </p:sp>
      <p:sp>
        <p:nvSpPr>
          <p:cNvPr id="5" name="Footer Placeholder 4"/>
          <p:cNvSpPr>
            <a:spLocks noGrp="1"/>
          </p:cNvSpPr>
          <p:nvPr>
            <p:ph type="ftr" sz="quarter" idx="11"/>
          </p:nvPr>
        </p:nvSpPr>
        <p:spPr/>
        <p:txBody>
          <a:bodyPr/>
          <a:lstStyle/>
          <a:p>
            <a:r>
              <a:rPr lang="en-US" smtClean="0"/>
              <a:t>MPK 2016 KELOMPOK 6</a:t>
            </a:r>
            <a:endParaRPr lang="en-US"/>
          </a:p>
        </p:txBody>
      </p:sp>
      <p:sp>
        <p:nvSpPr>
          <p:cNvPr id="6" name="Slide Number Placeholder 5"/>
          <p:cNvSpPr>
            <a:spLocks noGrp="1"/>
          </p:cNvSpPr>
          <p:nvPr>
            <p:ph type="sldNum" sz="quarter" idx="12"/>
          </p:nvPr>
        </p:nvSpPr>
        <p:spPr/>
        <p:txBody>
          <a:bodyPr/>
          <a:lstStyle/>
          <a:p>
            <a:fld id="{215BF760-F44B-4ABE-8F74-3EC60E896C92}" type="slidenum">
              <a:rPr lang="en-US" smtClean="0"/>
              <a:t>‹#›</a:t>
            </a:fld>
            <a:endParaRPr lang="en-US"/>
          </a:p>
        </p:txBody>
      </p:sp>
    </p:spTree>
    <p:extLst>
      <p:ext uri="{BB962C8B-B14F-4D97-AF65-F5344CB8AC3E}">
        <p14:creationId xmlns:p14="http://schemas.microsoft.com/office/powerpoint/2010/main" val="825899494"/>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C714887-F3B1-431F-BE77-F969BD429530}" type="datetime1">
              <a:rPr lang="en-US" smtClean="0"/>
              <a:t>4/15/2025</a:t>
            </a:fld>
            <a:endParaRPr lang="en-US"/>
          </a:p>
        </p:txBody>
      </p:sp>
      <p:sp>
        <p:nvSpPr>
          <p:cNvPr id="5" name="Footer Placeholder 4"/>
          <p:cNvSpPr>
            <a:spLocks noGrp="1"/>
          </p:cNvSpPr>
          <p:nvPr>
            <p:ph type="ftr" sz="quarter" idx="11"/>
          </p:nvPr>
        </p:nvSpPr>
        <p:spPr/>
        <p:txBody>
          <a:bodyPr/>
          <a:lstStyle/>
          <a:p>
            <a:r>
              <a:rPr lang="en-US" smtClean="0"/>
              <a:t>MPK 2016 KELOMPOK 6</a:t>
            </a:r>
            <a:endParaRPr lang="en-US"/>
          </a:p>
        </p:txBody>
      </p:sp>
      <p:sp>
        <p:nvSpPr>
          <p:cNvPr id="6" name="Slide Number Placeholder 5"/>
          <p:cNvSpPr>
            <a:spLocks noGrp="1"/>
          </p:cNvSpPr>
          <p:nvPr>
            <p:ph type="sldNum" sz="quarter" idx="12"/>
          </p:nvPr>
        </p:nvSpPr>
        <p:spPr/>
        <p:txBody>
          <a:bodyPr/>
          <a:lstStyle/>
          <a:p>
            <a:fld id="{215BF760-F44B-4ABE-8F74-3EC60E896C92}" type="slidenum">
              <a:rPr lang="en-US" smtClean="0"/>
              <a:t>‹#›</a:t>
            </a:fld>
            <a:endParaRPr lang="en-US"/>
          </a:p>
        </p:txBody>
      </p:sp>
    </p:spTree>
    <p:extLst>
      <p:ext uri="{BB962C8B-B14F-4D97-AF65-F5344CB8AC3E}">
        <p14:creationId xmlns:p14="http://schemas.microsoft.com/office/powerpoint/2010/main" val="51819459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100">
                <a:solidFill>
                  <a:schemeClr val="tx1">
                    <a:tint val="75000"/>
                  </a:schemeClr>
                </a:solidFill>
              </a:defRPr>
            </a:lvl1pPr>
            <a:lvl2pPr marL="457124" indent="0">
              <a:buNone/>
              <a:defRPr sz="1800">
                <a:solidFill>
                  <a:schemeClr val="tx1">
                    <a:tint val="75000"/>
                  </a:schemeClr>
                </a:solidFill>
              </a:defRPr>
            </a:lvl2pPr>
            <a:lvl3pPr marL="914248" indent="0">
              <a:buNone/>
              <a:defRPr sz="1600">
                <a:solidFill>
                  <a:schemeClr val="tx1">
                    <a:tint val="75000"/>
                  </a:schemeClr>
                </a:solidFill>
              </a:defRPr>
            </a:lvl3pPr>
            <a:lvl4pPr marL="1371373" indent="0">
              <a:buNone/>
              <a:defRPr sz="1400">
                <a:solidFill>
                  <a:schemeClr val="tx1">
                    <a:tint val="75000"/>
                  </a:schemeClr>
                </a:solidFill>
              </a:defRPr>
            </a:lvl4pPr>
            <a:lvl5pPr marL="1828496" indent="0">
              <a:buNone/>
              <a:defRPr sz="1400">
                <a:solidFill>
                  <a:schemeClr val="tx1">
                    <a:tint val="75000"/>
                  </a:schemeClr>
                </a:solidFill>
              </a:defRPr>
            </a:lvl5pPr>
            <a:lvl6pPr marL="2285620" indent="0">
              <a:buNone/>
              <a:defRPr sz="1400">
                <a:solidFill>
                  <a:schemeClr val="tx1">
                    <a:tint val="75000"/>
                  </a:schemeClr>
                </a:solidFill>
              </a:defRPr>
            </a:lvl6pPr>
            <a:lvl7pPr marL="2742744" indent="0">
              <a:buNone/>
              <a:defRPr sz="1400">
                <a:solidFill>
                  <a:schemeClr val="tx1">
                    <a:tint val="75000"/>
                  </a:schemeClr>
                </a:solidFill>
              </a:defRPr>
            </a:lvl7pPr>
            <a:lvl8pPr marL="3199868" indent="0">
              <a:buNone/>
              <a:defRPr sz="1400">
                <a:solidFill>
                  <a:schemeClr val="tx1">
                    <a:tint val="75000"/>
                  </a:schemeClr>
                </a:solidFill>
              </a:defRPr>
            </a:lvl8pPr>
            <a:lvl9pPr marL="365699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E69A8E-27F3-4BA4-BE49-004516EFF0B6}" type="datetime1">
              <a:rPr lang="en-US" smtClean="0"/>
              <a:t>4/15/2025</a:t>
            </a:fld>
            <a:endParaRPr lang="en-US"/>
          </a:p>
        </p:txBody>
      </p:sp>
      <p:sp>
        <p:nvSpPr>
          <p:cNvPr id="5" name="Footer Placeholder 4"/>
          <p:cNvSpPr>
            <a:spLocks noGrp="1"/>
          </p:cNvSpPr>
          <p:nvPr>
            <p:ph type="ftr" sz="quarter" idx="11"/>
          </p:nvPr>
        </p:nvSpPr>
        <p:spPr/>
        <p:txBody>
          <a:bodyPr/>
          <a:lstStyle/>
          <a:p>
            <a:r>
              <a:rPr lang="en-US" smtClean="0"/>
              <a:t>MPK 2016 KELOMPOK 6</a:t>
            </a:r>
            <a:endParaRPr lang="en-US"/>
          </a:p>
        </p:txBody>
      </p:sp>
      <p:sp>
        <p:nvSpPr>
          <p:cNvPr id="6" name="Slide Number Placeholder 5"/>
          <p:cNvSpPr>
            <a:spLocks noGrp="1"/>
          </p:cNvSpPr>
          <p:nvPr>
            <p:ph type="sldNum" sz="quarter" idx="12"/>
          </p:nvPr>
        </p:nvSpPr>
        <p:spPr/>
        <p:txBody>
          <a:bodyPr/>
          <a:lstStyle/>
          <a:p>
            <a:fld id="{215BF760-F44B-4ABE-8F74-3EC60E896C92}" type="slidenum">
              <a:rPr lang="en-US" smtClean="0"/>
              <a:t>‹#›</a:t>
            </a:fld>
            <a:endParaRPr lang="en-US"/>
          </a:p>
        </p:txBody>
      </p:sp>
    </p:spTree>
    <p:extLst>
      <p:ext uri="{BB962C8B-B14F-4D97-AF65-F5344CB8AC3E}">
        <p14:creationId xmlns:p14="http://schemas.microsoft.com/office/powerpoint/2010/main" val="3214840876"/>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2" y="1600202"/>
            <a:ext cx="4038600" cy="4525963"/>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2034319E-6F35-4CBE-B551-A91F553A73D1}" type="datetime1">
              <a:rPr lang="en-US" smtClean="0"/>
              <a:t>4/15/2025</a:t>
            </a:fld>
            <a:endParaRPr lang="en-US"/>
          </a:p>
        </p:txBody>
      </p:sp>
      <p:sp>
        <p:nvSpPr>
          <p:cNvPr id="6" name="Footer Placeholder 5"/>
          <p:cNvSpPr>
            <a:spLocks noGrp="1"/>
          </p:cNvSpPr>
          <p:nvPr>
            <p:ph type="ftr" sz="quarter" idx="11"/>
          </p:nvPr>
        </p:nvSpPr>
        <p:spPr/>
        <p:txBody>
          <a:bodyPr/>
          <a:lstStyle/>
          <a:p>
            <a:r>
              <a:rPr lang="en-US" smtClean="0"/>
              <a:t>MPK 2016 KELOMPOK 6</a:t>
            </a:r>
            <a:endParaRPr lang="en-US"/>
          </a:p>
        </p:txBody>
      </p:sp>
      <p:sp>
        <p:nvSpPr>
          <p:cNvPr id="7" name="Slide Number Placeholder 6"/>
          <p:cNvSpPr>
            <a:spLocks noGrp="1"/>
          </p:cNvSpPr>
          <p:nvPr>
            <p:ph type="sldNum" sz="quarter" idx="12"/>
          </p:nvPr>
        </p:nvSpPr>
        <p:spPr/>
        <p:txBody>
          <a:bodyPr/>
          <a:lstStyle/>
          <a:p>
            <a:fld id="{215BF760-F44B-4ABE-8F74-3EC60E896C92}" type="slidenum">
              <a:rPr lang="en-US" smtClean="0"/>
              <a:t>‹#›</a:t>
            </a:fld>
            <a:endParaRPr lang="en-US"/>
          </a:p>
        </p:txBody>
      </p:sp>
    </p:spTree>
    <p:extLst>
      <p:ext uri="{BB962C8B-B14F-4D97-AF65-F5344CB8AC3E}">
        <p14:creationId xmlns:p14="http://schemas.microsoft.com/office/powerpoint/2010/main" val="1107837042"/>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2" y="1535114"/>
            <a:ext cx="4040188" cy="639761"/>
          </a:xfrm>
        </p:spPr>
        <p:txBody>
          <a:bodyPr anchor="b"/>
          <a:lstStyle>
            <a:lvl1pPr marL="0" indent="0">
              <a:buNone/>
              <a:defRPr sz="2400" b="1"/>
            </a:lvl1pPr>
            <a:lvl2pPr marL="457124" indent="0">
              <a:buNone/>
              <a:defRPr sz="2100" b="1"/>
            </a:lvl2pPr>
            <a:lvl3pPr marL="914248" indent="0">
              <a:buNone/>
              <a:defRPr sz="1800" b="1"/>
            </a:lvl3pPr>
            <a:lvl4pPr marL="1371373" indent="0">
              <a:buNone/>
              <a:defRPr sz="1600" b="1"/>
            </a:lvl4pPr>
            <a:lvl5pPr marL="1828496" indent="0">
              <a:buNone/>
              <a:defRPr sz="1600" b="1"/>
            </a:lvl5pPr>
            <a:lvl6pPr marL="2285620" indent="0">
              <a:buNone/>
              <a:defRPr sz="1600" b="1"/>
            </a:lvl6pPr>
            <a:lvl7pPr marL="2742744" indent="0">
              <a:buNone/>
              <a:defRPr sz="1600" b="1"/>
            </a:lvl7pPr>
            <a:lvl8pPr marL="3199868" indent="0">
              <a:buNone/>
              <a:defRPr sz="1600" b="1"/>
            </a:lvl8pPr>
            <a:lvl9pPr marL="365699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7" y="1535114"/>
            <a:ext cx="4041775" cy="639761"/>
          </a:xfrm>
        </p:spPr>
        <p:txBody>
          <a:bodyPr anchor="b"/>
          <a:lstStyle>
            <a:lvl1pPr marL="0" indent="0">
              <a:buNone/>
              <a:defRPr sz="2400" b="1"/>
            </a:lvl1pPr>
            <a:lvl2pPr marL="457124" indent="0">
              <a:buNone/>
              <a:defRPr sz="2100" b="1"/>
            </a:lvl2pPr>
            <a:lvl3pPr marL="914248" indent="0">
              <a:buNone/>
              <a:defRPr sz="1800" b="1"/>
            </a:lvl3pPr>
            <a:lvl4pPr marL="1371373" indent="0">
              <a:buNone/>
              <a:defRPr sz="1600" b="1"/>
            </a:lvl4pPr>
            <a:lvl5pPr marL="1828496" indent="0">
              <a:buNone/>
              <a:defRPr sz="1600" b="1"/>
            </a:lvl5pPr>
            <a:lvl6pPr marL="2285620" indent="0">
              <a:buNone/>
              <a:defRPr sz="1600" b="1"/>
            </a:lvl6pPr>
            <a:lvl7pPr marL="2742744" indent="0">
              <a:buNone/>
              <a:defRPr sz="1600" b="1"/>
            </a:lvl7pPr>
            <a:lvl8pPr marL="3199868" indent="0">
              <a:buNone/>
              <a:defRPr sz="1600" b="1"/>
            </a:lvl8pPr>
            <a:lvl9pPr marL="365699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5408F612-1157-4D3C-A655-982F0E48E27E}" type="datetime1">
              <a:rPr lang="en-US" smtClean="0"/>
              <a:t>4/15/2025</a:t>
            </a:fld>
            <a:endParaRPr lang="en-US"/>
          </a:p>
        </p:txBody>
      </p:sp>
      <p:sp>
        <p:nvSpPr>
          <p:cNvPr id="8" name="Footer Placeholder 7"/>
          <p:cNvSpPr>
            <a:spLocks noGrp="1"/>
          </p:cNvSpPr>
          <p:nvPr>
            <p:ph type="ftr" sz="quarter" idx="11"/>
          </p:nvPr>
        </p:nvSpPr>
        <p:spPr/>
        <p:txBody>
          <a:bodyPr/>
          <a:lstStyle/>
          <a:p>
            <a:r>
              <a:rPr lang="en-US" smtClean="0"/>
              <a:t>MPK 2016 KELOMPOK 6</a:t>
            </a:r>
            <a:endParaRPr lang="en-US"/>
          </a:p>
        </p:txBody>
      </p:sp>
      <p:sp>
        <p:nvSpPr>
          <p:cNvPr id="9" name="Slide Number Placeholder 8"/>
          <p:cNvSpPr>
            <a:spLocks noGrp="1"/>
          </p:cNvSpPr>
          <p:nvPr>
            <p:ph type="sldNum" sz="quarter" idx="12"/>
          </p:nvPr>
        </p:nvSpPr>
        <p:spPr/>
        <p:txBody>
          <a:bodyPr/>
          <a:lstStyle/>
          <a:p>
            <a:fld id="{215BF760-F44B-4ABE-8F74-3EC60E896C92}" type="slidenum">
              <a:rPr lang="en-US" smtClean="0"/>
              <a:t>‹#›</a:t>
            </a:fld>
            <a:endParaRPr lang="en-US"/>
          </a:p>
        </p:txBody>
      </p:sp>
    </p:spTree>
    <p:extLst>
      <p:ext uri="{BB962C8B-B14F-4D97-AF65-F5344CB8AC3E}">
        <p14:creationId xmlns:p14="http://schemas.microsoft.com/office/powerpoint/2010/main" val="2924215897"/>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E1AEFB33-A62C-4E39-A9E7-488C36051E44}" type="datetime1">
              <a:rPr lang="en-US" smtClean="0"/>
              <a:t>4/15/2025</a:t>
            </a:fld>
            <a:endParaRPr lang="en-US"/>
          </a:p>
        </p:txBody>
      </p:sp>
      <p:sp>
        <p:nvSpPr>
          <p:cNvPr id="4" name="Footer Placeholder 3"/>
          <p:cNvSpPr>
            <a:spLocks noGrp="1"/>
          </p:cNvSpPr>
          <p:nvPr>
            <p:ph type="ftr" sz="quarter" idx="11"/>
          </p:nvPr>
        </p:nvSpPr>
        <p:spPr/>
        <p:txBody>
          <a:bodyPr/>
          <a:lstStyle/>
          <a:p>
            <a:r>
              <a:rPr lang="en-US" smtClean="0"/>
              <a:t>MPK 2016 KELOMPOK 6</a:t>
            </a:r>
            <a:endParaRPr lang="en-US"/>
          </a:p>
        </p:txBody>
      </p:sp>
      <p:sp>
        <p:nvSpPr>
          <p:cNvPr id="5" name="Slide Number Placeholder 4"/>
          <p:cNvSpPr>
            <a:spLocks noGrp="1"/>
          </p:cNvSpPr>
          <p:nvPr>
            <p:ph type="sldNum" sz="quarter" idx="12"/>
          </p:nvPr>
        </p:nvSpPr>
        <p:spPr/>
        <p:txBody>
          <a:bodyPr/>
          <a:lstStyle/>
          <a:p>
            <a:fld id="{215BF760-F44B-4ABE-8F74-3EC60E896C92}" type="slidenum">
              <a:rPr lang="en-US" smtClean="0"/>
              <a:t>‹#›</a:t>
            </a:fld>
            <a:endParaRPr lang="en-US"/>
          </a:p>
        </p:txBody>
      </p:sp>
    </p:spTree>
    <p:extLst>
      <p:ext uri="{BB962C8B-B14F-4D97-AF65-F5344CB8AC3E}">
        <p14:creationId xmlns:p14="http://schemas.microsoft.com/office/powerpoint/2010/main" val="1514818540"/>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179DA-8FD7-44C8-AF7F-49FF9813F370}" type="datetime1">
              <a:rPr lang="en-US" smtClean="0"/>
              <a:t>4/15/2025</a:t>
            </a:fld>
            <a:endParaRPr lang="en-US"/>
          </a:p>
        </p:txBody>
      </p:sp>
      <p:sp>
        <p:nvSpPr>
          <p:cNvPr id="3" name="Footer Placeholder 2"/>
          <p:cNvSpPr>
            <a:spLocks noGrp="1"/>
          </p:cNvSpPr>
          <p:nvPr>
            <p:ph type="ftr" sz="quarter" idx="11"/>
          </p:nvPr>
        </p:nvSpPr>
        <p:spPr/>
        <p:txBody>
          <a:bodyPr/>
          <a:lstStyle/>
          <a:p>
            <a:r>
              <a:rPr lang="en-US" smtClean="0"/>
              <a:t>MPK 2016 KELOMPOK 6</a:t>
            </a:r>
            <a:endParaRPr lang="en-US"/>
          </a:p>
        </p:txBody>
      </p:sp>
      <p:sp>
        <p:nvSpPr>
          <p:cNvPr id="4" name="Slide Number Placeholder 3"/>
          <p:cNvSpPr>
            <a:spLocks noGrp="1"/>
          </p:cNvSpPr>
          <p:nvPr>
            <p:ph type="sldNum" sz="quarter" idx="12"/>
          </p:nvPr>
        </p:nvSpPr>
        <p:spPr/>
        <p:txBody>
          <a:bodyPr/>
          <a:lstStyle/>
          <a:p>
            <a:fld id="{215BF760-F44B-4ABE-8F74-3EC60E896C92}" type="slidenum">
              <a:rPr lang="en-US" smtClean="0"/>
              <a:t>‹#›</a:t>
            </a:fld>
            <a:endParaRPr lang="en-US"/>
          </a:p>
        </p:txBody>
      </p:sp>
    </p:spTree>
    <p:extLst>
      <p:ext uri="{BB962C8B-B14F-4D97-AF65-F5344CB8AC3E}">
        <p14:creationId xmlns:p14="http://schemas.microsoft.com/office/powerpoint/2010/main" val="3997344521"/>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1"/>
            <a:ext cx="3008313" cy="1162049"/>
          </a:xfrm>
        </p:spPr>
        <p:txBody>
          <a:bodyPr anchor="b"/>
          <a:lstStyle>
            <a:lvl1pPr algn="l">
              <a:defRPr sz="2100" b="1"/>
            </a:lvl1pPr>
          </a:lstStyle>
          <a:p>
            <a:r>
              <a:rPr lang="en-US" smtClean="0"/>
              <a:t>Click to edit Master title style</a:t>
            </a:r>
            <a:endParaRPr lang="id-ID"/>
          </a:p>
        </p:txBody>
      </p:sp>
      <p:sp>
        <p:nvSpPr>
          <p:cNvPr id="3" name="Content Placeholder 2"/>
          <p:cNvSpPr>
            <a:spLocks noGrp="1"/>
          </p:cNvSpPr>
          <p:nvPr>
            <p:ph idx="1"/>
          </p:nvPr>
        </p:nvSpPr>
        <p:spPr>
          <a:xfrm>
            <a:off x="3575050" y="273051"/>
            <a:ext cx="5111750" cy="5853113"/>
          </a:xfrm>
        </p:spPr>
        <p:txBody>
          <a:bodyPr/>
          <a:lstStyle>
            <a:lvl1pPr>
              <a:defRPr sz="33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4"/>
          </a:xfrm>
        </p:spPr>
        <p:txBody>
          <a:bodyPr/>
          <a:lstStyle>
            <a:lvl1pPr marL="0" indent="0">
              <a:buNone/>
              <a:defRPr sz="1400"/>
            </a:lvl1pPr>
            <a:lvl2pPr marL="457124" indent="0">
              <a:buNone/>
              <a:defRPr sz="1200"/>
            </a:lvl2pPr>
            <a:lvl3pPr marL="914248" indent="0">
              <a:buNone/>
              <a:defRPr sz="1000"/>
            </a:lvl3pPr>
            <a:lvl4pPr marL="1371373" indent="0">
              <a:buNone/>
              <a:defRPr sz="800"/>
            </a:lvl4pPr>
            <a:lvl5pPr marL="1828496" indent="0">
              <a:buNone/>
              <a:defRPr sz="800"/>
            </a:lvl5pPr>
            <a:lvl6pPr marL="2285620" indent="0">
              <a:buNone/>
              <a:defRPr sz="800"/>
            </a:lvl6pPr>
            <a:lvl7pPr marL="2742744" indent="0">
              <a:buNone/>
              <a:defRPr sz="800"/>
            </a:lvl7pPr>
            <a:lvl8pPr marL="3199868" indent="0">
              <a:buNone/>
              <a:defRPr sz="800"/>
            </a:lvl8pPr>
            <a:lvl9pPr marL="3656993"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EAEC2A-CF1C-497E-B284-8657ECB44EE7}" type="datetime1">
              <a:rPr lang="en-US" smtClean="0"/>
              <a:t>4/15/2025</a:t>
            </a:fld>
            <a:endParaRPr lang="en-US"/>
          </a:p>
        </p:txBody>
      </p:sp>
      <p:sp>
        <p:nvSpPr>
          <p:cNvPr id="6" name="Footer Placeholder 5"/>
          <p:cNvSpPr>
            <a:spLocks noGrp="1"/>
          </p:cNvSpPr>
          <p:nvPr>
            <p:ph type="ftr" sz="quarter" idx="11"/>
          </p:nvPr>
        </p:nvSpPr>
        <p:spPr/>
        <p:txBody>
          <a:bodyPr/>
          <a:lstStyle/>
          <a:p>
            <a:r>
              <a:rPr lang="en-US" smtClean="0"/>
              <a:t>MPK 2016 KELOMPOK 6</a:t>
            </a:r>
            <a:endParaRPr lang="en-US"/>
          </a:p>
        </p:txBody>
      </p:sp>
      <p:sp>
        <p:nvSpPr>
          <p:cNvPr id="7" name="Slide Number Placeholder 6"/>
          <p:cNvSpPr>
            <a:spLocks noGrp="1"/>
          </p:cNvSpPr>
          <p:nvPr>
            <p:ph type="sldNum" sz="quarter" idx="12"/>
          </p:nvPr>
        </p:nvSpPr>
        <p:spPr/>
        <p:txBody>
          <a:bodyPr/>
          <a:lstStyle/>
          <a:p>
            <a:fld id="{215BF760-F44B-4ABE-8F74-3EC60E896C92}" type="slidenum">
              <a:rPr lang="en-US" smtClean="0"/>
              <a:t>‹#›</a:t>
            </a:fld>
            <a:endParaRPr lang="en-US"/>
          </a:p>
        </p:txBody>
      </p:sp>
    </p:spTree>
    <p:extLst>
      <p:ext uri="{BB962C8B-B14F-4D97-AF65-F5344CB8AC3E}">
        <p14:creationId xmlns:p14="http://schemas.microsoft.com/office/powerpoint/2010/main" val="1062306645"/>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0" y="4800599"/>
            <a:ext cx="5486400" cy="566739"/>
          </a:xfrm>
        </p:spPr>
        <p:txBody>
          <a:bodyPr anchor="b"/>
          <a:lstStyle>
            <a:lvl1pPr algn="l">
              <a:defRPr sz="2100" b="1"/>
            </a:lvl1pPr>
          </a:lstStyle>
          <a:p>
            <a:r>
              <a:rPr lang="en-US" smtClean="0"/>
              <a:t>Click to edit Master title style</a:t>
            </a:r>
            <a:endParaRPr lang="id-ID"/>
          </a:p>
        </p:txBody>
      </p:sp>
      <p:sp>
        <p:nvSpPr>
          <p:cNvPr id="3" name="Picture Placeholder 2"/>
          <p:cNvSpPr>
            <a:spLocks noGrp="1"/>
          </p:cNvSpPr>
          <p:nvPr>
            <p:ph type="pic" idx="1"/>
          </p:nvPr>
        </p:nvSpPr>
        <p:spPr>
          <a:xfrm>
            <a:off x="1792290" y="612777"/>
            <a:ext cx="5486400" cy="4114800"/>
          </a:xfrm>
        </p:spPr>
        <p:txBody>
          <a:bodyPr/>
          <a:lstStyle>
            <a:lvl1pPr marL="0" indent="0">
              <a:buNone/>
              <a:defRPr sz="3300"/>
            </a:lvl1pPr>
            <a:lvl2pPr marL="457124" indent="0">
              <a:buNone/>
              <a:defRPr sz="2800"/>
            </a:lvl2pPr>
            <a:lvl3pPr marL="914248" indent="0">
              <a:buNone/>
              <a:defRPr sz="2400"/>
            </a:lvl3pPr>
            <a:lvl4pPr marL="1371373" indent="0">
              <a:buNone/>
              <a:defRPr sz="2100"/>
            </a:lvl4pPr>
            <a:lvl5pPr marL="1828496" indent="0">
              <a:buNone/>
              <a:defRPr sz="2100"/>
            </a:lvl5pPr>
            <a:lvl6pPr marL="2285620" indent="0">
              <a:buNone/>
              <a:defRPr sz="2100"/>
            </a:lvl6pPr>
            <a:lvl7pPr marL="2742744" indent="0">
              <a:buNone/>
              <a:defRPr sz="2100"/>
            </a:lvl7pPr>
            <a:lvl8pPr marL="3199868" indent="0">
              <a:buNone/>
              <a:defRPr sz="2100"/>
            </a:lvl8pPr>
            <a:lvl9pPr marL="3656993" indent="0">
              <a:buNone/>
              <a:defRPr sz="2100"/>
            </a:lvl9pPr>
          </a:lstStyle>
          <a:p>
            <a:endParaRPr lang="id-ID"/>
          </a:p>
        </p:txBody>
      </p:sp>
      <p:sp>
        <p:nvSpPr>
          <p:cNvPr id="4" name="Text Placeholder 3"/>
          <p:cNvSpPr>
            <a:spLocks noGrp="1"/>
          </p:cNvSpPr>
          <p:nvPr>
            <p:ph type="body" sz="half" idx="2"/>
          </p:nvPr>
        </p:nvSpPr>
        <p:spPr>
          <a:xfrm>
            <a:off x="1792290" y="5367339"/>
            <a:ext cx="5486400" cy="804862"/>
          </a:xfrm>
        </p:spPr>
        <p:txBody>
          <a:bodyPr/>
          <a:lstStyle>
            <a:lvl1pPr marL="0" indent="0">
              <a:buNone/>
              <a:defRPr sz="1400"/>
            </a:lvl1pPr>
            <a:lvl2pPr marL="457124" indent="0">
              <a:buNone/>
              <a:defRPr sz="1200"/>
            </a:lvl2pPr>
            <a:lvl3pPr marL="914248" indent="0">
              <a:buNone/>
              <a:defRPr sz="1000"/>
            </a:lvl3pPr>
            <a:lvl4pPr marL="1371373" indent="0">
              <a:buNone/>
              <a:defRPr sz="800"/>
            </a:lvl4pPr>
            <a:lvl5pPr marL="1828496" indent="0">
              <a:buNone/>
              <a:defRPr sz="800"/>
            </a:lvl5pPr>
            <a:lvl6pPr marL="2285620" indent="0">
              <a:buNone/>
              <a:defRPr sz="800"/>
            </a:lvl6pPr>
            <a:lvl7pPr marL="2742744" indent="0">
              <a:buNone/>
              <a:defRPr sz="800"/>
            </a:lvl7pPr>
            <a:lvl8pPr marL="3199868" indent="0">
              <a:buNone/>
              <a:defRPr sz="800"/>
            </a:lvl8pPr>
            <a:lvl9pPr marL="3656993"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0BDAA7-9B63-4D30-8598-83BB9A97EE84}" type="datetime1">
              <a:rPr lang="en-US" smtClean="0"/>
              <a:t>4/15/2025</a:t>
            </a:fld>
            <a:endParaRPr lang="en-US"/>
          </a:p>
        </p:txBody>
      </p:sp>
      <p:sp>
        <p:nvSpPr>
          <p:cNvPr id="6" name="Footer Placeholder 5"/>
          <p:cNvSpPr>
            <a:spLocks noGrp="1"/>
          </p:cNvSpPr>
          <p:nvPr>
            <p:ph type="ftr" sz="quarter" idx="11"/>
          </p:nvPr>
        </p:nvSpPr>
        <p:spPr/>
        <p:txBody>
          <a:bodyPr/>
          <a:lstStyle/>
          <a:p>
            <a:r>
              <a:rPr lang="en-US" smtClean="0"/>
              <a:t>MPK 2016 KELOMPOK 6</a:t>
            </a:r>
            <a:endParaRPr lang="en-US"/>
          </a:p>
        </p:txBody>
      </p:sp>
      <p:sp>
        <p:nvSpPr>
          <p:cNvPr id="7" name="Slide Number Placeholder 6"/>
          <p:cNvSpPr>
            <a:spLocks noGrp="1"/>
          </p:cNvSpPr>
          <p:nvPr>
            <p:ph type="sldNum" sz="quarter" idx="12"/>
          </p:nvPr>
        </p:nvSpPr>
        <p:spPr/>
        <p:txBody>
          <a:bodyPr/>
          <a:lstStyle/>
          <a:p>
            <a:fld id="{215BF760-F44B-4ABE-8F74-3EC60E896C92}" type="slidenum">
              <a:rPr lang="en-US" smtClean="0"/>
              <a:t>‹#›</a:t>
            </a:fld>
            <a:endParaRPr lang="en-US"/>
          </a:p>
        </p:txBody>
      </p:sp>
    </p:spTree>
    <p:extLst>
      <p:ext uri="{BB962C8B-B14F-4D97-AF65-F5344CB8AC3E}">
        <p14:creationId xmlns:p14="http://schemas.microsoft.com/office/powerpoint/2010/main" val="445359852"/>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2" y="274638"/>
            <a:ext cx="8229600" cy="1143000"/>
          </a:xfrm>
          <a:prstGeom prst="rect">
            <a:avLst/>
          </a:prstGeom>
        </p:spPr>
        <p:txBody>
          <a:bodyPr vert="horz" lIns="91425" tIns="45712" rIns="91425" bIns="45712"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2" y="1600202"/>
            <a:ext cx="8229600" cy="4525963"/>
          </a:xfrm>
          <a:prstGeom prst="rect">
            <a:avLst/>
          </a:prstGeom>
        </p:spPr>
        <p:txBody>
          <a:bodyPr vert="horz" lIns="91425" tIns="45712" rIns="91425" bIns="4571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1"/>
            <a:ext cx="2133600" cy="365126"/>
          </a:xfrm>
          <a:prstGeom prst="rect">
            <a:avLst/>
          </a:prstGeom>
        </p:spPr>
        <p:txBody>
          <a:bodyPr vert="horz" lIns="91425" tIns="45712" rIns="91425" bIns="45712" rtlCol="0" anchor="ctr"/>
          <a:lstStyle>
            <a:lvl1pPr algn="l">
              <a:defRPr sz="1200">
                <a:solidFill>
                  <a:schemeClr val="tx1">
                    <a:tint val="75000"/>
                  </a:schemeClr>
                </a:solidFill>
              </a:defRPr>
            </a:lvl1pPr>
          </a:lstStyle>
          <a:p>
            <a:fld id="{8F9C13F0-B951-4E75-81E6-BCDF9C272CC9}" type="datetime1">
              <a:rPr lang="en-US" smtClean="0"/>
              <a:t>4/15/2025</a:t>
            </a:fld>
            <a:endParaRPr lang="en-US"/>
          </a:p>
        </p:txBody>
      </p:sp>
      <p:sp>
        <p:nvSpPr>
          <p:cNvPr id="5" name="Footer Placeholder 4"/>
          <p:cNvSpPr>
            <a:spLocks noGrp="1"/>
          </p:cNvSpPr>
          <p:nvPr>
            <p:ph type="ftr" sz="quarter" idx="3"/>
          </p:nvPr>
        </p:nvSpPr>
        <p:spPr>
          <a:xfrm>
            <a:off x="3124200" y="6356351"/>
            <a:ext cx="2895600" cy="365126"/>
          </a:xfrm>
          <a:prstGeom prst="rect">
            <a:avLst/>
          </a:prstGeom>
        </p:spPr>
        <p:txBody>
          <a:bodyPr vert="horz" lIns="91425" tIns="45712" rIns="91425" bIns="45712" rtlCol="0" anchor="ctr"/>
          <a:lstStyle>
            <a:lvl1pPr algn="ctr">
              <a:defRPr sz="1200">
                <a:solidFill>
                  <a:schemeClr val="tx1">
                    <a:tint val="75000"/>
                  </a:schemeClr>
                </a:solidFill>
              </a:defRPr>
            </a:lvl1pPr>
          </a:lstStyle>
          <a:p>
            <a:r>
              <a:rPr lang="en-US" smtClean="0"/>
              <a:t>MPK 2016 KELOMPOK 6</a:t>
            </a:r>
            <a:endParaRPr lang="en-US"/>
          </a:p>
        </p:txBody>
      </p:sp>
      <p:sp>
        <p:nvSpPr>
          <p:cNvPr id="6" name="Slide Number Placeholder 5"/>
          <p:cNvSpPr>
            <a:spLocks noGrp="1"/>
          </p:cNvSpPr>
          <p:nvPr>
            <p:ph type="sldNum" sz="quarter" idx="4"/>
          </p:nvPr>
        </p:nvSpPr>
        <p:spPr>
          <a:xfrm>
            <a:off x="6553201" y="6356351"/>
            <a:ext cx="2133600" cy="365126"/>
          </a:xfrm>
          <a:prstGeom prst="rect">
            <a:avLst/>
          </a:prstGeom>
        </p:spPr>
        <p:txBody>
          <a:bodyPr vert="horz" lIns="91425" tIns="45712" rIns="91425" bIns="45712" rtlCol="0" anchor="ctr"/>
          <a:lstStyle>
            <a:lvl1pPr algn="r">
              <a:defRPr sz="1200">
                <a:solidFill>
                  <a:schemeClr val="tx1">
                    <a:tint val="75000"/>
                  </a:schemeClr>
                </a:solidFill>
              </a:defRPr>
            </a:lvl1pPr>
          </a:lstStyle>
          <a:p>
            <a:fld id="{215BF760-F44B-4ABE-8F74-3EC60E896C92}" type="slidenum">
              <a:rPr lang="en-US" smtClean="0"/>
              <a:t>‹#›</a:t>
            </a:fld>
            <a:endParaRPr lang="en-US"/>
          </a:p>
        </p:txBody>
      </p:sp>
    </p:spTree>
    <p:extLst>
      <p:ext uri="{BB962C8B-B14F-4D97-AF65-F5344CB8AC3E}">
        <p14:creationId xmlns:p14="http://schemas.microsoft.com/office/powerpoint/2010/main" val="106005071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p:wipe/>
  </p:transition>
  <p:hf sldNum="0" hdr="0" dt="0"/>
  <p:txStyles>
    <p:titleStyle>
      <a:lvl1pPr algn="ctr" defTabSz="914248" rtl="0" eaLnBrk="1" latinLnBrk="0" hangingPunct="1">
        <a:spcBef>
          <a:spcPct val="0"/>
        </a:spcBef>
        <a:buNone/>
        <a:defRPr sz="4300" kern="1200">
          <a:solidFill>
            <a:schemeClr val="tx1"/>
          </a:solidFill>
          <a:latin typeface="+mj-lt"/>
          <a:ea typeface="+mj-ea"/>
          <a:cs typeface="+mj-cs"/>
        </a:defRPr>
      </a:lvl1pPr>
    </p:titleStyle>
    <p:bodyStyle>
      <a:lvl1pPr marL="342843" indent="-342843" algn="l" defTabSz="914248"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42826" indent="-285703" algn="l" defTabSz="91424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11" indent="-228562" algn="l" defTabSz="91424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34" indent="-228562" algn="l" defTabSz="914248"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057058" indent="-228562" algn="l" defTabSz="914248"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514182" indent="-228562" algn="l" defTabSz="91424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71306" indent="-228562" algn="l" defTabSz="91424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8431" indent="-228562" algn="l" defTabSz="91424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85554" indent="-228562" algn="l" defTabSz="91424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id-ID"/>
      </a:defPPr>
      <a:lvl1pPr marL="0" algn="l" defTabSz="914248" rtl="0" eaLnBrk="1" latinLnBrk="0" hangingPunct="1">
        <a:defRPr sz="1800" kern="1200">
          <a:solidFill>
            <a:schemeClr val="tx1"/>
          </a:solidFill>
          <a:latin typeface="+mn-lt"/>
          <a:ea typeface="+mn-ea"/>
          <a:cs typeface="+mn-cs"/>
        </a:defRPr>
      </a:lvl1pPr>
      <a:lvl2pPr marL="457124" algn="l" defTabSz="914248" rtl="0" eaLnBrk="1" latinLnBrk="0" hangingPunct="1">
        <a:defRPr sz="1800" kern="1200">
          <a:solidFill>
            <a:schemeClr val="tx1"/>
          </a:solidFill>
          <a:latin typeface="+mn-lt"/>
          <a:ea typeface="+mn-ea"/>
          <a:cs typeface="+mn-cs"/>
        </a:defRPr>
      </a:lvl2pPr>
      <a:lvl3pPr marL="914248" algn="l" defTabSz="914248" rtl="0" eaLnBrk="1" latinLnBrk="0" hangingPunct="1">
        <a:defRPr sz="1800" kern="1200">
          <a:solidFill>
            <a:schemeClr val="tx1"/>
          </a:solidFill>
          <a:latin typeface="+mn-lt"/>
          <a:ea typeface="+mn-ea"/>
          <a:cs typeface="+mn-cs"/>
        </a:defRPr>
      </a:lvl3pPr>
      <a:lvl4pPr marL="1371373" algn="l" defTabSz="914248" rtl="0" eaLnBrk="1" latinLnBrk="0" hangingPunct="1">
        <a:defRPr sz="1800" kern="1200">
          <a:solidFill>
            <a:schemeClr val="tx1"/>
          </a:solidFill>
          <a:latin typeface="+mn-lt"/>
          <a:ea typeface="+mn-ea"/>
          <a:cs typeface="+mn-cs"/>
        </a:defRPr>
      </a:lvl4pPr>
      <a:lvl5pPr marL="1828496" algn="l" defTabSz="914248" rtl="0" eaLnBrk="1" latinLnBrk="0" hangingPunct="1">
        <a:defRPr sz="1800" kern="1200">
          <a:solidFill>
            <a:schemeClr val="tx1"/>
          </a:solidFill>
          <a:latin typeface="+mn-lt"/>
          <a:ea typeface="+mn-ea"/>
          <a:cs typeface="+mn-cs"/>
        </a:defRPr>
      </a:lvl5pPr>
      <a:lvl6pPr marL="2285620" algn="l" defTabSz="914248" rtl="0" eaLnBrk="1" latinLnBrk="0" hangingPunct="1">
        <a:defRPr sz="1800" kern="1200">
          <a:solidFill>
            <a:schemeClr val="tx1"/>
          </a:solidFill>
          <a:latin typeface="+mn-lt"/>
          <a:ea typeface="+mn-ea"/>
          <a:cs typeface="+mn-cs"/>
        </a:defRPr>
      </a:lvl6pPr>
      <a:lvl7pPr marL="2742744" algn="l" defTabSz="914248" rtl="0" eaLnBrk="1" latinLnBrk="0" hangingPunct="1">
        <a:defRPr sz="1800" kern="1200">
          <a:solidFill>
            <a:schemeClr val="tx1"/>
          </a:solidFill>
          <a:latin typeface="+mn-lt"/>
          <a:ea typeface="+mn-ea"/>
          <a:cs typeface="+mn-cs"/>
        </a:defRPr>
      </a:lvl7pPr>
      <a:lvl8pPr marL="3199868" algn="l" defTabSz="914248" rtl="0" eaLnBrk="1" latinLnBrk="0" hangingPunct="1">
        <a:defRPr sz="1800" kern="1200">
          <a:solidFill>
            <a:schemeClr val="tx1"/>
          </a:solidFill>
          <a:latin typeface="+mn-lt"/>
          <a:ea typeface="+mn-ea"/>
          <a:cs typeface="+mn-cs"/>
        </a:defRPr>
      </a:lvl8pPr>
      <a:lvl9pPr marL="3656993" algn="l" defTabSz="91424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5.jpg"/><Relationship Id="rId4" Type="http://schemas.openxmlformats.org/officeDocument/2006/relationships/diagramLayout" Target="../diagrams/layout1.xml"/><Relationship Id="rId9" Type="http://schemas.openxmlformats.org/officeDocument/2006/relationships/image" Target="../media/image24.jpg"/></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8.gif"/><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9.gif"/></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0.gif"/><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7200"/>
            <a:ext cx="8439150" cy="1676400"/>
          </a:xfrm>
        </p:spPr>
        <p:txBody>
          <a:bodyPr>
            <a:noAutofit/>
          </a:bodyPr>
          <a:lstStyle/>
          <a:p>
            <a:r>
              <a:rPr lang="en-US" sz="8000" b="1" dirty="0">
                <a:solidFill>
                  <a:schemeClr val="accent2">
                    <a:lumMod val="75000"/>
                  </a:schemeClr>
                </a:solidFill>
                <a:effectLst>
                  <a:outerShdw blurRad="38100" dist="38100" dir="2700000" algn="tl">
                    <a:srgbClr val="000000">
                      <a:alpha val="43137"/>
                    </a:srgbClr>
                  </a:outerShdw>
                </a:effectLst>
                <a:latin typeface="Freehand575 BT" pitchFamily="66" charset="0"/>
              </a:rPr>
              <a:t>INTERNAL  MARKETING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4114801"/>
            <a:ext cx="3790950" cy="2514600"/>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 y="4114801"/>
            <a:ext cx="4762500" cy="2400300"/>
          </a:xfrm>
          <a:prstGeom prst="rect">
            <a:avLst/>
          </a:prstGeom>
          <a:ln>
            <a:noFill/>
          </a:ln>
          <a:effectLst>
            <a:softEdge rad="112500"/>
          </a:effectLst>
        </p:spPr>
      </p:pic>
      <p:sp>
        <p:nvSpPr>
          <p:cNvPr id="7" name="Footer Placeholder 6"/>
          <p:cNvSpPr>
            <a:spLocks noGrp="1"/>
          </p:cNvSpPr>
          <p:nvPr>
            <p:ph type="ftr" sz="quarter" idx="11"/>
          </p:nvPr>
        </p:nvSpPr>
        <p:spPr/>
        <p:txBody>
          <a:bodyPr/>
          <a:lstStyle/>
          <a:p>
            <a:r>
              <a:rPr lang="en-US" smtClean="0"/>
              <a:t>MPK 2016 KELOMPOK 6</a:t>
            </a:r>
            <a:endParaRPr lang="en-US"/>
          </a:p>
        </p:txBody>
      </p:sp>
      <p:sp>
        <p:nvSpPr>
          <p:cNvPr id="4" name="Subtitle 3"/>
          <p:cNvSpPr>
            <a:spLocks noGrp="1"/>
          </p:cNvSpPr>
          <p:nvPr>
            <p:ph type="subTitle" idx="1"/>
          </p:nvPr>
        </p:nvSpPr>
        <p:spPr>
          <a:xfrm>
            <a:off x="1371600" y="2648234"/>
            <a:ext cx="6400800" cy="951932"/>
          </a:xfrm>
        </p:spPr>
        <p:txBody>
          <a:bodyPr/>
          <a:lstStyle/>
          <a:p>
            <a:pPr algn="r"/>
            <a:r>
              <a:rPr lang="en-US" b="1" dirty="0" smtClean="0">
                <a:solidFill>
                  <a:schemeClr val="tx1"/>
                </a:solidFill>
              </a:rPr>
              <a:t>Dr. </a:t>
            </a:r>
            <a:r>
              <a:rPr lang="en-US" b="1" dirty="0" err="1" smtClean="0">
                <a:solidFill>
                  <a:schemeClr val="tx1"/>
                </a:solidFill>
              </a:rPr>
              <a:t>Febriansyah</a:t>
            </a:r>
            <a:endParaRPr lang="en-US" b="1" dirty="0">
              <a:solidFill>
                <a:schemeClr val="tx1"/>
              </a:solidFill>
            </a:endParaRPr>
          </a:p>
        </p:txBody>
      </p:sp>
    </p:spTree>
    <p:extLst>
      <p:ext uri="{BB962C8B-B14F-4D97-AF65-F5344CB8AC3E}">
        <p14:creationId xmlns:p14="http://schemas.microsoft.com/office/powerpoint/2010/main" val="34886570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t>5 LANGKAH INTERNAL MARKETING</a:t>
            </a:r>
            <a:endParaRPr lang="id-ID" b="1" dirty="0"/>
          </a:p>
        </p:txBody>
      </p:sp>
      <p:sp>
        <p:nvSpPr>
          <p:cNvPr id="3" name="Content Placeholder 2"/>
          <p:cNvSpPr>
            <a:spLocks noGrp="1"/>
          </p:cNvSpPr>
          <p:nvPr>
            <p:ph idx="1"/>
          </p:nvPr>
        </p:nvSpPr>
        <p:spPr>
          <a:xfrm>
            <a:off x="228600" y="1219200"/>
            <a:ext cx="8610599" cy="5181600"/>
          </a:xfrm>
        </p:spPr>
        <p:txBody>
          <a:bodyPr>
            <a:normAutofit fontScale="85000" lnSpcReduction="10000"/>
          </a:bodyPr>
          <a:lstStyle/>
          <a:p>
            <a:pPr marL="514350" indent="-514350">
              <a:buFont typeface="+mj-lt"/>
              <a:buAutoNum type="arabicPeriod"/>
            </a:pPr>
            <a:r>
              <a:rPr lang="id-ID" dirty="0"/>
              <a:t>Mulai membangun budaya layanan prima (</a:t>
            </a:r>
            <a:r>
              <a:rPr lang="id-ID" i="1" dirty="0"/>
              <a:t>Establish a service culture</a:t>
            </a:r>
            <a:r>
              <a:rPr lang="id-ID" dirty="0"/>
              <a:t>) melalui  pembelajaran  organisasi (</a:t>
            </a:r>
            <a:r>
              <a:rPr lang="id-ID" i="1" dirty="0"/>
              <a:t>learning organization</a:t>
            </a:r>
            <a:r>
              <a:rPr lang="id-ID" dirty="0"/>
              <a:t>) </a:t>
            </a:r>
          </a:p>
          <a:p>
            <a:pPr marL="514350" indent="-514350">
              <a:buFont typeface="+mj-lt"/>
              <a:buAutoNum type="arabicPeriod"/>
            </a:pPr>
            <a:r>
              <a:rPr lang="id-ID" dirty="0"/>
              <a:t>Praktek bauran pemasaran 7P (</a:t>
            </a:r>
            <a:r>
              <a:rPr lang="id-ID" i="1" dirty="0"/>
              <a:t>Apply marketing mix  to human resource</a:t>
            </a:r>
            <a:r>
              <a:rPr lang="id-ID" dirty="0"/>
              <a:t>) </a:t>
            </a:r>
          </a:p>
          <a:p>
            <a:pPr marL="514350" indent="-514350">
              <a:buFont typeface="+mj-lt"/>
              <a:buAutoNum type="arabicPeriod"/>
            </a:pPr>
            <a:r>
              <a:rPr lang="id-ID" dirty="0"/>
              <a:t>Diseminasi/penyebaran informasi kepada karyawan sesuai dengan peran mereka (</a:t>
            </a:r>
            <a:r>
              <a:rPr lang="id-ID" i="1" dirty="0"/>
              <a:t>Disseminate Marketing Information to employees</a:t>
            </a:r>
            <a:r>
              <a:rPr lang="id-ID" dirty="0"/>
              <a:t>)</a:t>
            </a:r>
          </a:p>
          <a:p>
            <a:pPr marL="514350" indent="-514350">
              <a:buFont typeface="+mj-lt"/>
              <a:buAutoNum type="arabicPeriod"/>
            </a:pPr>
            <a:r>
              <a:rPr lang="id-ID" dirty="0"/>
              <a:t>Pemberdayaan staf melalui </a:t>
            </a:r>
            <a:r>
              <a:rPr lang="id-ID" i="1" dirty="0"/>
              <a:t>C</a:t>
            </a:r>
            <a:r>
              <a:rPr lang="id-ID" i="1" dirty="0" smtClean="0"/>
              <a:t>lient Oriented Provider Efficiency </a:t>
            </a:r>
            <a:r>
              <a:rPr lang="id-ID" dirty="0"/>
              <a:t>(COPE) </a:t>
            </a:r>
          </a:p>
          <a:p>
            <a:pPr marL="514350" indent="-514350">
              <a:buFont typeface="+mj-lt"/>
              <a:buAutoNum type="arabicPeriod"/>
            </a:pPr>
            <a:r>
              <a:rPr lang="id-ID" dirty="0"/>
              <a:t>PeLaksanaan sistem imbalan dan penghargaan (</a:t>
            </a:r>
            <a:r>
              <a:rPr lang="id-ID" i="1" dirty="0"/>
              <a:t>Implement reward and recognition system</a:t>
            </a:r>
            <a:r>
              <a:rPr lang="id-ID" dirty="0" smtClean="0"/>
              <a:t>)</a:t>
            </a:r>
            <a:endParaRPr lang="id-ID" dirty="0"/>
          </a:p>
        </p:txBody>
      </p:sp>
      <p:sp>
        <p:nvSpPr>
          <p:cNvPr id="4" name="Footer Placeholder 3"/>
          <p:cNvSpPr>
            <a:spLocks noGrp="1"/>
          </p:cNvSpPr>
          <p:nvPr>
            <p:ph type="ftr" sz="quarter" idx="11"/>
          </p:nvPr>
        </p:nvSpPr>
        <p:spPr/>
        <p:txBody>
          <a:bodyPr/>
          <a:lstStyle/>
          <a:p>
            <a:r>
              <a:rPr lang="en-US" smtClean="0"/>
              <a:t>MPK 2016 KELOMPOK 6</a:t>
            </a:r>
            <a:endParaRPr lang="en-US"/>
          </a:p>
        </p:txBody>
      </p:sp>
    </p:spTree>
    <p:extLst>
      <p:ext uri="{BB962C8B-B14F-4D97-AF65-F5344CB8AC3E}">
        <p14:creationId xmlns:p14="http://schemas.microsoft.com/office/powerpoint/2010/main" val="1738529028"/>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6917032" cy="632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MPK 2016 KELOMPOK 6</a:t>
            </a:r>
            <a:endParaRPr lang="en-US"/>
          </a:p>
        </p:txBody>
      </p:sp>
    </p:spTree>
    <p:extLst>
      <p:ext uri="{BB962C8B-B14F-4D97-AF65-F5344CB8AC3E}">
        <p14:creationId xmlns:p14="http://schemas.microsoft.com/office/powerpoint/2010/main" val="1278929045"/>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smtClean="0"/>
              <a:t>10 KUNCI INTERNAL MARKETING YANG EFEKTIF</a:t>
            </a:r>
            <a:endParaRPr lang="id-ID" b="1" dirty="0"/>
          </a:p>
        </p:txBody>
      </p:sp>
      <p:sp>
        <p:nvSpPr>
          <p:cNvPr id="3" name="Content Placeholder 2"/>
          <p:cNvSpPr>
            <a:spLocks noGrp="1"/>
          </p:cNvSpPr>
          <p:nvPr>
            <p:ph idx="1"/>
          </p:nvPr>
        </p:nvSpPr>
        <p:spPr/>
        <p:txBody>
          <a:bodyPr>
            <a:normAutofit fontScale="77500" lnSpcReduction="20000"/>
          </a:bodyPr>
          <a:lstStyle/>
          <a:p>
            <a:r>
              <a:rPr lang="id-ID" dirty="0"/>
              <a:t>Kembangkan sebuah budaya yang berorientasi  layanan prima (Develop a service-oriented culture) </a:t>
            </a:r>
          </a:p>
          <a:p>
            <a:r>
              <a:rPr lang="id-ID" dirty="0"/>
              <a:t>Hargai dan beri insentif pada sikap yang baik (Hire good attitudes) </a:t>
            </a:r>
          </a:p>
          <a:p>
            <a:r>
              <a:rPr lang="id-ID" dirty="0"/>
              <a:t>Investasi dalam sumber daya manusia (Invest in your employees) </a:t>
            </a:r>
          </a:p>
          <a:p>
            <a:r>
              <a:rPr lang="id-ID" dirty="0"/>
              <a:t>Pelatihan kepada karyawan untuk memenuhi kebutuhan pelanggan (Train employees to anticipate guest needs) </a:t>
            </a:r>
          </a:p>
          <a:p>
            <a:r>
              <a:rPr lang="id-ID" dirty="0"/>
              <a:t>Pemberdayaan karyawan untuk dapat mengidentifikasi dan menyelesaikan masalah pelanggan (Empower employees to identify and solve guest problems) </a:t>
            </a:r>
          </a:p>
          <a:p>
            <a:endParaRPr lang="id-ID" dirty="0"/>
          </a:p>
        </p:txBody>
      </p:sp>
      <p:sp>
        <p:nvSpPr>
          <p:cNvPr id="4" name="Footer Placeholder 3"/>
          <p:cNvSpPr>
            <a:spLocks noGrp="1"/>
          </p:cNvSpPr>
          <p:nvPr>
            <p:ph type="ftr" sz="quarter" idx="11"/>
          </p:nvPr>
        </p:nvSpPr>
        <p:spPr/>
        <p:txBody>
          <a:bodyPr/>
          <a:lstStyle/>
          <a:p>
            <a:r>
              <a:rPr lang="en-US" smtClean="0"/>
              <a:t>MPK 2016 KELOMPOK 6</a:t>
            </a:r>
            <a:endParaRPr lang="en-US"/>
          </a:p>
        </p:txBody>
      </p:sp>
    </p:spTree>
    <p:extLst>
      <p:ext uri="{BB962C8B-B14F-4D97-AF65-F5344CB8AC3E}">
        <p14:creationId xmlns:p14="http://schemas.microsoft.com/office/powerpoint/2010/main" val="3624726294"/>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dirty="0" smtClean="0"/>
              <a:t>...Cont</a:t>
            </a:r>
            <a:endParaRPr lang="id-ID" dirty="0"/>
          </a:p>
        </p:txBody>
      </p:sp>
      <p:sp>
        <p:nvSpPr>
          <p:cNvPr id="3" name="Content Placeholder 2"/>
          <p:cNvSpPr>
            <a:spLocks noGrp="1"/>
          </p:cNvSpPr>
          <p:nvPr>
            <p:ph idx="1"/>
          </p:nvPr>
        </p:nvSpPr>
        <p:spPr/>
        <p:txBody>
          <a:bodyPr>
            <a:normAutofit fontScale="77500" lnSpcReduction="20000"/>
          </a:bodyPr>
          <a:lstStyle/>
          <a:p>
            <a:r>
              <a:rPr lang="id-ID" dirty="0"/>
              <a:t>Libatkan karyawan dalam mengembangkan produk/layanan (Involve employees in product development)</a:t>
            </a:r>
          </a:p>
          <a:p>
            <a:r>
              <a:rPr lang="id-ID" dirty="0"/>
              <a:t>Kembangkan kerja tim (Team building) </a:t>
            </a:r>
          </a:p>
          <a:p>
            <a:r>
              <a:rPr lang="id-ID" dirty="0"/>
              <a:t>Kenali dan beri penghargaan (Recognize and give employees praise) </a:t>
            </a:r>
          </a:p>
          <a:p>
            <a:r>
              <a:rPr lang="id-ID" dirty="0"/>
              <a:t>Kembangkan sistem imbalan yang berbasis pada kepuasan pelanggan. (Develop reward systems that are based on customer satisfaction) </a:t>
            </a:r>
          </a:p>
          <a:p>
            <a:r>
              <a:rPr lang="id-ID" dirty="0"/>
              <a:t>Pemasaran kepada karyawan sebelum pemasaran kepada pelanggan eksternal (Market to employees before marketing to external customers </a:t>
            </a:r>
          </a:p>
          <a:p>
            <a:endParaRPr lang="id-ID" dirty="0"/>
          </a:p>
        </p:txBody>
      </p:sp>
      <p:sp>
        <p:nvSpPr>
          <p:cNvPr id="4" name="Footer Placeholder 3"/>
          <p:cNvSpPr>
            <a:spLocks noGrp="1"/>
          </p:cNvSpPr>
          <p:nvPr>
            <p:ph type="ftr" sz="quarter" idx="11"/>
          </p:nvPr>
        </p:nvSpPr>
        <p:spPr/>
        <p:txBody>
          <a:bodyPr/>
          <a:lstStyle/>
          <a:p>
            <a:r>
              <a:rPr lang="en-US" smtClean="0"/>
              <a:t>MPK 2016 KELOMPOK 6</a:t>
            </a:r>
            <a:endParaRPr lang="en-US"/>
          </a:p>
        </p:txBody>
      </p:sp>
    </p:spTree>
    <p:extLst>
      <p:ext uri="{BB962C8B-B14F-4D97-AF65-F5344CB8AC3E}">
        <p14:creationId xmlns:p14="http://schemas.microsoft.com/office/powerpoint/2010/main" val="1133560977"/>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554" y="982133"/>
            <a:ext cx="7200897" cy="922868"/>
          </a:xfrm>
        </p:spPr>
        <p:txBody>
          <a:bodyPr>
            <a:normAutofit fontScale="90000"/>
          </a:bodyPr>
          <a:lstStyle/>
          <a:p>
            <a:r>
              <a:rPr lang="id-ID" sz="3600" b="1" dirty="0"/>
              <a:t>2 INDIKATOR UTAMA TIDAK LANGSUNG DALAM INTERNAL MARKETING</a:t>
            </a:r>
            <a:r>
              <a:rPr lang="id-ID" dirty="0"/>
              <a:t/>
            </a:r>
            <a:br>
              <a:rPr lang="id-ID" dirty="0"/>
            </a:br>
            <a:endParaRPr lang="id-ID" dirty="0"/>
          </a:p>
        </p:txBody>
      </p:sp>
      <p:sp>
        <p:nvSpPr>
          <p:cNvPr id="3" name="Content Placeholder 2"/>
          <p:cNvSpPr>
            <a:spLocks noGrp="1"/>
          </p:cNvSpPr>
          <p:nvPr>
            <p:ph idx="1"/>
          </p:nvPr>
        </p:nvSpPr>
        <p:spPr>
          <a:xfrm>
            <a:off x="381001" y="1828800"/>
            <a:ext cx="8305800" cy="4419600"/>
          </a:xfrm>
        </p:spPr>
        <p:txBody>
          <a:bodyPr>
            <a:normAutofit fontScale="70000" lnSpcReduction="20000"/>
          </a:bodyPr>
          <a:lstStyle/>
          <a:p>
            <a:r>
              <a:rPr lang="id-ID" dirty="0" smtClean="0"/>
              <a:t>CROSS SELLING          UP-SELLING</a:t>
            </a:r>
          </a:p>
          <a:p>
            <a:r>
              <a:rPr lang="id-ID" dirty="0" smtClean="0"/>
              <a:t>GAIN SHARING </a:t>
            </a:r>
          </a:p>
          <a:p>
            <a:pPr marL="0" indent="0">
              <a:buNone/>
            </a:pPr>
            <a:r>
              <a:rPr lang="id-ID" b="1" dirty="0" smtClean="0"/>
              <a:t>Cross Selling (Penjualan Silang) </a:t>
            </a:r>
            <a:r>
              <a:rPr lang="id-ID" dirty="0" smtClean="0"/>
              <a:t>adalah strategi menjual produk kepada pelanggan yg pernah membeli, atau setidaknya memperlihatkan tanda-tanda minat untuk membeli produk dari vendor atau aktivitas pemasaran (informing, persuading, reminding) pelanggan tentang  produk yang lain diluar tugas pokok dan tanggung jawabnya</a:t>
            </a:r>
          </a:p>
          <a:p>
            <a:endParaRPr lang="id-ID" dirty="0" smtClean="0"/>
          </a:p>
          <a:p>
            <a:pPr marL="0" indent="0">
              <a:buNone/>
            </a:pPr>
            <a:r>
              <a:rPr lang="en-US" b="1" dirty="0"/>
              <a:t>Gain Sharing </a:t>
            </a:r>
            <a:r>
              <a:rPr lang="id-ID" b="1" dirty="0" smtClean="0"/>
              <a:t>(Kompensasi atau Reward) </a:t>
            </a:r>
            <a:r>
              <a:rPr lang="en-US" dirty="0" smtClean="0"/>
              <a:t>:</a:t>
            </a:r>
            <a:r>
              <a:rPr lang="id-ID" dirty="0" smtClean="0"/>
              <a:t> </a:t>
            </a:r>
            <a:r>
              <a:rPr lang="sv-SE" dirty="0"/>
              <a:t>Adalah teknik memotivasi karyawan,karyawan akan mendapatkan kompensasi dalam bentuk catatan prestasi secara terukur dalam bidang penjualan, kepuasan konsumen,maupun penurunan biaya.</a:t>
            </a:r>
          </a:p>
          <a:p>
            <a:endParaRPr lang="id-ID" dirty="0"/>
          </a:p>
        </p:txBody>
      </p:sp>
      <p:cxnSp>
        <p:nvCxnSpPr>
          <p:cNvPr id="6" name="Straight Connector 5"/>
          <p:cNvCxnSpPr/>
          <p:nvPr/>
        </p:nvCxnSpPr>
        <p:spPr>
          <a:xfrm>
            <a:off x="2914650" y="2267211"/>
            <a:ext cx="3429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p:txBody>
          <a:bodyPr/>
          <a:lstStyle/>
          <a:p>
            <a:r>
              <a:rPr lang="en-US" smtClean="0"/>
              <a:t>MPK 2016 KELOMPOK 6</a:t>
            </a:r>
            <a:endParaRPr lang="en-US"/>
          </a:p>
        </p:txBody>
      </p:sp>
    </p:spTree>
    <p:extLst>
      <p:ext uri="{BB962C8B-B14F-4D97-AF65-F5344CB8AC3E}">
        <p14:creationId xmlns:p14="http://schemas.microsoft.com/office/powerpoint/2010/main" val="17376111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85750"/>
            <a:ext cx="4495800" cy="52768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818" y="4419600"/>
            <a:ext cx="3700182" cy="2419350"/>
          </a:xfrm>
          <a:prstGeom prst="rect">
            <a:avLst/>
          </a:prstGeom>
        </p:spPr>
      </p:pic>
      <p:sp>
        <p:nvSpPr>
          <p:cNvPr id="9" name="Rectangle 8"/>
          <p:cNvSpPr/>
          <p:nvPr/>
        </p:nvSpPr>
        <p:spPr>
          <a:xfrm>
            <a:off x="4286250" y="895350"/>
            <a:ext cx="4648200" cy="59436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itle 3"/>
          <p:cNvSpPr>
            <a:spLocks noGrp="1"/>
          </p:cNvSpPr>
          <p:nvPr>
            <p:ph type="title"/>
          </p:nvPr>
        </p:nvSpPr>
        <p:spPr/>
        <p:txBody>
          <a:bodyPr/>
          <a:lstStyle/>
          <a:p>
            <a:r>
              <a:rPr lang="id-ID" b="1" dirty="0" smtClean="0"/>
              <a:t>CROSS SELLING</a:t>
            </a:r>
            <a:endParaRPr lang="id-ID" b="1" dirty="0"/>
          </a:p>
        </p:txBody>
      </p:sp>
      <p:sp>
        <p:nvSpPr>
          <p:cNvPr id="5" name="Text Placeholder 4"/>
          <p:cNvSpPr>
            <a:spLocks noGrp="1"/>
          </p:cNvSpPr>
          <p:nvPr>
            <p:ph type="body" idx="1"/>
          </p:nvPr>
        </p:nvSpPr>
        <p:spPr/>
        <p:txBody>
          <a:bodyPr/>
          <a:lstStyle/>
          <a:p>
            <a:r>
              <a:rPr lang="id-ID" dirty="0" smtClean="0"/>
              <a:t>CROSS SELLING</a:t>
            </a:r>
            <a:endParaRPr lang="id-ID" dirty="0"/>
          </a:p>
        </p:txBody>
      </p:sp>
      <p:sp>
        <p:nvSpPr>
          <p:cNvPr id="6" name="Content Placeholder 5"/>
          <p:cNvSpPr>
            <a:spLocks noGrp="1"/>
          </p:cNvSpPr>
          <p:nvPr>
            <p:ph sz="half" idx="2"/>
          </p:nvPr>
        </p:nvSpPr>
        <p:spPr/>
        <p:txBody>
          <a:bodyPr/>
          <a:lstStyle/>
          <a:p>
            <a:r>
              <a:rPr lang="id-ID" dirty="0"/>
              <a:t>Strategi untuk mendorong penjualan produk baru kepada seorang pelanggan berdasarkan catatan belanjaan yang lalu</a:t>
            </a:r>
          </a:p>
          <a:p>
            <a:endParaRPr lang="id-ID" dirty="0"/>
          </a:p>
          <a:p>
            <a:endParaRPr lang="id-ID" dirty="0"/>
          </a:p>
        </p:txBody>
      </p:sp>
      <p:sp>
        <p:nvSpPr>
          <p:cNvPr id="7" name="Text Placeholder 6"/>
          <p:cNvSpPr>
            <a:spLocks noGrp="1"/>
          </p:cNvSpPr>
          <p:nvPr>
            <p:ph type="body" sz="quarter" idx="3"/>
          </p:nvPr>
        </p:nvSpPr>
        <p:spPr/>
        <p:txBody>
          <a:bodyPr/>
          <a:lstStyle/>
          <a:p>
            <a:r>
              <a:rPr lang="id-ID" dirty="0" smtClean="0"/>
              <a:t>UP-SELLING</a:t>
            </a:r>
            <a:endParaRPr lang="id-ID" dirty="0"/>
          </a:p>
        </p:txBody>
      </p:sp>
      <p:sp>
        <p:nvSpPr>
          <p:cNvPr id="8" name="Content Placeholder 7"/>
          <p:cNvSpPr>
            <a:spLocks noGrp="1"/>
          </p:cNvSpPr>
          <p:nvPr>
            <p:ph sz="quarter" idx="4"/>
          </p:nvPr>
        </p:nvSpPr>
        <p:spPr/>
        <p:txBody>
          <a:bodyPr/>
          <a:lstStyle/>
          <a:p>
            <a:r>
              <a:rPr lang="id-ID" dirty="0"/>
              <a:t>Teknik penjualan ketika salesman mencoba menambahkan </a:t>
            </a:r>
            <a:r>
              <a:rPr lang="id-ID" dirty="0" smtClean="0"/>
              <a:t>unsur layanan </a:t>
            </a:r>
            <a:r>
              <a:rPr lang="id-ID" dirty="0"/>
              <a:t>lebih mahal guna memperoleh layanan tambahan yang berguna bagi pelanggan</a:t>
            </a:r>
          </a:p>
          <a:p>
            <a:endParaRPr lang="id-ID" dirty="0"/>
          </a:p>
        </p:txBody>
      </p:sp>
      <p:sp>
        <p:nvSpPr>
          <p:cNvPr id="2" name="Footer Placeholder 1"/>
          <p:cNvSpPr>
            <a:spLocks noGrp="1"/>
          </p:cNvSpPr>
          <p:nvPr>
            <p:ph type="ftr" sz="quarter" idx="11"/>
          </p:nvPr>
        </p:nvSpPr>
        <p:spPr/>
        <p:txBody>
          <a:bodyPr/>
          <a:lstStyle/>
          <a:p>
            <a:r>
              <a:rPr lang="en-US" smtClean="0"/>
              <a:t>MPK 2016 KELOMPOK 6</a:t>
            </a:r>
            <a:endParaRPr lang="en-US"/>
          </a:p>
        </p:txBody>
      </p:sp>
    </p:spTree>
    <p:extLst>
      <p:ext uri="{BB962C8B-B14F-4D97-AF65-F5344CB8AC3E}">
        <p14:creationId xmlns:p14="http://schemas.microsoft.com/office/powerpoint/2010/main" val="416576021"/>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TUJUAN CROSS SELLING</a:t>
            </a:r>
            <a:endParaRPr lang="id-ID" b="1" dirty="0"/>
          </a:p>
        </p:txBody>
      </p:sp>
      <p:sp>
        <p:nvSpPr>
          <p:cNvPr id="3" name="Content Placeholder 2"/>
          <p:cNvSpPr>
            <a:spLocks noGrp="1"/>
          </p:cNvSpPr>
          <p:nvPr>
            <p:ph idx="1"/>
          </p:nvPr>
        </p:nvSpPr>
        <p:spPr/>
        <p:txBody>
          <a:bodyPr>
            <a:normAutofit/>
          </a:bodyPr>
          <a:lstStyle/>
          <a:p>
            <a:r>
              <a:rPr lang="id-ID" dirty="0"/>
              <a:t>Cross selling merupakan strategi untuk mendorong inovasi produk/jasa baru kepada pelanggan lama berdasarkan pengalaman transaksi sebelumnya</a:t>
            </a:r>
          </a:p>
          <a:p>
            <a:r>
              <a:rPr lang="id-ID" dirty="0" smtClean="0"/>
              <a:t>Cross </a:t>
            </a:r>
            <a:r>
              <a:rPr lang="id-ID" dirty="0"/>
              <a:t>selling </a:t>
            </a:r>
            <a:r>
              <a:rPr lang="id-ID" dirty="0" smtClean="0"/>
              <a:t>didesain </a:t>
            </a:r>
            <a:r>
              <a:rPr lang="id-ID" dirty="0"/>
              <a:t>untuk memperluas </a:t>
            </a:r>
            <a:r>
              <a:rPr lang="id-ID" dirty="0" smtClean="0"/>
              <a:t>ketergantungan </a:t>
            </a:r>
            <a:r>
              <a:rPr lang="id-ID" dirty="0"/>
              <a:t>pelanggan pada rumah sakit dan menurunkan kemungkinan pelanggan pindah ke rumah sakit yang lain (switching)</a:t>
            </a:r>
          </a:p>
        </p:txBody>
      </p:sp>
      <p:sp>
        <p:nvSpPr>
          <p:cNvPr id="4" name="Footer Placeholder 3"/>
          <p:cNvSpPr>
            <a:spLocks noGrp="1"/>
          </p:cNvSpPr>
          <p:nvPr>
            <p:ph type="ftr" sz="quarter" idx="11"/>
          </p:nvPr>
        </p:nvSpPr>
        <p:spPr/>
        <p:txBody>
          <a:bodyPr/>
          <a:lstStyle/>
          <a:p>
            <a:r>
              <a:rPr lang="en-US" smtClean="0"/>
              <a:t>MPK 2016 KELOMPOK 6</a:t>
            </a:r>
            <a:endParaRPr lang="en-US"/>
          </a:p>
        </p:txBody>
      </p:sp>
    </p:spTree>
    <p:extLst>
      <p:ext uri="{BB962C8B-B14F-4D97-AF65-F5344CB8AC3E}">
        <p14:creationId xmlns:p14="http://schemas.microsoft.com/office/powerpoint/2010/main" val="1237639149"/>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 y="304800"/>
            <a:ext cx="7505700" cy="1524000"/>
          </a:xfrm>
        </p:spPr>
        <p:txBody>
          <a:bodyPr>
            <a:normAutofit/>
          </a:bodyPr>
          <a:lstStyle/>
          <a:p>
            <a:r>
              <a:rPr lang="id-ID" dirty="0"/>
              <a:t>Agar cross selling dapat berhasil maka </a:t>
            </a:r>
            <a:r>
              <a:rPr lang="id-ID" dirty="0" smtClean="0"/>
              <a:t>perlu :</a:t>
            </a:r>
            <a:endParaRPr lang="id-ID" dirty="0"/>
          </a:p>
        </p:txBody>
      </p:sp>
      <p:sp>
        <p:nvSpPr>
          <p:cNvPr id="3" name="Content Placeholder 2"/>
          <p:cNvSpPr>
            <a:spLocks noGrp="1"/>
          </p:cNvSpPr>
          <p:nvPr>
            <p:ph idx="1"/>
          </p:nvPr>
        </p:nvSpPr>
        <p:spPr>
          <a:xfrm>
            <a:off x="381000" y="1752600"/>
            <a:ext cx="8229599" cy="4724400"/>
          </a:xfrm>
        </p:spPr>
        <p:txBody>
          <a:bodyPr>
            <a:noAutofit/>
          </a:bodyPr>
          <a:lstStyle/>
          <a:p>
            <a:r>
              <a:rPr lang="id-ID" sz="2400" dirty="0"/>
              <a:t>Pelatihan karyawan (menyeluruh)</a:t>
            </a:r>
          </a:p>
          <a:p>
            <a:r>
              <a:rPr lang="id-ID" sz="2400" dirty="0"/>
              <a:t>Komitmen pada pelayanan yang berfokus pelanggan dan service excellence atau pelayanan prima</a:t>
            </a:r>
          </a:p>
          <a:p>
            <a:r>
              <a:rPr lang="id-ID" sz="2400" dirty="0"/>
              <a:t>Pahami harapan dan perilaku pelanggan sebelum melaksanakan cross-selling. </a:t>
            </a:r>
            <a:r>
              <a:rPr lang="id-ID" sz="2400" i="1" dirty="0"/>
              <a:t>Serve well, then sell</a:t>
            </a:r>
          </a:p>
          <a:p>
            <a:r>
              <a:rPr lang="id-ID" sz="2400" dirty="0"/>
              <a:t>Selesaikan masalah pelanggan sebelum berbicara tentang penawaran produk /jasa/servis tambahan</a:t>
            </a:r>
          </a:p>
          <a:p>
            <a:r>
              <a:rPr lang="id-ID" sz="2400" dirty="0"/>
              <a:t>Jelaskan bagaimana produk/jasa akan memberi benefit/manfaat bagi pelanggan </a:t>
            </a:r>
          </a:p>
          <a:p>
            <a:r>
              <a:rPr lang="id-ID" sz="2400" dirty="0"/>
              <a:t>Kompensasi atau sistem insentif yang efektif bagi </a:t>
            </a:r>
            <a:r>
              <a:rPr lang="id-ID" sz="2400" dirty="0" smtClean="0"/>
              <a:t>karyawan sehingga setiap karyawan penjadi pemasar yang integratif dan menyeluruh</a:t>
            </a:r>
            <a:endParaRPr lang="id-ID" sz="2400" dirty="0"/>
          </a:p>
          <a:p>
            <a:endParaRPr lang="id-ID" sz="2400" dirty="0"/>
          </a:p>
        </p:txBody>
      </p:sp>
      <p:sp>
        <p:nvSpPr>
          <p:cNvPr id="4" name="Footer Placeholder 3"/>
          <p:cNvSpPr>
            <a:spLocks noGrp="1"/>
          </p:cNvSpPr>
          <p:nvPr>
            <p:ph type="ftr" sz="quarter" idx="11"/>
          </p:nvPr>
        </p:nvSpPr>
        <p:spPr/>
        <p:txBody>
          <a:bodyPr/>
          <a:lstStyle/>
          <a:p>
            <a:r>
              <a:rPr lang="en-US" smtClean="0">
                <a:solidFill>
                  <a:schemeClr val="tx1"/>
                </a:solidFill>
              </a:rPr>
              <a:t>MPK 2016 KELOMPOK 6</a:t>
            </a:r>
            <a:endParaRPr lang="en-US">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0"/>
            <a:ext cx="1543890" cy="2386012"/>
          </a:xfrm>
          <a:prstGeom prst="rect">
            <a:avLst/>
          </a:prstGeom>
        </p:spPr>
      </p:pic>
    </p:spTree>
    <p:extLst>
      <p:ext uri="{BB962C8B-B14F-4D97-AF65-F5344CB8AC3E}">
        <p14:creationId xmlns:p14="http://schemas.microsoft.com/office/powerpoint/2010/main" val="3743208166"/>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0" y="4572000"/>
            <a:ext cx="8382000" cy="16764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781800" cy="4933950"/>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81000"/>
            <a:ext cx="4396668" cy="4881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MPK 2016 KELOMPOK 6</a:t>
            </a:r>
            <a:endParaRPr lang="en-US"/>
          </a:p>
        </p:txBody>
      </p:sp>
      <p:sp>
        <p:nvSpPr>
          <p:cNvPr id="2" name="Title 1"/>
          <p:cNvSpPr>
            <a:spLocks noGrp="1"/>
          </p:cNvSpPr>
          <p:nvPr>
            <p:ph type="title"/>
          </p:nvPr>
        </p:nvSpPr>
        <p:spPr>
          <a:xfrm>
            <a:off x="-393786" y="4353982"/>
            <a:ext cx="5194386" cy="1075268"/>
          </a:xfrm>
        </p:spPr>
        <p:txBody>
          <a:bodyPr>
            <a:normAutofit fontScale="90000"/>
          </a:bodyPr>
          <a:lstStyle/>
          <a:p>
            <a:r>
              <a:rPr lang="id-ID" sz="3300" b="1" dirty="0">
                <a:latin typeface="Candara" pitchFamily="34" charset="0"/>
              </a:rPr>
              <a:t>DASAR PENETAPAN GAIN SHARING</a:t>
            </a:r>
          </a:p>
        </p:txBody>
      </p:sp>
    </p:spTree>
    <p:extLst>
      <p:ext uri="{BB962C8B-B14F-4D97-AF65-F5344CB8AC3E}">
        <p14:creationId xmlns:p14="http://schemas.microsoft.com/office/powerpoint/2010/main" val="3999312818"/>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09600"/>
            <a:ext cx="7772821" cy="567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MPK 2016 KELOMPOK 6</a:t>
            </a:r>
            <a:endParaRPr lang="en-US"/>
          </a:p>
        </p:txBody>
      </p:sp>
    </p:spTree>
    <p:extLst>
      <p:ext uri="{BB962C8B-B14F-4D97-AF65-F5344CB8AC3E}">
        <p14:creationId xmlns:p14="http://schemas.microsoft.com/office/powerpoint/2010/main" val="356569455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250" y="575434"/>
            <a:ext cx="8229600" cy="1143000"/>
          </a:xfrm>
        </p:spPr>
        <p:txBody>
          <a:bodyPr>
            <a:noAutofit/>
          </a:bodyPr>
          <a:lstStyle/>
          <a:p>
            <a:pPr algn="l">
              <a:defRPr/>
            </a:pPr>
            <a:r>
              <a:rPr lang="en-US" sz="4800" b="1" dirty="0">
                <a:ln>
                  <a:solidFill>
                    <a:schemeClr val="accent2">
                      <a:lumMod val="20000"/>
                      <a:lumOff val="80000"/>
                    </a:schemeClr>
                  </a:solidFill>
                </a:ln>
                <a:solidFill>
                  <a:schemeClr val="accent2">
                    <a:lumMod val="75000"/>
                  </a:schemeClr>
                </a:solidFill>
                <a:effectLst>
                  <a:outerShdw blurRad="38100" dist="38100" dir="2700000" algn="tl">
                    <a:srgbClr val="000000">
                      <a:alpha val="43137"/>
                    </a:srgbClr>
                  </a:outerShdw>
                </a:effectLst>
              </a:rPr>
              <a:t>What is Services Marketing Triangle?</a:t>
            </a:r>
          </a:p>
        </p:txBody>
      </p:sp>
      <p:sp>
        <p:nvSpPr>
          <p:cNvPr id="4" name="Freeform 3"/>
          <p:cNvSpPr>
            <a:spLocks/>
          </p:cNvSpPr>
          <p:nvPr/>
        </p:nvSpPr>
        <p:spPr bwMode="auto">
          <a:xfrm>
            <a:off x="3607596" y="2553461"/>
            <a:ext cx="1683544" cy="2508250"/>
          </a:xfrm>
          <a:custGeom>
            <a:avLst/>
            <a:gdLst>
              <a:gd name="T0" fmla="*/ 593707149 w 2829"/>
              <a:gd name="T1" fmla="*/ 1705696491 h 3161"/>
              <a:gd name="T2" fmla="*/ 0 w 2829"/>
              <a:gd name="T3" fmla="*/ 1990293598 h 3161"/>
              <a:gd name="T4" fmla="*/ 1781120652 w 2829"/>
              <a:gd name="T5" fmla="*/ 0 h 3161"/>
              <a:gd name="T6" fmla="*/ 1781120652 w 2829"/>
              <a:gd name="T7" fmla="*/ 397303309 h 3161"/>
              <a:gd name="T8" fmla="*/ 593707149 w 2829"/>
              <a:gd name="T9" fmla="*/ 1705696491 h 3161"/>
              <a:gd name="T10" fmla="*/ 0 60000 65536"/>
              <a:gd name="T11" fmla="*/ 0 60000 65536"/>
              <a:gd name="T12" fmla="*/ 0 60000 65536"/>
              <a:gd name="T13" fmla="*/ 0 60000 65536"/>
              <a:gd name="T14" fmla="*/ 0 60000 65536"/>
              <a:gd name="T15" fmla="*/ 0 w 2829"/>
              <a:gd name="T16" fmla="*/ 0 h 3161"/>
              <a:gd name="T17" fmla="*/ 2829 w 2829"/>
              <a:gd name="T18" fmla="*/ 3161 h 3161"/>
            </a:gdLst>
            <a:ahLst/>
            <a:cxnLst>
              <a:cxn ang="T10">
                <a:pos x="T0" y="T1"/>
              </a:cxn>
              <a:cxn ang="T11">
                <a:pos x="T2" y="T3"/>
              </a:cxn>
              <a:cxn ang="T12">
                <a:pos x="T4" y="T5"/>
              </a:cxn>
              <a:cxn ang="T13">
                <a:pos x="T6" y="T7"/>
              </a:cxn>
              <a:cxn ang="T14">
                <a:pos x="T8" y="T9"/>
              </a:cxn>
            </a:cxnLst>
            <a:rect l="T15" t="T16" r="T17" b="T18"/>
            <a:pathLst>
              <a:path w="2829" h="3161">
                <a:moveTo>
                  <a:pt x="943" y="2709"/>
                </a:moveTo>
                <a:lnTo>
                  <a:pt x="0" y="3161"/>
                </a:lnTo>
                <a:lnTo>
                  <a:pt x="2829" y="0"/>
                </a:lnTo>
                <a:lnTo>
                  <a:pt x="2829" y="631"/>
                </a:lnTo>
                <a:lnTo>
                  <a:pt x="943" y="2709"/>
                </a:lnTo>
                <a:close/>
              </a:path>
            </a:pathLst>
          </a:custGeom>
          <a:solidFill>
            <a:schemeClr val="accent2"/>
          </a:solidFill>
          <a:ln w="11176">
            <a:solidFill>
              <a:srgbClr val="000000"/>
            </a:solidFill>
            <a:round/>
            <a:headEnd/>
            <a:tailEnd/>
          </a:ln>
        </p:spPr>
        <p:txBody>
          <a:bodyPr lIns="91425" tIns="45712" rIns="91425" bIns="45712"/>
          <a:lstStyle/>
          <a:p>
            <a:endParaRPr lang="en-US"/>
          </a:p>
        </p:txBody>
      </p:sp>
      <p:sp>
        <p:nvSpPr>
          <p:cNvPr id="5" name="Freeform 4"/>
          <p:cNvSpPr>
            <a:spLocks/>
          </p:cNvSpPr>
          <p:nvPr/>
        </p:nvSpPr>
        <p:spPr bwMode="auto">
          <a:xfrm>
            <a:off x="3662365" y="4775961"/>
            <a:ext cx="3313510" cy="357188"/>
          </a:xfrm>
          <a:custGeom>
            <a:avLst/>
            <a:gdLst>
              <a:gd name="T0" fmla="*/ 595184325 w 5564"/>
              <a:gd name="T1" fmla="*/ 0 h 451"/>
              <a:gd name="T2" fmla="*/ 2147483646 w 5564"/>
              <a:gd name="T3" fmla="*/ 0 h 451"/>
              <a:gd name="T4" fmla="*/ 2147483646 w 5564"/>
              <a:gd name="T5" fmla="*/ 282889728 h 451"/>
              <a:gd name="T6" fmla="*/ 0 w 5564"/>
              <a:gd name="T7" fmla="*/ 282889728 h 451"/>
              <a:gd name="T8" fmla="*/ 595184325 w 5564"/>
              <a:gd name="T9" fmla="*/ 0 h 451"/>
              <a:gd name="T10" fmla="*/ 0 60000 65536"/>
              <a:gd name="T11" fmla="*/ 0 60000 65536"/>
              <a:gd name="T12" fmla="*/ 0 60000 65536"/>
              <a:gd name="T13" fmla="*/ 0 60000 65536"/>
              <a:gd name="T14" fmla="*/ 0 60000 65536"/>
              <a:gd name="T15" fmla="*/ 0 w 5564"/>
              <a:gd name="T16" fmla="*/ 0 h 451"/>
              <a:gd name="T17" fmla="*/ 5564 w 5564"/>
              <a:gd name="T18" fmla="*/ 451 h 451"/>
            </a:gdLst>
            <a:ahLst/>
            <a:cxnLst>
              <a:cxn ang="T10">
                <a:pos x="T0" y="T1"/>
              </a:cxn>
              <a:cxn ang="T11">
                <a:pos x="T2" y="T3"/>
              </a:cxn>
              <a:cxn ang="T12">
                <a:pos x="T4" y="T5"/>
              </a:cxn>
              <a:cxn ang="T13">
                <a:pos x="T6" y="T7"/>
              </a:cxn>
              <a:cxn ang="T14">
                <a:pos x="T8" y="T9"/>
              </a:cxn>
            </a:cxnLst>
            <a:rect l="T15" t="T16" r="T17" b="T18"/>
            <a:pathLst>
              <a:path w="5564" h="451">
                <a:moveTo>
                  <a:pt x="944" y="0"/>
                </a:moveTo>
                <a:lnTo>
                  <a:pt x="4620" y="0"/>
                </a:lnTo>
                <a:lnTo>
                  <a:pt x="5564" y="451"/>
                </a:lnTo>
                <a:lnTo>
                  <a:pt x="0" y="451"/>
                </a:lnTo>
                <a:lnTo>
                  <a:pt x="944" y="0"/>
                </a:lnTo>
                <a:close/>
              </a:path>
            </a:pathLst>
          </a:custGeom>
          <a:solidFill>
            <a:schemeClr val="accent6">
              <a:lumMod val="40000"/>
              <a:lumOff val="60000"/>
            </a:schemeClr>
          </a:solidFill>
          <a:ln w="11176">
            <a:solidFill>
              <a:srgbClr val="000000"/>
            </a:solidFill>
            <a:round/>
            <a:headEnd/>
            <a:tailEnd/>
          </a:ln>
        </p:spPr>
        <p:txBody>
          <a:bodyPr lIns="91425" tIns="45712" rIns="91425" bIns="45712"/>
          <a:lstStyle/>
          <a:p>
            <a:endParaRPr lang="en-US"/>
          </a:p>
        </p:txBody>
      </p:sp>
      <p:sp>
        <p:nvSpPr>
          <p:cNvPr id="6" name="Freeform 5"/>
          <p:cNvSpPr>
            <a:spLocks/>
          </p:cNvSpPr>
          <p:nvPr/>
        </p:nvSpPr>
        <p:spPr bwMode="auto">
          <a:xfrm>
            <a:off x="5347100" y="2553461"/>
            <a:ext cx="1683544" cy="2508250"/>
          </a:xfrm>
          <a:custGeom>
            <a:avLst/>
            <a:gdLst>
              <a:gd name="T0" fmla="*/ 1188043518 w 2829"/>
              <a:gd name="T1" fmla="*/ 1705696491 h 3161"/>
              <a:gd name="T2" fmla="*/ 1781120652 w 2829"/>
              <a:gd name="T3" fmla="*/ 1990293598 h 3161"/>
              <a:gd name="T4" fmla="*/ 0 w 2829"/>
              <a:gd name="T5" fmla="*/ 0 h 3161"/>
              <a:gd name="T6" fmla="*/ 0 w 2829"/>
              <a:gd name="T7" fmla="*/ 397303309 h 3161"/>
              <a:gd name="T8" fmla="*/ 1188043518 w 2829"/>
              <a:gd name="T9" fmla="*/ 1705696491 h 3161"/>
              <a:gd name="T10" fmla="*/ 0 60000 65536"/>
              <a:gd name="T11" fmla="*/ 0 60000 65536"/>
              <a:gd name="T12" fmla="*/ 0 60000 65536"/>
              <a:gd name="T13" fmla="*/ 0 60000 65536"/>
              <a:gd name="T14" fmla="*/ 0 60000 65536"/>
              <a:gd name="T15" fmla="*/ 0 w 2829"/>
              <a:gd name="T16" fmla="*/ 0 h 3161"/>
              <a:gd name="T17" fmla="*/ 2829 w 2829"/>
              <a:gd name="T18" fmla="*/ 3161 h 3161"/>
            </a:gdLst>
            <a:ahLst/>
            <a:cxnLst>
              <a:cxn ang="T10">
                <a:pos x="T0" y="T1"/>
              </a:cxn>
              <a:cxn ang="T11">
                <a:pos x="T2" y="T3"/>
              </a:cxn>
              <a:cxn ang="T12">
                <a:pos x="T4" y="T5"/>
              </a:cxn>
              <a:cxn ang="T13">
                <a:pos x="T6" y="T7"/>
              </a:cxn>
              <a:cxn ang="T14">
                <a:pos x="T8" y="T9"/>
              </a:cxn>
            </a:cxnLst>
            <a:rect l="T15" t="T16" r="T17" b="T18"/>
            <a:pathLst>
              <a:path w="2829" h="3161">
                <a:moveTo>
                  <a:pt x="1887" y="2709"/>
                </a:moveTo>
                <a:lnTo>
                  <a:pt x="2829" y="3161"/>
                </a:lnTo>
                <a:lnTo>
                  <a:pt x="0" y="0"/>
                </a:lnTo>
                <a:lnTo>
                  <a:pt x="0" y="631"/>
                </a:lnTo>
                <a:lnTo>
                  <a:pt x="1887" y="2709"/>
                </a:lnTo>
                <a:close/>
              </a:path>
            </a:pathLst>
          </a:custGeom>
          <a:solidFill>
            <a:schemeClr val="accent1"/>
          </a:solidFill>
          <a:ln w="11176">
            <a:solidFill>
              <a:srgbClr val="000000"/>
            </a:solidFill>
            <a:round/>
            <a:headEnd/>
            <a:tailEnd/>
          </a:ln>
        </p:spPr>
        <p:txBody>
          <a:bodyPr lIns="91425" tIns="45712" rIns="91425" bIns="45712"/>
          <a:lstStyle/>
          <a:p>
            <a:endParaRPr lang="en-US"/>
          </a:p>
        </p:txBody>
      </p:sp>
      <p:sp>
        <p:nvSpPr>
          <p:cNvPr id="7" name="Rectangle 6"/>
          <p:cNvSpPr>
            <a:spLocks noChangeArrowheads="1"/>
          </p:cNvSpPr>
          <p:nvPr/>
        </p:nvSpPr>
        <p:spPr bwMode="auto">
          <a:xfrm>
            <a:off x="2381250" y="2929700"/>
            <a:ext cx="2400300" cy="839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473" tIns="44443" rIns="90473" bIns="44443">
            <a:spAutoFit/>
          </a:bodyPr>
          <a:lstStyle/>
          <a:p>
            <a:pPr algn="ctr" eaLnBrk="1" hangingPunct="1">
              <a:lnSpc>
                <a:spcPct val="90000"/>
              </a:lnSpc>
              <a:spcBef>
                <a:spcPct val="50000"/>
              </a:spcBef>
            </a:pPr>
            <a:r>
              <a:rPr lang="en-US" altLang="en-US" sz="2700" b="1" u="sng" dirty="0">
                <a:solidFill>
                  <a:srgbClr val="FF0000"/>
                </a:solidFill>
                <a:latin typeface="Times New Roman" pitchFamily="18" charset="0"/>
              </a:rPr>
              <a:t>Internal Marketing</a:t>
            </a:r>
          </a:p>
        </p:txBody>
      </p:sp>
      <p:sp>
        <p:nvSpPr>
          <p:cNvPr id="8" name="Rectangle 7"/>
          <p:cNvSpPr>
            <a:spLocks noChangeArrowheads="1"/>
          </p:cNvSpPr>
          <p:nvPr/>
        </p:nvSpPr>
        <p:spPr bwMode="auto">
          <a:xfrm>
            <a:off x="3998119" y="5283962"/>
            <a:ext cx="2544366" cy="339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473" tIns="44443" rIns="90473" bIns="44443">
            <a:spAutoFit/>
          </a:bodyPr>
          <a:lstStyle/>
          <a:p>
            <a:pPr algn="ctr" eaLnBrk="1" hangingPunct="1">
              <a:lnSpc>
                <a:spcPct val="90000"/>
              </a:lnSpc>
              <a:spcBef>
                <a:spcPct val="50000"/>
              </a:spcBef>
            </a:pPr>
            <a:r>
              <a:rPr lang="en-US" altLang="en-US" b="1">
                <a:solidFill>
                  <a:srgbClr val="C00000"/>
                </a:solidFill>
                <a:latin typeface="Times New Roman" pitchFamily="18" charset="0"/>
              </a:rPr>
              <a:t>Interactive Marketing</a:t>
            </a:r>
          </a:p>
        </p:txBody>
      </p:sp>
      <p:sp>
        <p:nvSpPr>
          <p:cNvPr id="9" name="Rectangle 8"/>
          <p:cNvSpPr>
            <a:spLocks noChangeArrowheads="1"/>
          </p:cNvSpPr>
          <p:nvPr/>
        </p:nvSpPr>
        <p:spPr bwMode="auto">
          <a:xfrm>
            <a:off x="6153155" y="2985097"/>
            <a:ext cx="1754981" cy="75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473" tIns="44443" rIns="90473" bIns="44443">
            <a:spAutoFit/>
          </a:bodyPr>
          <a:lstStyle/>
          <a:p>
            <a:pPr algn="ctr" eaLnBrk="1" hangingPunct="1">
              <a:lnSpc>
                <a:spcPct val="90000"/>
              </a:lnSpc>
              <a:spcBef>
                <a:spcPct val="50000"/>
              </a:spcBef>
            </a:pPr>
            <a:r>
              <a:rPr lang="en-US" altLang="en-US" sz="2400" b="1" dirty="0">
                <a:solidFill>
                  <a:srgbClr val="C00000"/>
                </a:solidFill>
                <a:latin typeface="Times New Roman" pitchFamily="18" charset="0"/>
              </a:rPr>
              <a:t>External Marketing</a:t>
            </a:r>
          </a:p>
        </p:txBody>
      </p:sp>
      <p:sp>
        <p:nvSpPr>
          <p:cNvPr id="10" name="Rectangle 9"/>
          <p:cNvSpPr>
            <a:spLocks noChangeArrowheads="1"/>
          </p:cNvSpPr>
          <p:nvPr/>
        </p:nvSpPr>
        <p:spPr bwMode="auto">
          <a:xfrm>
            <a:off x="4166128" y="1524001"/>
            <a:ext cx="2438139" cy="865351"/>
          </a:xfrm>
          <a:prstGeom prst="rect">
            <a:avLst/>
          </a:prstGeom>
          <a:noFill/>
          <a:ln w="12700">
            <a:noFill/>
            <a:miter lim="800000"/>
            <a:headEnd/>
            <a:tailEnd/>
          </a:ln>
          <a:effectLst/>
        </p:spPr>
        <p:txBody>
          <a:bodyPr wrap="none" lIns="90473" tIns="44443" rIns="90473" bIns="44443">
            <a:spAutoFit/>
          </a:bodyPr>
          <a:lstStyle/>
          <a:p>
            <a:pPr algn="ctr">
              <a:lnSpc>
                <a:spcPct val="90000"/>
              </a:lnSpc>
              <a:defRPr/>
            </a:pPr>
            <a:r>
              <a:rPr lang="en-US" sz="2800" b="1" dirty="0">
                <a:solidFill>
                  <a:srgbClr val="669900"/>
                </a:solidFill>
                <a:effectLst>
                  <a:outerShdw blurRad="38100" dist="38100" dir="2700000" algn="tl">
                    <a:srgbClr val="000000"/>
                  </a:outerShdw>
                </a:effectLst>
                <a:latin typeface="Times New Roman" pitchFamily="18" charset="0"/>
              </a:rPr>
              <a:t>Company</a:t>
            </a:r>
          </a:p>
          <a:p>
            <a:pPr algn="ctr">
              <a:lnSpc>
                <a:spcPct val="90000"/>
              </a:lnSpc>
              <a:defRPr/>
            </a:pPr>
            <a:r>
              <a:rPr lang="en-US" sz="2800" b="1" dirty="0">
                <a:solidFill>
                  <a:srgbClr val="669900"/>
                </a:solidFill>
                <a:effectLst>
                  <a:outerShdw blurRad="38100" dist="38100" dir="2700000" algn="tl">
                    <a:srgbClr val="000000"/>
                  </a:outerShdw>
                </a:effectLst>
                <a:latin typeface="Times New Roman" pitchFamily="18" charset="0"/>
              </a:rPr>
              <a:t>(Management)</a:t>
            </a:r>
          </a:p>
        </p:txBody>
      </p:sp>
      <p:sp>
        <p:nvSpPr>
          <p:cNvPr id="11" name="Rectangle 10"/>
          <p:cNvSpPr>
            <a:spLocks noChangeArrowheads="1"/>
          </p:cNvSpPr>
          <p:nvPr/>
        </p:nvSpPr>
        <p:spPr bwMode="auto">
          <a:xfrm>
            <a:off x="6717509" y="5095052"/>
            <a:ext cx="1838616" cy="47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3" tIns="44443" rIns="90473" bIns="44443">
            <a:spAutoFit/>
          </a:bodyPr>
          <a:lstStyle/>
          <a:p>
            <a:pPr eaLnBrk="1" hangingPunct="1">
              <a:lnSpc>
                <a:spcPct val="90000"/>
              </a:lnSpc>
            </a:pPr>
            <a:r>
              <a:rPr lang="en-US" altLang="en-US" sz="2800" b="1">
                <a:solidFill>
                  <a:srgbClr val="669900"/>
                </a:solidFill>
                <a:latin typeface="Times New Roman" pitchFamily="18" charset="0"/>
              </a:rPr>
              <a:t>Customers</a:t>
            </a:r>
          </a:p>
        </p:txBody>
      </p:sp>
      <p:sp>
        <p:nvSpPr>
          <p:cNvPr id="12" name="Rectangle 11"/>
          <p:cNvSpPr>
            <a:spLocks noChangeArrowheads="1"/>
          </p:cNvSpPr>
          <p:nvPr/>
        </p:nvSpPr>
        <p:spPr bwMode="auto">
          <a:xfrm>
            <a:off x="2506269" y="5095052"/>
            <a:ext cx="1837012" cy="47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3" tIns="44443" rIns="90473" bIns="44443">
            <a:spAutoFit/>
          </a:bodyPr>
          <a:lstStyle/>
          <a:p>
            <a:pPr eaLnBrk="1" hangingPunct="1">
              <a:lnSpc>
                <a:spcPct val="90000"/>
              </a:lnSpc>
            </a:pPr>
            <a:r>
              <a:rPr lang="en-US" altLang="en-US" sz="2800" b="1">
                <a:solidFill>
                  <a:srgbClr val="669900"/>
                </a:solidFill>
                <a:latin typeface="Times New Roman" pitchFamily="18" charset="0"/>
              </a:rPr>
              <a:t>Employees</a:t>
            </a:r>
          </a:p>
        </p:txBody>
      </p:sp>
      <p:sp>
        <p:nvSpPr>
          <p:cNvPr id="13" name="Rectangle 12"/>
          <p:cNvSpPr>
            <a:spLocks noChangeArrowheads="1"/>
          </p:cNvSpPr>
          <p:nvPr/>
        </p:nvSpPr>
        <p:spPr bwMode="auto">
          <a:xfrm>
            <a:off x="2057400" y="3836164"/>
            <a:ext cx="2171700" cy="67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73" tIns="44443" rIns="90473" bIns="44443">
            <a:spAutoFit/>
          </a:bodyPr>
          <a:lstStyle/>
          <a:p>
            <a:pPr algn="ctr" eaLnBrk="1" hangingPunct="1">
              <a:lnSpc>
                <a:spcPct val="90000"/>
              </a:lnSpc>
            </a:pPr>
            <a:r>
              <a:rPr lang="en-US" altLang="en-US" sz="2100" i="1" dirty="0">
                <a:latin typeface="Times New Roman" pitchFamily="18" charset="0"/>
              </a:rPr>
              <a:t>“enabling the promise”</a:t>
            </a:r>
          </a:p>
        </p:txBody>
      </p:sp>
      <p:sp>
        <p:nvSpPr>
          <p:cNvPr id="14" name="Rectangle 13"/>
          <p:cNvSpPr>
            <a:spLocks noChangeArrowheads="1"/>
          </p:cNvSpPr>
          <p:nvPr/>
        </p:nvSpPr>
        <p:spPr bwMode="auto">
          <a:xfrm>
            <a:off x="4026694" y="5664961"/>
            <a:ext cx="2717006" cy="67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73" tIns="44443" rIns="90473" bIns="44443">
            <a:spAutoFit/>
          </a:bodyPr>
          <a:lstStyle/>
          <a:p>
            <a:pPr algn="ctr" eaLnBrk="1" hangingPunct="1">
              <a:lnSpc>
                <a:spcPct val="90000"/>
              </a:lnSpc>
            </a:pPr>
            <a:r>
              <a:rPr lang="en-US" altLang="en-US" sz="2100" i="1" dirty="0">
                <a:latin typeface="Times New Roman" pitchFamily="18" charset="0"/>
              </a:rPr>
              <a:t>“delivering the promise”</a:t>
            </a:r>
          </a:p>
        </p:txBody>
      </p:sp>
      <p:sp>
        <p:nvSpPr>
          <p:cNvPr id="15" name="Rectangle 14"/>
          <p:cNvSpPr>
            <a:spLocks noChangeArrowheads="1"/>
          </p:cNvSpPr>
          <p:nvPr/>
        </p:nvSpPr>
        <p:spPr bwMode="auto">
          <a:xfrm>
            <a:off x="6610350" y="3775835"/>
            <a:ext cx="1828800" cy="67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73" tIns="44443" rIns="90473" bIns="44443">
            <a:spAutoFit/>
          </a:bodyPr>
          <a:lstStyle/>
          <a:p>
            <a:pPr algn="ctr" eaLnBrk="1" hangingPunct="1">
              <a:lnSpc>
                <a:spcPct val="90000"/>
              </a:lnSpc>
            </a:pPr>
            <a:r>
              <a:rPr lang="en-US" altLang="en-US" sz="2100" i="1" dirty="0">
                <a:latin typeface="Times New Roman" pitchFamily="18" charset="0"/>
              </a:rPr>
              <a:t>“setting the promise”</a:t>
            </a:r>
          </a:p>
        </p:txBody>
      </p:sp>
      <p:sp>
        <p:nvSpPr>
          <p:cNvPr id="3" name="Footer Placeholder 2"/>
          <p:cNvSpPr>
            <a:spLocks noGrp="1"/>
          </p:cNvSpPr>
          <p:nvPr>
            <p:ph type="ftr" sz="quarter" idx="11"/>
          </p:nvPr>
        </p:nvSpPr>
        <p:spPr>
          <a:xfrm>
            <a:off x="933450" y="6311901"/>
            <a:ext cx="2895600" cy="365126"/>
          </a:xfrm>
        </p:spPr>
        <p:txBody>
          <a:bodyPr/>
          <a:lstStyle/>
          <a:p>
            <a:r>
              <a:rPr lang="en-US" dirty="0" smtClean="0"/>
              <a:t>MPK 2016 KELOMPOK 6</a:t>
            </a:r>
            <a:endParaRPr lang="en-US" dirty="0"/>
          </a:p>
        </p:txBody>
      </p:sp>
    </p:spTree>
    <p:extLst>
      <p:ext uri="{BB962C8B-B14F-4D97-AF65-F5344CB8AC3E}">
        <p14:creationId xmlns:p14="http://schemas.microsoft.com/office/powerpoint/2010/main" val="7818400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500"/>
                                        <p:tgtEl>
                                          <p:spTgt spid="5"/>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linds(horizontal)">
                                      <p:cBhvr>
                                        <p:cTn id="40" dur="500"/>
                                        <p:tgtEl>
                                          <p:spTgt spid="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linds(horizontal)">
                                      <p:cBhvr>
                                        <p:cTn id="45" dur="500"/>
                                        <p:tgtEl>
                                          <p:spTgt spid="1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linds(horizontal)">
                                      <p:cBhvr>
                                        <p:cTn id="50" dur="500"/>
                                        <p:tgtEl>
                                          <p:spTgt spid="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linds(horizontal)">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checkerboard(across)">
                                      <p:cBhvr>
                                        <p:cTn id="60" dur="500"/>
                                        <p:tgtEl>
                                          <p:spTgt spid="7"/>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blinds(horizontal)">
                                      <p:cBhvr>
                                        <p:cTn id="6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p:bldP spid="8" grpId="0"/>
      <p:bldP spid="9" grpId="0"/>
      <p:bldP spid="10" grpId="0"/>
      <p:bldP spid="11" grpId="0"/>
      <p:bldP spid="12" grpId="0"/>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Dimensi</a:t>
            </a:r>
            <a:r>
              <a:rPr lang="en-US" b="1" dirty="0" smtClean="0"/>
              <a:t> Internal Marketing</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820010"/>
              </p:ext>
            </p:extLst>
          </p:nvPr>
        </p:nvGraphicFramePr>
        <p:xfrm>
          <a:off x="457202" y="160020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12624" y="2057400"/>
            <a:ext cx="648813" cy="914400"/>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7089" y="3324226"/>
            <a:ext cx="903567" cy="913606"/>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1163" y="4838701"/>
            <a:ext cx="884711" cy="809625"/>
          </a:xfrm>
          <a:prstGeom prst="rect">
            <a:avLst/>
          </a:prstGeom>
        </p:spPr>
      </p:pic>
      <p:sp>
        <p:nvSpPr>
          <p:cNvPr id="3" name="Footer Placeholder 2"/>
          <p:cNvSpPr>
            <a:spLocks noGrp="1"/>
          </p:cNvSpPr>
          <p:nvPr>
            <p:ph type="ftr" sz="quarter" idx="11"/>
          </p:nvPr>
        </p:nvSpPr>
        <p:spPr/>
        <p:txBody>
          <a:bodyPr/>
          <a:lstStyle/>
          <a:p>
            <a:r>
              <a:rPr lang="en-US" smtClean="0"/>
              <a:t>MPK 2016 KELOMPOK 6</a:t>
            </a:r>
            <a:endParaRPr lang="en-US"/>
          </a:p>
        </p:txBody>
      </p:sp>
    </p:spTree>
    <p:extLst>
      <p:ext uri="{BB962C8B-B14F-4D97-AF65-F5344CB8AC3E}">
        <p14:creationId xmlns:p14="http://schemas.microsoft.com/office/powerpoint/2010/main" val="1070671338"/>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i="1" dirty="0"/>
              <a:t>Service Training </a:t>
            </a:r>
            <a:r>
              <a:rPr lang="en-US" b="1" i="1" dirty="0" err="1" smtClean="0"/>
              <a:t>Programmes</a:t>
            </a:r>
            <a:endParaRPr lang="en-US" b="1" dirty="0"/>
          </a:p>
        </p:txBody>
      </p:sp>
      <p:sp>
        <p:nvSpPr>
          <p:cNvPr id="3" name="Content Placeholder 2"/>
          <p:cNvSpPr>
            <a:spLocks noGrp="1"/>
          </p:cNvSpPr>
          <p:nvPr>
            <p:ph idx="1"/>
          </p:nvPr>
        </p:nvSpPr>
        <p:spPr/>
        <p:txBody>
          <a:bodyPr>
            <a:noAutofit/>
          </a:bodyPr>
          <a:lstStyle/>
          <a:p>
            <a:pPr marL="0" indent="0" algn="just">
              <a:buNone/>
            </a:pPr>
            <a:r>
              <a:rPr lang="en-US" sz="2800" i="1" dirty="0">
                <a:latin typeface="Candara" pitchFamily="34" charset="0"/>
              </a:rPr>
              <a:t>Service training </a:t>
            </a:r>
            <a:r>
              <a:rPr lang="en-US" sz="2800" i="1" dirty="0" err="1">
                <a:latin typeface="Candara" pitchFamily="34" charset="0"/>
              </a:rPr>
              <a:t>programmes</a:t>
            </a:r>
            <a:r>
              <a:rPr lang="en-US" sz="2800" i="1" dirty="0">
                <a:latin typeface="Candara" pitchFamily="34" charset="0"/>
              </a:rPr>
              <a:t> </a:t>
            </a:r>
            <a:r>
              <a:rPr lang="en-US" sz="2800" dirty="0" err="1">
                <a:latin typeface="Candara" pitchFamily="34" charset="0"/>
              </a:rPr>
              <a:t>adalah</a:t>
            </a:r>
            <a:r>
              <a:rPr lang="en-US" sz="2800" dirty="0">
                <a:latin typeface="Candara" pitchFamily="34" charset="0"/>
              </a:rPr>
              <a:t> </a:t>
            </a:r>
            <a:r>
              <a:rPr lang="en-US" sz="2800" dirty="0" err="1">
                <a:latin typeface="Candara" pitchFamily="34" charset="0"/>
              </a:rPr>
              <a:t>kesadaran</a:t>
            </a:r>
            <a:r>
              <a:rPr lang="en-US" sz="2800" dirty="0">
                <a:latin typeface="Candara" pitchFamily="34" charset="0"/>
              </a:rPr>
              <a:t> </a:t>
            </a:r>
            <a:r>
              <a:rPr lang="en-US" sz="2800" dirty="0" err="1">
                <a:latin typeface="Candara" pitchFamily="34" charset="0"/>
              </a:rPr>
              <a:t>manajemen</a:t>
            </a:r>
            <a:r>
              <a:rPr lang="en-US" sz="2800" dirty="0">
                <a:latin typeface="Candara" pitchFamily="34" charset="0"/>
              </a:rPr>
              <a:t> </a:t>
            </a:r>
            <a:r>
              <a:rPr lang="en-US" sz="2800" dirty="0" err="1">
                <a:latin typeface="Candara" pitchFamily="34" charset="0"/>
              </a:rPr>
              <a:t>dan</a:t>
            </a:r>
            <a:r>
              <a:rPr lang="en-US" sz="2800" dirty="0">
                <a:latin typeface="Candara" pitchFamily="34" charset="0"/>
              </a:rPr>
              <a:t> </a:t>
            </a:r>
            <a:r>
              <a:rPr lang="en-US" sz="2800" dirty="0" err="1">
                <a:latin typeface="Candara" pitchFamily="34" charset="0"/>
              </a:rPr>
              <a:t>pimpinan</a:t>
            </a:r>
            <a:r>
              <a:rPr lang="en-US" sz="2800" dirty="0">
                <a:latin typeface="Candara" pitchFamily="34" charset="0"/>
              </a:rPr>
              <a:t> </a:t>
            </a:r>
            <a:r>
              <a:rPr lang="en-US" sz="2800" dirty="0" err="1">
                <a:latin typeface="Candara" pitchFamily="34" charset="0"/>
              </a:rPr>
              <a:t>untuk</a:t>
            </a:r>
            <a:r>
              <a:rPr lang="en-US" sz="2800" dirty="0">
                <a:latin typeface="Candara" pitchFamily="34" charset="0"/>
              </a:rPr>
              <a:t> </a:t>
            </a:r>
            <a:r>
              <a:rPr lang="en-US" sz="2800" dirty="0" err="1">
                <a:latin typeface="Candara" pitchFamily="34" charset="0"/>
              </a:rPr>
              <a:t>memberikan</a:t>
            </a:r>
            <a:r>
              <a:rPr lang="en-US" sz="2800" dirty="0">
                <a:latin typeface="Candara" pitchFamily="34" charset="0"/>
              </a:rPr>
              <a:t> </a:t>
            </a:r>
            <a:r>
              <a:rPr lang="en-US" sz="2800" dirty="0" err="1">
                <a:latin typeface="Candara" pitchFamily="34" charset="0"/>
              </a:rPr>
              <a:t>pelayanan</a:t>
            </a:r>
            <a:r>
              <a:rPr lang="en-US" sz="2800" dirty="0">
                <a:latin typeface="Candara" pitchFamily="34" charset="0"/>
              </a:rPr>
              <a:t> yang </a:t>
            </a:r>
            <a:r>
              <a:rPr lang="en-US" sz="2800" dirty="0" err="1">
                <a:latin typeface="Candara" pitchFamily="34" charset="0"/>
              </a:rPr>
              <a:t>baik</a:t>
            </a:r>
            <a:r>
              <a:rPr lang="en-US" sz="2800" dirty="0">
                <a:latin typeface="Candara" pitchFamily="34" charset="0"/>
              </a:rPr>
              <a:t> </a:t>
            </a:r>
            <a:r>
              <a:rPr lang="en-US" sz="2800" dirty="0" err="1">
                <a:latin typeface="Candara" pitchFamily="34" charset="0"/>
              </a:rPr>
              <a:t>kepada</a:t>
            </a:r>
            <a:r>
              <a:rPr lang="en-US" sz="2800" dirty="0">
                <a:latin typeface="Candara" pitchFamily="34" charset="0"/>
              </a:rPr>
              <a:t> para </a:t>
            </a:r>
            <a:r>
              <a:rPr lang="en-US" sz="2800" dirty="0" err="1">
                <a:latin typeface="Candara" pitchFamily="34" charset="0"/>
              </a:rPr>
              <a:t>karyawan</a:t>
            </a:r>
            <a:r>
              <a:rPr lang="en-US" sz="2800" dirty="0">
                <a:latin typeface="Candara" pitchFamily="34" charset="0"/>
              </a:rPr>
              <a:t> </a:t>
            </a:r>
            <a:r>
              <a:rPr lang="en-US" sz="2800" dirty="0" err="1">
                <a:latin typeface="Candara" pitchFamily="34" charset="0"/>
              </a:rPr>
              <a:t>dan</a:t>
            </a:r>
            <a:r>
              <a:rPr lang="en-US" sz="2800" dirty="0">
                <a:latin typeface="Candara" pitchFamily="34" charset="0"/>
              </a:rPr>
              <a:t> </a:t>
            </a:r>
            <a:r>
              <a:rPr lang="en-US" sz="2800" dirty="0" err="1">
                <a:latin typeface="Candara" pitchFamily="34" charset="0"/>
              </a:rPr>
              <a:t>kesadaran</a:t>
            </a:r>
            <a:r>
              <a:rPr lang="en-US" sz="2800" dirty="0">
                <a:latin typeface="Candara" pitchFamily="34" charset="0"/>
              </a:rPr>
              <a:t> </a:t>
            </a:r>
            <a:r>
              <a:rPr lang="en-US" sz="2800" dirty="0" err="1">
                <a:latin typeface="Candara" pitchFamily="34" charset="0"/>
              </a:rPr>
              <a:t>manajemen</a:t>
            </a:r>
            <a:r>
              <a:rPr lang="en-US" sz="2800" dirty="0">
                <a:latin typeface="Candara" pitchFamily="34" charset="0"/>
              </a:rPr>
              <a:t> </a:t>
            </a:r>
            <a:r>
              <a:rPr lang="en-US" sz="2800" dirty="0" err="1">
                <a:latin typeface="Candara" pitchFamily="34" charset="0"/>
              </a:rPr>
              <a:t>bahwa</a:t>
            </a:r>
            <a:r>
              <a:rPr lang="en-US" sz="2800" dirty="0">
                <a:latin typeface="Candara" pitchFamily="34" charset="0"/>
              </a:rPr>
              <a:t> </a:t>
            </a:r>
            <a:r>
              <a:rPr lang="en-US" sz="2800" dirty="0" err="1">
                <a:latin typeface="Candara" pitchFamily="34" charset="0"/>
              </a:rPr>
              <a:t>pengembangan</a:t>
            </a:r>
            <a:r>
              <a:rPr lang="en-US" sz="2800" dirty="0">
                <a:latin typeface="Candara" pitchFamily="34" charset="0"/>
              </a:rPr>
              <a:t> </a:t>
            </a:r>
            <a:r>
              <a:rPr lang="en-US" sz="2800" dirty="0" err="1">
                <a:latin typeface="Candara" pitchFamily="34" charset="0"/>
              </a:rPr>
              <a:t>pengetahuan</a:t>
            </a:r>
            <a:r>
              <a:rPr lang="en-US" sz="2800" dirty="0">
                <a:latin typeface="Candara" pitchFamily="34" charset="0"/>
              </a:rPr>
              <a:t> </a:t>
            </a:r>
            <a:r>
              <a:rPr lang="en-US" sz="2800" dirty="0" err="1">
                <a:latin typeface="Candara" pitchFamily="34" charset="0"/>
              </a:rPr>
              <a:t>dan</a:t>
            </a:r>
            <a:r>
              <a:rPr lang="en-US" sz="2800" dirty="0">
                <a:latin typeface="Candara" pitchFamily="34" charset="0"/>
              </a:rPr>
              <a:t> </a:t>
            </a:r>
            <a:r>
              <a:rPr lang="en-US" sz="2800" dirty="0" err="1">
                <a:latin typeface="Candara" pitchFamily="34" charset="0"/>
              </a:rPr>
              <a:t>keahlian</a:t>
            </a:r>
            <a:r>
              <a:rPr lang="en-US" sz="2800" dirty="0">
                <a:latin typeface="Candara" pitchFamily="34" charset="0"/>
              </a:rPr>
              <a:t> para </a:t>
            </a:r>
            <a:r>
              <a:rPr lang="en-US" sz="2800" dirty="0" err="1">
                <a:latin typeface="Candara" pitchFamily="34" charset="0"/>
              </a:rPr>
              <a:t>karyawan</a:t>
            </a:r>
            <a:r>
              <a:rPr lang="en-US" sz="2800" dirty="0">
                <a:latin typeface="Candara" pitchFamily="34" charset="0"/>
              </a:rPr>
              <a:t> </a:t>
            </a:r>
            <a:r>
              <a:rPr lang="en-US" sz="2800" dirty="0" err="1">
                <a:latin typeface="Candara" pitchFamily="34" charset="0"/>
              </a:rPr>
              <a:t>adalah</a:t>
            </a:r>
            <a:r>
              <a:rPr lang="en-US" sz="2800" dirty="0">
                <a:latin typeface="Candara" pitchFamily="34" charset="0"/>
              </a:rPr>
              <a:t> </a:t>
            </a:r>
            <a:r>
              <a:rPr lang="en-US" sz="2800" dirty="0" err="1">
                <a:latin typeface="Candara" pitchFamily="34" charset="0"/>
              </a:rPr>
              <a:t>sebuah</a:t>
            </a:r>
            <a:r>
              <a:rPr lang="en-US" sz="2800" dirty="0">
                <a:latin typeface="Candara" pitchFamily="34" charset="0"/>
              </a:rPr>
              <a:t> </a:t>
            </a:r>
            <a:r>
              <a:rPr lang="en-US" sz="2800" dirty="0" err="1">
                <a:latin typeface="Candara" pitchFamily="34" charset="0"/>
              </a:rPr>
              <a:t>investasi</a:t>
            </a:r>
            <a:r>
              <a:rPr lang="en-US" sz="2800" dirty="0">
                <a:latin typeface="Candara" pitchFamily="34" charset="0"/>
              </a:rPr>
              <a:t> </a:t>
            </a:r>
            <a:r>
              <a:rPr lang="en-US" sz="2800" dirty="0" err="1">
                <a:latin typeface="Candara" pitchFamily="34" charset="0"/>
              </a:rPr>
              <a:t>bagi</a:t>
            </a:r>
            <a:r>
              <a:rPr lang="en-US" sz="2800" dirty="0">
                <a:latin typeface="Candara" pitchFamily="34" charset="0"/>
              </a:rPr>
              <a:t> </a:t>
            </a:r>
            <a:r>
              <a:rPr lang="en-US" sz="2800" dirty="0" err="1">
                <a:latin typeface="Candara" pitchFamily="34" charset="0"/>
              </a:rPr>
              <a:t>mereka</a:t>
            </a:r>
            <a:r>
              <a:rPr lang="en-US" sz="2800" dirty="0">
                <a:latin typeface="Candara" pitchFamily="34" charset="0"/>
              </a:rPr>
              <a:t>. </a:t>
            </a:r>
            <a:r>
              <a:rPr lang="en-US" sz="2800" dirty="0" err="1">
                <a:latin typeface="Candara" pitchFamily="34" charset="0"/>
              </a:rPr>
              <a:t>Organisasi</a:t>
            </a:r>
            <a:r>
              <a:rPr lang="en-US" sz="2800" dirty="0">
                <a:latin typeface="Candara" pitchFamily="34" charset="0"/>
              </a:rPr>
              <a:t> </a:t>
            </a:r>
            <a:r>
              <a:rPr lang="en-US" sz="2800" dirty="0" err="1">
                <a:latin typeface="Candara" pitchFamily="34" charset="0"/>
              </a:rPr>
              <a:t>juga</a:t>
            </a:r>
            <a:r>
              <a:rPr lang="en-US" sz="2800" dirty="0">
                <a:latin typeface="Candara" pitchFamily="34" charset="0"/>
              </a:rPr>
              <a:t> </a:t>
            </a:r>
            <a:r>
              <a:rPr lang="en-US" sz="2800" dirty="0" err="1">
                <a:latin typeface="Candara" pitchFamily="34" charset="0"/>
              </a:rPr>
              <a:t>harus</a:t>
            </a:r>
            <a:r>
              <a:rPr lang="en-US" sz="2800" dirty="0">
                <a:latin typeface="Candara" pitchFamily="34" charset="0"/>
              </a:rPr>
              <a:t> </a:t>
            </a:r>
            <a:r>
              <a:rPr lang="en-US" sz="2800" dirty="0" err="1">
                <a:latin typeface="Candara" pitchFamily="34" charset="0"/>
              </a:rPr>
              <a:t>memiliki</a:t>
            </a:r>
            <a:r>
              <a:rPr lang="en-US" sz="2800" dirty="0">
                <a:latin typeface="Candara" pitchFamily="34" charset="0"/>
              </a:rPr>
              <a:t> </a:t>
            </a:r>
            <a:r>
              <a:rPr lang="en-US" sz="2800" dirty="0" err="1">
                <a:latin typeface="Candara" pitchFamily="34" charset="0"/>
              </a:rPr>
              <a:t>fleksibilitas</a:t>
            </a:r>
            <a:r>
              <a:rPr lang="en-US" sz="2800" dirty="0">
                <a:latin typeface="Candara" pitchFamily="34" charset="0"/>
              </a:rPr>
              <a:t> </a:t>
            </a:r>
            <a:r>
              <a:rPr lang="en-US" sz="2800" dirty="0" err="1">
                <a:latin typeface="Candara" pitchFamily="34" charset="0"/>
              </a:rPr>
              <a:t>dalam</a:t>
            </a:r>
            <a:r>
              <a:rPr lang="en-US" sz="2800" dirty="0">
                <a:latin typeface="Candara" pitchFamily="34" charset="0"/>
              </a:rPr>
              <a:t> </a:t>
            </a:r>
            <a:r>
              <a:rPr lang="en-US" sz="2800" dirty="0" err="1">
                <a:latin typeface="Candara" pitchFamily="34" charset="0"/>
              </a:rPr>
              <a:t>mengakomodasi</a:t>
            </a:r>
            <a:r>
              <a:rPr lang="en-US" sz="2800" dirty="0">
                <a:latin typeface="Candara" pitchFamily="34" charset="0"/>
              </a:rPr>
              <a:t> </a:t>
            </a:r>
            <a:r>
              <a:rPr lang="en-US" sz="2800" dirty="0" err="1">
                <a:latin typeface="Candara" pitchFamily="34" charset="0"/>
              </a:rPr>
              <a:t>kebutuhan</a:t>
            </a:r>
            <a:r>
              <a:rPr lang="en-US" sz="2800" dirty="0">
                <a:latin typeface="Candara" pitchFamily="34" charset="0"/>
              </a:rPr>
              <a:t> </a:t>
            </a:r>
            <a:r>
              <a:rPr lang="en-US" sz="2800" dirty="0" err="1">
                <a:latin typeface="Candara" pitchFamily="34" charset="0"/>
              </a:rPr>
              <a:t>karyawan</a:t>
            </a:r>
            <a:r>
              <a:rPr lang="en-US" sz="2800" dirty="0">
                <a:latin typeface="Candara" pitchFamily="34" charset="0"/>
              </a:rPr>
              <a:t>. </a:t>
            </a:r>
            <a:r>
              <a:rPr lang="en-US" sz="2800" i="1" dirty="0">
                <a:latin typeface="Candara" pitchFamily="34" charset="0"/>
              </a:rPr>
              <a:t>Service training program </a:t>
            </a:r>
            <a:r>
              <a:rPr lang="en-US" sz="2800" dirty="0" err="1">
                <a:latin typeface="Candara" pitchFamily="34" charset="0"/>
              </a:rPr>
              <a:t>dilaksanakan</a:t>
            </a:r>
            <a:r>
              <a:rPr lang="en-US" sz="2800" dirty="0">
                <a:latin typeface="Candara" pitchFamily="34" charset="0"/>
              </a:rPr>
              <a:t> </a:t>
            </a:r>
            <a:r>
              <a:rPr lang="en-US" sz="2800" dirty="0" err="1">
                <a:latin typeface="Candara" pitchFamily="34" charset="0"/>
              </a:rPr>
              <a:t>oleh</a:t>
            </a:r>
            <a:r>
              <a:rPr lang="en-US" sz="2800" dirty="0">
                <a:latin typeface="Candara" pitchFamily="34" charset="0"/>
              </a:rPr>
              <a:t> </a:t>
            </a:r>
            <a:r>
              <a:rPr lang="en-US" sz="2800" dirty="0" err="1">
                <a:latin typeface="Candara" pitchFamily="34" charset="0"/>
              </a:rPr>
              <a:t>organisasi</a:t>
            </a:r>
            <a:r>
              <a:rPr lang="en-US" sz="2800" dirty="0">
                <a:latin typeface="Candara" pitchFamily="34" charset="0"/>
              </a:rPr>
              <a:t> </a:t>
            </a:r>
            <a:r>
              <a:rPr lang="en-US" sz="2800" dirty="0" err="1">
                <a:latin typeface="Candara" pitchFamily="34" charset="0"/>
              </a:rPr>
              <a:t>untuk</a:t>
            </a:r>
            <a:r>
              <a:rPr lang="en-US" sz="2800" dirty="0">
                <a:latin typeface="Candara" pitchFamily="34" charset="0"/>
              </a:rPr>
              <a:t> </a:t>
            </a:r>
            <a:r>
              <a:rPr lang="en-US" sz="2800" dirty="0" err="1">
                <a:latin typeface="Candara" pitchFamily="34" charset="0"/>
              </a:rPr>
              <a:t>melatih</a:t>
            </a:r>
            <a:r>
              <a:rPr lang="en-US" sz="2800" dirty="0">
                <a:latin typeface="Candara" pitchFamily="34" charset="0"/>
              </a:rPr>
              <a:t> para </a:t>
            </a:r>
            <a:r>
              <a:rPr lang="en-US" sz="2800" dirty="0" err="1">
                <a:latin typeface="Candara" pitchFamily="34" charset="0"/>
              </a:rPr>
              <a:t>karyawan</a:t>
            </a:r>
            <a:r>
              <a:rPr lang="en-US" sz="2800" dirty="0">
                <a:latin typeface="Candara" pitchFamily="34" charset="0"/>
              </a:rPr>
              <a:t> </a:t>
            </a:r>
            <a:r>
              <a:rPr lang="en-US" sz="2800" dirty="0" err="1">
                <a:latin typeface="Candara" pitchFamily="34" charset="0"/>
              </a:rPr>
              <a:t>dalam</a:t>
            </a:r>
            <a:r>
              <a:rPr lang="en-US" sz="2800" dirty="0">
                <a:latin typeface="Candara" pitchFamily="34" charset="0"/>
              </a:rPr>
              <a:t> </a:t>
            </a:r>
            <a:r>
              <a:rPr lang="en-US" sz="2800" dirty="0" err="1">
                <a:latin typeface="Candara" pitchFamily="34" charset="0"/>
              </a:rPr>
              <a:t>menjalankan</a:t>
            </a:r>
            <a:r>
              <a:rPr lang="en-US" sz="2800" dirty="0">
                <a:latin typeface="Candara" pitchFamily="34" charset="0"/>
              </a:rPr>
              <a:t> </a:t>
            </a:r>
            <a:r>
              <a:rPr lang="en-US" sz="2800" dirty="0" err="1">
                <a:latin typeface="Candara" pitchFamily="34" charset="0"/>
              </a:rPr>
              <a:t>pelayanan</a:t>
            </a:r>
            <a:r>
              <a:rPr lang="en-US" sz="2800" dirty="0">
                <a:latin typeface="Candara" pitchFamily="34" charset="0"/>
              </a:rPr>
              <a:t> </a:t>
            </a:r>
            <a:r>
              <a:rPr lang="en-US" sz="2800" dirty="0" err="1">
                <a:latin typeface="Candara" pitchFamily="34" charset="0"/>
              </a:rPr>
              <a:t>kepada</a:t>
            </a:r>
            <a:r>
              <a:rPr lang="en-US" sz="2800" dirty="0">
                <a:latin typeface="Candara" pitchFamily="34" charset="0"/>
              </a:rPr>
              <a:t> para </a:t>
            </a:r>
            <a:r>
              <a:rPr lang="en-US" sz="2800" dirty="0" err="1">
                <a:latin typeface="Candara" pitchFamily="34" charset="0"/>
              </a:rPr>
              <a:t>konsumen</a:t>
            </a:r>
            <a:r>
              <a:rPr lang="en-US" sz="2800" dirty="0">
                <a:latin typeface="Candara" pitchFamily="34" charset="0"/>
              </a:rPr>
              <a:t> </a:t>
            </a:r>
            <a:r>
              <a:rPr lang="en-US" sz="2800" dirty="0" err="1">
                <a:latin typeface="Candara" pitchFamily="34" charset="0"/>
              </a:rPr>
              <a:t>eksternal</a:t>
            </a:r>
            <a:r>
              <a:rPr lang="en-US" sz="2800" dirty="0">
                <a:latin typeface="Candara" pitchFamily="34" charset="0"/>
              </a:rPr>
              <a:t>.</a:t>
            </a:r>
          </a:p>
        </p:txBody>
      </p:sp>
      <p:sp>
        <p:nvSpPr>
          <p:cNvPr id="4" name="Footer Placeholder 3"/>
          <p:cNvSpPr>
            <a:spLocks noGrp="1"/>
          </p:cNvSpPr>
          <p:nvPr>
            <p:ph type="ftr" sz="quarter" idx="11"/>
          </p:nvPr>
        </p:nvSpPr>
        <p:spPr/>
        <p:txBody>
          <a:bodyPr/>
          <a:lstStyle/>
          <a:p>
            <a:r>
              <a:rPr lang="en-US" smtClean="0"/>
              <a:t>MPK 2016 KELOMPOK 6</a:t>
            </a:r>
            <a:endParaRPr lang="en-US"/>
          </a:p>
        </p:txBody>
      </p:sp>
    </p:spTree>
    <p:extLst>
      <p:ext uri="{BB962C8B-B14F-4D97-AF65-F5344CB8AC3E}">
        <p14:creationId xmlns:p14="http://schemas.microsoft.com/office/powerpoint/2010/main" val="2843092199"/>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b="1" i="1" dirty="0"/>
              <a:t>Performance </a:t>
            </a:r>
            <a:r>
              <a:rPr lang="en-US" b="1" i="1" dirty="0" smtClean="0"/>
              <a:t>Incentive</a:t>
            </a:r>
            <a:endParaRPr lang="en-US" b="1" dirty="0"/>
          </a:p>
        </p:txBody>
      </p:sp>
      <p:sp>
        <p:nvSpPr>
          <p:cNvPr id="3" name="Content Placeholder 2"/>
          <p:cNvSpPr>
            <a:spLocks noGrp="1"/>
          </p:cNvSpPr>
          <p:nvPr>
            <p:ph idx="1"/>
          </p:nvPr>
        </p:nvSpPr>
        <p:spPr>
          <a:xfrm>
            <a:off x="457202" y="1981200"/>
            <a:ext cx="8229600" cy="4144965"/>
          </a:xfrm>
        </p:spPr>
        <p:txBody>
          <a:bodyPr>
            <a:normAutofit fontScale="92500" lnSpcReduction="20000"/>
          </a:bodyPr>
          <a:lstStyle/>
          <a:p>
            <a:pPr marL="0" indent="0" algn="r">
              <a:buNone/>
            </a:pPr>
            <a:r>
              <a:rPr lang="en-US" sz="3600" b="1" i="1" dirty="0">
                <a:latin typeface="Candy Round BTN" pitchFamily="34" charset="0"/>
              </a:rPr>
              <a:t>Performance incentive </a:t>
            </a:r>
            <a:r>
              <a:rPr lang="en-US" sz="3600" b="1" dirty="0" err="1">
                <a:latin typeface="Candy Round BTN" pitchFamily="34" charset="0"/>
              </a:rPr>
              <a:t>adalah</a:t>
            </a:r>
            <a:r>
              <a:rPr lang="en-US" sz="3600" b="1" dirty="0">
                <a:latin typeface="Candy Round BTN" pitchFamily="34" charset="0"/>
              </a:rPr>
              <a:t> </a:t>
            </a:r>
            <a:r>
              <a:rPr lang="en-US" sz="3600" b="1" dirty="0" err="1">
                <a:latin typeface="Candy Round BTN" pitchFamily="34" charset="0"/>
              </a:rPr>
              <a:t>cara</a:t>
            </a:r>
            <a:r>
              <a:rPr lang="en-US" sz="3600" b="1" dirty="0">
                <a:latin typeface="Candy Round BTN" pitchFamily="34" charset="0"/>
              </a:rPr>
              <a:t> </a:t>
            </a:r>
            <a:r>
              <a:rPr lang="en-US" sz="3600" b="1" dirty="0" err="1">
                <a:latin typeface="Candy Round BTN" pitchFamily="34" charset="0"/>
              </a:rPr>
              <a:t>organisasi</a:t>
            </a:r>
            <a:r>
              <a:rPr lang="en-US" sz="3600" b="1" dirty="0">
                <a:latin typeface="Candy Round BTN" pitchFamily="34" charset="0"/>
              </a:rPr>
              <a:t> </a:t>
            </a:r>
            <a:r>
              <a:rPr lang="en-US" sz="3600" b="1" dirty="0" err="1">
                <a:latin typeface="Candy Round BTN" pitchFamily="34" charset="0"/>
              </a:rPr>
              <a:t>dalam</a:t>
            </a:r>
            <a:r>
              <a:rPr lang="en-US" sz="3600" b="1" dirty="0">
                <a:latin typeface="Candy Round BTN" pitchFamily="34" charset="0"/>
              </a:rPr>
              <a:t> </a:t>
            </a:r>
            <a:r>
              <a:rPr lang="en-US" sz="3600" b="1" dirty="0" err="1">
                <a:latin typeface="Candy Round BTN" pitchFamily="34" charset="0"/>
              </a:rPr>
              <a:t>memberikan</a:t>
            </a:r>
            <a:r>
              <a:rPr lang="en-US" sz="3600" b="1" dirty="0">
                <a:latin typeface="Candy Round BTN" pitchFamily="34" charset="0"/>
              </a:rPr>
              <a:t> </a:t>
            </a:r>
            <a:r>
              <a:rPr lang="en-US" sz="3600" b="1" i="1" dirty="0">
                <a:latin typeface="Candy Round BTN" pitchFamily="34" charset="0"/>
              </a:rPr>
              <a:t>reward </a:t>
            </a:r>
            <a:r>
              <a:rPr lang="en-US" sz="3600" b="1" dirty="0" err="1">
                <a:latin typeface="Candy Round BTN" pitchFamily="34" charset="0"/>
              </a:rPr>
              <a:t>terhadap</a:t>
            </a:r>
            <a:r>
              <a:rPr lang="en-US" sz="3600" b="1" dirty="0">
                <a:latin typeface="Candy Round BTN" pitchFamily="34" charset="0"/>
              </a:rPr>
              <a:t> </a:t>
            </a:r>
            <a:r>
              <a:rPr lang="en-US" sz="3600" b="1" dirty="0" err="1">
                <a:latin typeface="Candy Round BTN" pitchFamily="34" charset="0"/>
              </a:rPr>
              <a:t>karyawan</a:t>
            </a:r>
            <a:r>
              <a:rPr lang="en-US" sz="3600" b="1" dirty="0">
                <a:latin typeface="Candy Round BTN" pitchFamily="34" charset="0"/>
              </a:rPr>
              <a:t> yang </a:t>
            </a:r>
            <a:r>
              <a:rPr lang="en-US" sz="3600" b="1" dirty="0" err="1">
                <a:latin typeface="Candy Round BTN" pitchFamily="34" charset="0"/>
              </a:rPr>
              <a:t>berkeja</a:t>
            </a:r>
            <a:r>
              <a:rPr lang="en-US" sz="3600" b="1" dirty="0">
                <a:latin typeface="Candy Round BTN" pitchFamily="34" charset="0"/>
              </a:rPr>
              <a:t> </a:t>
            </a:r>
            <a:r>
              <a:rPr lang="en-US" sz="3600" b="1" dirty="0" err="1">
                <a:latin typeface="Candy Round BTN" pitchFamily="34" charset="0"/>
              </a:rPr>
              <a:t>dengan</a:t>
            </a:r>
            <a:r>
              <a:rPr lang="en-US" sz="3600" b="1" dirty="0">
                <a:latin typeface="Candy Round BTN" pitchFamily="34" charset="0"/>
              </a:rPr>
              <a:t> </a:t>
            </a:r>
            <a:r>
              <a:rPr lang="en-US" sz="3600" b="1" dirty="0" err="1">
                <a:latin typeface="Candy Round BTN" pitchFamily="34" charset="0"/>
              </a:rPr>
              <a:t>baik</a:t>
            </a:r>
            <a:r>
              <a:rPr lang="en-US" sz="3600" b="1" dirty="0">
                <a:latin typeface="Candy Round BTN" pitchFamily="34" charset="0"/>
              </a:rPr>
              <a:t> </a:t>
            </a:r>
            <a:r>
              <a:rPr lang="en-US" sz="3600" b="1" dirty="0" err="1">
                <a:latin typeface="Candy Round BTN" pitchFamily="34" charset="0"/>
              </a:rPr>
              <a:t>dan</a:t>
            </a:r>
            <a:r>
              <a:rPr lang="en-US" sz="3600" b="1" dirty="0">
                <a:latin typeface="Candy Round BTN" pitchFamily="34" charset="0"/>
              </a:rPr>
              <a:t> </a:t>
            </a:r>
            <a:r>
              <a:rPr lang="en-US" sz="3600" b="1" dirty="0" err="1">
                <a:latin typeface="Candy Round BTN" pitchFamily="34" charset="0"/>
              </a:rPr>
              <a:t>memberikan</a:t>
            </a:r>
            <a:r>
              <a:rPr lang="en-US" sz="3600" b="1" dirty="0">
                <a:latin typeface="Candy Round BTN" pitchFamily="34" charset="0"/>
              </a:rPr>
              <a:t> </a:t>
            </a:r>
            <a:r>
              <a:rPr lang="en-US" sz="3600" b="1" dirty="0" err="1">
                <a:latin typeface="Candy Round BTN" pitchFamily="34" charset="0"/>
              </a:rPr>
              <a:t>kontribusi</a:t>
            </a:r>
            <a:r>
              <a:rPr lang="en-US" sz="3600" b="1" dirty="0">
                <a:latin typeface="Candy Round BTN" pitchFamily="34" charset="0"/>
              </a:rPr>
              <a:t> </a:t>
            </a:r>
            <a:r>
              <a:rPr lang="en-US" sz="3600" b="1" dirty="0" err="1">
                <a:latin typeface="Candy Round BTN" pitchFamily="34" charset="0"/>
              </a:rPr>
              <a:t>terhadap</a:t>
            </a:r>
            <a:r>
              <a:rPr lang="en-US" sz="3600" b="1" dirty="0">
                <a:latin typeface="Candy Round BTN" pitchFamily="34" charset="0"/>
              </a:rPr>
              <a:t> </a:t>
            </a:r>
            <a:r>
              <a:rPr lang="en-US" sz="3600" b="1" dirty="0" err="1">
                <a:latin typeface="Candy Round BTN" pitchFamily="34" charset="0"/>
              </a:rPr>
              <a:t>visi</a:t>
            </a:r>
            <a:r>
              <a:rPr lang="en-US" sz="3600" b="1" dirty="0">
                <a:latin typeface="Candy Round BTN" pitchFamily="34" charset="0"/>
              </a:rPr>
              <a:t> </a:t>
            </a:r>
            <a:r>
              <a:rPr lang="en-US" sz="3600" b="1" dirty="0" err="1">
                <a:latin typeface="Candy Round BTN" pitchFamily="34" charset="0"/>
              </a:rPr>
              <a:t>organisasi</a:t>
            </a:r>
            <a:r>
              <a:rPr lang="en-US" sz="3600" b="1" dirty="0">
                <a:latin typeface="Candy Round BTN" pitchFamily="34" charset="0"/>
              </a:rPr>
              <a:t>. </a:t>
            </a:r>
            <a:r>
              <a:rPr lang="en-US" sz="3600" b="1" i="1" dirty="0">
                <a:latin typeface="Candy Round BTN" pitchFamily="34" charset="0"/>
              </a:rPr>
              <a:t>Performance incentive </a:t>
            </a:r>
            <a:r>
              <a:rPr lang="en-US" sz="3600" b="1" dirty="0" err="1">
                <a:latin typeface="Candy Round BTN" pitchFamily="34" charset="0"/>
              </a:rPr>
              <a:t>juga</a:t>
            </a:r>
            <a:r>
              <a:rPr lang="en-US" sz="3600" b="1" dirty="0">
                <a:latin typeface="Candy Round BTN" pitchFamily="34" charset="0"/>
              </a:rPr>
              <a:t> </a:t>
            </a:r>
            <a:r>
              <a:rPr lang="en-US" sz="3600" b="1" dirty="0" err="1">
                <a:latin typeface="Candy Round BTN" pitchFamily="34" charset="0"/>
              </a:rPr>
              <a:t>diberikan</a:t>
            </a:r>
            <a:r>
              <a:rPr lang="en-US" sz="3600" b="1" dirty="0">
                <a:latin typeface="Candy Round BTN" pitchFamily="34" charset="0"/>
              </a:rPr>
              <a:t> </a:t>
            </a:r>
            <a:r>
              <a:rPr lang="en-US" sz="3600" b="1" dirty="0" err="1">
                <a:latin typeface="Candy Round BTN" pitchFamily="34" charset="0"/>
              </a:rPr>
              <a:t>kepada</a:t>
            </a:r>
            <a:r>
              <a:rPr lang="en-US" sz="3600" b="1" dirty="0">
                <a:latin typeface="Candy Round BTN" pitchFamily="34" charset="0"/>
              </a:rPr>
              <a:t> </a:t>
            </a:r>
            <a:r>
              <a:rPr lang="en-US" sz="3600" b="1" dirty="0" err="1">
                <a:latin typeface="Candy Round BTN" pitchFamily="34" charset="0"/>
              </a:rPr>
              <a:t>karyawan</a:t>
            </a:r>
            <a:r>
              <a:rPr lang="en-US" sz="3600" b="1" dirty="0">
                <a:latin typeface="Candy Round BTN" pitchFamily="34" charset="0"/>
              </a:rPr>
              <a:t> yang </a:t>
            </a:r>
            <a:r>
              <a:rPr lang="en-US" sz="3600" b="1" dirty="0" err="1">
                <a:latin typeface="Candy Round BTN" pitchFamily="34" charset="0"/>
              </a:rPr>
              <a:t>telah</a:t>
            </a:r>
            <a:r>
              <a:rPr lang="en-US" sz="3600" b="1" dirty="0">
                <a:latin typeface="Candy Round BTN" pitchFamily="34" charset="0"/>
              </a:rPr>
              <a:t> </a:t>
            </a:r>
            <a:r>
              <a:rPr lang="en-US" sz="3600" b="1" dirty="0" err="1">
                <a:latin typeface="Candy Round BTN" pitchFamily="34" charset="0"/>
              </a:rPr>
              <a:t>melakukan</a:t>
            </a:r>
            <a:r>
              <a:rPr lang="en-US" sz="3600" b="1" dirty="0">
                <a:latin typeface="Candy Round BTN" pitchFamily="34" charset="0"/>
              </a:rPr>
              <a:t> </a:t>
            </a:r>
            <a:r>
              <a:rPr lang="en-US" sz="3600" b="1" dirty="0" err="1">
                <a:latin typeface="Candy Round BTN" pitchFamily="34" charset="0"/>
              </a:rPr>
              <a:t>fungsi</a:t>
            </a:r>
            <a:r>
              <a:rPr lang="en-US" sz="3600" b="1" dirty="0">
                <a:latin typeface="Candy Round BTN" pitchFamily="34" charset="0"/>
              </a:rPr>
              <a:t> </a:t>
            </a:r>
            <a:r>
              <a:rPr lang="en-US" sz="3600" b="1" dirty="0" err="1">
                <a:latin typeface="Candy Round BTN" pitchFamily="34" charset="0"/>
              </a:rPr>
              <a:t>pelayanan</a:t>
            </a:r>
            <a:r>
              <a:rPr lang="en-US" sz="3600" b="1" dirty="0">
                <a:latin typeface="Candy Round BTN" pitchFamily="34" charset="0"/>
              </a:rPr>
              <a:t> yang </a:t>
            </a:r>
            <a:r>
              <a:rPr lang="en-US" sz="3600" b="1" dirty="0" err="1">
                <a:latin typeface="Candy Round BTN" pitchFamily="34" charset="0"/>
              </a:rPr>
              <a:t>baik</a:t>
            </a:r>
            <a:r>
              <a:rPr lang="en-US" sz="3600" b="1" dirty="0">
                <a:latin typeface="Candy Round BTN" pitchFamily="34" charset="0"/>
              </a:rPr>
              <a:t> </a:t>
            </a:r>
            <a:r>
              <a:rPr lang="en-US" sz="3600" b="1" dirty="0" err="1">
                <a:latin typeface="Candy Round BTN" pitchFamily="34" charset="0"/>
              </a:rPr>
              <a:t>terhadap</a:t>
            </a:r>
            <a:r>
              <a:rPr lang="en-US" sz="3600" b="1" dirty="0">
                <a:latin typeface="Candy Round BTN" pitchFamily="34" charset="0"/>
              </a:rPr>
              <a:t> </a:t>
            </a:r>
            <a:r>
              <a:rPr lang="en-US" sz="3600" b="1" dirty="0" err="1">
                <a:latin typeface="Candy Round BTN" pitchFamily="34" charset="0"/>
              </a:rPr>
              <a:t>konsumen</a:t>
            </a:r>
            <a:r>
              <a:rPr lang="en-US" sz="3600" b="1" dirty="0">
                <a:latin typeface="Candy Round BTN" pitchFamily="34" charset="0"/>
              </a:rPr>
              <a:t> </a:t>
            </a:r>
            <a:r>
              <a:rPr lang="en-US" sz="3600" b="1" dirty="0" err="1">
                <a:latin typeface="Candy Round BTN" pitchFamily="34" charset="0"/>
              </a:rPr>
              <a:t>eksternal</a:t>
            </a:r>
            <a:r>
              <a:rPr lang="en-US" sz="3600" b="1" dirty="0">
                <a:latin typeface="Candy Round BTN" pitchFamily="34" charset="0"/>
              </a:rPr>
              <a:t>.</a:t>
            </a:r>
          </a:p>
        </p:txBody>
      </p:sp>
      <p:sp>
        <p:nvSpPr>
          <p:cNvPr id="4" name="Footer Placeholder 3"/>
          <p:cNvSpPr>
            <a:spLocks noGrp="1"/>
          </p:cNvSpPr>
          <p:nvPr>
            <p:ph type="ftr" sz="quarter" idx="11"/>
          </p:nvPr>
        </p:nvSpPr>
        <p:spPr/>
        <p:txBody>
          <a:bodyPr/>
          <a:lstStyle/>
          <a:p>
            <a:r>
              <a:rPr lang="en-US" smtClean="0"/>
              <a:t>MPK 2016 KELOMPOK 6</a:t>
            </a:r>
            <a:endParaRPr lang="en-US"/>
          </a:p>
        </p:txBody>
      </p:sp>
    </p:spTree>
    <p:extLst>
      <p:ext uri="{BB962C8B-B14F-4D97-AF65-F5344CB8AC3E}">
        <p14:creationId xmlns:p14="http://schemas.microsoft.com/office/powerpoint/2010/main" val="2869455239"/>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Vision </a:t>
            </a:r>
            <a:r>
              <a:rPr lang="en-US" b="1" i="1" dirty="0" smtClean="0"/>
              <a:t>About Excellence Service</a:t>
            </a:r>
            <a:endParaRPr lang="en-US" b="1"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sz="3600" b="1" i="1" dirty="0">
                <a:solidFill>
                  <a:schemeClr val="tx2">
                    <a:lumMod val="50000"/>
                  </a:schemeClr>
                </a:solidFill>
                <a:effectLst>
                  <a:outerShdw blurRad="38100" dist="38100" dir="2700000" algn="tl">
                    <a:srgbClr val="000000">
                      <a:alpha val="43137"/>
                    </a:srgbClr>
                  </a:outerShdw>
                </a:effectLst>
                <a:latin typeface="Candy Round BTN" pitchFamily="34" charset="0"/>
              </a:rPr>
              <a:t>Vision about excellence service </a:t>
            </a:r>
            <a:r>
              <a:rPr lang="en-US" sz="3600" b="1" dirty="0" err="1">
                <a:solidFill>
                  <a:schemeClr val="tx2">
                    <a:lumMod val="50000"/>
                  </a:schemeClr>
                </a:solidFill>
                <a:effectLst>
                  <a:outerShdw blurRad="38100" dist="38100" dir="2700000" algn="tl">
                    <a:srgbClr val="000000">
                      <a:alpha val="43137"/>
                    </a:srgbClr>
                  </a:outerShdw>
                </a:effectLst>
                <a:latin typeface="Candy Round BTN" pitchFamily="34" charset="0"/>
              </a:rPr>
              <a:t>adalah</a:t>
            </a:r>
            <a:r>
              <a:rPr lang="en-US" sz="3600" b="1" dirty="0">
                <a:solidFill>
                  <a:schemeClr val="tx2">
                    <a:lumMod val="50000"/>
                  </a:schemeClr>
                </a:solidFill>
                <a:effectLst>
                  <a:outerShdw blurRad="38100" dist="38100" dir="2700000" algn="tl">
                    <a:srgbClr val="000000">
                      <a:alpha val="43137"/>
                    </a:srgbClr>
                  </a:outerShdw>
                </a:effectLst>
                <a:latin typeface="Candy Round BTN" pitchFamily="34" charset="0"/>
              </a:rPr>
              <a:t> </a:t>
            </a:r>
            <a:r>
              <a:rPr lang="en-US" sz="3600" b="1" dirty="0" err="1">
                <a:solidFill>
                  <a:schemeClr val="tx2">
                    <a:lumMod val="50000"/>
                  </a:schemeClr>
                </a:solidFill>
                <a:effectLst>
                  <a:outerShdw blurRad="38100" dist="38100" dir="2700000" algn="tl">
                    <a:srgbClr val="000000">
                      <a:alpha val="43137"/>
                    </a:srgbClr>
                  </a:outerShdw>
                </a:effectLst>
                <a:latin typeface="Candy Round BTN" pitchFamily="34" charset="0"/>
              </a:rPr>
              <a:t>suatu</a:t>
            </a:r>
            <a:r>
              <a:rPr lang="en-US" sz="3600" b="1" dirty="0">
                <a:solidFill>
                  <a:schemeClr val="tx2">
                    <a:lumMod val="50000"/>
                  </a:schemeClr>
                </a:solidFill>
                <a:effectLst>
                  <a:outerShdw blurRad="38100" dist="38100" dir="2700000" algn="tl">
                    <a:srgbClr val="000000">
                      <a:alpha val="43137"/>
                    </a:srgbClr>
                  </a:outerShdw>
                </a:effectLst>
                <a:latin typeface="Candy Round BTN" pitchFamily="34" charset="0"/>
              </a:rPr>
              <a:t> </a:t>
            </a:r>
            <a:r>
              <a:rPr lang="en-US" sz="3600" b="1" dirty="0" err="1">
                <a:solidFill>
                  <a:schemeClr val="tx2">
                    <a:lumMod val="50000"/>
                  </a:schemeClr>
                </a:solidFill>
                <a:effectLst>
                  <a:outerShdw blurRad="38100" dist="38100" dir="2700000" algn="tl">
                    <a:srgbClr val="000000">
                      <a:alpha val="43137"/>
                    </a:srgbClr>
                  </a:outerShdw>
                </a:effectLst>
                <a:latin typeface="Candy Round BTN" pitchFamily="34" charset="0"/>
              </a:rPr>
              <a:t>kondisi</a:t>
            </a:r>
            <a:r>
              <a:rPr lang="en-US" sz="3600" b="1" dirty="0">
                <a:solidFill>
                  <a:schemeClr val="tx2">
                    <a:lumMod val="50000"/>
                  </a:schemeClr>
                </a:solidFill>
                <a:effectLst>
                  <a:outerShdw blurRad="38100" dist="38100" dir="2700000" algn="tl">
                    <a:srgbClr val="000000">
                      <a:alpha val="43137"/>
                    </a:srgbClr>
                  </a:outerShdw>
                </a:effectLst>
                <a:latin typeface="Candy Round BTN" pitchFamily="34" charset="0"/>
              </a:rPr>
              <a:t> </a:t>
            </a:r>
            <a:r>
              <a:rPr lang="en-US" sz="3600" b="1" dirty="0" err="1">
                <a:solidFill>
                  <a:schemeClr val="tx2">
                    <a:lumMod val="50000"/>
                  </a:schemeClr>
                </a:solidFill>
                <a:effectLst>
                  <a:outerShdw blurRad="38100" dist="38100" dir="2700000" algn="tl">
                    <a:srgbClr val="000000">
                      <a:alpha val="43137"/>
                    </a:srgbClr>
                  </a:outerShdw>
                </a:effectLst>
                <a:latin typeface="Candy Round BTN" pitchFamily="34" charset="0"/>
              </a:rPr>
              <a:t>dimana</a:t>
            </a:r>
            <a:r>
              <a:rPr lang="en-US" sz="3600" b="1" dirty="0">
                <a:solidFill>
                  <a:schemeClr val="tx2">
                    <a:lumMod val="50000"/>
                  </a:schemeClr>
                </a:solidFill>
                <a:effectLst>
                  <a:outerShdw blurRad="38100" dist="38100" dir="2700000" algn="tl">
                    <a:srgbClr val="000000">
                      <a:alpha val="43137"/>
                    </a:srgbClr>
                  </a:outerShdw>
                </a:effectLst>
                <a:latin typeface="Candy Round BTN" pitchFamily="34" charset="0"/>
              </a:rPr>
              <a:t> </a:t>
            </a:r>
            <a:r>
              <a:rPr lang="en-US" sz="3600" b="1" dirty="0" err="1">
                <a:solidFill>
                  <a:schemeClr val="tx2">
                    <a:lumMod val="50000"/>
                  </a:schemeClr>
                </a:solidFill>
                <a:effectLst>
                  <a:outerShdw blurRad="38100" dist="38100" dir="2700000" algn="tl">
                    <a:srgbClr val="000000">
                      <a:alpha val="43137"/>
                    </a:srgbClr>
                  </a:outerShdw>
                </a:effectLst>
                <a:latin typeface="Candy Round BTN" pitchFamily="34" charset="0"/>
              </a:rPr>
              <a:t>organisasi</a:t>
            </a:r>
            <a:r>
              <a:rPr lang="en-US" sz="3600" b="1" dirty="0">
                <a:solidFill>
                  <a:schemeClr val="tx2">
                    <a:lumMod val="50000"/>
                  </a:schemeClr>
                </a:solidFill>
                <a:effectLst>
                  <a:outerShdw blurRad="38100" dist="38100" dir="2700000" algn="tl">
                    <a:srgbClr val="000000">
                      <a:alpha val="43137"/>
                    </a:srgbClr>
                  </a:outerShdw>
                </a:effectLst>
                <a:latin typeface="Candy Round BTN" pitchFamily="34" charset="0"/>
              </a:rPr>
              <a:t> </a:t>
            </a:r>
            <a:r>
              <a:rPr lang="en-US" sz="3600" b="1" dirty="0" err="1">
                <a:solidFill>
                  <a:schemeClr val="tx2">
                    <a:lumMod val="50000"/>
                  </a:schemeClr>
                </a:solidFill>
                <a:effectLst>
                  <a:outerShdw blurRad="38100" dist="38100" dir="2700000" algn="tl">
                    <a:srgbClr val="000000">
                      <a:alpha val="43137"/>
                    </a:srgbClr>
                  </a:outerShdw>
                </a:effectLst>
                <a:latin typeface="Candy Round BTN" pitchFamily="34" charset="0"/>
              </a:rPr>
              <a:t>mengkomunikasikan</a:t>
            </a:r>
            <a:r>
              <a:rPr lang="en-US" sz="3600" b="1" dirty="0">
                <a:solidFill>
                  <a:schemeClr val="tx2">
                    <a:lumMod val="50000"/>
                  </a:schemeClr>
                </a:solidFill>
                <a:effectLst>
                  <a:outerShdw blurRad="38100" dist="38100" dir="2700000" algn="tl">
                    <a:srgbClr val="000000">
                      <a:alpha val="43137"/>
                    </a:srgbClr>
                  </a:outerShdw>
                </a:effectLst>
                <a:latin typeface="Candy Round BTN" pitchFamily="34" charset="0"/>
              </a:rPr>
              <a:t> </a:t>
            </a:r>
            <a:r>
              <a:rPr lang="en-US" sz="3600" b="1" dirty="0" err="1">
                <a:solidFill>
                  <a:schemeClr val="tx2">
                    <a:lumMod val="50000"/>
                  </a:schemeClr>
                </a:solidFill>
                <a:effectLst>
                  <a:outerShdw blurRad="38100" dist="38100" dir="2700000" algn="tl">
                    <a:srgbClr val="000000">
                      <a:alpha val="43137"/>
                    </a:srgbClr>
                  </a:outerShdw>
                </a:effectLst>
                <a:latin typeface="Candy Round BTN" pitchFamily="34" charset="0"/>
              </a:rPr>
              <a:t>kepada</a:t>
            </a:r>
            <a:r>
              <a:rPr lang="en-US" sz="3600" b="1" dirty="0">
                <a:solidFill>
                  <a:schemeClr val="tx2">
                    <a:lumMod val="50000"/>
                  </a:schemeClr>
                </a:solidFill>
                <a:effectLst>
                  <a:outerShdw blurRad="38100" dist="38100" dir="2700000" algn="tl">
                    <a:srgbClr val="000000">
                      <a:alpha val="43137"/>
                    </a:srgbClr>
                  </a:outerShdw>
                </a:effectLst>
                <a:latin typeface="Candy Round BTN" pitchFamily="34" charset="0"/>
              </a:rPr>
              <a:t> para </a:t>
            </a:r>
            <a:r>
              <a:rPr lang="en-US" sz="3600" b="1" dirty="0" err="1">
                <a:solidFill>
                  <a:schemeClr val="tx2">
                    <a:lumMod val="50000"/>
                  </a:schemeClr>
                </a:solidFill>
                <a:effectLst>
                  <a:outerShdw blurRad="38100" dist="38100" dir="2700000" algn="tl">
                    <a:srgbClr val="000000">
                      <a:alpha val="43137"/>
                    </a:srgbClr>
                  </a:outerShdw>
                </a:effectLst>
                <a:latin typeface="Candy Round BTN" pitchFamily="34" charset="0"/>
              </a:rPr>
              <a:t>karyawan</a:t>
            </a:r>
            <a:r>
              <a:rPr lang="en-US" sz="3600" b="1" dirty="0">
                <a:solidFill>
                  <a:schemeClr val="tx2">
                    <a:lumMod val="50000"/>
                  </a:schemeClr>
                </a:solidFill>
                <a:effectLst>
                  <a:outerShdw blurRad="38100" dist="38100" dir="2700000" algn="tl">
                    <a:srgbClr val="000000">
                      <a:alpha val="43137"/>
                    </a:srgbClr>
                  </a:outerShdw>
                </a:effectLst>
                <a:latin typeface="Candy Round BTN" pitchFamily="34" charset="0"/>
              </a:rPr>
              <a:t> </a:t>
            </a:r>
            <a:r>
              <a:rPr lang="en-US" sz="3600" b="1" dirty="0" err="1">
                <a:solidFill>
                  <a:schemeClr val="tx2">
                    <a:lumMod val="50000"/>
                  </a:schemeClr>
                </a:solidFill>
                <a:effectLst>
                  <a:outerShdw blurRad="38100" dist="38100" dir="2700000" algn="tl">
                    <a:srgbClr val="000000">
                      <a:alpha val="43137"/>
                    </a:srgbClr>
                  </a:outerShdw>
                </a:effectLst>
                <a:latin typeface="Candy Round BTN" pitchFamily="34" charset="0"/>
              </a:rPr>
              <a:t>tentang</a:t>
            </a:r>
            <a:r>
              <a:rPr lang="en-US" sz="3600" b="1" dirty="0">
                <a:solidFill>
                  <a:schemeClr val="tx2">
                    <a:lumMod val="50000"/>
                  </a:schemeClr>
                </a:solidFill>
                <a:effectLst>
                  <a:outerShdw blurRad="38100" dist="38100" dir="2700000" algn="tl">
                    <a:srgbClr val="000000">
                      <a:alpha val="43137"/>
                    </a:srgbClr>
                  </a:outerShdw>
                </a:effectLst>
                <a:latin typeface="Candy Round BTN" pitchFamily="34" charset="0"/>
              </a:rPr>
              <a:t> </a:t>
            </a:r>
            <a:r>
              <a:rPr lang="en-US" sz="3600" b="1" dirty="0" err="1">
                <a:solidFill>
                  <a:schemeClr val="tx2">
                    <a:lumMod val="50000"/>
                  </a:schemeClr>
                </a:solidFill>
                <a:effectLst>
                  <a:outerShdw blurRad="38100" dist="38100" dir="2700000" algn="tl">
                    <a:srgbClr val="000000">
                      <a:alpha val="43137"/>
                    </a:srgbClr>
                  </a:outerShdw>
                </a:effectLst>
                <a:latin typeface="Candy Round BTN" pitchFamily="34" charset="0"/>
              </a:rPr>
              <a:t>visi</a:t>
            </a:r>
            <a:r>
              <a:rPr lang="en-US" sz="3600" b="1" dirty="0">
                <a:solidFill>
                  <a:schemeClr val="tx2">
                    <a:lumMod val="50000"/>
                  </a:schemeClr>
                </a:solidFill>
                <a:effectLst>
                  <a:outerShdw blurRad="38100" dist="38100" dir="2700000" algn="tl">
                    <a:srgbClr val="000000">
                      <a:alpha val="43137"/>
                    </a:srgbClr>
                  </a:outerShdw>
                </a:effectLst>
                <a:latin typeface="Candy Round BTN" pitchFamily="34" charset="0"/>
              </a:rPr>
              <a:t> </a:t>
            </a:r>
            <a:r>
              <a:rPr lang="en-US" sz="3600" b="1" dirty="0" err="1">
                <a:solidFill>
                  <a:schemeClr val="tx2">
                    <a:lumMod val="50000"/>
                  </a:schemeClr>
                </a:solidFill>
                <a:effectLst>
                  <a:outerShdw blurRad="38100" dist="38100" dir="2700000" algn="tl">
                    <a:srgbClr val="000000">
                      <a:alpha val="43137"/>
                    </a:srgbClr>
                  </a:outerShdw>
                </a:effectLst>
                <a:latin typeface="Candy Round BTN" pitchFamily="34" charset="0"/>
              </a:rPr>
              <a:t>organisasi</a:t>
            </a:r>
            <a:r>
              <a:rPr lang="en-US" sz="3600" b="1" dirty="0">
                <a:solidFill>
                  <a:schemeClr val="tx2">
                    <a:lumMod val="50000"/>
                  </a:schemeClr>
                </a:solidFill>
                <a:effectLst>
                  <a:outerShdw blurRad="38100" dist="38100" dir="2700000" algn="tl">
                    <a:srgbClr val="000000">
                      <a:alpha val="43137"/>
                    </a:srgbClr>
                  </a:outerShdw>
                </a:effectLst>
                <a:latin typeface="Candy Round BTN" pitchFamily="34" charset="0"/>
              </a:rPr>
              <a:t> </a:t>
            </a:r>
            <a:r>
              <a:rPr lang="en-US" sz="3600" b="1" dirty="0" err="1">
                <a:solidFill>
                  <a:schemeClr val="tx2">
                    <a:lumMod val="50000"/>
                  </a:schemeClr>
                </a:solidFill>
                <a:effectLst>
                  <a:outerShdw blurRad="38100" dist="38100" dir="2700000" algn="tl">
                    <a:srgbClr val="000000">
                      <a:alpha val="43137"/>
                    </a:srgbClr>
                  </a:outerShdw>
                </a:effectLst>
                <a:latin typeface="Candy Round BTN" pitchFamily="34" charset="0"/>
              </a:rPr>
              <a:t>mereka</a:t>
            </a:r>
            <a:r>
              <a:rPr lang="en-US" sz="3600" b="1" dirty="0">
                <a:solidFill>
                  <a:schemeClr val="tx2">
                    <a:lumMod val="50000"/>
                  </a:schemeClr>
                </a:solidFill>
                <a:effectLst>
                  <a:outerShdw blurRad="38100" dist="38100" dir="2700000" algn="tl">
                    <a:srgbClr val="000000">
                      <a:alpha val="43137"/>
                    </a:srgbClr>
                  </a:outerShdw>
                </a:effectLst>
                <a:latin typeface="Candy Round BTN" pitchFamily="34" charset="0"/>
              </a:rPr>
              <a:t> </a:t>
            </a:r>
            <a:r>
              <a:rPr lang="en-US" sz="3600" b="1" dirty="0" err="1">
                <a:solidFill>
                  <a:schemeClr val="tx2">
                    <a:lumMod val="50000"/>
                  </a:schemeClr>
                </a:solidFill>
                <a:effectLst>
                  <a:outerShdw blurRad="38100" dist="38100" dir="2700000" algn="tl">
                    <a:srgbClr val="000000">
                      <a:alpha val="43137"/>
                    </a:srgbClr>
                  </a:outerShdw>
                </a:effectLst>
                <a:latin typeface="Candy Round BTN" pitchFamily="34" charset="0"/>
              </a:rPr>
              <a:t>dan</a:t>
            </a:r>
            <a:r>
              <a:rPr lang="en-US" sz="3600" b="1" dirty="0">
                <a:solidFill>
                  <a:schemeClr val="tx2">
                    <a:lumMod val="50000"/>
                  </a:schemeClr>
                </a:solidFill>
                <a:effectLst>
                  <a:outerShdw blurRad="38100" dist="38100" dir="2700000" algn="tl">
                    <a:srgbClr val="000000">
                      <a:alpha val="43137"/>
                    </a:srgbClr>
                  </a:outerShdw>
                </a:effectLst>
                <a:latin typeface="Candy Round BTN" pitchFamily="34" charset="0"/>
              </a:rPr>
              <a:t> </a:t>
            </a:r>
            <a:r>
              <a:rPr lang="en-US" sz="3600" b="1" dirty="0" err="1">
                <a:solidFill>
                  <a:schemeClr val="tx2">
                    <a:lumMod val="50000"/>
                  </a:schemeClr>
                </a:solidFill>
                <a:effectLst>
                  <a:outerShdw blurRad="38100" dist="38100" dir="2700000" algn="tl">
                    <a:srgbClr val="000000">
                      <a:alpha val="43137"/>
                    </a:srgbClr>
                  </a:outerShdw>
                </a:effectLst>
                <a:latin typeface="Candy Round BTN" pitchFamily="34" charset="0"/>
              </a:rPr>
              <a:t>mengkomunikasikan</a:t>
            </a:r>
            <a:r>
              <a:rPr lang="en-US" sz="3600" b="1" dirty="0">
                <a:solidFill>
                  <a:schemeClr val="tx2">
                    <a:lumMod val="50000"/>
                  </a:schemeClr>
                </a:solidFill>
                <a:effectLst>
                  <a:outerShdw blurRad="38100" dist="38100" dir="2700000" algn="tl">
                    <a:srgbClr val="000000">
                      <a:alpha val="43137"/>
                    </a:srgbClr>
                  </a:outerShdw>
                </a:effectLst>
                <a:latin typeface="Candy Round BTN" pitchFamily="34" charset="0"/>
              </a:rPr>
              <a:t> </a:t>
            </a:r>
            <a:r>
              <a:rPr lang="en-US" sz="3600" b="1" dirty="0" err="1">
                <a:solidFill>
                  <a:schemeClr val="tx2">
                    <a:lumMod val="50000"/>
                  </a:schemeClr>
                </a:solidFill>
                <a:effectLst>
                  <a:outerShdw blurRad="38100" dist="38100" dir="2700000" algn="tl">
                    <a:srgbClr val="000000">
                      <a:alpha val="43137"/>
                    </a:srgbClr>
                  </a:outerShdw>
                </a:effectLst>
                <a:latin typeface="Candy Round BTN" pitchFamily="34" charset="0"/>
              </a:rPr>
              <a:t>pentingnya</a:t>
            </a:r>
            <a:r>
              <a:rPr lang="en-US" sz="3600" b="1" dirty="0">
                <a:solidFill>
                  <a:schemeClr val="tx2">
                    <a:lumMod val="50000"/>
                  </a:schemeClr>
                </a:solidFill>
                <a:effectLst>
                  <a:outerShdw blurRad="38100" dist="38100" dir="2700000" algn="tl">
                    <a:srgbClr val="000000">
                      <a:alpha val="43137"/>
                    </a:srgbClr>
                  </a:outerShdw>
                </a:effectLst>
                <a:latin typeface="Candy Round BTN" pitchFamily="34" charset="0"/>
              </a:rPr>
              <a:t> </a:t>
            </a:r>
            <a:r>
              <a:rPr lang="en-US" sz="3600" b="1" dirty="0" err="1">
                <a:solidFill>
                  <a:schemeClr val="tx2">
                    <a:lumMod val="50000"/>
                  </a:schemeClr>
                </a:solidFill>
                <a:effectLst>
                  <a:outerShdw blurRad="38100" dist="38100" dir="2700000" algn="tl">
                    <a:srgbClr val="000000">
                      <a:alpha val="43137"/>
                    </a:srgbClr>
                  </a:outerShdw>
                </a:effectLst>
                <a:latin typeface="Candy Round BTN" pitchFamily="34" charset="0"/>
              </a:rPr>
              <a:t>pelayanan</a:t>
            </a:r>
            <a:r>
              <a:rPr lang="en-US" sz="3600" b="1" dirty="0">
                <a:solidFill>
                  <a:schemeClr val="tx2">
                    <a:lumMod val="50000"/>
                  </a:schemeClr>
                </a:solidFill>
                <a:effectLst>
                  <a:outerShdw blurRad="38100" dist="38100" dir="2700000" algn="tl">
                    <a:srgbClr val="000000">
                      <a:alpha val="43137"/>
                    </a:srgbClr>
                  </a:outerShdw>
                </a:effectLst>
                <a:latin typeface="Candy Round BTN" pitchFamily="34" charset="0"/>
              </a:rPr>
              <a:t> </a:t>
            </a:r>
            <a:r>
              <a:rPr lang="en-US" sz="3600" b="1" dirty="0" err="1">
                <a:solidFill>
                  <a:schemeClr val="tx2">
                    <a:lumMod val="50000"/>
                  </a:schemeClr>
                </a:solidFill>
                <a:effectLst>
                  <a:outerShdw blurRad="38100" dist="38100" dir="2700000" algn="tl">
                    <a:srgbClr val="000000">
                      <a:alpha val="43137"/>
                    </a:srgbClr>
                  </a:outerShdw>
                </a:effectLst>
                <a:latin typeface="Candy Round BTN" pitchFamily="34" charset="0"/>
              </a:rPr>
              <a:t>tiap</a:t>
            </a:r>
            <a:r>
              <a:rPr lang="en-US" sz="3600" b="1" dirty="0">
                <a:solidFill>
                  <a:schemeClr val="tx2">
                    <a:lumMod val="50000"/>
                  </a:schemeClr>
                </a:solidFill>
                <a:effectLst>
                  <a:outerShdw blurRad="38100" dist="38100" dir="2700000" algn="tl">
                    <a:srgbClr val="000000">
                      <a:alpha val="43137"/>
                    </a:srgbClr>
                  </a:outerShdw>
                </a:effectLst>
                <a:latin typeface="Candy Round BTN" pitchFamily="34" charset="0"/>
              </a:rPr>
              <a:t> – </a:t>
            </a:r>
            <a:r>
              <a:rPr lang="en-US" sz="3600" b="1" dirty="0" err="1">
                <a:solidFill>
                  <a:schemeClr val="tx2">
                    <a:lumMod val="50000"/>
                  </a:schemeClr>
                </a:solidFill>
                <a:effectLst>
                  <a:outerShdw blurRad="38100" dist="38100" dir="2700000" algn="tl">
                    <a:srgbClr val="000000">
                      <a:alpha val="43137"/>
                    </a:srgbClr>
                  </a:outerShdw>
                </a:effectLst>
                <a:latin typeface="Candy Round BTN" pitchFamily="34" charset="0"/>
              </a:rPr>
              <a:t>tiap</a:t>
            </a:r>
            <a:r>
              <a:rPr lang="en-US" sz="3600" b="1" dirty="0">
                <a:solidFill>
                  <a:schemeClr val="tx2">
                    <a:lumMod val="50000"/>
                  </a:schemeClr>
                </a:solidFill>
                <a:effectLst>
                  <a:outerShdw blurRad="38100" dist="38100" dir="2700000" algn="tl">
                    <a:srgbClr val="000000">
                      <a:alpha val="43137"/>
                    </a:srgbClr>
                  </a:outerShdw>
                </a:effectLst>
                <a:latin typeface="Candy Round BTN" pitchFamily="34" charset="0"/>
              </a:rPr>
              <a:t> orang/</a:t>
            </a:r>
            <a:r>
              <a:rPr lang="en-US" sz="3600" b="1" dirty="0" err="1">
                <a:solidFill>
                  <a:schemeClr val="tx2">
                    <a:lumMod val="50000"/>
                  </a:schemeClr>
                </a:solidFill>
                <a:effectLst>
                  <a:outerShdw blurRad="38100" dist="38100" dir="2700000" algn="tl">
                    <a:srgbClr val="000000">
                      <a:alpha val="43137"/>
                    </a:srgbClr>
                  </a:outerShdw>
                </a:effectLst>
                <a:latin typeface="Candy Round BTN" pitchFamily="34" charset="0"/>
              </a:rPr>
              <a:t>bagian</a:t>
            </a:r>
            <a:r>
              <a:rPr lang="en-US" sz="3600" b="1" dirty="0">
                <a:solidFill>
                  <a:schemeClr val="tx2">
                    <a:lumMod val="50000"/>
                  </a:schemeClr>
                </a:solidFill>
                <a:effectLst>
                  <a:outerShdw blurRad="38100" dist="38100" dir="2700000" algn="tl">
                    <a:srgbClr val="000000">
                      <a:alpha val="43137"/>
                    </a:srgbClr>
                  </a:outerShdw>
                </a:effectLst>
                <a:latin typeface="Candy Round BTN" pitchFamily="34" charset="0"/>
              </a:rPr>
              <a:t>. </a:t>
            </a:r>
            <a:r>
              <a:rPr lang="en-US" sz="3600" b="1" i="1" dirty="0">
                <a:solidFill>
                  <a:schemeClr val="tx2">
                    <a:lumMod val="50000"/>
                  </a:schemeClr>
                </a:solidFill>
                <a:effectLst>
                  <a:outerShdw blurRad="38100" dist="38100" dir="2700000" algn="tl">
                    <a:srgbClr val="000000">
                      <a:alpha val="43137"/>
                    </a:srgbClr>
                  </a:outerShdw>
                </a:effectLst>
                <a:latin typeface="Candy Round BTN" pitchFamily="34" charset="0"/>
              </a:rPr>
              <a:t>Vision about excellence service </a:t>
            </a:r>
            <a:r>
              <a:rPr lang="en-US" sz="3600" b="1" dirty="0" err="1">
                <a:solidFill>
                  <a:schemeClr val="tx2">
                    <a:lumMod val="50000"/>
                  </a:schemeClr>
                </a:solidFill>
                <a:effectLst>
                  <a:outerShdw blurRad="38100" dist="38100" dir="2700000" algn="tl">
                    <a:srgbClr val="000000">
                      <a:alpha val="43137"/>
                    </a:srgbClr>
                  </a:outerShdw>
                </a:effectLst>
                <a:latin typeface="Candy Round BTN" pitchFamily="34" charset="0"/>
              </a:rPr>
              <a:t>juga</a:t>
            </a:r>
            <a:r>
              <a:rPr lang="en-US" sz="3600" b="1" dirty="0">
                <a:solidFill>
                  <a:schemeClr val="tx2">
                    <a:lumMod val="50000"/>
                  </a:schemeClr>
                </a:solidFill>
                <a:effectLst>
                  <a:outerShdw blurRad="38100" dist="38100" dir="2700000" algn="tl">
                    <a:srgbClr val="000000">
                      <a:alpha val="43137"/>
                    </a:srgbClr>
                  </a:outerShdw>
                </a:effectLst>
                <a:latin typeface="Candy Round BTN" pitchFamily="34" charset="0"/>
              </a:rPr>
              <a:t> </a:t>
            </a:r>
            <a:r>
              <a:rPr lang="en-US" sz="3600" b="1" dirty="0" err="1">
                <a:solidFill>
                  <a:schemeClr val="tx2">
                    <a:lumMod val="50000"/>
                  </a:schemeClr>
                </a:solidFill>
                <a:effectLst>
                  <a:outerShdw blurRad="38100" dist="38100" dir="2700000" algn="tl">
                    <a:srgbClr val="000000">
                      <a:alpha val="43137"/>
                    </a:srgbClr>
                  </a:outerShdw>
                </a:effectLst>
                <a:latin typeface="Candy Round BTN" pitchFamily="34" charset="0"/>
              </a:rPr>
              <a:t>mewajibkan</a:t>
            </a:r>
            <a:r>
              <a:rPr lang="en-US" sz="3600" b="1" dirty="0">
                <a:solidFill>
                  <a:schemeClr val="tx2">
                    <a:lumMod val="50000"/>
                  </a:schemeClr>
                </a:solidFill>
                <a:effectLst>
                  <a:outerShdw blurRad="38100" dist="38100" dir="2700000" algn="tl">
                    <a:srgbClr val="000000">
                      <a:alpha val="43137"/>
                    </a:srgbClr>
                  </a:outerShdw>
                </a:effectLst>
                <a:latin typeface="Candy Round BTN" pitchFamily="34" charset="0"/>
              </a:rPr>
              <a:t> </a:t>
            </a:r>
            <a:r>
              <a:rPr lang="en-US" sz="3600" b="1" dirty="0" err="1">
                <a:solidFill>
                  <a:schemeClr val="tx2">
                    <a:lumMod val="50000"/>
                  </a:schemeClr>
                </a:solidFill>
                <a:effectLst>
                  <a:outerShdw blurRad="38100" dist="38100" dir="2700000" algn="tl">
                    <a:srgbClr val="000000">
                      <a:alpha val="43137"/>
                    </a:srgbClr>
                  </a:outerShdw>
                </a:effectLst>
                <a:latin typeface="Candy Round BTN" pitchFamily="34" charset="0"/>
              </a:rPr>
              <a:t>pimpinan</a:t>
            </a:r>
            <a:r>
              <a:rPr lang="en-US" sz="3600" b="1" dirty="0">
                <a:solidFill>
                  <a:schemeClr val="tx2">
                    <a:lumMod val="50000"/>
                  </a:schemeClr>
                </a:solidFill>
                <a:effectLst>
                  <a:outerShdw blurRad="38100" dist="38100" dir="2700000" algn="tl">
                    <a:srgbClr val="000000">
                      <a:alpha val="43137"/>
                    </a:srgbClr>
                  </a:outerShdw>
                </a:effectLst>
                <a:latin typeface="Candy Round BTN" pitchFamily="34" charset="0"/>
              </a:rPr>
              <a:t> </a:t>
            </a:r>
            <a:r>
              <a:rPr lang="en-US" sz="3600" b="1" dirty="0" err="1">
                <a:solidFill>
                  <a:schemeClr val="tx2">
                    <a:lumMod val="50000"/>
                  </a:schemeClr>
                </a:solidFill>
                <a:effectLst>
                  <a:outerShdw blurRad="38100" dist="38100" dir="2700000" algn="tl">
                    <a:srgbClr val="000000">
                      <a:alpha val="43137"/>
                    </a:srgbClr>
                  </a:outerShdw>
                </a:effectLst>
                <a:latin typeface="Candy Round BTN" pitchFamily="34" charset="0"/>
              </a:rPr>
              <a:t>organisasi</a:t>
            </a:r>
            <a:r>
              <a:rPr lang="en-US" sz="3600" b="1" dirty="0">
                <a:solidFill>
                  <a:schemeClr val="tx2">
                    <a:lumMod val="50000"/>
                  </a:schemeClr>
                </a:solidFill>
                <a:effectLst>
                  <a:outerShdw blurRad="38100" dist="38100" dir="2700000" algn="tl">
                    <a:srgbClr val="000000">
                      <a:alpha val="43137"/>
                    </a:srgbClr>
                  </a:outerShdw>
                </a:effectLst>
                <a:latin typeface="Candy Round BTN" pitchFamily="34" charset="0"/>
              </a:rPr>
              <a:t> </a:t>
            </a:r>
            <a:r>
              <a:rPr lang="en-US" sz="3600" b="1" dirty="0" err="1">
                <a:solidFill>
                  <a:schemeClr val="tx2">
                    <a:lumMod val="50000"/>
                  </a:schemeClr>
                </a:solidFill>
                <a:effectLst>
                  <a:outerShdw blurRad="38100" dist="38100" dir="2700000" algn="tl">
                    <a:srgbClr val="000000">
                      <a:alpha val="43137"/>
                    </a:srgbClr>
                  </a:outerShdw>
                </a:effectLst>
                <a:latin typeface="Candy Round BTN" pitchFamily="34" charset="0"/>
              </a:rPr>
              <a:t>untuk</a:t>
            </a:r>
            <a:r>
              <a:rPr lang="en-US" sz="3600" b="1" dirty="0">
                <a:solidFill>
                  <a:schemeClr val="tx2">
                    <a:lumMod val="50000"/>
                  </a:schemeClr>
                </a:solidFill>
                <a:effectLst>
                  <a:outerShdw blurRad="38100" dist="38100" dir="2700000" algn="tl">
                    <a:srgbClr val="000000">
                      <a:alpha val="43137"/>
                    </a:srgbClr>
                  </a:outerShdw>
                </a:effectLst>
                <a:latin typeface="Candy Round BTN" pitchFamily="34" charset="0"/>
              </a:rPr>
              <a:t> </a:t>
            </a:r>
            <a:r>
              <a:rPr lang="en-US" sz="3600" b="1" dirty="0" err="1">
                <a:solidFill>
                  <a:schemeClr val="tx2">
                    <a:lumMod val="50000"/>
                  </a:schemeClr>
                </a:solidFill>
                <a:effectLst>
                  <a:outerShdw blurRad="38100" dist="38100" dir="2700000" algn="tl">
                    <a:srgbClr val="000000">
                      <a:alpha val="43137"/>
                    </a:srgbClr>
                  </a:outerShdw>
                </a:effectLst>
                <a:latin typeface="Candy Round BTN" pitchFamily="34" charset="0"/>
              </a:rPr>
              <a:t>dapat</a:t>
            </a:r>
            <a:r>
              <a:rPr lang="en-US" sz="3600" b="1" dirty="0">
                <a:solidFill>
                  <a:schemeClr val="tx2">
                    <a:lumMod val="50000"/>
                  </a:schemeClr>
                </a:solidFill>
                <a:effectLst>
                  <a:outerShdw blurRad="38100" dist="38100" dir="2700000" algn="tl">
                    <a:srgbClr val="000000">
                      <a:alpha val="43137"/>
                    </a:srgbClr>
                  </a:outerShdw>
                </a:effectLst>
                <a:latin typeface="Candy Round BTN" pitchFamily="34" charset="0"/>
              </a:rPr>
              <a:t> </a:t>
            </a:r>
            <a:r>
              <a:rPr lang="en-US" sz="3600" b="1" dirty="0" err="1">
                <a:solidFill>
                  <a:schemeClr val="tx2">
                    <a:lumMod val="50000"/>
                  </a:schemeClr>
                </a:solidFill>
                <a:effectLst>
                  <a:outerShdw blurRad="38100" dist="38100" dir="2700000" algn="tl">
                    <a:srgbClr val="000000">
                      <a:alpha val="43137"/>
                    </a:srgbClr>
                  </a:outerShdw>
                </a:effectLst>
                <a:latin typeface="Candy Round BTN" pitchFamily="34" charset="0"/>
              </a:rPr>
              <a:t>berkomunikasi</a:t>
            </a:r>
            <a:r>
              <a:rPr lang="en-US" sz="3600" b="1" dirty="0">
                <a:solidFill>
                  <a:schemeClr val="tx2">
                    <a:lumMod val="50000"/>
                  </a:schemeClr>
                </a:solidFill>
                <a:effectLst>
                  <a:outerShdw blurRad="38100" dist="38100" dir="2700000" algn="tl">
                    <a:srgbClr val="000000">
                      <a:alpha val="43137"/>
                    </a:srgbClr>
                  </a:outerShdw>
                </a:effectLst>
                <a:latin typeface="Candy Round BTN" pitchFamily="34" charset="0"/>
              </a:rPr>
              <a:t> </a:t>
            </a:r>
            <a:r>
              <a:rPr lang="en-US" sz="3600" b="1" dirty="0" err="1">
                <a:solidFill>
                  <a:schemeClr val="tx2">
                    <a:lumMod val="50000"/>
                  </a:schemeClr>
                </a:solidFill>
                <a:effectLst>
                  <a:outerShdw blurRad="38100" dist="38100" dir="2700000" algn="tl">
                    <a:srgbClr val="000000">
                      <a:alpha val="43137"/>
                    </a:srgbClr>
                  </a:outerShdw>
                </a:effectLst>
                <a:latin typeface="Candy Round BTN" pitchFamily="34" charset="0"/>
              </a:rPr>
              <a:t>dengan</a:t>
            </a:r>
            <a:r>
              <a:rPr lang="en-US" sz="3600" b="1" dirty="0">
                <a:solidFill>
                  <a:schemeClr val="tx2">
                    <a:lumMod val="50000"/>
                  </a:schemeClr>
                </a:solidFill>
                <a:effectLst>
                  <a:outerShdw blurRad="38100" dist="38100" dir="2700000" algn="tl">
                    <a:srgbClr val="000000">
                      <a:alpha val="43137"/>
                    </a:srgbClr>
                  </a:outerShdw>
                </a:effectLst>
                <a:latin typeface="Candy Round BTN" pitchFamily="34" charset="0"/>
              </a:rPr>
              <a:t> </a:t>
            </a:r>
            <a:r>
              <a:rPr lang="en-US" sz="3600" b="1" dirty="0" err="1">
                <a:solidFill>
                  <a:schemeClr val="tx2">
                    <a:lumMod val="50000"/>
                  </a:schemeClr>
                </a:solidFill>
                <a:effectLst>
                  <a:outerShdw blurRad="38100" dist="38100" dir="2700000" algn="tl">
                    <a:srgbClr val="000000">
                      <a:alpha val="43137"/>
                    </a:srgbClr>
                  </a:outerShdw>
                </a:effectLst>
                <a:latin typeface="Candy Round BTN" pitchFamily="34" charset="0"/>
              </a:rPr>
              <a:t>baik</a:t>
            </a:r>
            <a:r>
              <a:rPr lang="en-US" sz="3600" b="1" dirty="0">
                <a:solidFill>
                  <a:schemeClr val="tx2">
                    <a:lumMod val="50000"/>
                  </a:schemeClr>
                </a:solidFill>
                <a:effectLst>
                  <a:outerShdw blurRad="38100" dist="38100" dir="2700000" algn="tl">
                    <a:srgbClr val="000000">
                      <a:alpha val="43137"/>
                    </a:srgbClr>
                  </a:outerShdw>
                </a:effectLst>
                <a:latin typeface="Candy Round BTN" pitchFamily="34" charset="0"/>
              </a:rPr>
              <a:t> </a:t>
            </a:r>
            <a:r>
              <a:rPr lang="en-US" sz="3600" b="1" dirty="0" err="1">
                <a:solidFill>
                  <a:schemeClr val="tx2">
                    <a:lumMod val="50000"/>
                  </a:schemeClr>
                </a:solidFill>
                <a:effectLst>
                  <a:outerShdw blurRad="38100" dist="38100" dir="2700000" algn="tl">
                    <a:srgbClr val="000000">
                      <a:alpha val="43137"/>
                    </a:srgbClr>
                  </a:outerShdw>
                </a:effectLst>
                <a:latin typeface="Candy Round BTN" pitchFamily="34" charset="0"/>
              </a:rPr>
              <a:t>dengan</a:t>
            </a:r>
            <a:r>
              <a:rPr lang="en-US" sz="3600" b="1" dirty="0">
                <a:solidFill>
                  <a:schemeClr val="tx2">
                    <a:lumMod val="50000"/>
                  </a:schemeClr>
                </a:solidFill>
                <a:effectLst>
                  <a:outerShdw blurRad="38100" dist="38100" dir="2700000" algn="tl">
                    <a:srgbClr val="000000">
                      <a:alpha val="43137"/>
                    </a:srgbClr>
                  </a:outerShdw>
                </a:effectLst>
                <a:latin typeface="Candy Round BTN" pitchFamily="34" charset="0"/>
              </a:rPr>
              <a:t> para </a:t>
            </a:r>
            <a:r>
              <a:rPr lang="en-US" sz="3600" b="1" dirty="0" err="1">
                <a:solidFill>
                  <a:schemeClr val="tx2">
                    <a:lumMod val="50000"/>
                  </a:schemeClr>
                </a:solidFill>
                <a:effectLst>
                  <a:outerShdw blurRad="38100" dist="38100" dir="2700000" algn="tl">
                    <a:srgbClr val="000000">
                      <a:alpha val="43137"/>
                    </a:srgbClr>
                  </a:outerShdw>
                </a:effectLst>
                <a:latin typeface="Candy Round BTN" pitchFamily="34" charset="0"/>
              </a:rPr>
              <a:t>karyawan</a:t>
            </a:r>
            <a:endParaRPr lang="en-US" sz="3600" b="1" dirty="0">
              <a:solidFill>
                <a:schemeClr val="tx2">
                  <a:lumMod val="50000"/>
                </a:schemeClr>
              </a:solidFill>
              <a:effectLst>
                <a:outerShdw blurRad="38100" dist="38100" dir="2700000" algn="tl">
                  <a:srgbClr val="000000">
                    <a:alpha val="43137"/>
                  </a:srgbClr>
                </a:outerShdw>
              </a:effectLst>
              <a:latin typeface="Candy Round BTN" pitchFamily="34" charset="0"/>
            </a:endParaRPr>
          </a:p>
        </p:txBody>
      </p:sp>
      <p:sp>
        <p:nvSpPr>
          <p:cNvPr id="4" name="Footer Placeholder 3"/>
          <p:cNvSpPr>
            <a:spLocks noGrp="1"/>
          </p:cNvSpPr>
          <p:nvPr>
            <p:ph type="ftr" sz="quarter" idx="11"/>
          </p:nvPr>
        </p:nvSpPr>
        <p:spPr/>
        <p:txBody>
          <a:bodyPr/>
          <a:lstStyle/>
          <a:p>
            <a:r>
              <a:rPr lang="en-US" smtClean="0"/>
              <a:t>MPK 2016 KELOMPOK 6</a:t>
            </a:r>
            <a:endParaRPr lang="en-US"/>
          </a:p>
        </p:txBody>
      </p:sp>
    </p:spTree>
    <p:extLst>
      <p:ext uri="{BB962C8B-B14F-4D97-AF65-F5344CB8AC3E}">
        <p14:creationId xmlns:p14="http://schemas.microsoft.com/office/powerpoint/2010/main" val="1046415324"/>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457200"/>
            <a:ext cx="6502400" cy="4876800"/>
          </a:xfrm>
          <a:prstGeom prst="rect">
            <a:avLst/>
          </a:prstGeom>
        </p:spPr>
      </p:pic>
      <p:sp>
        <p:nvSpPr>
          <p:cNvPr id="2" name="Title 1"/>
          <p:cNvSpPr>
            <a:spLocks noGrp="1"/>
          </p:cNvSpPr>
          <p:nvPr>
            <p:ph type="title"/>
          </p:nvPr>
        </p:nvSpPr>
        <p:spPr/>
        <p:txBody>
          <a:bodyPr/>
          <a:lstStyle/>
          <a:p>
            <a:r>
              <a:rPr lang="en-US" b="1" dirty="0" err="1" smtClean="0"/>
              <a:t>Aspek</a:t>
            </a:r>
            <a:r>
              <a:rPr lang="en-US" b="1" dirty="0" smtClean="0"/>
              <a:t> </a:t>
            </a:r>
            <a:r>
              <a:rPr lang="en-US" b="1" dirty="0" err="1" smtClean="0"/>
              <a:t>Dalam</a:t>
            </a:r>
            <a:r>
              <a:rPr lang="en-US" b="1" dirty="0" smtClean="0"/>
              <a:t> Internal Marketing</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3404790"/>
              </p:ext>
            </p:extLst>
          </p:nvPr>
        </p:nvGraphicFramePr>
        <p:xfrm>
          <a:off x="457202" y="1600202"/>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p:cNvSpPr>
            <a:spLocks noGrp="1"/>
          </p:cNvSpPr>
          <p:nvPr>
            <p:ph type="ftr" sz="quarter" idx="11"/>
          </p:nvPr>
        </p:nvSpPr>
        <p:spPr/>
        <p:txBody>
          <a:bodyPr/>
          <a:lstStyle/>
          <a:p>
            <a:r>
              <a:rPr lang="en-US" smtClean="0"/>
              <a:t>MPK 2016 KELOMPOK 6</a:t>
            </a:r>
            <a:endParaRPr lang="en-US"/>
          </a:p>
        </p:txBody>
      </p:sp>
    </p:spTree>
    <p:extLst>
      <p:ext uri="{BB962C8B-B14F-4D97-AF65-F5344CB8AC3E}">
        <p14:creationId xmlns:p14="http://schemas.microsoft.com/office/powerpoint/2010/main" val="19362354"/>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1466850"/>
            <a:ext cx="5588000" cy="4191000"/>
          </a:xfrm>
          <a:prstGeom prst="rect">
            <a:avLst/>
          </a:prstGeom>
        </p:spPr>
      </p:pic>
      <p:sp>
        <p:nvSpPr>
          <p:cNvPr id="2" name="Title 1"/>
          <p:cNvSpPr>
            <a:spLocks noGrp="1"/>
          </p:cNvSpPr>
          <p:nvPr>
            <p:ph type="title"/>
          </p:nvPr>
        </p:nvSpPr>
        <p:spPr/>
        <p:txBody>
          <a:bodyPr>
            <a:normAutofit fontScale="90000"/>
          </a:bodyPr>
          <a:lstStyle/>
          <a:p>
            <a:r>
              <a:rPr lang="en-US" b="1" dirty="0" err="1" smtClean="0"/>
              <a:t>Peran</a:t>
            </a:r>
            <a:r>
              <a:rPr lang="en-US" b="1" dirty="0" smtClean="0"/>
              <a:t> </a:t>
            </a:r>
            <a:r>
              <a:rPr lang="en-US" b="1" dirty="0" err="1" smtClean="0"/>
              <a:t>Karyawan</a:t>
            </a:r>
            <a:r>
              <a:rPr lang="en-US" b="1" dirty="0" smtClean="0"/>
              <a:t> </a:t>
            </a:r>
            <a:r>
              <a:rPr lang="en-US" b="1" dirty="0" err="1" smtClean="0"/>
              <a:t>dalam</a:t>
            </a:r>
            <a:r>
              <a:rPr lang="en-US" b="1" dirty="0" smtClean="0"/>
              <a:t> Internal Marketing</a:t>
            </a:r>
            <a:endParaRPr lang="en-US" b="1" dirty="0"/>
          </a:p>
        </p:txBody>
      </p:sp>
      <p:sp>
        <p:nvSpPr>
          <p:cNvPr id="3" name="Content Placeholder 2"/>
          <p:cNvSpPr>
            <a:spLocks noGrp="1"/>
          </p:cNvSpPr>
          <p:nvPr>
            <p:ph idx="1"/>
          </p:nvPr>
        </p:nvSpPr>
        <p:spPr>
          <a:xfrm>
            <a:off x="3048000" y="1600202"/>
            <a:ext cx="5638802" cy="4525963"/>
          </a:xfrm>
        </p:spPr>
        <p:txBody>
          <a:bodyPr>
            <a:normAutofit fontScale="92500" lnSpcReduction="10000"/>
          </a:bodyPr>
          <a:lstStyle/>
          <a:p>
            <a:r>
              <a:rPr lang="en-US" dirty="0" err="1" smtClean="0">
                <a:latin typeface="Candara" pitchFamily="34" charset="0"/>
              </a:rPr>
              <a:t>Karyawan</a:t>
            </a:r>
            <a:r>
              <a:rPr lang="en-US" dirty="0" smtClean="0">
                <a:latin typeface="Candara" pitchFamily="34" charset="0"/>
              </a:rPr>
              <a:t> </a:t>
            </a:r>
            <a:r>
              <a:rPr lang="en-US" dirty="0" err="1" smtClean="0">
                <a:latin typeface="Candara" pitchFamily="34" charset="0"/>
              </a:rPr>
              <a:t>harus</a:t>
            </a:r>
            <a:r>
              <a:rPr lang="en-US" dirty="0" smtClean="0">
                <a:latin typeface="Candara" pitchFamily="34" charset="0"/>
              </a:rPr>
              <a:t> </a:t>
            </a:r>
            <a:r>
              <a:rPr lang="en-US" dirty="0" err="1" smtClean="0">
                <a:latin typeface="Candara" pitchFamily="34" charset="0"/>
              </a:rPr>
              <a:t>dianggap</a:t>
            </a:r>
            <a:r>
              <a:rPr lang="en-US" dirty="0" smtClean="0">
                <a:latin typeface="Candara" pitchFamily="34" charset="0"/>
              </a:rPr>
              <a:t> </a:t>
            </a:r>
            <a:r>
              <a:rPr lang="en-US" dirty="0" err="1" smtClean="0">
                <a:latin typeface="Candara" pitchFamily="34" charset="0"/>
              </a:rPr>
              <a:t>sebagai</a:t>
            </a:r>
            <a:r>
              <a:rPr lang="en-US" dirty="0" smtClean="0">
                <a:latin typeface="Candara" pitchFamily="34" charset="0"/>
              </a:rPr>
              <a:t> orang yang </a:t>
            </a:r>
            <a:r>
              <a:rPr lang="en-US" dirty="0" err="1" smtClean="0">
                <a:latin typeface="Candara" pitchFamily="34" charset="0"/>
              </a:rPr>
              <a:t>penting</a:t>
            </a:r>
            <a:endParaRPr lang="en-US" dirty="0" smtClean="0">
              <a:latin typeface="Candara" pitchFamily="34" charset="0"/>
            </a:endParaRPr>
          </a:p>
          <a:p>
            <a:r>
              <a:rPr lang="en-US" dirty="0" err="1" smtClean="0">
                <a:latin typeface="Candara" pitchFamily="34" charset="0"/>
              </a:rPr>
              <a:t>Kepuasan</a:t>
            </a:r>
            <a:r>
              <a:rPr lang="en-US" dirty="0" smtClean="0">
                <a:latin typeface="Candara" pitchFamily="34" charset="0"/>
              </a:rPr>
              <a:t> </a:t>
            </a:r>
            <a:r>
              <a:rPr lang="en-US" dirty="0" err="1">
                <a:latin typeface="Candara" pitchFamily="34" charset="0"/>
              </a:rPr>
              <a:t>karyawan</a:t>
            </a:r>
            <a:r>
              <a:rPr lang="en-US" dirty="0">
                <a:latin typeface="Candara" pitchFamily="34" charset="0"/>
              </a:rPr>
              <a:t> </a:t>
            </a:r>
          </a:p>
          <a:p>
            <a:r>
              <a:rPr lang="en-US" dirty="0" err="1" smtClean="0">
                <a:latin typeface="Candara" pitchFamily="34" charset="0"/>
              </a:rPr>
              <a:t>Setiap</a:t>
            </a:r>
            <a:r>
              <a:rPr lang="en-US" dirty="0" smtClean="0">
                <a:latin typeface="Candara" pitchFamily="34" charset="0"/>
              </a:rPr>
              <a:t> </a:t>
            </a:r>
            <a:r>
              <a:rPr lang="en-US" dirty="0">
                <a:latin typeface="Candara" pitchFamily="34" charset="0"/>
              </a:rPr>
              <a:t>orang </a:t>
            </a:r>
            <a:r>
              <a:rPr lang="en-US" dirty="0" err="1">
                <a:latin typeface="Candara" pitchFamily="34" charset="0"/>
              </a:rPr>
              <a:t>bisa</a:t>
            </a:r>
            <a:r>
              <a:rPr lang="en-US" dirty="0">
                <a:latin typeface="Candara" pitchFamily="34" charset="0"/>
              </a:rPr>
              <a:t> </a:t>
            </a:r>
            <a:r>
              <a:rPr lang="en-US" dirty="0" err="1">
                <a:latin typeface="Candara" pitchFamily="34" charset="0"/>
              </a:rPr>
              <a:t>membuat</a:t>
            </a:r>
            <a:r>
              <a:rPr lang="en-US" dirty="0">
                <a:latin typeface="Candara" pitchFamily="34" charset="0"/>
              </a:rPr>
              <a:t> </a:t>
            </a:r>
            <a:r>
              <a:rPr lang="en-US" dirty="0" err="1" smtClean="0">
                <a:latin typeface="Candara" pitchFamily="34" charset="0"/>
              </a:rPr>
              <a:t>perbedaan</a:t>
            </a:r>
            <a:endParaRPr lang="en-US" dirty="0" smtClean="0">
              <a:latin typeface="Candara" pitchFamily="34" charset="0"/>
            </a:endParaRPr>
          </a:p>
          <a:p>
            <a:r>
              <a:rPr lang="en-US" dirty="0" err="1" smtClean="0">
                <a:latin typeface="Candara" pitchFamily="34" charset="0"/>
              </a:rPr>
              <a:t>Loyalitas</a:t>
            </a:r>
            <a:r>
              <a:rPr lang="en-US" dirty="0" smtClean="0">
                <a:latin typeface="Candara" pitchFamily="34" charset="0"/>
              </a:rPr>
              <a:t> </a:t>
            </a:r>
            <a:r>
              <a:rPr lang="en-US" dirty="0" err="1">
                <a:latin typeface="Candara" pitchFamily="34" charset="0"/>
              </a:rPr>
              <a:t>karyawan</a:t>
            </a:r>
            <a:r>
              <a:rPr lang="en-US" dirty="0">
                <a:latin typeface="Candara" pitchFamily="34" charset="0"/>
              </a:rPr>
              <a:t> </a:t>
            </a:r>
            <a:r>
              <a:rPr lang="en-US" dirty="0" err="1">
                <a:latin typeface="Candara" pitchFamily="34" charset="0"/>
              </a:rPr>
              <a:t>sangat</a:t>
            </a:r>
            <a:r>
              <a:rPr lang="en-US" dirty="0">
                <a:latin typeface="Candara" pitchFamily="34" charset="0"/>
              </a:rPr>
              <a:t> </a:t>
            </a:r>
            <a:r>
              <a:rPr lang="en-US" dirty="0" err="1" smtClean="0">
                <a:latin typeface="Candara" pitchFamily="34" charset="0"/>
              </a:rPr>
              <a:t>penting</a:t>
            </a:r>
            <a:endParaRPr lang="en-US" dirty="0" smtClean="0">
              <a:latin typeface="Candara" pitchFamily="34" charset="0"/>
            </a:endParaRPr>
          </a:p>
          <a:p>
            <a:r>
              <a:rPr lang="en-US" dirty="0" err="1" smtClean="0">
                <a:latin typeface="Candara" pitchFamily="34" charset="0"/>
              </a:rPr>
              <a:t>Budaya</a:t>
            </a:r>
            <a:r>
              <a:rPr lang="en-US" dirty="0" smtClean="0">
                <a:latin typeface="Candara" pitchFamily="34" charset="0"/>
              </a:rPr>
              <a:t> </a:t>
            </a:r>
            <a:r>
              <a:rPr lang="en-US" dirty="0" err="1">
                <a:latin typeface="Candara" pitchFamily="34" charset="0"/>
              </a:rPr>
              <a:t>dapat</a:t>
            </a:r>
            <a:r>
              <a:rPr lang="en-US" dirty="0">
                <a:latin typeface="Candara" pitchFamily="34" charset="0"/>
              </a:rPr>
              <a:t> </a:t>
            </a:r>
            <a:r>
              <a:rPr lang="en-US" dirty="0" err="1">
                <a:latin typeface="Candara" pitchFamily="34" charset="0"/>
              </a:rPr>
              <a:t>menjadi</a:t>
            </a:r>
            <a:r>
              <a:rPr lang="en-US" dirty="0">
                <a:latin typeface="Candara" pitchFamily="34" charset="0"/>
              </a:rPr>
              <a:t> </a:t>
            </a:r>
            <a:r>
              <a:rPr lang="en-US" dirty="0" err="1">
                <a:latin typeface="Candara" pitchFamily="34" charset="0"/>
              </a:rPr>
              <a:t>keuntungan</a:t>
            </a:r>
            <a:r>
              <a:rPr lang="en-US" dirty="0">
                <a:latin typeface="Candara" pitchFamily="34" charset="0"/>
              </a:rPr>
              <a:t> </a:t>
            </a:r>
            <a:r>
              <a:rPr lang="en-US" dirty="0" err="1">
                <a:latin typeface="Candara" pitchFamily="34" charset="0"/>
              </a:rPr>
              <a:t>kompetitif</a:t>
            </a:r>
            <a:r>
              <a:rPr lang="en-US" dirty="0" smtClean="0">
                <a:latin typeface="Candara" pitchFamily="34" charset="0"/>
              </a:rPr>
              <a:t>:</a:t>
            </a:r>
            <a:endParaRPr lang="en-US" dirty="0">
              <a:latin typeface="Candara" pitchFamily="34" charset="0"/>
            </a:endParaRPr>
          </a:p>
        </p:txBody>
      </p:sp>
      <p:sp>
        <p:nvSpPr>
          <p:cNvPr id="4" name="Footer Placeholder 3"/>
          <p:cNvSpPr>
            <a:spLocks noGrp="1"/>
          </p:cNvSpPr>
          <p:nvPr>
            <p:ph type="ftr" sz="quarter" idx="11"/>
          </p:nvPr>
        </p:nvSpPr>
        <p:spPr/>
        <p:txBody>
          <a:bodyPr/>
          <a:lstStyle/>
          <a:p>
            <a:r>
              <a:rPr lang="en-US" smtClean="0"/>
              <a:t>MPK 2016 KELOMPOK 6</a:t>
            </a:r>
            <a:endParaRPr lang="en-US"/>
          </a:p>
        </p:txBody>
      </p:sp>
    </p:spTree>
    <p:extLst>
      <p:ext uri="{BB962C8B-B14F-4D97-AF65-F5344CB8AC3E}">
        <p14:creationId xmlns:p14="http://schemas.microsoft.com/office/powerpoint/2010/main" val="3299693954"/>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274638"/>
            <a:ext cx="8229598" cy="1143000"/>
          </a:xfrm>
        </p:spPr>
        <p:txBody>
          <a:bodyPr>
            <a:normAutofit fontScale="90000"/>
          </a:bodyPr>
          <a:lstStyle/>
          <a:p>
            <a:r>
              <a:rPr lang="en-US" b="1" dirty="0"/>
              <a:t>Proses </a:t>
            </a:r>
            <a:r>
              <a:rPr lang="en-US" b="1" dirty="0" err="1"/>
              <a:t>Penting</a:t>
            </a:r>
            <a:r>
              <a:rPr lang="en-US" b="1" dirty="0"/>
              <a:t> </a:t>
            </a:r>
            <a:r>
              <a:rPr lang="en-US" b="1" dirty="0" err="1"/>
              <a:t>Dalam</a:t>
            </a:r>
            <a:r>
              <a:rPr lang="en-US" b="1" dirty="0"/>
              <a:t> </a:t>
            </a:r>
            <a:r>
              <a:rPr lang="en-US" b="1" i="1" dirty="0"/>
              <a:t>Internal Marketing</a:t>
            </a:r>
            <a:endParaRPr lang="en-US" dirty="0"/>
          </a:p>
        </p:txBody>
      </p:sp>
      <p:sp>
        <p:nvSpPr>
          <p:cNvPr id="3" name="Content Placeholder 2"/>
          <p:cNvSpPr>
            <a:spLocks noGrp="1"/>
          </p:cNvSpPr>
          <p:nvPr>
            <p:ph idx="1"/>
          </p:nvPr>
        </p:nvSpPr>
        <p:spPr>
          <a:xfrm>
            <a:off x="628651" y="1447800"/>
            <a:ext cx="7886699" cy="4953001"/>
          </a:xfrm>
        </p:spPr>
        <p:txBody>
          <a:bodyPr>
            <a:normAutofit fontScale="70000" lnSpcReduction="20000"/>
          </a:bodyPr>
          <a:lstStyle/>
          <a:p>
            <a:r>
              <a:rPr lang="en-US" sz="5100" b="1" i="1" dirty="0" smtClean="0"/>
              <a:t>Attitude </a:t>
            </a:r>
            <a:r>
              <a:rPr lang="en-US" sz="5100" b="1" dirty="0"/>
              <a:t>Management </a:t>
            </a:r>
            <a:endParaRPr lang="en-US" sz="5100" b="1" dirty="0" smtClean="0"/>
          </a:p>
          <a:p>
            <a:pPr marL="0" indent="0">
              <a:buNone/>
            </a:pPr>
            <a:r>
              <a:rPr lang="en-US" dirty="0" err="1" smtClean="0"/>
              <a:t>Meliputi</a:t>
            </a:r>
            <a:r>
              <a:rPr lang="en-US" dirty="0" smtClean="0"/>
              <a:t> </a:t>
            </a:r>
            <a:r>
              <a:rPr lang="en-US" b="1" i="1" dirty="0" err="1"/>
              <a:t>sikap</a:t>
            </a:r>
            <a:r>
              <a:rPr lang="en-US" b="1" i="1" dirty="0"/>
              <a:t> </a:t>
            </a:r>
            <a:r>
              <a:rPr lang="en-US" b="1" i="1" dirty="0" err="1"/>
              <a:t>dan</a:t>
            </a:r>
            <a:r>
              <a:rPr lang="en-US" b="1" i="1" dirty="0"/>
              <a:t> </a:t>
            </a:r>
            <a:r>
              <a:rPr lang="en-US" b="1" i="1" dirty="0" err="1"/>
              <a:t>motivasi</a:t>
            </a:r>
            <a:r>
              <a:rPr lang="en-US" b="1" i="1" dirty="0"/>
              <a:t> </a:t>
            </a:r>
            <a:r>
              <a:rPr lang="en-US" b="1" i="1" dirty="0" err="1"/>
              <a:t>karyawan</a:t>
            </a:r>
            <a:r>
              <a:rPr lang="en-US" b="1" i="1" dirty="0"/>
              <a:t> </a:t>
            </a:r>
            <a:r>
              <a:rPr lang="en-US" dirty="0" err="1"/>
              <a:t>dalam</a:t>
            </a:r>
            <a:r>
              <a:rPr lang="en-US" dirty="0"/>
              <a:t> </a:t>
            </a:r>
            <a:r>
              <a:rPr lang="en-US" dirty="0" err="1"/>
              <a:t>pelaksanaan</a:t>
            </a:r>
            <a:r>
              <a:rPr lang="en-US" dirty="0"/>
              <a:t> </a:t>
            </a:r>
            <a:r>
              <a:rPr lang="en-US" dirty="0" err="1"/>
              <a:t>kegiatan</a:t>
            </a:r>
            <a:r>
              <a:rPr lang="en-US" dirty="0"/>
              <a:t> </a:t>
            </a:r>
            <a:r>
              <a:rPr lang="en-US" dirty="0" err="1"/>
              <a:t>perusahaan</a:t>
            </a:r>
            <a:r>
              <a:rPr lang="en-US" dirty="0"/>
              <a:t>. </a:t>
            </a:r>
            <a:r>
              <a:rPr lang="en-US" dirty="0" err="1"/>
              <a:t>Pihak</a:t>
            </a:r>
            <a:r>
              <a:rPr lang="en-US" dirty="0"/>
              <a:t> </a:t>
            </a:r>
            <a:r>
              <a:rPr lang="en-US" dirty="0" err="1"/>
              <a:t>manajemen</a:t>
            </a:r>
            <a:r>
              <a:rPr lang="en-US" dirty="0"/>
              <a:t> </a:t>
            </a:r>
            <a:r>
              <a:rPr lang="en-US" dirty="0" err="1"/>
              <a:t>perlu</a:t>
            </a:r>
            <a:r>
              <a:rPr lang="en-US" dirty="0"/>
              <a:t> </a:t>
            </a:r>
            <a:r>
              <a:rPr lang="en-US" dirty="0" err="1"/>
              <a:t>bersifat</a:t>
            </a:r>
            <a:r>
              <a:rPr lang="en-US" dirty="0"/>
              <a:t>  </a:t>
            </a:r>
            <a:r>
              <a:rPr lang="en-US" dirty="0" err="1"/>
              <a:t>proaktif</a:t>
            </a:r>
            <a:r>
              <a:rPr lang="en-US" dirty="0"/>
              <a:t>, </a:t>
            </a:r>
            <a:r>
              <a:rPr lang="en-US" dirty="0" err="1"/>
              <a:t>terutama</a:t>
            </a:r>
            <a:r>
              <a:rPr lang="en-US" dirty="0"/>
              <a:t> </a:t>
            </a:r>
            <a:r>
              <a:rPr lang="en-US" dirty="0" err="1"/>
              <a:t>dalam</a:t>
            </a:r>
            <a:r>
              <a:rPr lang="en-US" dirty="0"/>
              <a:t> </a:t>
            </a:r>
            <a:r>
              <a:rPr lang="en-US" dirty="0" err="1"/>
              <a:t>perencanaan</a:t>
            </a:r>
            <a:r>
              <a:rPr lang="en-US" dirty="0"/>
              <a:t> </a:t>
            </a:r>
            <a:r>
              <a:rPr lang="en-US" dirty="0" err="1"/>
              <a:t>dan</a:t>
            </a:r>
            <a:r>
              <a:rPr lang="en-US" dirty="0"/>
              <a:t> </a:t>
            </a:r>
            <a:r>
              <a:rPr lang="en-US" dirty="0" err="1"/>
              <a:t>pengawasan</a:t>
            </a:r>
            <a:r>
              <a:rPr lang="en-US" dirty="0"/>
              <a:t> </a:t>
            </a:r>
            <a:r>
              <a:rPr lang="en-US" dirty="0" err="1"/>
              <a:t>kegiatan</a:t>
            </a:r>
            <a:r>
              <a:rPr lang="en-US" dirty="0"/>
              <a:t> </a:t>
            </a:r>
            <a:r>
              <a:rPr lang="en-US" dirty="0" err="1" smtClean="0"/>
              <a:t>karyawannya</a:t>
            </a:r>
            <a:r>
              <a:rPr lang="en-US" dirty="0" smtClean="0"/>
              <a:t>.</a:t>
            </a:r>
            <a:endParaRPr lang="id-ID" dirty="0" smtClean="0"/>
          </a:p>
          <a:p>
            <a:pPr marL="0" indent="0">
              <a:buNone/>
            </a:pPr>
            <a:endParaRPr lang="en-US" dirty="0" smtClean="0"/>
          </a:p>
          <a:p>
            <a:r>
              <a:rPr lang="en-US" sz="5100" b="1" i="1" dirty="0" smtClean="0"/>
              <a:t>Communication </a:t>
            </a:r>
            <a:r>
              <a:rPr lang="en-US" sz="5100" b="1" i="1" dirty="0"/>
              <a:t>Management</a:t>
            </a:r>
            <a:endParaRPr lang="en-US" sz="2300" b="1" dirty="0"/>
          </a:p>
          <a:p>
            <a:pPr marL="0" indent="0">
              <a:buNone/>
            </a:pPr>
            <a:r>
              <a:rPr lang="en-US" i="1" dirty="0"/>
              <a:t>Communication </a:t>
            </a:r>
            <a:r>
              <a:rPr lang="en-US" dirty="0"/>
              <a:t>management </a:t>
            </a:r>
            <a:r>
              <a:rPr lang="en-US" dirty="0" err="1"/>
              <a:t>merupakan</a:t>
            </a:r>
            <a:r>
              <a:rPr lang="en-US" dirty="0"/>
              <a:t> proses </a:t>
            </a:r>
            <a:r>
              <a:rPr lang="en-US" dirty="0" err="1"/>
              <a:t>manajemen</a:t>
            </a:r>
            <a:r>
              <a:rPr lang="en-US" dirty="0"/>
              <a:t> </a:t>
            </a:r>
            <a:r>
              <a:rPr lang="en-US" dirty="0" err="1"/>
              <a:t>dalam</a:t>
            </a:r>
            <a:r>
              <a:rPr lang="en-US" dirty="0"/>
              <a:t> </a:t>
            </a:r>
            <a:r>
              <a:rPr lang="en-US" b="1" dirty="0" err="1"/>
              <a:t>menyampaikan</a:t>
            </a:r>
            <a:r>
              <a:rPr lang="en-US" b="1" dirty="0"/>
              <a:t>   </a:t>
            </a:r>
            <a:r>
              <a:rPr lang="en-US" b="1" dirty="0" err="1"/>
              <a:t>setiap</a:t>
            </a:r>
            <a:r>
              <a:rPr lang="en-US" b="1" dirty="0"/>
              <a:t> </a:t>
            </a:r>
            <a:r>
              <a:rPr lang="en-US" b="1" dirty="0" err="1" smtClean="0"/>
              <a:t>informasi</a:t>
            </a:r>
            <a:r>
              <a:rPr lang="en-US" b="1" dirty="0" smtClean="0"/>
              <a:t> </a:t>
            </a:r>
            <a:r>
              <a:rPr lang="en-US" dirty="0" smtClean="0"/>
              <a:t>yang </a:t>
            </a:r>
            <a:r>
              <a:rPr lang="en-US" dirty="0" err="1" smtClean="0"/>
              <a:t>bertujuan</a:t>
            </a:r>
            <a:r>
              <a:rPr lang="en-US" dirty="0" smtClean="0"/>
              <a:t> </a:t>
            </a:r>
            <a:r>
              <a:rPr lang="en-US" dirty="0" err="1" smtClean="0"/>
              <a:t>untuk</a:t>
            </a:r>
            <a:r>
              <a:rPr lang="en-US" dirty="0" smtClean="0"/>
              <a:t> </a:t>
            </a:r>
            <a:r>
              <a:rPr lang="en-US" dirty="0" err="1" smtClean="0"/>
              <a:t>memberikan</a:t>
            </a:r>
            <a:r>
              <a:rPr lang="en-US" dirty="0" smtClean="0"/>
              <a:t> </a:t>
            </a:r>
            <a:r>
              <a:rPr lang="en-US" sz="4000" b="1" dirty="0" err="1" smtClean="0"/>
              <a:t>petunjuk</a:t>
            </a:r>
            <a:r>
              <a:rPr lang="en-US" sz="4000" b="1" dirty="0" smtClean="0"/>
              <a:t> </a:t>
            </a:r>
            <a:r>
              <a:rPr lang="en-US" sz="4000" b="1" dirty="0" err="1"/>
              <a:t>kerja</a:t>
            </a:r>
            <a:r>
              <a:rPr lang="en-US" sz="4000" b="1" dirty="0"/>
              <a:t> </a:t>
            </a:r>
            <a:r>
              <a:rPr lang="en-US" sz="4000" b="1" dirty="0" err="1"/>
              <a:t>dan</a:t>
            </a:r>
            <a:r>
              <a:rPr lang="en-US" sz="4000" b="1" dirty="0"/>
              <a:t> </a:t>
            </a:r>
            <a:r>
              <a:rPr lang="en-US" sz="4000" b="1" dirty="0" err="1"/>
              <a:t>memberikan</a:t>
            </a:r>
            <a:r>
              <a:rPr lang="en-US" sz="4000" b="1" dirty="0"/>
              <a:t> </a:t>
            </a:r>
            <a:r>
              <a:rPr lang="en-US" sz="4000" b="1" dirty="0" err="1"/>
              <a:t>kesempatan</a:t>
            </a:r>
            <a:r>
              <a:rPr lang="en-US" sz="4000" b="1" dirty="0"/>
              <a:t> </a:t>
            </a:r>
            <a:r>
              <a:rPr lang="en-US" dirty="0"/>
              <a:t>pula </a:t>
            </a:r>
            <a:r>
              <a:rPr lang="en-US" dirty="0" err="1"/>
              <a:t>pada</a:t>
            </a:r>
            <a:r>
              <a:rPr lang="en-US" dirty="0"/>
              <a:t> para </a:t>
            </a:r>
            <a:r>
              <a:rPr lang="en-US" dirty="0" err="1"/>
              <a:t>karyawan</a:t>
            </a:r>
            <a:r>
              <a:rPr lang="en-US" dirty="0"/>
              <a:t> </a:t>
            </a:r>
            <a:r>
              <a:rPr lang="en-US" dirty="0" err="1"/>
              <a:t>untuk</a:t>
            </a:r>
            <a:r>
              <a:rPr lang="en-US" dirty="0"/>
              <a:t> </a:t>
            </a:r>
            <a:r>
              <a:rPr lang="en-US" dirty="0" err="1"/>
              <a:t>menyampaikan</a:t>
            </a:r>
            <a:r>
              <a:rPr lang="en-US" dirty="0"/>
              <a:t> </a:t>
            </a:r>
            <a:r>
              <a:rPr lang="en-US" dirty="0" err="1"/>
              <a:t>segala</a:t>
            </a:r>
            <a:r>
              <a:rPr lang="en-US" dirty="0"/>
              <a:t> </a:t>
            </a:r>
            <a:r>
              <a:rPr lang="en-US" dirty="0" err="1"/>
              <a:t>permasalahan</a:t>
            </a:r>
            <a:r>
              <a:rPr lang="en-US" dirty="0"/>
              <a:t> yang </a:t>
            </a:r>
            <a:r>
              <a:rPr lang="en-US" dirty="0" err="1"/>
              <a:t>dihadapi</a:t>
            </a:r>
            <a:r>
              <a:rPr lang="en-US" dirty="0"/>
              <a:t>, </a:t>
            </a:r>
            <a:r>
              <a:rPr lang="en-US" dirty="0" err="1"/>
              <a:t>sehingga</a:t>
            </a:r>
            <a:r>
              <a:rPr lang="en-US" dirty="0"/>
              <a:t> </a:t>
            </a:r>
            <a:r>
              <a:rPr lang="en-US" dirty="0" err="1"/>
              <a:t>dapat</a:t>
            </a:r>
            <a:r>
              <a:rPr lang="en-US" dirty="0"/>
              <a:t> </a:t>
            </a:r>
            <a:r>
              <a:rPr lang="en-US" dirty="0" err="1"/>
              <a:t>terjadi</a:t>
            </a:r>
            <a:r>
              <a:rPr lang="en-US" dirty="0"/>
              <a:t> </a:t>
            </a:r>
            <a:r>
              <a:rPr lang="en-US" dirty="0" err="1"/>
              <a:t>komunikasi</a:t>
            </a:r>
            <a:r>
              <a:rPr lang="en-US" dirty="0"/>
              <a:t> </a:t>
            </a:r>
            <a:r>
              <a:rPr lang="en-US" dirty="0" err="1"/>
              <a:t>dua</a:t>
            </a:r>
            <a:r>
              <a:rPr lang="en-US" dirty="0"/>
              <a:t> </a:t>
            </a:r>
            <a:r>
              <a:rPr lang="en-US" dirty="0" err="1"/>
              <a:t>arah</a:t>
            </a:r>
            <a:r>
              <a:rPr lang="en-US" dirty="0"/>
              <a:t> </a:t>
            </a:r>
            <a:r>
              <a:rPr lang="en-US" dirty="0" err="1"/>
              <a:t>dan</a:t>
            </a:r>
            <a:r>
              <a:rPr lang="en-US" dirty="0"/>
              <a:t> </a:t>
            </a:r>
            <a:r>
              <a:rPr lang="en-US" dirty="0" err="1"/>
              <a:t>terjalin</a:t>
            </a:r>
            <a:r>
              <a:rPr lang="en-US" dirty="0"/>
              <a:t> </a:t>
            </a:r>
            <a:r>
              <a:rPr lang="en-US" dirty="0" err="1"/>
              <a:t>suasan</a:t>
            </a:r>
            <a:r>
              <a:rPr lang="en-US" dirty="0"/>
              <a:t> </a:t>
            </a:r>
            <a:r>
              <a:rPr lang="en-US" dirty="0" err="1"/>
              <a:t>keterbukaan</a:t>
            </a:r>
            <a:r>
              <a:rPr lang="en-US" dirty="0"/>
              <a:t>.</a:t>
            </a:r>
          </a:p>
          <a:p>
            <a:endParaRPr lang="en-US" dirty="0"/>
          </a:p>
        </p:txBody>
      </p:sp>
      <p:sp>
        <p:nvSpPr>
          <p:cNvPr id="4" name="Footer Placeholder 3"/>
          <p:cNvSpPr>
            <a:spLocks noGrp="1"/>
          </p:cNvSpPr>
          <p:nvPr>
            <p:ph type="ftr" sz="quarter" idx="11"/>
          </p:nvPr>
        </p:nvSpPr>
        <p:spPr/>
        <p:txBody>
          <a:bodyPr/>
          <a:lstStyle/>
          <a:p>
            <a:r>
              <a:rPr lang="en-US" smtClean="0"/>
              <a:t>MPK 2016 KELOMPOK 6</a:t>
            </a:r>
            <a:endParaRPr lang="en-US"/>
          </a:p>
        </p:txBody>
      </p:sp>
    </p:spTree>
    <p:extLst>
      <p:ext uri="{BB962C8B-B14F-4D97-AF65-F5344CB8AC3E}">
        <p14:creationId xmlns:p14="http://schemas.microsoft.com/office/powerpoint/2010/main" val="1676411785"/>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762000"/>
            <a:ext cx="7620000" cy="5715000"/>
          </a:xfrm>
          <a:prstGeom prst="rect">
            <a:avLst/>
          </a:prstGeom>
        </p:spPr>
      </p:pic>
      <p:sp>
        <p:nvSpPr>
          <p:cNvPr id="2" name="Title 1"/>
          <p:cNvSpPr>
            <a:spLocks noGrp="1"/>
          </p:cNvSpPr>
          <p:nvPr>
            <p:ph type="title"/>
          </p:nvPr>
        </p:nvSpPr>
        <p:spPr>
          <a:xfrm>
            <a:off x="609600" y="0"/>
            <a:ext cx="8229600" cy="1143000"/>
          </a:xfrm>
        </p:spPr>
        <p:txBody>
          <a:bodyPr>
            <a:normAutofit/>
          </a:bodyPr>
          <a:lstStyle/>
          <a:p>
            <a:pPr lvl="2" algn="ctr" defTabSz="457124" rtl="0">
              <a:spcBef>
                <a:spcPct val="0"/>
              </a:spcBef>
            </a:pPr>
            <a:r>
              <a:rPr lang="en-US" sz="3600" b="1" dirty="0" err="1">
                <a:latin typeface="+mj-lt"/>
              </a:rPr>
              <a:t>Implementasi</a:t>
            </a:r>
            <a:r>
              <a:rPr lang="en-US" sz="3600" b="1" dirty="0">
                <a:latin typeface="+mj-lt"/>
              </a:rPr>
              <a:t> </a:t>
            </a:r>
            <a:r>
              <a:rPr lang="en-US" sz="3600" b="1" dirty="0" err="1">
                <a:latin typeface="+mj-lt"/>
              </a:rPr>
              <a:t>Konsep</a:t>
            </a:r>
            <a:r>
              <a:rPr lang="en-US" sz="3600" b="1" dirty="0">
                <a:latin typeface="+mj-lt"/>
              </a:rPr>
              <a:t> </a:t>
            </a:r>
            <a:r>
              <a:rPr lang="en-US" sz="3600" b="1" i="1" dirty="0">
                <a:latin typeface="+mj-lt"/>
              </a:rPr>
              <a:t>Internal Marketing</a:t>
            </a:r>
            <a:endParaRPr lang="en-US" sz="3600" dirty="0">
              <a:latin typeface="+mj-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9404320"/>
              </p:ext>
            </p:extLst>
          </p:nvPr>
        </p:nvGraphicFramePr>
        <p:xfrm>
          <a:off x="571502" y="1219200"/>
          <a:ext cx="5219698" cy="548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p:cNvSpPr>
            <a:spLocks noGrp="1"/>
          </p:cNvSpPr>
          <p:nvPr>
            <p:ph type="ftr" sz="quarter" idx="11"/>
          </p:nvPr>
        </p:nvSpPr>
        <p:spPr/>
        <p:txBody>
          <a:bodyPr/>
          <a:lstStyle/>
          <a:p>
            <a:r>
              <a:rPr lang="en-US" smtClean="0"/>
              <a:t>MPK 2016 KELOMPOK 6</a:t>
            </a:r>
            <a:endParaRPr lang="en-US"/>
          </a:p>
        </p:txBody>
      </p:sp>
    </p:spTree>
    <p:extLst>
      <p:ext uri="{BB962C8B-B14F-4D97-AF65-F5344CB8AC3E}">
        <p14:creationId xmlns:p14="http://schemas.microsoft.com/office/powerpoint/2010/main" val="194143057"/>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752600"/>
            <a:ext cx="3352286" cy="4221397"/>
          </a:xfrm>
          <a:prstGeom prst="rect">
            <a:avLst/>
          </a:prstGeom>
        </p:spPr>
      </p:pic>
      <p:sp>
        <p:nvSpPr>
          <p:cNvPr id="2" name="Title 1"/>
          <p:cNvSpPr>
            <a:spLocks noGrp="1"/>
          </p:cNvSpPr>
          <p:nvPr>
            <p:ph type="title"/>
          </p:nvPr>
        </p:nvSpPr>
        <p:spPr/>
        <p:txBody>
          <a:bodyPr/>
          <a:lstStyle/>
          <a:p>
            <a:r>
              <a:rPr lang="en-US" b="1" dirty="0" smtClean="0"/>
              <a:t>1.</a:t>
            </a:r>
            <a:r>
              <a:rPr lang="en-US" b="1" i="1" dirty="0" smtClean="0"/>
              <a:t>Training</a:t>
            </a:r>
            <a:endParaRPr lang="en-US" b="1" dirty="0"/>
          </a:p>
        </p:txBody>
      </p:sp>
      <p:sp>
        <p:nvSpPr>
          <p:cNvPr id="3" name="Content Placeholder 2"/>
          <p:cNvSpPr>
            <a:spLocks noGrp="1"/>
          </p:cNvSpPr>
          <p:nvPr>
            <p:ph idx="1"/>
          </p:nvPr>
        </p:nvSpPr>
        <p:spPr>
          <a:xfrm>
            <a:off x="457202" y="1600202"/>
            <a:ext cx="5562598" cy="4525963"/>
          </a:xfrm>
        </p:spPr>
        <p:txBody>
          <a:bodyPr>
            <a:noAutofit/>
          </a:bodyPr>
          <a:lstStyle/>
          <a:p>
            <a:pPr marL="0" indent="0">
              <a:buNone/>
            </a:pPr>
            <a:r>
              <a:rPr lang="en-US" sz="3600" b="1" dirty="0" err="1">
                <a:latin typeface="Candy Round BTN" pitchFamily="34" charset="0"/>
              </a:rPr>
              <a:t>Merupakan</a:t>
            </a:r>
            <a:r>
              <a:rPr lang="en-US" sz="3600" b="1" dirty="0">
                <a:latin typeface="Candy Round BTN" pitchFamily="34" charset="0"/>
              </a:rPr>
              <a:t> program yang </a:t>
            </a:r>
            <a:r>
              <a:rPr lang="en-US" sz="3600" b="1" dirty="0" err="1">
                <a:latin typeface="Candy Round BTN" pitchFamily="34" charset="0"/>
              </a:rPr>
              <a:t>ditujukan</a:t>
            </a:r>
            <a:r>
              <a:rPr lang="en-US" sz="3600" b="1" dirty="0">
                <a:latin typeface="Candy Round BTN" pitchFamily="34" charset="0"/>
              </a:rPr>
              <a:t> </a:t>
            </a:r>
            <a:r>
              <a:rPr lang="en-US" sz="3600" b="1" dirty="0" err="1">
                <a:latin typeface="Candy Round BTN" pitchFamily="34" charset="0"/>
              </a:rPr>
              <a:t>bagi</a:t>
            </a:r>
            <a:r>
              <a:rPr lang="en-US" sz="3600" b="1" dirty="0">
                <a:latin typeface="Candy Round BTN" pitchFamily="34" charset="0"/>
              </a:rPr>
              <a:t>  SDM </a:t>
            </a:r>
            <a:r>
              <a:rPr lang="en-US" sz="3600" b="1" dirty="0" err="1">
                <a:latin typeface="Candy Round BTN" pitchFamily="34" charset="0"/>
              </a:rPr>
              <a:t>perusahaan</a:t>
            </a:r>
            <a:r>
              <a:rPr lang="en-US" sz="3600" b="1" dirty="0">
                <a:latin typeface="Candy Round BTN" pitchFamily="34" charset="0"/>
              </a:rPr>
              <a:t> </a:t>
            </a:r>
            <a:r>
              <a:rPr lang="en-US" sz="3600" b="1" dirty="0" err="1">
                <a:latin typeface="Candy Round BTN" pitchFamily="34" charset="0"/>
              </a:rPr>
              <a:t>berupa</a:t>
            </a:r>
            <a:r>
              <a:rPr lang="en-US" sz="3600" b="1" dirty="0">
                <a:latin typeface="Candy Round BTN" pitchFamily="34" charset="0"/>
              </a:rPr>
              <a:t> </a:t>
            </a:r>
            <a:r>
              <a:rPr lang="en-US" sz="3600" b="1" dirty="0" err="1">
                <a:latin typeface="Candy Round BTN" pitchFamily="34" charset="0"/>
              </a:rPr>
              <a:t>pemberian</a:t>
            </a:r>
            <a:r>
              <a:rPr lang="en-US" sz="3600" b="1" dirty="0">
                <a:latin typeface="Candy Round BTN" pitchFamily="34" charset="0"/>
              </a:rPr>
              <a:t> </a:t>
            </a:r>
            <a:r>
              <a:rPr lang="en-US" sz="3600" b="1" dirty="0" err="1">
                <a:latin typeface="Candy Round BTN" pitchFamily="34" charset="0"/>
              </a:rPr>
              <a:t>informasi</a:t>
            </a:r>
            <a:r>
              <a:rPr lang="en-US" sz="3600" b="1" dirty="0">
                <a:latin typeface="Candy Round BTN" pitchFamily="34" charset="0"/>
              </a:rPr>
              <a:t> </a:t>
            </a:r>
            <a:r>
              <a:rPr lang="en-US" sz="3600" b="1" dirty="0" err="1">
                <a:latin typeface="Candy Round BTN" pitchFamily="34" charset="0"/>
              </a:rPr>
              <a:t>pengetahuan</a:t>
            </a:r>
            <a:r>
              <a:rPr lang="en-US" sz="3600" b="1" dirty="0">
                <a:latin typeface="Candy Round BTN" pitchFamily="34" charset="0"/>
              </a:rPr>
              <a:t> </a:t>
            </a:r>
            <a:r>
              <a:rPr lang="en-US" sz="3600" b="1" dirty="0" err="1">
                <a:latin typeface="Candy Round BTN" pitchFamily="34" charset="0"/>
              </a:rPr>
              <a:t>dasar</a:t>
            </a:r>
            <a:r>
              <a:rPr lang="en-US" sz="3600" b="1" dirty="0">
                <a:latin typeface="Candy Round BTN" pitchFamily="34" charset="0"/>
              </a:rPr>
              <a:t> </a:t>
            </a:r>
            <a:r>
              <a:rPr lang="en-US" sz="3600" b="1" dirty="0" err="1">
                <a:latin typeface="Candy Round BTN" pitchFamily="34" charset="0"/>
              </a:rPr>
              <a:t>mengenai</a:t>
            </a:r>
            <a:r>
              <a:rPr lang="en-US" sz="3600" b="1" dirty="0">
                <a:latin typeface="Candy Round BTN" pitchFamily="34" charset="0"/>
              </a:rPr>
              <a:t> </a:t>
            </a:r>
            <a:r>
              <a:rPr lang="en-US" sz="3600" b="1" dirty="0" err="1">
                <a:latin typeface="Candy Round BTN" pitchFamily="34" charset="0"/>
              </a:rPr>
              <a:t>strategi</a:t>
            </a:r>
            <a:r>
              <a:rPr lang="en-US" sz="3600" b="1" dirty="0">
                <a:latin typeface="Candy Round BTN" pitchFamily="34" charset="0"/>
              </a:rPr>
              <a:t> </a:t>
            </a:r>
            <a:r>
              <a:rPr lang="en-US" sz="3600" b="1" dirty="0" err="1">
                <a:latin typeface="Candy Round BTN" pitchFamily="34" charset="0"/>
              </a:rPr>
              <a:t>kerja</a:t>
            </a:r>
            <a:r>
              <a:rPr lang="en-US" sz="3600" b="1" dirty="0">
                <a:latin typeface="Candy Round BTN" pitchFamily="34" charset="0"/>
              </a:rPr>
              <a:t>, </a:t>
            </a:r>
            <a:r>
              <a:rPr lang="en-US" sz="3600" b="1" dirty="0" err="1">
                <a:latin typeface="Candy Round BTN" pitchFamily="34" charset="0"/>
              </a:rPr>
              <a:t>sikap</a:t>
            </a:r>
            <a:r>
              <a:rPr lang="en-US" sz="3600" b="1" dirty="0">
                <a:latin typeface="Candy Round BTN" pitchFamily="34" charset="0"/>
              </a:rPr>
              <a:t>, </a:t>
            </a:r>
            <a:r>
              <a:rPr lang="en-US" sz="3600" b="1" dirty="0" err="1">
                <a:latin typeface="Candy Round BTN" pitchFamily="34" charset="0"/>
              </a:rPr>
              <a:t>dan</a:t>
            </a:r>
            <a:r>
              <a:rPr lang="en-US" sz="3600" b="1" dirty="0">
                <a:latin typeface="Candy Round BTN" pitchFamily="34" charset="0"/>
              </a:rPr>
              <a:t> </a:t>
            </a:r>
            <a:r>
              <a:rPr lang="en-US" sz="3600" b="1" dirty="0" err="1">
                <a:latin typeface="Candy Round BTN" pitchFamily="34" charset="0"/>
              </a:rPr>
              <a:t>kemampuan</a:t>
            </a:r>
            <a:r>
              <a:rPr lang="en-US" sz="3600" b="1" dirty="0">
                <a:latin typeface="Candy Round BTN" pitchFamily="34" charset="0"/>
              </a:rPr>
              <a:t>, </a:t>
            </a:r>
            <a:r>
              <a:rPr lang="en-US" sz="3600" b="1" dirty="0" err="1">
                <a:latin typeface="Candy Round BTN" pitchFamily="34" charset="0"/>
              </a:rPr>
              <a:t>baik</a:t>
            </a:r>
            <a:r>
              <a:rPr lang="en-US" sz="3600" b="1" dirty="0">
                <a:latin typeface="Candy Round BTN" pitchFamily="34" charset="0"/>
              </a:rPr>
              <a:t> </a:t>
            </a:r>
            <a:r>
              <a:rPr lang="en-US" sz="3600" b="1" dirty="0" err="1">
                <a:latin typeface="Candy Round BTN" pitchFamily="34" charset="0"/>
              </a:rPr>
              <a:t>berkomunikasi</a:t>
            </a:r>
            <a:r>
              <a:rPr lang="en-US" sz="3600" b="1" dirty="0">
                <a:latin typeface="Candy Round BTN" pitchFamily="34" charset="0"/>
              </a:rPr>
              <a:t> </a:t>
            </a:r>
            <a:r>
              <a:rPr lang="en-US" sz="3600" b="1" dirty="0" err="1">
                <a:latin typeface="Candy Round BTN" pitchFamily="34" charset="0"/>
              </a:rPr>
              <a:t>maupun</a:t>
            </a:r>
            <a:r>
              <a:rPr lang="en-US" sz="3600" b="1" dirty="0">
                <a:latin typeface="Candy Round BTN" pitchFamily="34" charset="0"/>
              </a:rPr>
              <a:t> </a:t>
            </a:r>
            <a:r>
              <a:rPr lang="en-US" sz="3600" b="1" dirty="0" err="1">
                <a:latin typeface="Candy Round BTN" pitchFamily="34" charset="0"/>
              </a:rPr>
              <a:t>pemasaran</a:t>
            </a:r>
            <a:r>
              <a:rPr lang="en-US" sz="3600" b="1" dirty="0">
                <a:latin typeface="Candy Round BTN" pitchFamily="34" charset="0"/>
              </a:rPr>
              <a:t> </a:t>
            </a:r>
            <a:r>
              <a:rPr lang="en-US" sz="3600" b="1" dirty="0" err="1">
                <a:latin typeface="Candy Round BTN" pitchFamily="34" charset="0"/>
              </a:rPr>
              <a:t>jasa</a:t>
            </a:r>
            <a:r>
              <a:rPr lang="en-US" sz="3600" b="1" dirty="0">
                <a:latin typeface="Candy Round BTN" pitchFamily="34" charset="0"/>
              </a:rPr>
              <a:t>, </a:t>
            </a:r>
            <a:r>
              <a:rPr lang="en-US" sz="3600" b="1" dirty="0" err="1">
                <a:latin typeface="Candy Round BTN" pitchFamily="34" charset="0"/>
              </a:rPr>
              <a:t>serta</a:t>
            </a:r>
            <a:r>
              <a:rPr lang="en-US" sz="3600" b="1" dirty="0">
                <a:latin typeface="Candy Round BTN" pitchFamily="34" charset="0"/>
              </a:rPr>
              <a:t> </a:t>
            </a:r>
            <a:r>
              <a:rPr lang="en-US" sz="3600" b="1" dirty="0" err="1">
                <a:latin typeface="Candy Round BTN" pitchFamily="34" charset="0"/>
              </a:rPr>
              <a:t>memahami</a:t>
            </a:r>
            <a:r>
              <a:rPr lang="en-US" sz="3600" b="1" dirty="0">
                <a:latin typeface="Candy Round BTN" pitchFamily="34" charset="0"/>
              </a:rPr>
              <a:t> </a:t>
            </a:r>
            <a:r>
              <a:rPr lang="en-US" sz="3600" b="1" dirty="0" err="1">
                <a:latin typeface="Candy Round BTN" pitchFamily="34" charset="0"/>
              </a:rPr>
              <a:t>pelanggan</a:t>
            </a:r>
            <a:r>
              <a:rPr lang="en-US" sz="3600" b="1" dirty="0">
                <a:latin typeface="Candy Round BTN" pitchFamily="34" charset="0"/>
              </a:rPr>
              <a:t>.</a:t>
            </a:r>
          </a:p>
          <a:p>
            <a:endParaRPr lang="en-US" sz="4000" b="1" dirty="0">
              <a:latin typeface="Candy Round BTN" pitchFamily="34" charset="0"/>
            </a:endParaRPr>
          </a:p>
        </p:txBody>
      </p:sp>
      <p:sp>
        <p:nvSpPr>
          <p:cNvPr id="4" name="Footer Placeholder 3"/>
          <p:cNvSpPr>
            <a:spLocks noGrp="1"/>
          </p:cNvSpPr>
          <p:nvPr>
            <p:ph type="ftr" sz="quarter" idx="11"/>
          </p:nvPr>
        </p:nvSpPr>
        <p:spPr/>
        <p:txBody>
          <a:bodyPr/>
          <a:lstStyle/>
          <a:p>
            <a:r>
              <a:rPr lang="en-US" smtClean="0"/>
              <a:t>MPK 2016 KELOMPOK 6</a:t>
            </a:r>
            <a:endParaRPr lang="en-US"/>
          </a:p>
        </p:txBody>
      </p:sp>
    </p:spTree>
    <p:extLst>
      <p:ext uri="{BB962C8B-B14F-4D97-AF65-F5344CB8AC3E}">
        <p14:creationId xmlns:p14="http://schemas.microsoft.com/office/powerpoint/2010/main" val="1643145525"/>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981200"/>
            <a:ext cx="5257800" cy="3943350"/>
          </a:xfrm>
          <a:prstGeom prst="rect">
            <a:avLst/>
          </a:prstGeom>
        </p:spPr>
      </p:pic>
      <p:sp>
        <p:nvSpPr>
          <p:cNvPr id="2" name="Title 1"/>
          <p:cNvSpPr>
            <a:spLocks noGrp="1"/>
          </p:cNvSpPr>
          <p:nvPr>
            <p:ph type="title"/>
          </p:nvPr>
        </p:nvSpPr>
        <p:spPr/>
        <p:txBody>
          <a:bodyPr>
            <a:noAutofit/>
          </a:bodyPr>
          <a:lstStyle/>
          <a:p>
            <a:pPr lvl="3" algn="ctr" defTabSz="457124" rtl="0">
              <a:spcBef>
                <a:spcPct val="0"/>
              </a:spcBef>
            </a:pPr>
            <a:r>
              <a:rPr lang="en-US" sz="4000" b="1" dirty="0">
                <a:latin typeface="+mj-lt"/>
              </a:rPr>
              <a:t>2. </a:t>
            </a:r>
            <a:r>
              <a:rPr lang="en-US" sz="4000" b="1" i="1" dirty="0">
                <a:latin typeface="+mj-lt"/>
              </a:rPr>
              <a:t>Management Support and Internal   Interactive Communication</a:t>
            </a:r>
            <a:endParaRPr lang="en-US" sz="4000" b="1" dirty="0">
              <a:latin typeface="+mj-lt"/>
            </a:endParaRPr>
          </a:p>
        </p:txBody>
      </p:sp>
      <p:sp>
        <p:nvSpPr>
          <p:cNvPr id="3" name="Content Placeholder 2"/>
          <p:cNvSpPr>
            <a:spLocks noGrp="1"/>
          </p:cNvSpPr>
          <p:nvPr>
            <p:ph idx="1"/>
          </p:nvPr>
        </p:nvSpPr>
        <p:spPr>
          <a:xfrm>
            <a:off x="3810000" y="1676400"/>
            <a:ext cx="5029200" cy="4876800"/>
          </a:xfrm>
        </p:spPr>
        <p:txBody>
          <a:bodyPr>
            <a:noAutofit/>
          </a:bodyPr>
          <a:lstStyle/>
          <a:p>
            <a:pPr marL="0" indent="0">
              <a:buNone/>
            </a:pPr>
            <a:r>
              <a:rPr lang="en-US" sz="3200" b="1" dirty="0" err="1">
                <a:latin typeface="Candy Round BTN" pitchFamily="34" charset="0"/>
              </a:rPr>
              <a:t>Merupakan</a:t>
            </a:r>
            <a:r>
              <a:rPr lang="en-US" sz="3200" b="1" dirty="0">
                <a:latin typeface="Candy Round BTN" pitchFamily="34" charset="0"/>
              </a:rPr>
              <a:t> </a:t>
            </a:r>
            <a:r>
              <a:rPr lang="en-US" sz="3200" b="1" dirty="0" err="1">
                <a:latin typeface="Candy Round BTN" pitchFamily="34" charset="0"/>
              </a:rPr>
              <a:t>sarana</a:t>
            </a:r>
            <a:r>
              <a:rPr lang="en-US" sz="3200" b="1" dirty="0">
                <a:latin typeface="Candy Round BTN" pitchFamily="34" charset="0"/>
              </a:rPr>
              <a:t> </a:t>
            </a:r>
            <a:r>
              <a:rPr lang="en-US" sz="3200" b="1" dirty="0" err="1">
                <a:latin typeface="Candy Round BTN" pitchFamily="34" charset="0"/>
              </a:rPr>
              <a:t>kerja</a:t>
            </a:r>
            <a:r>
              <a:rPr lang="en-US" sz="3200" b="1" dirty="0">
                <a:latin typeface="Candy Round BTN" pitchFamily="34" charset="0"/>
              </a:rPr>
              <a:t> </a:t>
            </a:r>
            <a:r>
              <a:rPr lang="en-US" sz="3200" b="1" dirty="0" err="1">
                <a:latin typeface="Candy Round BTN" pitchFamily="34" charset="0"/>
              </a:rPr>
              <a:t>sama</a:t>
            </a:r>
            <a:r>
              <a:rPr lang="en-US" sz="3200" b="1" dirty="0">
                <a:latin typeface="Candy Round BTN" pitchFamily="34" charset="0"/>
              </a:rPr>
              <a:t> yang </a:t>
            </a:r>
            <a:r>
              <a:rPr lang="en-US" sz="3200" b="1" dirty="0" err="1">
                <a:latin typeface="Candy Round BTN" pitchFamily="34" charset="0"/>
              </a:rPr>
              <a:t>efektif</a:t>
            </a:r>
            <a:r>
              <a:rPr lang="en-US" sz="3200" b="1" dirty="0">
                <a:latin typeface="Candy Round BTN" pitchFamily="34" charset="0"/>
              </a:rPr>
              <a:t> </a:t>
            </a:r>
            <a:r>
              <a:rPr lang="en-US" sz="3200" b="1" dirty="0" err="1">
                <a:latin typeface="Candy Round BTN" pitchFamily="34" charset="0"/>
              </a:rPr>
              <a:t>dari</a:t>
            </a:r>
            <a:r>
              <a:rPr lang="en-US" sz="3200" b="1" dirty="0">
                <a:latin typeface="Candy Round BTN" pitchFamily="34" charset="0"/>
              </a:rPr>
              <a:t> </a:t>
            </a:r>
            <a:r>
              <a:rPr lang="en-US" sz="3200" b="1" dirty="0" err="1">
                <a:latin typeface="Candy Round BTN" pitchFamily="34" charset="0"/>
              </a:rPr>
              <a:t>kalangan</a:t>
            </a:r>
            <a:r>
              <a:rPr lang="en-US" sz="3200" b="1" dirty="0">
                <a:latin typeface="Candy Round BTN" pitchFamily="34" charset="0"/>
              </a:rPr>
              <a:t> </a:t>
            </a:r>
            <a:r>
              <a:rPr lang="en-US" sz="3200" b="1" dirty="0" err="1">
                <a:latin typeface="Candy Round BTN" pitchFamily="34" charset="0"/>
              </a:rPr>
              <a:t>manajemen</a:t>
            </a:r>
            <a:r>
              <a:rPr lang="en-US" sz="3200" b="1" dirty="0">
                <a:latin typeface="Candy Round BTN" pitchFamily="34" charset="0"/>
              </a:rPr>
              <a:t> </a:t>
            </a:r>
            <a:r>
              <a:rPr lang="en-US" sz="3200" b="1" dirty="0" err="1">
                <a:latin typeface="Candy Round BTN" pitchFamily="34" charset="0"/>
              </a:rPr>
              <a:t>perusahaan</a:t>
            </a:r>
            <a:r>
              <a:rPr lang="en-US" sz="3200" b="1" dirty="0">
                <a:latin typeface="Candy Round BTN" pitchFamily="34" charset="0"/>
              </a:rPr>
              <a:t> </a:t>
            </a:r>
            <a:r>
              <a:rPr lang="en-US" sz="3200" b="1" dirty="0" err="1">
                <a:latin typeface="Candy Round BTN" pitchFamily="34" charset="0"/>
              </a:rPr>
              <a:t>kepada</a:t>
            </a:r>
            <a:r>
              <a:rPr lang="en-US" sz="3200" b="1" dirty="0">
                <a:latin typeface="Candy Round BTN" pitchFamily="34" charset="0"/>
              </a:rPr>
              <a:t> SDM </a:t>
            </a:r>
            <a:r>
              <a:rPr lang="en-US" sz="3200" b="1" dirty="0" err="1">
                <a:latin typeface="Candy Round BTN" pitchFamily="34" charset="0"/>
              </a:rPr>
              <a:t>pelaksana</a:t>
            </a:r>
            <a:r>
              <a:rPr lang="en-US" sz="3200" b="1" dirty="0">
                <a:latin typeface="Candy Round BTN" pitchFamily="34" charset="0"/>
              </a:rPr>
              <a:t>, </a:t>
            </a:r>
            <a:r>
              <a:rPr lang="en-US" sz="3200" b="1" dirty="0" err="1">
                <a:latin typeface="Candy Round BTN" pitchFamily="34" charset="0"/>
              </a:rPr>
              <a:t>dan</a:t>
            </a:r>
            <a:r>
              <a:rPr lang="en-US" sz="3200" b="1" dirty="0">
                <a:latin typeface="Candy Round BTN" pitchFamily="34" charset="0"/>
              </a:rPr>
              <a:t> </a:t>
            </a:r>
            <a:r>
              <a:rPr lang="en-US" sz="3200" b="1" dirty="0" err="1">
                <a:latin typeface="Candy Round BTN" pitchFamily="34" charset="0"/>
              </a:rPr>
              <a:t>juga</a:t>
            </a:r>
            <a:r>
              <a:rPr lang="en-US" sz="3200" b="1" dirty="0">
                <a:latin typeface="Candy Round BTN" pitchFamily="34" charset="0"/>
              </a:rPr>
              <a:t> </a:t>
            </a:r>
            <a:r>
              <a:rPr lang="en-US" sz="3200" b="1" dirty="0" err="1">
                <a:latin typeface="Candy Round BTN" pitchFamily="34" charset="0"/>
              </a:rPr>
              <a:t>membuka</a:t>
            </a:r>
            <a:r>
              <a:rPr lang="en-US" sz="3200" b="1" dirty="0">
                <a:latin typeface="Candy Round BTN" pitchFamily="34" charset="0"/>
              </a:rPr>
              <a:t> </a:t>
            </a:r>
            <a:r>
              <a:rPr lang="en-US" sz="3200" b="1" dirty="0" err="1">
                <a:latin typeface="Candy Round BTN" pitchFamily="34" charset="0"/>
              </a:rPr>
              <a:t>komunikasi</a:t>
            </a:r>
            <a:r>
              <a:rPr lang="en-US" sz="3200" b="1" dirty="0">
                <a:latin typeface="Candy Round BTN" pitchFamily="34" charset="0"/>
              </a:rPr>
              <a:t> </a:t>
            </a:r>
            <a:r>
              <a:rPr lang="en-US" sz="3200" b="1" dirty="0" err="1">
                <a:latin typeface="Candy Round BTN" pitchFamily="34" charset="0"/>
              </a:rPr>
              <a:t>dua</a:t>
            </a:r>
            <a:r>
              <a:rPr lang="en-US" sz="3200" b="1" dirty="0">
                <a:latin typeface="Candy Round BTN" pitchFamily="34" charset="0"/>
              </a:rPr>
              <a:t> </a:t>
            </a:r>
            <a:r>
              <a:rPr lang="en-US" sz="3200" b="1" dirty="0" err="1">
                <a:latin typeface="Candy Round BTN" pitchFamily="34" charset="0"/>
              </a:rPr>
              <a:t>arah</a:t>
            </a:r>
            <a:r>
              <a:rPr lang="en-US" sz="3200" b="1" dirty="0">
                <a:latin typeface="Candy Round BTN" pitchFamily="34" charset="0"/>
              </a:rPr>
              <a:t> </a:t>
            </a:r>
            <a:r>
              <a:rPr lang="en-US" sz="3200" b="1" dirty="0" err="1">
                <a:latin typeface="Candy Round BTN" pitchFamily="34" charset="0"/>
              </a:rPr>
              <a:t>dari</a:t>
            </a:r>
            <a:r>
              <a:rPr lang="en-US" sz="3200" b="1" dirty="0">
                <a:latin typeface="Candy Round BTN" pitchFamily="34" charset="0"/>
              </a:rPr>
              <a:t> </a:t>
            </a:r>
            <a:r>
              <a:rPr lang="en-US" sz="3200" b="1" dirty="0" err="1">
                <a:latin typeface="Candy Round BTN" pitchFamily="34" charset="0"/>
              </a:rPr>
              <a:t>karyawan</a:t>
            </a:r>
            <a:r>
              <a:rPr lang="en-US" sz="3200" b="1" dirty="0">
                <a:latin typeface="Candy Round BTN" pitchFamily="34" charset="0"/>
              </a:rPr>
              <a:t> </a:t>
            </a:r>
            <a:r>
              <a:rPr lang="en-US" sz="3200" b="1" dirty="0" err="1">
                <a:latin typeface="Candy Round BTN" pitchFamily="34" charset="0"/>
              </a:rPr>
              <a:t>kepada</a:t>
            </a:r>
            <a:r>
              <a:rPr lang="en-US" sz="3200" b="1" dirty="0">
                <a:latin typeface="Candy Round BTN" pitchFamily="34" charset="0"/>
              </a:rPr>
              <a:t> </a:t>
            </a:r>
            <a:r>
              <a:rPr lang="en-US" sz="3200" b="1" dirty="0" err="1">
                <a:latin typeface="Candy Round BTN" pitchFamily="34" charset="0"/>
              </a:rPr>
              <a:t>atasan</a:t>
            </a:r>
            <a:r>
              <a:rPr lang="en-US" sz="3200" b="1" dirty="0">
                <a:latin typeface="Candy Round BTN" pitchFamily="34" charset="0"/>
              </a:rPr>
              <a:t>. </a:t>
            </a:r>
            <a:r>
              <a:rPr lang="en-US" sz="3200" b="1" dirty="0" err="1">
                <a:latin typeface="Candy Round BTN" pitchFamily="34" charset="0"/>
              </a:rPr>
              <a:t>Informasi</a:t>
            </a:r>
            <a:r>
              <a:rPr lang="en-US" sz="3200" b="1" dirty="0">
                <a:latin typeface="Candy Round BTN" pitchFamily="34" charset="0"/>
              </a:rPr>
              <a:t> </a:t>
            </a:r>
            <a:r>
              <a:rPr lang="en-US" sz="3200" b="1" dirty="0" err="1">
                <a:latin typeface="Candy Round BTN" pitchFamily="34" charset="0"/>
              </a:rPr>
              <a:t>meliputi</a:t>
            </a:r>
            <a:r>
              <a:rPr lang="en-US" sz="3200" b="1" dirty="0">
                <a:latin typeface="Candy Round BTN" pitchFamily="34" charset="0"/>
              </a:rPr>
              <a:t> </a:t>
            </a:r>
            <a:r>
              <a:rPr lang="en-US" sz="3200" b="1" dirty="0" err="1">
                <a:latin typeface="Candy Round BTN" pitchFamily="34" charset="0"/>
              </a:rPr>
              <a:t>masalah</a:t>
            </a:r>
            <a:r>
              <a:rPr lang="en-US" sz="3200" b="1" dirty="0">
                <a:latin typeface="Candy Round BTN" pitchFamily="34" charset="0"/>
              </a:rPr>
              <a:t> </a:t>
            </a:r>
            <a:r>
              <a:rPr lang="en-US" sz="3200" b="1" dirty="0" err="1">
                <a:latin typeface="Candy Round BTN" pitchFamily="34" charset="0"/>
              </a:rPr>
              <a:t>kerja</a:t>
            </a:r>
            <a:r>
              <a:rPr lang="en-US" sz="3200" b="1" dirty="0">
                <a:latin typeface="Candy Round BTN" pitchFamily="34" charset="0"/>
              </a:rPr>
              <a:t> </a:t>
            </a:r>
            <a:r>
              <a:rPr lang="en-US" sz="3200" b="1" dirty="0" err="1">
                <a:latin typeface="Candy Round BTN" pitchFamily="34" charset="0"/>
              </a:rPr>
              <a:t>atau</a:t>
            </a:r>
            <a:r>
              <a:rPr lang="en-US" sz="3200" b="1" dirty="0">
                <a:latin typeface="Candy Round BTN" pitchFamily="34" charset="0"/>
              </a:rPr>
              <a:t> </a:t>
            </a:r>
            <a:r>
              <a:rPr lang="en-US" sz="3200" b="1" dirty="0" err="1">
                <a:latin typeface="Candy Round BTN" pitchFamily="34" charset="0"/>
              </a:rPr>
              <a:t>keputusan-keputusan</a:t>
            </a:r>
            <a:r>
              <a:rPr lang="en-US" sz="3200" b="1" dirty="0">
                <a:latin typeface="Candy Round BTN" pitchFamily="34" charset="0"/>
              </a:rPr>
              <a:t> </a:t>
            </a:r>
            <a:r>
              <a:rPr lang="en-US" sz="3200" b="1" dirty="0" err="1">
                <a:latin typeface="Candy Round BTN" pitchFamily="34" charset="0"/>
              </a:rPr>
              <a:t>penting</a:t>
            </a:r>
            <a:r>
              <a:rPr lang="en-US" sz="3200" b="1" dirty="0">
                <a:latin typeface="Candy Round BTN" pitchFamily="34" charset="0"/>
              </a:rPr>
              <a:t> </a:t>
            </a:r>
            <a:r>
              <a:rPr lang="en-US" sz="3200" b="1" dirty="0" err="1">
                <a:latin typeface="Candy Round BTN" pitchFamily="34" charset="0"/>
              </a:rPr>
              <a:t>lainnya</a:t>
            </a:r>
            <a:r>
              <a:rPr lang="en-US" sz="3200" b="1" dirty="0">
                <a:latin typeface="Candy Round BTN" pitchFamily="34" charset="0"/>
              </a:rPr>
              <a:t> </a:t>
            </a:r>
            <a:r>
              <a:rPr lang="en-US" sz="3200" b="1" dirty="0" err="1">
                <a:latin typeface="Candy Round BTN" pitchFamily="34" charset="0"/>
              </a:rPr>
              <a:t>dalam</a:t>
            </a:r>
            <a:r>
              <a:rPr lang="en-US" sz="3200" b="1" dirty="0">
                <a:latin typeface="Candy Round BTN" pitchFamily="34" charset="0"/>
              </a:rPr>
              <a:t> </a:t>
            </a:r>
            <a:r>
              <a:rPr lang="en-US" sz="3200" b="1" dirty="0" err="1">
                <a:latin typeface="Candy Round BTN" pitchFamily="34" charset="0"/>
              </a:rPr>
              <a:t>perusahaan</a:t>
            </a:r>
            <a:r>
              <a:rPr lang="en-US" sz="3200" b="1" dirty="0">
                <a:latin typeface="Candy Round BTN" pitchFamily="34" charset="0"/>
              </a:rPr>
              <a:t>.</a:t>
            </a:r>
          </a:p>
          <a:p>
            <a:endParaRPr lang="en-US" sz="3600" b="1" dirty="0">
              <a:latin typeface="Candy Round BTN" pitchFamily="34" charset="0"/>
            </a:endParaRPr>
          </a:p>
        </p:txBody>
      </p:sp>
      <p:sp>
        <p:nvSpPr>
          <p:cNvPr id="4" name="Footer Placeholder 3"/>
          <p:cNvSpPr>
            <a:spLocks noGrp="1"/>
          </p:cNvSpPr>
          <p:nvPr>
            <p:ph type="ftr" sz="quarter" idx="11"/>
          </p:nvPr>
        </p:nvSpPr>
        <p:spPr/>
        <p:txBody>
          <a:bodyPr/>
          <a:lstStyle/>
          <a:p>
            <a:r>
              <a:rPr lang="en-US" smtClean="0"/>
              <a:t>MPK 2016 KELOMPOK 6</a:t>
            </a:r>
            <a:endParaRPr lang="en-US"/>
          </a:p>
        </p:txBody>
      </p:sp>
    </p:spTree>
    <p:extLst>
      <p:ext uri="{BB962C8B-B14F-4D97-AF65-F5344CB8AC3E}">
        <p14:creationId xmlns:p14="http://schemas.microsoft.com/office/powerpoint/2010/main" val="2576079986"/>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84750" y="220135"/>
            <a:ext cx="7200897" cy="1303867"/>
          </a:xfrm>
        </p:spPr>
        <p:txBody>
          <a:bodyPr>
            <a:normAutofit/>
          </a:bodyPr>
          <a:lstStyle/>
          <a:p>
            <a:pPr>
              <a:defRPr/>
            </a:pPr>
            <a:r>
              <a:rPr lang="en-US" b="1" dirty="0" smtClean="0">
                <a:effectLst>
                  <a:outerShdw blurRad="38100" dist="38100" dir="2700000" algn="tl">
                    <a:srgbClr val="000000">
                      <a:alpha val="43137"/>
                    </a:srgbClr>
                  </a:outerShdw>
                </a:effectLst>
              </a:rPr>
              <a:t>External Marketing</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1" y="1524001"/>
            <a:ext cx="4191000" cy="4572001"/>
          </a:xfrm>
        </p:spPr>
        <p:txBody>
          <a:bodyPr>
            <a:normAutofit fontScale="92500" lnSpcReduction="20000"/>
          </a:bodyPr>
          <a:lstStyle/>
          <a:p>
            <a:pPr marL="274274" indent="-274274">
              <a:buFont typeface="Wingdings"/>
              <a:buChar char=""/>
              <a:defRPr/>
            </a:pPr>
            <a:r>
              <a:rPr lang="en-US" b="1" dirty="0" smtClean="0"/>
              <a:t>External Marketing :</a:t>
            </a:r>
            <a:r>
              <a:rPr lang="en-US" dirty="0" smtClean="0"/>
              <a:t> </a:t>
            </a:r>
            <a:r>
              <a:rPr lang="en-US" dirty="0" smtClean="0">
                <a:solidFill>
                  <a:srgbClr val="FF0000"/>
                </a:solidFill>
              </a:rPr>
              <a:t>"Setting the Promise" </a:t>
            </a:r>
          </a:p>
          <a:p>
            <a:pPr marL="639973" lvl="1" indent="-274274">
              <a:buFont typeface="Wingdings 2"/>
              <a:buChar char=""/>
              <a:defRPr/>
            </a:pPr>
            <a:r>
              <a:rPr lang="en-US" dirty="0" smtClean="0"/>
              <a:t>Marketing to END-USERS. </a:t>
            </a:r>
          </a:p>
          <a:p>
            <a:pPr marL="639973" lvl="1" indent="-274274">
              <a:buFont typeface="Wingdings 2"/>
              <a:buChar char=""/>
              <a:defRPr/>
            </a:pPr>
            <a:r>
              <a:rPr lang="en-US" dirty="0" smtClean="0"/>
              <a:t>Involves pricing strategy, promotional activities, and all communication with customers. </a:t>
            </a:r>
          </a:p>
          <a:p>
            <a:pPr marL="639973" lvl="1" indent="-274274">
              <a:buFont typeface="Wingdings 2"/>
              <a:buChar char=""/>
              <a:defRPr/>
            </a:pPr>
            <a:r>
              <a:rPr lang="en-US" dirty="0" smtClean="0"/>
              <a:t>Performed to capture the attention of the market, and interest in the service. </a:t>
            </a:r>
          </a:p>
        </p:txBody>
      </p:sp>
      <p:sp>
        <p:nvSpPr>
          <p:cNvPr id="4" name="Footer Placeholder 3"/>
          <p:cNvSpPr>
            <a:spLocks noGrp="1"/>
          </p:cNvSpPr>
          <p:nvPr>
            <p:ph type="ftr" sz="quarter" idx="11"/>
          </p:nvPr>
        </p:nvSpPr>
        <p:spPr/>
        <p:txBody>
          <a:bodyPr/>
          <a:lstStyle/>
          <a:p>
            <a:r>
              <a:rPr lang="en-US" smtClean="0"/>
              <a:t>MPK 2016 KELOMPOK 6</a:t>
            </a:r>
            <a:endParaRPr lang="en-US"/>
          </a:p>
        </p:txBody>
      </p:sp>
      <p:sp>
        <p:nvSpPr>
          <p:cNvPr id="7" name="Freeform 6"/>
          <p:cNvSpPr>
            <a:spLocks/>
          </p:cNvSpPr>
          <p:nvPr/>
        </p:nvSpPr>
        <p:spPr bwMode="auto">
          <a:xfrm>
            <a:off x="5752988" y="2720972"/>
            <a:ext cx="1683544" cy="2508250"/>
          </a:xfrm>
          <a:custGeom>
            <a:avLst/>
            <a:gdLst>
              <a:gd name="T0" fmla="*/ 1188043518 w 2829"/>
              <a:gd name="T1" fmla="*/ 1705696491 h 3161"/>
              <a:gd name="T2" fmla="*/ 1781120652 w 2829"/>
              <a:gd name="T3" fmla="*/ 1990293598 h 3161"/>
              <a:gd name="T4" fmla="*/ 0 w 2829"/>
              <a:gd name="T5" fmla="*/ 0 h 3161"/>
              <a:gd name="T6" fmla="*/ 0 w 2829"/>
              <a:gd name="T7" fmla="*/ 397303309 h 3161"/>
              <a:gd name="T8" fmla="*/ 1188043518 w 2829"/>
              <a:gd name="T9" fmla="*/ 1705696491 h 3161"/>
              <a:gd name="T10" fmla="*/ 0 60000 65536"/>
              <a:gd name="T11" fmla="*/ 0 60000 65536"/>
              <a:gd name="T12" fmla="*/ 0 60000 65536"/>
              <a:gd name="T13" fmla="*/ 0 60000 65536"/>
              <a:gd name="T14" fmla="*/ 0 60000 65536"/>
              <a:gd name="T15" fmla="*/ 0 w 2829"/>
              <a:gd name="T16" fmla="*/ 0 h 3161"/>
              <a:gd name="T17" fmla="*/ 2829 w 2829"/>
              <a:gd name="T18" fmla="*/ 3161 h 3161"/>
            </a:gdLst>
            <a:ahLst/>
            <a:cxnLst>
              <a:cxn ang="T10">
                <a:pos x="T0" y="T1"/>
              </a:cxn>
              <a:cxn ang="T11">
                <a:pos x="T2" y="T3"/>
              </a:cxn>
              <a:cxn ang="T12">
                <a:pos x="T4" y="T5"/>
              </a:cxn>
              <a:cxn ang="T13">
                <a:pos x="T6" y="T7"/>
              </a:cxn>
              <a:cxn ang="T14">
                <a:pos x="T8" y="T9"/>
              </a:cxn>
            </a:cxnLst>
            <a:rect l="T15" t="T16" r="T17" b="T18"/>
            <a:pathLst>
              <a:path w="2829" h="3161">
                <a:moveTo>
                  <a:pt x="1887" y="2709"/>
                </a:moveTo>
                <a:lnTo>
                  <a:pt x="2829" y="3161"/>
                </a:lnTo>
                <a:lnTo>
                  <a:pt x="0" y="0"/>
                </a:lnTo>
                <a:lnTo>
                  <a:pt x="0" y="631"/>
                </a:lnTo>
                <a:lnTo>
                  <a:pt x="1887" y="2709"/>
                </a:lnTo>
                <a:close/>
              </a:path>
            </a:pathLst>
          </a:custGeom>
          <a:solidFill>
            <a:schemeClr val="accent1"/>
          </a:solidFill>
          <a:ln w="11176">
            <a:solidFill>
              <a:srgbClr val="000000"/>
            </a:solidFill>
            <a:round/>
            <a:headEnd/>
            <a:tailEnd/>
          </a:ln>
        </p:spPr>
        <p:txBody>
          <a:bodyPr lIns="91425" tIns="45712" rIns="91425" bIns="45712"/>
          <a:lstStyle/>
          <a:p>
            <a:endParaRPr lang="en-US"/>
          </a:p>
        </p:txBody>
      </p:sp>
      <p:sp>
        <p:nvSpPr>
          <p:cNvPr id="10" name="Rectangle 9"/>
          <p:cNvSpPr>
            <a:spLocks noChangeArrowheads="1"/>
          </p:cNvSpPr>
          <p:nvPr/>
        </p:nvSpPr>
        <p:spPr bwMode="auto">
          <a:xfrm>
            <a:off x="6559043" y="3152609"/>
            <a:ext cx="1754981" cy="75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473" tIns="44443" rIns="90473" bIns="44443">
            <a:spAutoFit/>
          </a:bodyPr>
          <a:lstStyle/>
          <a:p>
            <a:pPr algn="ctr" eaLnBrk="1" hangingPunct="1">
              <a:lnSpc>
                <a:spcPct val="90000"/>
              </a:lnSpc>
              <a:spcBef>
                <a:spcPct val="50000"/>
              </a:spcBef>
            </a:pPr>
            <a:r>
              <a:rPr lang="en-US" altLang="en-US" sz="2400" b="1" dirty="0">
                <a:solidFill>
                  <a:srgbClr val="C00000"/>
                </a:solidFill>
                <a:latin typeface="Times New Roman" pitchFamily="18" charset="0"/>
              </a:rPr>
              <a:t>External Marketing</a:t>
            </a:r>
          </a:p>
        </p:txBody>
      </p:sp>
      <p:sp>
        <p:nvSpPr>
          <p:cNvPr id="11" name="Rectangle 10"/>
          <p:cNvSpPr>
            <a:spLocks noChangeArrowheads="1"/>
          </p:cNvSpPr>
          <p:nvPr/>
        </p:nvSpPr>
        <p:spPr bwMode="auto">
          <a:xfrm>
            <a:off x="4572016" y="1691512"/>
            <a:ext cx="2438139" cy="865351"/>
          </a:xfrm>
          <a:prstGeom prst="rect">
            <a:avLst/>
          </a:prstGeom>
          <a:noFill/>
          <a:ln w="12700">
            <a:noFill/>
            <a:miter lim="800000"/>
            <a:headEnd/>
            <a:tailEnd/>
          </a:ln>
          <a:effectLst/>
        </p:spPr>
        <p:txBody>
          <a:bodyPr wrap="none" lIns="90473" tIns="44443" rIns="90473" bIns="44443">
            <a:spAutoFit/>
          </a:bodyPr>
          <a:lstStyle/>
          <a:p>
            <a:pPr algn="ctr">
              <a:lnSpc>
                <a:spcPct val="90000"/>
              </a:lnSpc>
              <a:defRPr/>
            </a:pPr>
            <a:r>
              <a:rPr lang="en-US" sz="2800" b="1" dirty="0">
                <a:solidFill>
                  <a:srgbClr val="669900"/>
                </a:solidFill>
                <a:effectLst>
                  <a:outerShdw blurRad="38100" dist="38100" dir="2700000" algn="tl">
                    <a:srgbClr val="000000"/>
                  </a:outerShdw>
                </a:effectLst>
                <a:latin typeface="Times New Roman" pitchFamily="18" charset="0"/>
              </a:rPr>
              <a:t>Company</a:t>
            </a:r>
          </a:p>
          <a:p>
            <a:pPr algn="ctr">
              <a:lnSpc>
                <a:spcPct val="90000"/>
              </a:lnSpc>
              <a:defRPr/>
            </a:pPr>
            <a:r>
              <a:rPr lang="en-US" sz="2800" b="1" dirty="0">
                <a:solidFill>
                  <a:srgbClr val="669900"/>
                </a:solidFill>
                <a:effectLst>
                  <a:outerShdw blurRad="38100" dist="38100" dir="2700000" algn="tl">
                    <a:srgbClr val="000000"/>
                  </a:outerShdw>
                </a:effectLst>
                <a:latin typeface="Times New Roman" pitchFamily="18" charset="0"/>
              </a:rPr>
              <a:t>(Management)</a:t>
            </a:r>
          </a:p>
        </p:txBody>
      </p:sp>
      <p:sp>
        <p:nvSpPr>
          <p:cNvPr id="12" name="Rectangle 11"/>
          <p:cNvSpPr>
            <a:spLocks noChangeArrowheads="1"/>
          </p:cNvSpPr>
          <p:nvPr/>
        </p:nvSpPr>
        <p:spPr bwMode="auto">
          <a:xfrm>
            <a:off x="7123397" y="5262564"/>
            <a:ext cx="1838616" cy="47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3" tIns="44443" rIns="90473" bIns="44443">
            <a:spAutoFit/>
          </a:bodyPr>
          <a:lstStyle/>
          <a:p>
            <a:pPr eaLnBrk="1" hangingPunct="1">
              <a:lnSpc>
                <a:spcPct val="90000"/>
              </a:lnSpc>
            </a:pPr>
            <a:r>
              <a:rPr lang="en-US" altLang="en-US" sz="2800" b="1">
                <a:solidFill>
                  <a:srgbClr val="669900"/>
                </a:solidFill>
                <a:latin typeface="Times New Roman" pitchFamily="18" charset="0"/>
              </a:rPr>
              <a:t>Customers</a:t>
            </a:r>
          </a:p>
        </p:txBody>
      </p:sp>
      <p:sp>
        <p:nvSpPr>
          <p:cNvPr id="16" name="Rectangle 15"/>
          <p:cNvSpPr>
            <a:spLocks noChangeArrowheads="1"/>
          </p:cNvSpPr>
          <p:nvPr/>
        </p:nvSpPr>
        <p:spPr bwMode="auto">
          <a:xfrm>
            <a:off x="7016238" y="3943346"/>
            <a:ext cx="1828800" cy="67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73" tIns="44443" rIns="90473" bIns="44443">
            <a:spAutoFit/>
          </a:bodyPr>
          <a:lstStyle/>
          <a:p>
            <a:pPr algn="ctr" eaLnBrk="1" hangingPunct="1">
              <a:lnSpc>
                <a:spcPct val="90000"/>
              </a:lnSpc>
            </a:pPr>
            <a:r>
              <a:rPr lang="en-US" altLang="en-US" sz="2100" i="1" dirty="0">
                <a:latin typeface="Times New Roman" pitchFamily="18" charset="0"/>
              </a:rPr>
              <a:t>“setting the promise”</a:t>
            </a:r>
          </a:p>
        </p:txBody>
      </p:sp>
    </p:spTree>
    <p:extLst>
      <p:ext uri="{BB962C8B-B14F-4D97-AF65-F5344CB8AC3E}">
        <p14:creationId xmlns:p14="http://schemas.microsoft.com/office/powerpoint/2010/main" val="5453632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p:bldP spid="12"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381000"/>
            <a:ext cx="8610600" cy="6400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2743200"/>
            <a:ext cx="6096000" cy="4572000"/>
          </a:xfrm>
          <a:prstGeom prst="rect">
            <a:avLst/>
          </a:prstGeom>
        </p:spPr>
      </p:pic>
      <p:sp>
        <p:nvSpPr>
          <p:cNvPr id="2" name="Title 1"/>
          <p:cNvSpPr>
            <a:spLocks noGrp="1"/>
          </p:cNvSpPr>
          <p:nvPr>
            <p:ph type="title"/>
          </p:nvPr>
        </p:nvSpPr>
        <p:spPr/>
        <p:txBody>
          <a:bodyPr>
            <a:noAutofit/>
          </a:bodyPr>
          <a:lstStyle/>
          <a:p>
            <a:pPr lvl="3" algn="ctr" defTabSz="457124" rtl="0">
              <a:spcBef>
                <a:spcPct val="0"/>
              </a:spcBef>
            </a:pPr>
            <a:r>
              <a:rPr lang="en-US" sz="4000" b="1" dirty="0">
                <a:latin typeface="+mj-lt"/>
              </a:rPr>
              <a:t>3.</a:t>
            </a:r>
            <a:r>
              <a:rPr lang="en-US" sz="4000" b="1" i="1" dirty="0">
                <a:latin typeface="+mj-lt"/>
              </a:rPr>
              <a:t> Personnel </a:t>
            </a:r>
            <a:r>
              <a:rPr lang="en-US" sz="4000" b="1" i="1" dirty="0" err="1">
                <a:latin typeface="+mj-lt"/>
              </a:rPr>
              <a:t>Adminstration</a:t>
            </a:r>
            <a:r>
              <a:rPr lang="en-US" sz="4000" b="1" i="1" dirty="0">
                <a:latin typeface="+mj-lt"/>
              </a:rPr>
              <a:t> Tools and Human Resource Management</a:t>
            </a:r>
            <a:endParaRPr lang="en-US" sz="4000" b="1" dirty="0">
              <a:latin typeface="+mj-lt"/>
            </a:endParaRPr>
          </a:p>
        </p:txBody>
      </p:sp>
      <p:sp>
        <p:nvSpPr>
          <p:cNvPr id="3" name="Content Placeholder 2"/>
          <p:cNvSpPr>
            <a:spLocks noGrp="1"/>
          </p:cNvSpPr>
          <p:nvPr>
            <p:ph idx="1"/>
          </p:nvPr>
        </p:nvSpPr>
        <p:spPr>
          <a:xfrm>
            <a:off x="457202" y="1600202"/>
            <a:ext cx="5714998" cy="5105398"/>
          </a:xfrm>
        </p:spPr>
        <p:txBody>
          <a:bodyPr>
            <a:normAutofit fontScale="92500" lnSpcReduction="10000"/>
          </a:bodyPr>
          <a:lstStyle/>
          <a:p>
            <a:pPr marL="0" indent="0">
              <a:buNone/>
            </a:pPr>
            <a:r>
              <a:rPr lang="en-US" sz="3600" b="1" dirty="0" err="1">
                <a:latin typeface="Candy Round BTN" pitchFamily="34" charset="0"/>
              </a:rPr>
              <a:t>Manajemen</a:t>
            </a:r>
            <a:r>
              <a:rPr lang="en-US" sz="3600" b="1" dirty="0">
                <a:latin typeface="Candy Round BTN" pitchFamily="34" charset="0"/>
              </a:rPr>
              <a:t> </a:t>
            </a:r>
            <a:r>
              <a:rPr lang="en-US" sz="3600" b="1" dirty="0" err="1">
                <a:latin typeface="Candy Round BTN" pitchFamily="34" charset="0"/>
              </a:rPr>
              <a:t>perlu</a:t>
            </a:r>
            <a:r>
              <a:rPr lang="en-US" sz="3600" b="1" dirty="0">
                <a:latin typeface="Candy Round BTN" pitchFamily="34" charset="0"/>
              </a:rPr>
              <a:t> </a:t>
            </a:r>
            <a:r>
              <a:rPr lang="en-US" sz="3600" b="1" dirty="0" err="1">
                <a:latin typeface="Candy Round BTN" pitchFamily="34" charset="0"/>
              </a:rPr>
              <a:t>mempersiapkan</a:t>
            </a:r>
            <a:r>
              <a:rPr lang="en-US" sz="3600" b="1" dirty="0">
                <a:latin typeface="Candy Round BTN" pitchFamily="34" charset="0"/>
              </a:rPr>
              <a:t> program </a:t>
            </a:r>
            <a:r>
              <a:rPr lang="en-US" sz="3600" b="1" dirty="0" err="1">
                <a:latin typeface="Candy Round BTN" pitchFamily="34" charset="0"/>
              </a:rPr>
              <a:t>perencanaan</a:t>
            </a:r>
            <a:r>
              <a:rPr lang="en-US" sz="3600" b="1" dirty="0">
                <a:latin typeface="Candy Round BTN" pitchFamily="34" charset="0"/>
              </a:rPr>
              <a:t> SDM  yang </a:t>
            </a:r>
            <a:r>
              <a:rPr lang="en-US" sz="3600" b="1" dirty="0" err="1">
                <a:latin typeface="Candy Round BTN" pitchFamily="34" charset="0"/>
              </a:rPr>
              <a:t>tepat</a:t>
            </a:r>
            <a:r>
              <a:rPr lang="en-US" sz="3600" b="1" dirty="0">
                <a:latin typeface="Candy Round BTN" pitchFamily="34" charset="0"/>
              </a:rPr>
              <a:t> </a:t>
            </a:r>
            <a:r>
              <a:rPr lang="en-US" sz="3600" b="1" dirty="0" err="1">
                <a:latin typeface="Candy Round BTN" pitchFamily="34" charset="0"/>
              </a:rPr>
              <a:t>dan</a:t>
            </a:r>
            <a:r>
              <a:rPr lang="en-US" sz="3600" b="1" dirty="0">
                <a:latin typeface="Candy Round BTN" pitchFamily="34" charset="0"/>
              </a:rPr>
              <a:t> </a:t>
            </a:r>
            <a:r>
              <a:rPr lang="en-US" sz="3600" b="1" dirty="0" err="1">
                <a:latin typeface="Candy Round BTN" pitchFamily="34" charset="0"/>
              </a:rPr>
              <a:t>efektif</a:t>
            </a:r>
            <a:r>
              <a:rPr lang="en-US" sz="3600" b="1" dirty="0">
                <a:latin typeface="Candy Round BTN" pitchFamily="34" charset="0"/>
              </a:rPr>
              <a:t> agar </a:t>
            </a:r>
            <a:r>
              <a:rPr lang="en-US" sz="3600" b="1" dirty="0" err="1">
                <a:latin typeface="Candy Round BTN" pitchFamily="34" charset="0"/>
              </a:rPr>
              <a:t>dalam</a:t>
            </a:r>
            <a:r>
              <a:rPr lang="en-US" sz="3600" b="1" dirty="0">
                <a:latin typeface="Candy Round BTN" pitchFamily="34" charset="0"/>
              </a:rPr>
              <a:t> </a:t>
            </a:r>
            <a:r>
              <a:rPr lang="en-US" sz="3600" b="1" dirty="0" err="1">
                <a:latin typeface="Candy Round BTN" pitchFamily="34" charset="0"/>
              </a:rPr>
              <a:t>pelaksanaan</a:t>
            </a:r>
            <a:r>
              <a:rPr lang="en-US" sz="3600" b="1" dirty="0">
                <a:latin typeface="Candy Round BTN" pitchFamily="34" charset="0"/>
              </a:rPr>
              <a:t> </a:t>
            </a:r>
            <a:r>
              <a:rPr lang="en-US" sz="3600" b="1" dirty="0" err="1">
                <a:latin typeface="Candy Round BTN" pitchFamily="34" charset="0"/>
              </a:rPr>
              <a:t>sesuai</a:t>
            </a:r>
            <a:r>
              <a:rPr lang="en-US" sz="3600" b="1" dirty="0">
                <a:latin typeface="Candy Round BTN" pitchFamily="34" charset="0"/>
              </a:rPr>
              <a:t> </a:t>
            </a:r>
            <a:r>
              <a:rPr lang="en-US" sz="3600" b="1" dirty="0" err="1">
                <a:latin typeface="Candy Round BTN" pitchFamily="34" charset="0"/>
              </a:rPr>
              <a:t>strategi</a:t>
            </a:r>
            <a:r>
              <a:rPr lang="en-US" sz="3600" b="1" dirty="0">
                <a:latin typeface="Candy Round BTN" pitchFamily="34" charset="0"/>
              </a:rPr>
              <a:t> </a:t>
            </a:r>
            <a:r>
              <a:rPr lang="en-US" sz="3600" b="1" dirty="0" err="1">
                <a:latin typeface="Candy Round BTN" pitchFamily="34" charset="0"/>
              </a:rPr>
              <a:t>telah</a:t>
            </a:r>
            <a:r>
              <a:rPr lang="en-US" sz="3600" b="1" dirty="0">
                <a:latin typeface="Candy Round BTN" pitchFamily="34" charset="0"/>
              </a:rPr>
              <a:t> </a:t>
            </a:r>
            <a:r>
              <a:rPr lang="en-US" sz="3600" b="1" dirty="0" err="1">
                <a:latin typeface="Candy Round BTN" pitchFamily="34" charset="0"/>
              </a:rPr>
              <a:t>ditetapkan</a:t>
            </a:r>
            <a:r>
              <a:rPr lang="en-US" sz="3600" b="1" dirty="0">
                <a:latin typeface="Candy Round BTN" pitchFamily="34" charset="0"/>
              </a:rPr>
              <a:t> </a:t>
            </a:r>
            <a:r>
              <a:rPr lang="en-US" sz="3600" b="1" dirty="0" err="1">
                <a:latin typeface="Candy Round BTN" pitchFamily="34" charset="0"/>
              </a:rPr>
              <a:t>perusahaan</a:t>
            </a:r>
            <a:r>
              <a:rPr lang="en-US" sz="3600" b="1" dirty="0">
                <a:latin typeface="Candy Round BTN" pitchFamily="34" charset="0"/>
              </a:rPr>
              <a:t>. </a:t>
            </a:r>
            <a:r>
              <a:rPr lang="en-US" sz="3600" b="1" dirty="0" err="1">
                <a:latin typeface="Candy Round BTN" pitchFamily="34" charset="0"/>
              </a:rPr>
              <a:t>Pada</a:t>
            </a:r>
            <a:r>
              <a:rPr lang="en-US" sz="3600" b="1" dirty="0">
                <a:latin typeface="Candy Round BTN" pitchFamily="34" charset="0"/>
              </a:rPr>
              <a:t> </a:t>
            </a:r>
            <a:r>
              <a:rPr lang="en-US" sz="3600" b="1" dirty="0" err="1">
                <a:latin typeface="Candy Round BTN" pitchFamily="34" charset="0"/>
              </a:rPr>
              <a:t>aplikasinya</a:t>
            </a:r>
            <a:r>
              <a:rPr lang="en-US" sz="3600" b="1" dirty="0">
                <a:latin typeface="Candy Round BTN" pitchFamily="34" charset="0"/>
              </a:rPr>
              <a:t>, </a:t>
            </a:r>
            <a:r>
              <a:rPr lang="en-US" sz="3600" b="1" dirty="0" err="1">
                <a:latin typeface="Candy Round BTN" pitchFamily="34" charset="0"/>
              </a:rPr>
              <a:t>diperlukan</a:t>
            </a:r>
            <a:r>
              <a:rPr lang="en-US" sz="3600" b="1" dirty="0">
                <a:latin typeface="Candy Round BTN" pitchFamily="34" charset="0"/>
              </a:rPr>
              <a:t> </a:t>
            </a:r>
            <a:r>
              <a:rPr lang="en-US" sz="3600" b="1" dirty="0" err="1">
                <a:latin typeface="Candy Round BTN" pitchFamily="34" charset="0"/>
              </a:rPr>
              <a:t>koordinasi</a:t>
            </a:r>
            <a:r>
              <a:rPr lang="en-US" sz="3600" b="1" dirty="0">
                <a:latin typeface="Candy Round BTN" pitchFamily="34" charset="0"/>
              </a:rPr>
              <a:t> </a:t>
            </a:r>
            <a:r>
              <a:rPr lang="en-US" sz="3600" b="1" dirty="0" err="1">
                <a:latin typeface="Candy Round BTN" pitchFamily="34" charset="0"/>
              </a:rPr>
              <a:t>secara</a:t>
            </a:r>
            <a:r>
              <a:rPr lang="en-US" sz="3600" b="1" dirty="0">
                <a:latin typeface="Candy Round BTN" pitchFamily="34" charset="0"/>
              </a:rPr>
              <a:t> </a:t>
            </a:r>
            <a:r>
              <a:rPr lang="en-US" sz="3600" b="1" dirty="0" err="1">
                <a:latin typeface="Candy Round BTN" pitchFamily="34" charset="0"/>
              </a:rPr>
              <a:t>berkesinambungan</a:t>
            </a:r>
            <a:r>
              <a:rPr lang="en-US" sz="3600" b="1" dirty="0">
                <a:latin typeface="Candy Round BTN" pitchFamily="34" charset="0"/>
              </a:rPr>
              <a:t>.</a:t>
            </a:r>
          </a:p>
          <a:p>
            <a:endParaRPr lang="en-US" sz="3600" b="1" dirty="0">
              <a:latin typeface="Candy Round BTN" pitchFamily="34" charset="0"/>
            </a:endParaRPr>
          </a:p>
        </p:txBody>
      </p:sp>
      <p:sp>
        <p:nvSpPr>
          <p:cNvPr id="4" name="Footer Placeholder 3"/>
          <p:cNvSpPr>
            <a:spLocks noGrp="1"/>
          </p:cNvSpPr>
          <p:nvPr>
            <p:ph type="ftr" sz="quarter" idx="11"/>
          </p:nvPr>
        </p:nvSpPr>
        <p:spPr/>
        <p:txBody>
          <a:bodyPr/>
          <a:lstStyle/>
          <a:p>
            <a:r>
              <a:rPr lang="en-US" smtClean="0"/>
              <a:t>MPK 2016 KELOMPOK 6</a:t>
            </a:r>
            <a:endParaRPr lang="en-US"/>
          </a:p>
        </p:txBody>
      </p:sp>
    </p:spTree>
    <p:extLst>
      <p:ext uri="{BB962C8B-B14F-4D97-AF65-F5344CB8AC3E}">
        <p14:creationId xmlns:p14="http://schemas.microsoft.com/office/powerpoint/2010/main" val="1292603144"/>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3" algn="ctr" defTabSz="457124" rtl="0">
              <a:spcBef>
                <a:spcPct val="0"/>
              </a:spcBef>
            </a:pPr>
            <a:r>
              <a:rPr lang="en-US" sz="4000" b="1" dirty="0">
                <a:latin typeface="+mj-lt"/>
              </a:rPr>
              <a:t>4. </a:t>
            </a:r>
            <a:r>
              <a:rPr lang="en-US" sz="4000" b="1" i="1" dirty="0">
                <a:latin typeface="+mj-lt"/>
              </a:rPr>
              <a:t>Developing a Service Culture</a:t>
            </a:r>
            <a:endParaRPr lang="en-US" sz="4000" b="1" dirty="0">
              <a:latin typeface="+mj-lt"/>
            </a:endParaRPr>
          </a:p>
        </p:txBody>
      </p:sp>
      <p:sp>
        <p:nvSpPr>
          <p:cNvPr id="3" name="Content Placeholder 2"/>
          <p:cNvSpPr>
            <a:spLocks noGrp="1"/>
          </p:cNvSpPr>
          <p:nvPr>
            <p:ph idx="1"/>
          </p:nvPr>
        </p:nvSpPr>
        <p:spPr>
          <a:xfrm>
            <a:off x="381000" y="1447800"/>
            <a:ext cx="7086600" cy="4800600"/>
          </a:xfrm>
        </p:spPr>
        <p:txBody>
          <a:bodyPr>
            <a:normAutofit fontScale="92500"/>
          </a:bodyPr>
          <a:lstStyle/>
          <a:p>
            <a:pPr marL="0" indent="0">
              <a:buNone/>
            </a:pPr>
            <a:r>
              <a:rPr lang="en-US" sz="3200" b="1" dirty="0" err="1">
                <a:latin typeface="Candy Round BTN" pitchFamily="34" charset="0"/>
              </a:rPr>
              <a:t>Manajemen</a:t>
            </a:r>
            <a:r>
              <a:rPr lang="en-US" sz="3200" b="1" dirty="0">
                <a:latin typeface="Candy Round BTN" pitchFamily="34" charset="0"/>
              </a:rPr>
              <a:t> </a:t>
            </a:r>
            <a:r>
              <a:rPr lang="en-US" sz="3200" b="1" dirty="0" err="1">
                <a:latin typeface="Candy Round BTN" pitchFamily="34" charset="0"/>
              </a:rPr>
              <a:t>perusahaan</a:t>
            </a:r>
            <a:r>
              <a:rPr lang="en-US" sz="3200" b="1" dirty="0">
                <a:latin typeface="Candy Round BTN" pitchFamily="34" charset="0"/>
              </a:rPr>
              <a:t> </a:t>
            </a:r>
            <a:r>
              <a:rPr lang="en-US" sz="3200" b="1" dirty="0" err="1">
                <a:latin typeface="Candy Round BTN" pitchFamily="34" charset="0"/>
              </a:rPr>
              <a:t>harus</a:t>
            </a:r>
            <a:r>
              <a:rPr lang="en-US" sz="3200" b="1" dirty="0">
                <a:latin typeface="Candy Round BTN" pitchFamily="34" charset="0"/>
              </a:rPr>
              <a:t> </a:t>
            </a:r>
            <a:r>
              <a:rPr lang="en-US" sz="3200" b="1" dirty="0" err="1">
                <a:latin typeface="Candy Round BTN" pitchFamily="34" charset="0"/>
              </a:rPr>
              <a:t>dapat</a:t>
            </a:r>
            <a:r>
              <a:rPr lang="en-US" sz="3200" b="1" dirty="0">
                <a:latin typeface="Candy Round BTN" pitchFamily="34" charset="0"/>
              </a:rPr>
              <a:t> </a:t>
            </a:r>
            <a:r>
              <a:rPr lang="en-US" sz="3200" b="1" dirty="0" err="1">
                <a:latin typeface="Candy Round BTN" pitchFamily="34" charset="0"/>
              </a:rPr>
              <a:t>menciptakan</a:t>
            </a:r>
            <a:r>
              <a:rPr lang="en-US" sz="3200" b="1" dirty="0">
                <a:latin typeface="Candy Round BTN" pitchFamily="34" charset="0"/>
              </a:rPr>
              <a:t> </a:t>
            </a:r>
            <a:r>
              <a:rPr lang="en-US" sz="3200" b="1" dirty="0" err="1">
                <a:latin typeface="Candy Round BTN" pitchFamily="34" charset="0"/>
              </a:rPr>
              <a:t>suatu</a:t>
            </a:r>
            <a:r>
              <a:rPr lang="en-US" sz="3200" b="1" dirty="0">
                <a:latin typeface="Candy Round BTN" pitchFamily="34" charset="0"/>
              </a:rPr>
              <a:t> </a:t>
            </a:r>
            <a:r>
              <a:rPr lang="en-US" sz="3200" b="1" dirty="0" err="1">
                <a:latin typeface="Candy Round BTN" pitchFamily="34" charset="0"/>
              </a:rPr>
              <a:t>pola</a:t>
            </a:r>
            <a:r>
              <a:rPr lang="en-US" sz="3200" b="1" dirty="0">
                <a:latin typeface="Candy Round BTN" pitchFamily="34" charset="0"/>
              </a:rPr>
              <a:t> yang </a:t>
            </a:r>
            <a:r>
              <a:rPr lang="en-US" sz="3200" b="1" dirty="0" err="1">
                <a:latin typeface="Candy Round BTN" pitchFamily="34" charset="0"/>
              </a:rPr>
              <a:t>sama</a:t>
            </a:r>
            <a:r>
              <a:rPr lang="en-US" sz="3200" b="1" dirty="0">
                <a:latin typeface="Candy Round BTN" pitchFamily="34" charset="0"/>
              </a:rPr>
              <a:t> </a:t>
            </a:r>
            <a:r>
              <a:rPr lang="en-US" sz="3200" b="1" dirty="0" err="1">
                <a:latin typeface="Candy Round BTN" pitchFamily="34" charset="0"/>
              </a:rPr>
              <a:t>untuk</a:t>
            </a:r>
            <a:r>
              <a:rPr lang="en-US" sz="3200" b="1" dirty="0">
                <a:latin typeface="Candy Round BTN" pitchFamily="34" charset="0"/>
              </a:rPr>
              <a:t> </a:t>
            </a:r>
            <a:r>
              <a:rPr lang="en-US" sz="3200" b="1" dirty="0" err="1">
                <a:latin typeface="Candy Round BTN" pitchFamily="34" charset="0"/>
              </a:rPr>
              <a:t>setiap</a:t>
            </a:r>
            <a:r>
              <a:rPr lang="en-US" sz="3200" b="1" dirty="0">
                <a:latin typeface="Candy Round BTN" pitchFamily="34" charset="0"/>
              </a:rPr>
              <a:t> SDM agar </a:t>
            </a:r>
            <a:r>
              <a:rPr lang="en-US" sz="3200" b="1" dirty="0" err="1">
                <a:latin typeface="Candy Round BTN" pitchFamily="34" charset="0"/>
              </a:rPr>
              <a:t>kinerjanya</a:t>
            </a:r>
            <a:r>
              <a:rPr lang="en-US" sz="3200" b="1" dirty="0">
                <a:latin typeface="Candy Round BTN" pitchFamily="34" charset="0"/>
              </a:rPr>
              <a:t> </a:t>
            </a:r>
            <a:r>
              <a:rPr lang="en-US" sz="3200" b="1" dirty="0" err="1">
                <a:latin typeface="Candy Round BTN" pitchFamily="34" charset="0"/>
              </a:rPr>
              <a:t>memuaskan</a:t>
            </a:r>
            <a:r>
              <a:rPr lang="en-US" sz="3200" b="1" dirty="0">
                <a:latin typeface="Candy Round BTN" pitchFamily="34" charset="0"/>
              </a:rPr>
              <a:t> </a:t>
            </a:r>
            <a:r>
              <a:rPr lang="en-US" sz="3200" b="1" dirty="0" err="1">
                <a:latin typeface="Candy Round BTN" pitchFamily="34" charset="0"/>
              </a:rPr>
              <a:t>pelanggan</a:t>
            </a:r>
            <a:r>
              <a:rPr lang="en-US" sz="3200" b="1" dirty="0">
                <a:latin typeface="Candy Round BTN" pitchFamily="34" charset="0"/>
              </a:rPr>
              <a:t>. </a:t>
            </a:r>
            <a:r>
              <a:rPr lang="en-US" sz="3200" b="1" dirty="0" err="1">
                <a:latin typeface="Candy Round BTN" pitchFamily="34" charset="0"/>
              </a:rPr>
              <a:t>Untuk</a:t>
            </a:r>
            <a:r>
              <a:rPr lang="en-US" sz="3200" b="1" dirty="0">
                <a:latin typeface="Candy Round BTN" pitchFamily="34" charset="0"/>
              </a:rPr>
              <a:t> </a:t>
            </a:r>
            <a:r>
              <a:rPr lang="en-US" sz="3200" b="1" dirty="0" err="1">
                <a:latin typeface="Candy Round BTN" pitchFamily="34" charset="0"/>
              </a:rPr>
              <a:t>perusahaan</a:t>
            </a:r>
            <a:r>
              <a:rPr lang="en-US" sz="3200" b="1" dirty="0">
                <a:latin typeface="Candy Round BTN" pitchFamily="34" charset="0"/>
              </a:rPr>
              <a:t> </a:t>
            </a:r>
            <a:r>
              <a:rPr lang="en-US" sz="3200" b="1" dirty="0" err="1">
                <a:latin typeface="Candy Round BTN" pitchFamily="34" charset="0"/>
              </a:rPr>
              <a:t>jasa</a:t>
            </a:r>
            <a:r>
              <a:rPr lang="en-US" sz="3200" b="1" dirty="0">
                <a:latin typeface="Candy Round BTN" pitchFamily="34" charset="0"/>
              </a:rPr>
              <a:t>, internal marketing </a:t>
            </a:r>
            <a:r>
              <a:rPr lang="en-US" sz="3200" b="1" dirty="0" err="1">
                <a:latin typeface="Candy Round BTN" pitchFamily="34" charset="0"/>
              </a:rPr>
              <a:t>memberikan</a:t>
            </a:r>
            <a:r>
              <a:rPr lang="en-US" sz="3200" b="1" dirty="0">
                <a:latin typeface="Candy Round BTN" pitchFamily="34" charset="0"/>
              </a:rPr>
              <a:t> </a:t>
            </a:r>
            <a:r>
              <a:rPr lang="en-US" sz="3200" b="1" dirty="0" err="1">
                <a:latin typeface="Candy Round BTN" pitchFamily="34" charset="0"/>
              </a:rPr>
              <a:t>banyak</a:t>
            </a:r>
            <a:r>
              <a:rPr lang="en-US" sz="3200" b="1" dirty="0">
                <a:latin typeface="Candy Round BTN" pitchFamily="34" charset="0"/>
              </a:rPr>
              <a:t> </a:t>
            </a:r>
            <a:r>
              <a:rPr lang="en-US" sz="3200" b="1" dirty="0" err="1">
                <a:latin typeface="Candy Round BTN" pitchFamily="34" charset="0"/>
              </a:rPr>
              <a:t>manfaat</a:t>
            </a:r>
            <a:r>
              <a:rPr lang="en-US" sz="3200" b="1" dirty="0">
                <a:latin typeface="Candy Round BTN" pitchFamily="34" charset="0"/>
              </a:rPr>
              <a:t> </a:t>
            </a:r>
            <a:r>
              <a:rPr lang="en-US" sz="3200" b="1" dirty="0" err="1">
                <a:latin typeface="Candy Round BTN" pitchFamily="34" charset="0"/>
              </a:rPr>
              <a:t>dalam</a:t>
            </a:r>
            <a:r>
              <a:rPr lang="en-US" sz="3200" b="1" dirty="0">
                <a:latin typeface="Candy Round BTN" pitchFamily="34" charset="0"/>
              </a:rPr>
              <a:t> </a:t>
            </a:r>
            <a:r>
              <a:rPr lang="en-US" sz="3200" b="1" dirty="0" err="1">
                <a:latin typeface="Candy Round BTN" pitchFamily="34" charset="0"/>
              </a:rPr>
              <a:t>mencapai</a:t>
            </a:r>
            <a:r>
              <a:rPr lang="en-US" sz="3200" b="1" dirty="0">
                <a:latin typeface="Candy Round BTN" pitchFamily="34" charset="0"/>
              </a:rPr>
              <a:t> </a:t>
            </a:r>
            <a:r>
              <a:rPr lang="en-US" sz="3200" b="1" dirty="0" err="1">
                <a:latin typeface="Candy Round BTN" pitchFamily="34" charset="0"/>
              </a:rPr>
              <a:t>kesuksesan</a:t>
            </a:r>
            <a:r>
              <a:rPr lang="en-US" sz="3200" b="1" dirty="0">
                <a:latin typeface="Candy Round BTN" pitchFamily="34" charset="0"/>
              </a:rPr>
              <a:t> </a:t>
            </a:r>
            <a:r>
              <a:rPr lang="en-US" sz="3200" b="1" dirty="0" err="1">
                <a:latin typeface="Candy Round BTN" pitchFamily="34" charset="0"/>
              </a:rPr>
              <a:t>pemasaran</a:t>
            </a:r>
            <a:r>
              <a:rPr lang="en-US" sz="3200" b="1" dirty="0">
                <a:latin typeface="Candy Round BTN" pitchFamily="34" charset="0"/>
              </a:rPr>
              <a:t>, </a:t>
            </a:r>
            <a:r>
              <a:rPr lang="en-US" sz="3200" b="1" dirty="0" err="1">
                <a:latin typeface="Candy Round BTN" pitchFamily="34" charset="0"/>
              </a:rPr>
              <a:t>karena</a:t>
            </a:r>
            <a:r>
              <a:rPr lang="en-US" sz="3200" b="1" dirty="0">
                <a:latin typeface="Candy Round BTN" pitchFamily="34" charset="0"/>
              </a:rPr>
              <a:t> </a:t>
            </a:r>
            <a:r>
              <a:rPr lang="en-US" sz="3200" b="1" dirty="0" err="1">
                <a:latin typeface="Candy Round BTN" pitchFamily="34" charset="0"/>
              </a:rPr>
              <a:t>lebih</a:t>
            </a:r>
            <a:r>
              <a:rPr lang="en-US" sz="3200" b="1" dirty="0">
                <a:latin typeface="Candy Round BTN" pitchFamily="34" charset="0"/>
              </a:rPr>
              <a:t> </a:t>
            </a:r>
            <a:r>
              <a:rPr lang="en-US" sz="3200" b="1" dirty="0" err="1">
                <a:latin typeface="Candy Round BTN" pitchFamily="34" charset="0"/>
              </a:rPr>
              <a:t>bersifat</a:t>
            </a:r>
            <a:r>
              <a:rPr lang="en-US" sz="3200" b="1" dirty="0">
                <a:latin typeface="Candy Round BTN" pitchFamily="34" charset="0"/>
              </a:rPr>
              <a:t> </a:t>
            </a:r>
            <a:r>
              <a:rPr lang="en-US" sz="3200" b="1" dirty="0" err="1">
                <a:latin typeface="Candy Round BTN" pitchFamily="34" charset="0"/>
              </a:rPr>
              <a:t>integratif</a:t>
            </a:r>
            <a:r>
              <a:rPr lang="en-US" sz="3200" b="1" dirty="0">
                <a:latin typeface="Candy Round BTN" pitchFamily="34" charset="0"/>
              </a:rPr>
              <a:t> </a:t>
            </a:r>
            <a:r>
              <a:rPr lang="en-US" sz="3200" b="1" dirty="0" err="1">
                <a:latin typeface="Candy Round BTN" pitchFamily="34" charset="0"/>
              </a:rPr>
              <a:t>dan</a:t>
            </a:r>
            <a:r>
              <a:rPr lang="en-US" sz="3200" b="1" dirty="0">
                <a:latin typeface="Candy Round BTN" pitchFamily="34" charset="0"/>
              </a:rPr>
              <a:t> </a:t>
            </a:r>
            <a:r>
              <a:rPr lang="en-US" sz="3200" b="1" dirty="0" err="1">
                <a:latin typeface="Candy Round BTN" pitchFamily="34" charset="0"/>
              </a:rPr>
              <a:t>merupakan</a:t>
            </a:r>
            <a:r>
              <a:rPr lang="en-US" sz="3200" b="1" dirty="0">
                <a:latin typeface="Candy Round BTN" pitchFamily="34" charset="0"/>
              </a:rPr>
              <a:t> proses yang </a:t>
            </a:r>
            <a:r>
              <a:rPr lang="en-US" sz="3200" b="1" dirty="0" err="1">
                <a:latin typeface="Candy Round BTN" pitchFamily="34" charset="0"/>
              </a:rPr>
              <a:t>berkelanjutan</a:t>
            </a:r>
            <a:r>
              <a:rPr lang="en-US" sz="3200" b="1" dirty="0">
                <a:latin typeface="Candy Round BTN" pitchFamily="34" charset="0"/>
              </a:rPr>
              <a:t>.</a:t>
            </a:r>
          </a:p>
        </p:txBody>
      </p:sp>
      <p:sp>
        <p:nvSpPr>
          <p:cNvPr id="4" name="Footer Placeholder 3"/>
          <p:cNvSpPr>
            <a:spLocks noGrp="1"/>
          </p:cNvSpPr>
          <p:nvPr>
            <p:ph type="ftr" sz="quarter" idx="11"/>
          </p:nvPr>
        </p:nvSpPr>
        <p:spPr/>
        <p:txBody>
          <a:bodyPr/>
          <a:lstStyle/>
          <a:p>
            <a:r>
              <a:rPr lang="en-US" smtClean="0"/>
              <a:t>MPK 2016 KELOMPOK 6</a:t>
            </a: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1828800"/>
            <a:ext cx="1704134" cy="2633662"/>
          </a:xfrm>
          <a:prstGeom prst="rect">
            <a:avLst/>
          </a:prstGeom>
        </p:spPr>
      </p:pic>
    </p:spTree>
    <p:extLst>
      <p:ext uri="{BB962C8B-B14F-4D97-AF65-F5344CB8AC3E}">
        <p14:creationId xmlns:p14="http://schemas.microsoft.com/office/powerpoint/2010/main" val="358094409"/>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MPK 2016 KELOMPOK 6</a:t>
            </a:r>
            <a:endParaRPr lang="en-US"/>
          </a:p>
        </p:txBody>
      </p:sp>
      <p:sp>
        <p:nvSpPr>
          <p:cNvPr id="7" name="Content Placeholder 6"/>
          <p:cNvSpPr>
            <a:spLocks noGrp="1"/>
          </p:cNvSpPr>
          <p:nvPr>
            <p:ph idx="1"/>
          </p:nvPr>
        </p:nvSpPr>
        <p:spPr/>
        <p:txBody>
          <a:bodyPr/>
          <a:lstStyle/>
          <a:p>
            <a:endParaRPr lang="id-ID"/>
          </a:p>
        </p:txBody>
      </p:sp>
    </p:spTree>
    <p:extLst>
      <p:ext uri="{BB962C8B-B14F-4D97-AF65-F5344CB8AC3E}">
        <p14:creationId xmlns:p14="http://schemas.microsoft.com/office/powerpoint/2010/main" val="4129941601"/>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33000" r="-3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350" y="152401"/>
            <a:ext cx="8858250" cy="999067"/>
          </a:xfrm>
        </p:spPr>
        <p:txBody>
          <a:bodyPr>
            <a:normAutofit/>
          </a:bodyPr>
          <a:lstStyle/>
          <a:p>
            <a:pPr>
              <a:defRPr/>
            </a:pPr>
            <a:r>
              <a:rPr lang="en-US" b="1" dirty="0" smtClean="0">
                <a:effectLst>
                  <a:outerShdw blurRad="38100" dist="38100" dir="2700000" algn="tl">
                    <a:srgbClr val="000000">
                      <a:alpha val="43137"/>
                    </a:srgbClr>
                  </a:outerShdw>
                </a:effectLst>
              </a:rPr>
              <a:t>Interactive Marketing</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295401"/>
            <a:ext cx="8686800" cy="3320886"/>
          </a:xfrm>
        </p:spPr>
        <p:txBody>
          <a:bodyPr>
            <a:normAutofit fontScale="92500" lnSpcReduction="10000"/>
          </a:bodyPr>
          <a:lstStyle/>
          <a:p>
            <a:pPr marL="274274" indent="-274274">
              <a:buFont typeface="Wingdings"/>
              <a:buChar char=""/>
              <a:defRPr/>
            </a:pPr>
            <a:r>
              <a:rPr lang="en-US" b="1" dirty="0" smtClean="0"/>
              <a:t>Interactive Marketing :</a:t>
            </a:r>
            <a:r>
              <a:rPr lang="en-US" dirty="0" smtClean="0"/>
              <a:t> </a:t>
            </a:r>
            <a:r>
              <a:rPr lang="en-US" dirty="0" smtClean="0">
                <a:solidFill>
                  <a:srgbClr val="FF0000"/>
                </a:solidFill>
              </a:rPr>
              <a:t>(Moment of Truth, Service Encounter) </a:t>
            </a:r>
          </a:p>
          <a:p>
            <a:pPr marL="639973" lvl="1" indent="-274274">
              <a:buFont typeface="Wingdings 2"/>
              <a:buChar char=""/>
              <a:defRPr/>
            </a:pPr>
            <a:r>
              <a:rPr lang="en-US" dirty="0" smtClean="0"/>
              <a:t>This refers to the decisive moment of interaction between the front-office employees and customers.</a:t>
            </a:r>
          </a:p>
          <a:p>
            <a:pPr marL="639973" lvl="1" indent="-274274">
              <a:buFont typeface="Wingdings 2"/>
              <a:buChar char=""/>
              <a:defRPr/>
            </a:pPr>
            <a:r>
              <a:rPr lang="en-US" dirty="0" smtClean="0"/>
              <a:t>This step is of utmost importance, because if the employee falters at this level, all prior efforts made towards establishing a relationship with the customer, would be wasted. </a:t>
            </a:r>
          </a:p>
          <a:p>
            <a:pPr marL="639973" lvl="1" indent="-274274">
              <a:buFont typeface="Wingdings 2"/>
              <a:buChar char=""/>
              <a:defRPr/>
            </a:pPr>
            <a:endParaRPr lang="en-US" dirty="0" smtClean="0"/>
          </a:p>
        </p:txBody>
      </p:sp>
      <p:sp>
        <p:nvSpPr>
          <p:cNvPr id="4" name="Footer Placeholder 3"/>
          <p:cNvSpPr>
            <a:spLocks noGrp="1"/>
          </p:cNvSpPr>
          <p:nvPr>
            <p:ph type="ftr" sz="quarter" idx="11"/>
          </p:nvPr>
        </p:nvSpPr>
        <p:spPr/>
        <p:txBody>
          <a:bodyPr/>
          <a:lstStyle/>
          <a:p>
            <a:r>
              <a:rPr lang="en-US" smtClean="0"/>
              <a:t>MPK 2016 KELOMPOK 6</a:t>
            </a:r>
            <a:endParaRPr lang="en-US"/>
          </a:p>
        </p:txBody>
      </p:sp>
      <p:sp>
        <p:nvSpPr>
          <p:cNvPr id="6" name="Freeform 5"/>
          <p:cNvSpPr>
            <a:spLocks/>
          </p:cNvSpPr>
          <p:nvPr/>
        </p:nvSpPr>
        <p:spPr bwMode="auto">
          <a:xfrm>
            <a:off x="2438400" y="4616288"/>
            <a:ext cx="4343400" cy="395386"/>
          </a:xfrm>
          <a:custGeom>
            <a:avLst/>
            <a:gdLst>
              <a:gd name="T0" fmla="*/ 595184325 w 5564"/>
              <a:gd name="T1" fmla="*/ 0 h 451"/>
              <a:gd name="T2" fmla="*/ 2147483646 w 5564"/>
              <a:gd name="T3" fmla="*/ 0 h 451"/>
              <a:gd name="T4" fmla="*/ 2147483646 w 5564"/>
              <a:gd name="T5" fmla="*/ 282889728 h 451"/>
              <a:gd name="T6" fmla="*/ 0 w 5564"/>
              <a:gd name="T7" fmla="*/ 282889728 h 451"/>
              <a:gd name="T8" fmla="*/ 595184325 w 5564"/>
              <a:gd name="T9" fmla="*/ 0 h 451"/>
              <a:gd name="T10" fmla="*/ 0 60000 65536"/>
              <a:gd name="T11" fmla="*/ 0 60000 65536"/>
              <a:gd name="T12" fmla="*/ 0 60000 65536"/>
              <a:gd name="T13" fmla="*/ 0 60000 65536"/>
              <a:gd name="T14" fmla="*/ 0 60000 65536"/>
              <a:gd name="T15" fmla="*/ 0 w 5564"/>
              <a:gd name="T16" fmla="*/ 0 h 451"/>
              <a:gd name="T17" fmla="*/ 5564 w 5564"/>
              <a:gd name="T18" fmla="*/ 451 h 451"/>
            </a:gdLst>
            <a:ahLst/>
            <a:cxnLst>
              <a:cxn ang="T10">
                <a:pos x="T0" y="T1"/>
              </a:cxn>
              <a:cxn ang="T11">
                <a:pos x="T2" y="T3"/>
              </a:cxn>
              <a:cxn ang="T12">
                <a:pos x="T4" y="T5"/>
              </a:cxn>
              <a:cxn ang="T13">
                <a:pos x="T6" y="T7"/>
              </a:cxn>
              <a:cxn ang="T14">
                <a:pos x="T8" y="T9"/>
              </a:cxn>
            </a:cxnLst>
            <a:rect l="T15" t="T16" r="T17" b="T18"/>
            <a:pathLst>
              <a:path w="5564" h="451">
                <a:moveTo>
                  <a:pt x="944" y="0"/>
                </a:moveTo>
                <a:lnTo>
                  <a:pt x="4620" y="0"/>
                </a:lnTo>
                <a:lnTo>
                  <a:pt x="5564" y="451"/>
                </a:lnTo>
                <a:lnTo>
                  <a:pt x="0" y="451"/>
                </a:lnTo>
                <a:lnTo>
                  <a:pt x="944" y="0"/>
                </a:lnTo>
                <a:close/>
              </a:path>
            </a:pathLst>
          </a:custGeom>
          <a:solidFill>
            <a:schemeClr val="accent6">
              <a:lumMod val="40000"/>
              <a:lumOff val="60000"/>
            </a:schemeClr>
          </a:solidFill>
          <a:ln w="11176">
            <a:solidFill>
              <a:srgbClr val="000000"/>
            </a:solidFill>
            <a:round/>
            <a:headEnd/>
            <a:tailEnd/>
          </a:ln>
        </p:spPr>
        <p:txBody>
          <a:bodyPr lIns="91425" tIns="45712" rIns="91425" bIns="45712"/>
          <a:lstStyle/>
          <a:p>
            <a:endParaRPr lang="en-US"/>
          </a:p>
        </p:txBody>
      </p:sp>
      <p:sp>
        <p:nvSpPr>
          <p:cNvPr id="9" name="Rectangle 8"/>
          <p:cNvSpPr>
            <a:spLocks noChangeArrowheads="1"/>
          </p:cNvSpPr>
          <p:nvPr/>
        </p:nvSpPr>
        <p:spPr bwMode="auto">
          <a:xfrm>
            <a:off x="2774154" y="5124294"/>
            <a:ext cx="3474246" cy="339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90473" tIns="44443" rIns="90473" bIns="44443">
            <a:spAutoFit/>
          </a:bodyPr>
          <a:lstStyle/>
          <a:p>
            <a:pPr algn="ctr" eaLnBrk="1" hangingPunct="1">
              <a:lnSpc>
                <a:spcPct val="90000"/>
              </a:lnSpc>
              <a:spcBef>
                <a:spcPct val="50000"/>
              </a:spcBef>
            </a:pPr>
            <a:r>
              <a:rPr lang="en-US" altLang="en-US" b="1" dirty="0">
                <a:solidFill>
                  <a:srgbClr val="C00000"/>
                </a:solidFill>
                <a:latin typeface="Times New Roman" pitchFamily="18" charset="0"/>
              </a:rPr>
              <a:t>Interactive Marketing</a:t>
            </a:r>
          </a:p>
        </p:txBody>
      </p:sp>
      <p:sp>
        <p:nvSpPr>
          <p:cNvPr id="12" name="Rectangle 11"/>
          <p:cNvSpPr>
            <a:spLocks noChangeArrowheads="1"/>
          </p:cNvSpPr>
          <p:nvPr/>
        </p:nvSpPr>
        <p:spPr bwMode="auto">
          <a:xfrm>
            <a:off x="6781800" y="4971735"/>
            <a:ext cx="1838616" cy="47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3" tIns="44443" rIns="90473" bIns="44443">
            <a:spAutoFit/>
          </a:bodyPr>
          <a:lstStyle/>
          <a:p>
            <a:pPr eaLnBrk="1" hangingPunct="1">
              <a:lnSpc>
                <a:spcPct val="90000"/>
              </a:lnSpc>
            </a:pPr>
            <a:r>
              <a:rPr lang="en-US" altLang="en-US" sz="2800" b="1">
                <a:solidFill>
                  <a:srgbClr val="669900"/>
                </a:solidFill>
                <a:latin typeface="Times New Roman" pitchFamily="18" charset="0"/>
              </a:rPr>
              <a:t>Customers</a:t>
            </a:r>
          </a:p>
        </p:txBody>
      </p:sp>
      <p:sp>
        <p:nvSpPr>
          <p:cNvPr id="13" name="Rectangle 12"/>
          <p:cNvSpPr>
            <a:spLocks noChangeArrowheads="1"/>
          </p:cNvSpPr>
          <p:nvPr/>
        </p:nvSpPr>
        <p:spPr bwMode="auto">
          <a:xfrm>
            <a:off x="924017" y="4935382"/>
            <a:ext cx="1837012" cy="47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3" tIns="44443" rIns="90473" bIns="44443">
            <a:spAutoFit/>
          </a:bodyPr>
          <a:lstStyle/>
          <a:p>
            <a:pPr eaLnBrk="1" hangingPunct="1">
              <a:lnSpc>
                <a:spcPct val="90000"/>
              </a:lnSpc>
            </a:pPr>
            <a:r>
              <a:rPr lang="en-US" altLang="en-US" sz="2800" b="1" dirty="0">
                <a:solidFill>
                  <a:srgbClr val="669900"/>
                </a:solidFill>
                <a:latin typeface="Times New Roman" pitchFamily="18" charset="0"/>
              </a:rPr>
              <a:t>Employees</a:t>
            </a:r>
          </a:p>
        </p:txBody>
      </p:sp>
      <p:sp>
        <p:nvSpPr>
          <p:cNvPr id="15" name="Rectangle 14"/>
          <p:cNvSpPr>
            <a:spLocks noChangeArrowheads="1"/>
          </p:cNvSpPr>
          <p:nvPr/>
        </p:nvSpPr>
        <p:spPr bwMode="auto">
          <a:xfrm>
            <a:off x="2802730" y="5505290"/>
            <a:ext cx="3674271" cy="3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73" tIns="44443" rIns="90473" bIns="44443">
            <a:spAutoFit/>
          </a:bodyPr>
          <a:lstStyle/>
          <a:p>
            <a:pPr algn="ctr" eaLnBrk="1" hangingPunct="1">
              <a:lnSpc>
                <a:spcPct val="90000"/>
              </a:lnSpc>
            </a:pPr>
            <a:r>
              <a:rPr lang="en-US" altLang="en-US" sz="2100" i="1" dirty="0">
                <a:latin typeface="Times New Roman" pitchFamily="18" charset="0"/>
              </a:rPr>
              <a:t>“delivering the promise”</a:t>
            </a:r>
          </a:p>
        </p:txBody>
      </p:sp>
    </p:spTree>
    <p:extLst>
      <p:ext uri="{BB962C8B-B14F-4D97-AF65-F5344CB8AC3E}">
        <p14:creationId xmlns:p14="http://schemas.microsoft.com/office/powerpoint/2010/main" val="1974528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2" grpId="0"/>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876800" cy="1143000"/>
          </a:xfrm>
        </p:spPr>
        <p:txBody>
          <a:bodyPr/>
          <a:lstStyle/>
          <a:p>
            <a:pPr>
              <a:defRPr/>
            </a:pPr>
            <a:r>
              <a:rPr lang="en-US" b="1" dirty="0" smtClean="0">
                <a:effectLst>
                  <a:outerShdw blurRad="38100" dist="38100" dir="2700000" algn="tl">
                    <a:srgbClr val="000000">
                      <a:alpha val="43137"/>
                    </a:srgbClr>
                  </a:outerShdw>
                </a:effectLst>
              </a:rPr>
              <a:t>Internal Marketing</a:t>
            </a:r>
            <a:endParaRPr lang="en-US" b="1" dirty="0">
              <a:effectLst>
                <a:outerShdw blurRad="38100" dist="38100" dir="2700000" algn="tl">
                  <a:srgbClr val="000000">
                    <a:alpha val="43137"/>
                  </a:srgbClr>
                </a:outerShdw>
              </a:effectLst>
            </a:endParaRPr>
          </a:p>
        </p:txBody>
      </p:sp>
      <p:sp>
        <p:nvSpPr>
          <p:cNvPr id="13315" name="Content Placeholder 2"/>
          <p:cNvSpPr>
            <a:spLocks noGrp="1"/>
          </p:cNvSpPr>
          <p:nvPr>
            <p:ph idx="1"/>
          </p:nvPr>
        </p:nvSpPr>
        <p:spPr>
          <a:xfrm>
            <a:off x="3886200" y="1295403"/>
            <a:ext cx="4953000" cy="5181597"/>
          </a:xfrm>
        </p:spPr>
        <p:txBody>
          <a:bodyPr>
            <a:normAutofit fontScale="70000" lnSpcReduction="20000"/>
          </a:bodyPr>
          <a:lstStyle/>
          <a:p>
            <a:pPr eaLnBrk="1" hangingPunct="1"/>
            <a:r>
              <a:rPr lang="en-US" altLang="en-US" b="1" dirty="0" smtClean="0"/>
              <a:t>Internal Marketing :</a:t>
            </a:r>
            <a:r>
              <a:rPr lang="en-US" altLang="en-US" dirty="0" smtClean="0"/>
              <a:t> </a:t>
            </a:r>
            <a:r>
              <a:rPr lang="en-US" altLang="en-US" dirty="0" smtClean="0">
                <a:solidFill>
                  <a:srgbClr val="FF0000"/>
                </a:solidFill>
              </a:rPr>
              <a:t>"Enabling the Promise" </a:t>
            </a:r>
          </a:p>
          <a:p>
            <a:pPr lvl="1" eaLnBrk="1" hangingPunct="1"/>
            <a:r>
              <a:rPr lang="en-US" altLang="en-US" dirty="0" smtClean="0"/>
              <a:t>Marketing to EMPLOYEES. </a:t>
            </a:r>
          </a:p>
          <a:p>
            <a:pPr lvl="1" eaLnBrk="1" hangingPunct="1"/>
            <a:r>
              <a:rPr lang="en-US" altLang="en-US" dirty="0" smtClean="0"/>
              <a:t>Involves training, motivational, and teamwork programs, and all communication with employees. </a:t>
            </a:r>
          </a:p>
          <a:p>
            <a:pPr lvl="1" eaLnBrk="1" hangingPunct="1"/>
            <a:r>
              <a:rPr lang="en-US" altLang="en-US" dirty="0" smtClean="0"/>
              <a:t>Performed to enable employees to perform the service effectively, and keep up the promise made to the customer. </a:t>
            </a:r>
          </a:p>
          <a:p>
            <a:pPr lvl="1" eaLnBrk="1" hangingPunct="1"/>
            <a:endParaRPr lang="en-US" altLang="en-US" dirty="0" smtClean="0"/>
          </a:p>
          <a:p>
            <a:pPr marL="0" lvl="1" indent="0" algn="ctr" eaLnBrk="1" hangingPunct="1">
              <a:buFont typeface="Wingdings 2" pitchFamily="18" charset="2"/>
              <a:buNone/>
            </a:pPr>
            <a:r>
              <a:rPr lang="en-US" altLang="en-US" dirty="0" smtClean="0"/>
              <a:t>“Viewing employees as internal customers, viewing jobs as internal products and then endeavoring to offer products that satisfy the needs and wants of these internal customers while addressing the objectives of the </a:t>
            </a:r>
            <a:r>
              <a:rPr lang="en-US" altLang="en-US" dirty="0" err="1" smtClean="0"/>
              <a:t>organisation</a:t>
            </a:r>
            <a:r>
              <a:rPr lang="en-US" altLang="en-US" dirty="0" smtClean="0"/>
              <a:t>.” </a:t>
            </a:r>
            <a:r>
              <a:rPr lang="id-ID" altLang="en-US" dirty="0" smtClean="0"/>
              <a:t> </a:t>
            </a:r>
          </a:p>
          <a:p>
            <a:pPr marL="0" lvl="1" indent="0" algn="ctr" eaLnBrk="1" hangingPunct="1">
              <a:buFont typeface="Wingdings 2" pitchFamily="18" charset="2"/>
              <a:buNone/>
            </a:pPr>
            <a:r>
              <a:rPr lang="en-US" altLang="en-US" dirty="0" smtClean="0">
                <a:solidFill>
                  <a:srgbClr val="FF0000"/>
                </a:solidFill>
              </a:rPr>
              <a:t>L.L. Berry (1981)</a:t>
            </a:r>
          </a:p>
        </p:txBody>
      </p:sp>
      <p:sp>
        <p:nvSpPr>
          <p:cNvPr id="3" name="Footer Placeholder 2"/>
          <p:cNvSpPr>
            <a:spLocks noGrp="1"/>
          </p:cNvSpPr>
          <p:nvPr>
            <p:ph type="ftr" sz="quarter" idx="11"/>
          </p:nvPr>
        </p:nvSpPr>
        <p:spPr/>
        <p:txBody>
          <a:bodyPr/>
          <a:lstStyle/>
          <a:p>
            <a:r>
              <a:rPr lang="en-US" smtClean="0"/>
              <a:t>MPK 2016 KELOMPOK 6</a:t>
            </a:r>
            <a:endParaRPr lang="en-US"/>
          </a:p>
        </p:txBody>
      </p:sp>
      <p:sp>
        <p:nvSpPr>
          <p:cNvPr id="5" name="Freeform 4"/>
          <p:cNvSpPr>
            <a:spLocks/>
          </p:cNvSpPr>
          <p:nvPr/>
        </p:nvSpPr>
        <p:spPr bwMode="auto">
          <a:xfrm>
            <a:off x="1346729" y="2858260"/>
            <a:ext cx="1683544" cy="2508250"/>
          </a:xfrm>
          <a:custGeom>
            <a:avLst/>
            <a:gdLst>
              <a:gd name="T0" fmla="*/ 593707149 w 2829"/>
              <a:gd name="T1" fmla="*/ 1705696491 h 3161"/>
              <a:gd name="T2" fmla="*/ 0 w 2829"/>
              <a:gd name="T3" fmla="*/ 1990293598 h 3161"/>
              <a:gd name="T4" fmla="*/ 1781120652 w 2829"/>
              <a:gd name="T5" fmla="*/ 0 h 3161"/>
              <a:gd name="T6" fmla="*/ 1781120652 w 2829"/>
              <a:gd name="T7" fmla="*/ 397303309 h 3161"/>
              <a:gd name="T8" fmla="*/ 593707149 w 2829"/>
              <a:gd name="T9" fmla="*/ 1705696491 h 3161"/>
              <a:gd name="T10" fmla="*/ 0 60000 65536"/>
              <a:gd name="T11" fmla="*/ 0 60000 65536"/>
              <a:gd name="T12" fmla="*/ 0 60000 65536"/>
              <a:gd name="T13" fmla="*/ 0 60000 65536"/>
              <a:gd name="T14" fmla="*/ 0 60000 65536"/>
              <a:gd name="T15" fmla="*/ 0 w 2829"/>
              <a:gd name="T16" fmla="*/ 0 h 3161"/>
              <a:gd name="T17" fmla="*/ 2829 w 2829"/>
              <a:gd name="T18" fmla="*/ 3161 h 3161"/>
            </a:gdLst>
            <a:ahLst/>
            <a:cxnLst>
              <a:cxn ang="T10">
                <a:pos x="T0" y="T1"/>
              </a:cxn>
              <a:cxn ang="T11">
                <a:pos x="T2" y="T3"/>
              </a:cxn>
              <a:cxn ang="T12">
                <a:pos x="T4" y="T5"/>
              </a:cxn>
              <a:cxn ang="T13">
                <a:pos x="T6" y="T7"/>
              </a:cxn>
              <a:cxn ang="T14">
                <a:pos x="T8" y="T9"/>
              </a:cxn>
            </a:cxnLst>
            <a:rect l="T15" t="T16" r="T17" b="T18"/>
            <a:pathLst>
              <a:path w="2829" h="3161">
                <a:moveTo>
                  <a:pt x="943" y="2709"/>
                </a:moveTo>
                <a:lnTo>
                  <a:pt x="0" y="3161"/>
                </a:lnTo>
                <a:lnTo>
                  <a:pt x="2829" y="0"/>
                </a:lnTo>
                <a:lnTo>
                  <a:pt x="2829" y="631"/>
                </a:lnTo>
                <a:lnTo>
                  <a:pt x="943" y="2709"/>
                </a:lnTo>
                <a:close/>
              </a:path>
            </a:pathLst>
          </a:custGeom>
          <a:solidFill>
            <a:schemeClr val="accent2"/>
          </a:solidFill>
          <a:ln w="11176">
            <a:solidFill>
              <a:srgbClr val="000000"/>
            </a:solidFill>
            <a:round/>
            <a:headEnd/>
            <a:tailEnd/>
          </a:ln>
        </p:spPr>
        <p:txBody>
          <a:bodyPr lIns="91425" tIns="45712" rIns="91425" bIns="45712"/>
          <a:lstStyle/>
          <a:p>
            <a:endParaRPr lang="en-US"/>
          </a:p>
        </p:txBody>
      </p:sp>
      <p:sp>
        <p:nvSpPr>
          <p:cNvPr id="6" name="Rectangle 5"/>
          <p:cNvSpPr>
            <a:spLocks noChangeArrowheads="1"/>
          </p:cNvSpPr>
          <p:nvPr/>
        </p:nvSpPr>
        <p:spPr bwMode="auto">
          <a:xfrm>
            <a:off x="120383" y="3234499"/>
            <a:ext cx="2400300" cy="839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473" tIns="44443" rIns="90473" bIns="44443">
            <a:spAutoFit/>
          </a:bodyPr>
          <a:lstStyle/>
          <a:p>
            <a:pPr algn="ctr" eaLnBrk="1" hangingPunct="1">
              <a:lnSpc>
                <a:spcPct val="90000"/>
              </a:lnSpc>
              <a:spcBef>
                <a:spcPct val="50000"/>
              </a:spcBef>
            </a:pPr>
            <a:r>
              <a:rPr lang="en-US" altLang="en-US" sz="2700" b="1" u="sng" dirty="0">
                <a:solidFill>
                  <a:srgbClr val="FF0000"/>
                </a:solidFill>
                <a:latin typeface="Times New Roman" pitchFamily="18" charset="0"/>
              </a:rPr>
              <a:t>Internal Marketing</a:t>
            </a:r>
          </a:p>
        </p:txBody>
      </p:sp>
      <p:sp>
        <p:nvSpPr>
          <p:cNvPr id="7" name="Rectangle 6"/>
          <p:cNvSpPr>
            <a:spLocks noChangeArrowheads="1"/>
          </p:cNvSpPr>
          <p:nvPr/>
        </p:nvSpPr>
        <p:spPr bwMode="auto">
          <a:xfrm>
            <a:off x="1905261" y="1828800"/>
            <a:ext cx="2438139" cy="865351"/>
          </a:xfrm>
          <a:prstGeom prst="rect">
            <a:avLst/>
          </a:prstGeom>
          <a:noFill/>
          <a:ln w="12700">
            <a:noFill/>
            <a:miter lim="800000"/>
            <a:headEnd/>
            <a:tailEnd/>
          </a:ln>
          <a:effectLst/>
        </p:spPr>
        <p:txBody>
          <a:bodyPr wrap="none" lIns="90473" tIns="44443" rIns="90473" bIns="44443">
            <a:spAutoFit/>
          </a:bodyPr>
          <a:lstStyle/>
          <a:p>
            <a:pPr algn="ctr">
              <a:lnSpc>
                <a:spcPct val="90000"/>
              </a:lnSpc>
              <a:defRPr/>
            </a:pPr>
            <a:r>
              <a:rPr lang="en-US" sz="2800" b="1" dirty="0">
                <a:solidFill>
                  <a:srgbClr val="669900"/>
                </a:solidFill>
                <a:effectLst>
                  <a:outerShdw blurRad="38100" dist="38100" dir="2700000" algn="tl">
                    <a:srgbClr val="000000"/>
                  </a:outerShdw>
                </a:effectLst>
                <a:latin typeface="Times New Roman" pitchFamily="18" charset="0"/>
              </a:rPr>
              <a:t>Company</a:t>
            </a:r>
          </a:p>
          <a:p>
            <a:pPr algn="ctr">
              <a:lnSpc>
                <a:spcPct val="90000"/>
              </a:lnSpc>
              <a:defRPr/>
            </a:pPr>
            <a:r>
              <a:rPr lang="en-US" sz="2800" b="1" dirty="0">
                <a:solidFill>
                  <a:srgbClr val="669900"/>
                </a:solidFill>
                <a:effectLst>
                  <a:outerShdw blurRad="38100" dist="38100" dir="2700000" algn="tl">
                    <a:srgbClr val="000000"/>
                  </a:outerShdw>
                </a:effectLst>
                <a:latin typeface="Times New Roman" pitchFamily="18" charset="0"/>
              </a:rPr>
              <a:t>(Management)</a:t>
            </a:r>
          </a:p>
        </p:txBody>
      </p:sp>
      <p:sp>
        <p:nvSpPr>
          <p:cNvPr id="8" name="Rectangle 7"/>
          <p:cNvSpPr>
            <a:spLocks noChangeArrowheads="1"/>
          </p:cNvSpPr>
          <p:nvPr/>
        </p:nvSpPr>
        <p:spPr bwMode="auto">
          <a:xfrm>
            <a:off x="245402" y="5399851"/>
            <a:ext cx="1837012" cy="47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3" tIns="44443" rIns="90473" bIns="44443">
            <a:spAutoFit/>
          </a:bodyPr>
          <a:lstStyle/>
          <a:p>
            <a:pPr eaLnBrk="1" hangingPunct="1">
              <a:lnSpc>
                <a:spcPct val="90000"/>
              </a:lnSpc>
            </a:pPr>
            <a:r>
              <a:rPr lang="en-US" altLang="en-US" sz="2800" b="1">
                <a:solidFill>
                  <a:srgbClr val="669900"/>
                </a:solidFill>
                <a:latin typeface="Times New Roman" pitchFamily="18" charset="0"/>
              </a:rPr>
              <a:t>Employees</a:t>
            </a:r>
          </a:p>
        </p:txBody>
      </p:sp>
      <p:sp>
        <p:nvSpPr>
          <p:cNvPr id="9" name="Rectangle 8"/>
          <p:cNvSpPr>
            <a:spLocks noChangeArrowheads="1"/>
          </p:cNvSpPr>
          <p:nvPr/>
        </p:nvSpPr>
        <p:spPr bwMode="auto">
          <a:xfrm>
            <a:off x="-203467" y="4140963"/>
            <a:ext cx="2171700" cy="67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73" tIns="44443" rIns="90473" bIns="44443">
            <a:spAutoFit/>
          </a:bodyPr>
          <a:lstStyle/>
          <a:p>
            <a:pPr algn="ctr" eaLnBrk="1" hangingPunct="1">
              <a:lnSpc>
                <a:spcPct val="90000"/>
              </a:lnSpc>
            </a:pPr>
            <a:r>
              <a:rPr lang="en-US" altLang="en-US" sz="2100" i="1" dirty="0">
                <a:latin typeface="Times New Roman" pitchFamily="18" charset="0"/>
              </a:rPr>
              <a:t>“enabling the promise”</a:t>
            </a:r>
          </a:p>
        </p:txBody>
      </p:sp>
    </p:spTree>
    <p:extLst>
      <p:ext uri="{BB962C8B-B14F-4D97-AF65-F5344CB8AC3E}">
        <p14:creationId xmlns:p14="http://schemas.microsoft.com/office/powerpoint/2010/main" val="12599068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20984891">
            <a:off x="384615" y="463586"/>
            <a:ext cx="2743200" cy="1143000"/>
          </a:xfrm>
        </p:spPr>
        <p:txBody>
          <a:bodyPr/>
          <a:lstStyle/>
          <a:p>
            <a:r>
              <a:rPr lang="en-US" b="1" dirty="0" smtClean="0">
                <a:solidFill>
                  <a:schemeClr val="bg1"/>
                </a:solidFill>
                <a:effectLst>
                  <a:outerShdw blurRad="38100" dist="38100" dir="2700000" algn="tl">
                    <a:srgbClr val="000000">
                      <a:alpha val="43137"/>
                    </a:srgbClr>
                  </a:outerShdw>
                </a:effectLst>
                <a:latin typeface="Candy Round BTN" pitchFamily="34" charset="0"/>
              </a:rPr>
              <a:t>DEFINISI</a:t>
            </a:r>
            <a:endParaRPr lang="en-US" b="1" dirty="0">
              <a:solidFill>
                <a:schemeClr val="bg1"/>
              </a:solidFill>
              <a:effectLst>
                <a:outerShdw blurRad="38100" dist="38100" dir="2700000" algn="tl">
                  <a:srgbClr val="000000">
                    <a:alpha val="43137"/>
                  </a:srgbClr>
                </a:outerShdw>
              </a:effectLst>
              <a:latin typeface="Candy Round BTN" pitchFamily="34" charset="0"/>
            </a:endParaRPr>
          </a:p>
        </p:txBody>
      </p:sp>
      <p:sp>
        <p:nvSpPr>
          <p:cNvPr id="3" name="Content Placeholder 2"/>
          <p:cNvSpPr>
            <a:spLocks noGrp="1"/>
          </p:cNvSpPr>
          <p:nvPr>
            <p:ph idx="1"/>
          </p:nvPr>
        </p:nvSpPr>
        <p:spPr>
          <a:xfrm>
            <a:off x="1447800" y="1341437"/>
            <a:ext cx="7010400" cy="4525963"/>
          </a:xfrm>
        </p:spPr>
        <p:txBody>
          <a:bodyPr>
            <a:normAutofit/>
          </a:bodyPr>
          <a:lstStyle/>
          <a:p>
            <a:pPr marL="0" indent="0" algn="r">
              <a:buNone/>
            </a:pPr>
            <a:r>
              <a:rPr lang="en-US" sz="2800" b="1" i="1" dirty="0">
                <a:solidFill>
                  <a:schemeClr val="bg1"/>
                </a:solidFill>
                <a:latin typeface="Candy Round BTN" pitchFamily="34" charset="0"/>
              </a:rPr>
              <a:t>Internal Marketing </a:t>
            </a:r>
            <a:r>
              <a:rPr lang="id-ID" sz="2800" b="1" i="1" dirty="0" smtClean="0">
                <a:solidFill>
                  <a:schemeClr val="bg1"/>
                </a:solidFill>
                <a:latin typeface="Candy Round BTN" pitchFamily="34" charset="0"/>
              </a:rPr>
              <a:t> </a:t>
            </a:r>
            <a:r>
              <a:rPr lang="en-US" sz="2800" b="1" dirty="0" err="1" smtClean="0">
                <a:solidFill>
                  <a:schemeClr val="bg1"/>
                </a:solidFill>
                <a:latin typeface="Candy Round BTN" pitchFamily="34" charset="0"/>
              </a:rPr>
              <a:t>adalah</a:t>
            </a:r>
            <a:r>
              <a:rPr lang="en-US" sz="2800" b="1" dirty="0" smtClean="0">
                <a:solidFill>
                  <a:schemeClr val="bg1"/>
                </a:solidFill>
                <a:latin typeface="Candy Round BTN" pitchFamily="34" charset="0"/>
              </a:rPr>
              <a:t>  </a:t>
            </a:r>
            <a:r>
              <a:rPr lang="en-US" sz="2800" b="1" dirty="0" err="1">
                <a:solidFill>
                  <a:schemeClr val="bg1"/>
                </a:solidFill>
                <a:latin typeface="Candy Round BTN" pitchFamily="34" charset="0"/>
              </a:rPr>
              <a:t>tugas</a:t>
            </a:r>
            <a:r>
              <a:rPr lang="en-US" sz="2800" b="1" dirty="0">
                <a:solidFill>
                  <a:schemeClr val="bg1"/>
                </a:solidFill>
                <a:latin typeface="Candy Round BTN" pitchFamily="34" charset="0"/>
              </a:rPr>
              <a:t>  </a:t>
            </a:r>
            <a:r>
              <a:rPr lang="en-US" sz="2800" b="1" dirty="0" err="1">
                <a:solidFill>
                  <a:schemeClr val="bg1"/>
                </a:solidFill>
                <a:latin typeface="Candy Round BTN" pitchFamily="34" charset="0"/>
              </a:rPr>
              <a:t>merekrut</a:t>
            </a:r>
            <a:r>
              <a:rPr lang="en-US" sz="2800" b="1" dirty="0">
                <a:solidFill>
                  <a:schemeClr val="bg1"/>
                </a:solidFill>
                <a:latin typeface="Candy Round BTN" pitchFamily="34" charset="0"/>
              </a:rPr>
              <a:t>, </a:t>
            </a:r>
            <a:r>
              <a:rPr lang="en-US" sz="2800" b="1" dirty="0" err="1">
                <a:solidFill>
                  <a:schemeClr val="bg1"/>
                </a:solidFill>
                <a:latin typeface="Candy Round BTN" pitchFamily="34" charset="0"/>
              </a:rPr>
              <a:t>melatih</a:t>
            </a:r>
            <a:r>
              <a:rPr lang="en-US" sz="2800" b="1" dirty="0">
                <a:solidFill>
                  <a:schemeClr val="bg1"/>
                </a:solidFill>
                <a:latin typeface="Candy Round BTN" pitchFamily="34" charset="0"/>
              </a:rPr>
              <a:t>, </a:t>
            </a:r>
            <a:r>
              <a:rPr lang="en-US" sz="2800" b="1" dirty="0" err="1">
                <a:solidFill>
                  <a:schemeClr val="bg1"/>
                </a:solidFill>
                <a:latin typeface="Candy Round BTN" pitchFamily="34" charset="0"/>
              </a:rPr>
              <a:t>dan</a:t>
            </a:r>
            <a:r>
              <a:rPr lang="en-US" sz="2800" b="1" dirty="0">
                <a:solidFill>
                  <a:schemeClr val="bg1"/>
                </a:solidFill>
                <a:latin typeface="Candy Round BTN" pitchFamily="34" charset="0"/>
              </a:rPr>
              <a:t> </a:t>
            </a:r>
            <a:r>
              <a:rPr lang="en-US" sz="2800" b="1" dirty="0" err="1">
                <a:solidFill>
                  <a:schemeClr val="bg1"/>
                </a:solidFill>
                <a:latin typeface="Candy Round BTN" pitchFamily="34" charset="0"/>
              </a:rPr>
              <a:t>memotivasi</a:t>
            </a:r>
            <a:r>
              <a:rPr lang="en-US" sz="2800" b="1" dirty="0">
                <a:solidFill>
                  <a:schemeClr val="bg1"/>
                </a:solidFill>
                <a:latin typeface="Candy Round BTN" pitchFamily="34" charset="0"/>
              </a:rPr>
              <a:t> </a:t>
            </a:r>
            <a:r>
              <a:rPr lang="en-US" sz="2800" b="1" dirty="0" err="1">
                <a:solidFill>
                  <a:schemeClr val="bg1"/>
                </a:solidFill>
                <a:latin typeface="Candy Round BTN" pitchFamily="34" charset="0"/>
              </a:rPr>
              <a:t>karyawan-karyawan</a:t>
            </a:r>
            <a:r>
              <a:rPr lang="en-US" sz="2800" b="1" dirty="0">
                <a:solidFill>
                  <a:schemeClr val="bg1"/>
                </a:solidFill>
                <a:latin typeface="Candy Round BTN" pitchFamily="34" charset="0"/>
              </a:rPr>
              <a:t> yang </a:t>
            </a:r>
            <a:r>
              <a:rPr lang="en-US" sz="2800" b="1" dirty="0" err="1">
                <a:solidFill>
                  <a:schemeClr val="bg1"/>
                </a:solidFill>
                <a:latin typeface="Candy Round BTN" pitchFamily="34" charset="0"/>
              </a:rPr>
              <a:t>kompeten</a:t>
            </a:r>
            <a:r>
              <a:rPr lang="en-US" sz="2800" b="1" dirty="0">
                <a:solidFill>
                  <a:schemeClr val="bg1"/>
                </a:solidFill>
                <a:latin typeface="Candy Round BTN" pitchFamily="34" charset="0"/>
              </a:rPr>
              <a:t>, yang </a:t>
            </a:r>
            <a:r>
              <a:rPr lang="en-US" sz="2800" b="1" dirty="0" err="1">
                <a:solidFill>
                  <a:schemeClr val="bg1"/>
                </a:solidFill>
                <a:latin typeface="Candy Round BTN" pitchFamily="34" charset="0"/>
              </a:rPr>
              <a:t>ingin</a:t>
            </a:r>
            <a:r>
              <a:rPr lang="en-US" sz="2800" b="1" dirty="0">
                <a:solidFill>
                  <a:schemeClr val="bg1"/>
                </a:solidFill>
                <a:latin typeface="Candy Round BTN" pitchFamily="34" charset="0"/>
              </a:rPr>
              <a:t> </a:t>
            </a:r>
            <a:r>
              <a:rPr lang="en-US" sz="2800" b="1" dirty="0" err="1">
                <a:solidFill>
                  <a:schemeClr val="bg1"/>
                </a:solidFill>
                <a:latin typeface="Candy Round BTN" pitchFamily="34" charset="0"/>
              </a:rPr>
              <a:t>melayani</a:t>
            </a:r>
            <a:r>
              <a:rPr lang="en-US" sz="2800" b="1" dirty="0">
                <a:solidFill>
                  <a:schemeClr val="bg1"/>
                </a:solidFill>
                <a:latin typeface="Candy Round BTN" pitchFamily="34" charset="0"/>
              </a:rPr>
              <a:t> </a:t>
            </a:r>
            <a:r>
              <a:rPr lang="en-US" sz="2800" b="1" dirty="0" err="1">
                <a:solidFill>
                  <a:schemeClr val="bg1"/>
                </a:solidFill>
                <a:latin typeface="Candy Round BTN" pitchFamily="34" charset="0"/>
              </a:rPr>
              <a:t>pelanggan</a:t>
            </a:r>
            <a:r>
              <a:rPr lang="en-US" sz="2800" b="1" dirty="0">
                <a:solidFill>
                  <a:schemeClr val="bg1"/>
                </a:solidFill>
                <a:latin typeface="Candy Round BTN" pitchFamily="34" charset="0"/>
              </a:rPr>
              <a:t> </a:t>
            </a:r>
            <a:r>
              <a:rPr lang="en-US" sz="2800" b="1" dirty="0" err="1">
                <a:solidFill>
                  <a:schemeClr val="bg1"/>
                </a:solidFill>
                <a:latin typeface="Candy Round BTN" pitchFamily="34" charset="0"/>
              </a:rPr>
              <a:t>dengan</a:t>
            </a:r>
            <a:r>
              <a:rPr lang="en-US" sz="2800" b="1" dirty="0">
                <a:solidFill>
                  <a:schemeClr val="bg1"/>
                </a:solidFill>
                <a:latin typeface="Candy Round BTN" pitchFamily="34" charset="0"/>
              </a:rPr>
              <a:t> </a:t>
            </a:r>
            <a:r>
              <a:rPr lang="en-US" sz="2800" b="1" dirty="0" err="1">
                <a:solidFill>
                  <a:schemeClr val="bg1"/>
                </a:solidFill>
                <a:latin typeface="Candy Round BTN" pitchFamily="34" charset="0"/>
              </a:rPr>
              <a:t>baik</a:t>
            </a:r>
            <a:r>
              <a:rPr lang="en-US" sz="2800" b="1" dirty="0">
                <a:solidFill>
                  <a:schemeClr val="bg1"/>
                </a:solidFill>
                <a:latin typeface="Candy Round BTN" pitchFamily="34" charset="0"/>
              </a:rPr>
              <a:t>. </a:t>
            </a:r>
            <a:r>
              <a:rPr lang="en-US" sz="2800" b="1" dirty="0" err="1">
                <a:solidFill>
                  <a:schemeClr val="bg1"/>
                </a:solidFill>
                <a:latin typeface="Candy Round BTN" pitchFamily="34" charset="0"/>
              </a:rPr>
              <a:t>Pemasar</a:t>
            </a:r>
            <a:r>
              <a:rPr lang="en-US" sz="2800" b="1" dirty="0">
                <a:solidFill>
                  <a:schemeClr val="bg1"/>
                </a:solidFill>
                <a:latin typeface="Candy Round BTN" pitchFamily="34" charset="0"/>
              </a:rPr>
              <a:t> yang </a:t>
            </a:r>
            <a:r>
              <a:rPr lang="en-US" sz="2800" b="1" dirty="0" err="1">
                <a:solidFill>
                  <a:schemeClr val="bg1"/>
                </a:solidFill>
                <a:latin typeface="Candy Round BTN" pitchFamily="34" charset="0"/>
              </a:rPr>
              <a:t>cerdas</a:t>
            </a:r>
            <a:r>
              <a:rPr lang="en-US" sz="2800" b="1" dirty="0">
                <a:solidFill>
                  <a:schemeClr val="bg1"/>
                </a:solidFill>
                <a:latin typeface="Candy Round BTN" pitchFamily="34" charset="0"/>
              </a:rPr>
              <a:t> </a:t>
            </a:r>
            <a:r>
              <a:rPr lang="en-US" sz="2800" b="1" dirty="0" err="1">
                <a:solidFill>
                  <a:schemeClr val="bg1"/>
                </a:solidFill>
                <a:latin typeface="Candy Round BTN" pitchFamily="34" charset="0"/>
              </a:rPr>
              <a:t>menyadari</a:t>
            </a:r>
            <a:r>
              <a:rPr lang="en-US" sz="2800" b="1" dirty="0">
                <a:solidFill>
                  <a:schemeClr val="bg1"/>
                </a:solidFill>
                <a:latin typeface="Candy Round BTN" pitchFamily="34" charset="0"/>
              </a:rPr>
              <a:t> </a:t>
            </a:r>
            <a:r>
              <a:rPr lang="en-US" sz="2800" b="1" dirty="0" err="1">
                <a:solidFill>
                  <a:schemeClr val="bg1"/>
                </a:solidFill>
                <a:latin typeface="Candy Round BTN" pitchFamily="34" charset="0"/>
              </a:rPr>
              <a:t>bahwa</a:t>
            </a:r>
            <a:r>
              <a:rPr lang="en-US" sz="2800" b="1" dirty="0">
                <a:solidFill>
                  <a:schemeClr val="bg1"/>
                </a:solidFill>
                <a:latin typeface="Candy Round BTN" pitchFamily="34" charset="0"/>
              </a:rPr>
              <a:t> </a:t>
            </a:r>
            <a:r>
              <a:rPr lang="en-US" sz="2800" b="1" dirty="0" err="1">
                <a:solidFill>
                  <a:schemeClr val="bg1"/>
                </a:solidFill>
                <a:latin typeface="Candy Round BTN" pitchFamily="34" charset="0"/>
              </a:rPr>
              <a:t>aktivitas</a:t>
            </a:r>
            <a:r>
              <a:rPr lang="en-US" sz="2800" b="1" dirty="0">
                <a:solidFill>
                  <a:schemeClr val="bg1"/>
                </a:solidFill>
                <a:latin typeface="Candy Round BTN" pitchFamily="34" charset="0"/>
              </a:rPr>
              <a:t> </a:t>
            </a:r>
            <a:r>
              <a:rPr lang="en-US" sz="2800" b="1" dirty="0" err="1">
                <a:solidFill>
                  <a:schemeClr val="bg1"/>
                </a:solidFill>
                <a:latin typeface="Candy Round BTN" pitchFamily="34" charset="0"/>
              </a:rPr>
              <a:t>pemasaran</a:t>
            </a:r>
            <a:r>
              <a:rPr lang="en-US" sz="2800" b="1" dirty="0">
                <a:solidFill>
                  <a:schemeClr val="bg1"/>
                </a:solidFill>
                <a:latin typeface="Candy Round BTN" pitchFamily="34" charset="0"/>
              </a:rPr>
              <a:t> di </a:t>
            </a:r>
            <a:r>
              <a:rPr lang="en-US" sz="2800" b="1" dirty="0" err="1">
                <a:solidFill>
                  <a:schemeClr val="bg1"/>
                </a:solidFill>
                <a:latin typeface="Candy Round BTN" pitchFamily="34" charset="0"/>
              </a:rPr>
              <a:t>dalam</a:t>
            </a:r>
            <a:r>
              <a:rPr lang="en-US" sz="2800" b="1" dirty="0">
                <a:solidFill>
                  <a:schemeClr val="bg1"/>
                </a:solidFill>
                <a:latin typeface="Candy Round BTN" pitchFamily="34" charset="0"/>
              </a:rPr>
              <a:t> </a:t>
            </a:r>
            <a:r>
              <a:rPr lang="en-US" sz="2800" b="1" dirty="0" err="1">
                <a:solidFill>
                  <a:schemeClr val="bg1"/>
                </a:solidFill>
                <a:latin typeface="Candy Round BTN" pitchFamily="34" charset="0"/>
              </a:rPr>
              <a:t>perusahaan</a:t>
            </a:r>
            <a:r>
              <a:rPr lang="en-US" sz="2800" b="1" dirty="0">
                <a:solidFill>
                  <a:schemeClr val="bg1"/>
                </a:solidFill>
                <a:latin typeface="Candy Round BTN" pitchFamily="34" charset="0"/>
              </a:rPr>
              <a:t> </a:t>
            </a:r>
            <a:r>
              <a:rPr lang="en-US" sz="2800" b="1" dirty="0" err="1">
                <a:solidFill>
                  <a:schemeClr val="bg1"/>
                </a:solidFill>
                <a:latin typeface="Candy Round BTN" pitchFamily="34" charset="0"/>
              </a:rPr>
              <a:t>bisa</a:t>
            </a:r>
            <a:r>
              <a:rPr lang="en-US" sz="2800" b="1" dirty="0">
                <a:solidFill>
                  <a:schemeClr val="bg1"/>
                </a:solidFill>
                <a:latin typeface="Candy Round BTN" pitchFamily="34" charset="0"/>
              </a:rPr>
              <a:t> </a:t>
            </a:r>
            <a:r>
              <a:rPr lang="en-US" sz="2800" b="1" dirty="0" err="1">
                <a:solidFill>
                  <a:schemeClr val="bg1"/>
                </a:solidFill>
                <a:latin typeface="Candy Round BTN" pitchFamily="34" charset="0"/>
              </a:rPr>
              <a:t>menjadi</a:t>
            </a:r>
            <a:r>
              <a:rPr lang="en-US" sz="2800" b="1" dirty="0">
                <a:solidFill>
                  <a:schemeClr val="bg1"/>
                </a:solidFill>
                <a:latin typeface="Candy Round BTN" pitchFamily="34" charset="0"/>
              </a:rPr>
              <a:t> </a:t>
            </a:r>
            <a:r>
              <a:rPr lang="en-US" sz="2800" b="1" dirty="0" err="1">
                <a:solidFill>
                  <a:schemeClr val="bg1"/>
                </a:solidFill>
                <a:latin typeface="Candy Round BTN" pitchFamily="34" charset="0"/>
              </a:rPr>
              <a:t>sepenting</a:t>
            </a:r>
            <a:r>
              <a:rPr lang="en-US" sz="2800" b="1" dirty="0">
                <a:solidFill>
                  <a:schemeClr val="bg1"/>
                </a:solidFill>
                <a:latin typeface="Candy Round BTN" pitchFamily="34" charset="0"/>
              </a:rPr>
              <a:t> </a:t>
            </a:r>
            <a:r>
              <a:rPr lang="en-US" sz="2800" b="1" dirty="0" err="1">
                <a:solidFill>
                  <a:schemeClr val="bg1"/>
                </a:solidFill>
                <a:latin typeface="Candy Round BTN" pitchFamily="34" charset="0"/>
              </a:rPr>
              <a:t>atau</a:t>
            </a:r>
            <a:r>
              <a:rPr lang="en-US" sz="2800" b="1" dirty="0">
                <a:solidFill>
                  <a:schemeClr val="bg1"/>
                </a:solidFill>
                <a:latin typeface="Candy Round BTN" pitchFamily="34" charset="0"/>
              </a:rPr>
              <a:t> </a:t>
            </a:r>
            <a:r>
              <a:rPr lang="en-US" sz="2800" b="1" dirty="0" err="1">
                <a:solidFill>
                  <a:schemeClr val="bg1"/>
                </a:solidFill>
                <a:latin typeface="Candy Round BTN" pitchFamily="34" charset="0"/>
              </a:rPr>
              <a:t>bahkan</a:t>
            </a:r>
            <a:r>
              <a:rPr lang="en-US" sz="2800" b="1" dirty="0">
                <a:solidFill>
                  <a:schemeClr val="bg1"/>
                </a:solidFill>
                <a:latin typeface="Candy Round BTN" pitchFamily="34" charset="0"/>
              </a:rPr>
              <a:t> </a:t>
            </a:r>
            <a:r>
              <a:rPr lang="en-US" sz="2800" b="1" dirty="0" err="1">
                <a:solidFill>
                  <a:schemeClr val="bg1"/>
                </a:solidFill>
                <a:latin typeface="Candy Round BTN" pitchFamily="34" charset="0"/>
              </a:rPr>
              <a:t>lebih</a:t>
            </a:r>
            <a:r>
              <a:rPr lang="en-US" sz="2800" b="1" dirty="0">
                <a:solidFill>
                  <a:schemeClr val="bg1"/>
                </a:solidFill>
                <a:latin typeface="Candy Round BTN" pitchFamily="34" charset="0"/>
              </a:rPr>
              <a:t> </a:t>
            </a:r>
            <a:r>
              <a:rPr lang="en-US" sz="2800" b="1" dirty="0" err="1">
                <a:solidFill>
                  <a:schemeClr val="bg1"/>
                </a:solidFill>
                <a:latin typeface="Candy Round BTN" pitchFamily="34" charset="0"/>
              </a:rPr>
              <a:t>penting</a:t>
            </a:r>
            <a:r>
              <a:rPr lang="en-US" sz="2800" b="1" dirty="0">
                <a:solidFill>
                  <a:schemeClr val="bg1"/>
                </a:solidFill>
                <a:latin typeface="Candy Round BTN" pitchFamily="34" charset="0"/>
              </a:rPr>
              <a:t> </a:t>
            </a:r>
            <a:r>
              <a:rPr lang="en-US" sz="2800" b="1" dirty="0" err="1">
                <a:solidFill>
                  <a:schemeClr val="bg1"/>
                </a:solidFill>
                <a:latin typeface="Candy Round BTN" pitchFamily="34" charset="0"/>
              </a:rPr>
              <a:t>daripada</a:t>
            </a:r>
            <a:r>
              <a:rPr lang="en-US" sz="2800" b="1" dirty="0">
                <a:solidFill>
                  <a:schemeClr val="bg1"/>
                </a:solidFill>
                <a:latin typeface="Candy Round BTN" pitchFamily="34" charset="0"/>
              </a:rPr>
              <a:t> </a:t>
            </a:r>
            <a:r>
              <a:rPr lang="en-US" sz="2800" b="1" dirty="0" err="1">
                <a:solidFill>
                  <a:schemeClr val="bg1"/>
                </a:solidFill>
                <a:latin typeface="Candy Round BTN" pitchFamily="34" charset="0"/>
              </a:rPr>
              <a:t>aktivitas</a:t>
            </a:r>
            <a:r>
              <a:rPr lang="en-US" sz="2800" b="1" dirty="0">
                <a:solidFill>
                  <a:schemeClr val="bg1"/>
                </a:solidFill>
                <a:latin typeface="Candy Round BTN" pitchFamily="34" charset="0"/>
              </a:rPr>
              <a:t> </a:t>
            </a:r>
            <a:r>
              <a:rPr lang="en-US" sz="2800" b="1" dirty="0" err="1">
                <a:solidFill>
                  <a:schemeClr val="bg1"/>
                </a:solidFill>
                <a:latin typeface="Candy Round BTN" pitchFamily="34" charset="0"/>
              </a:rPr>
              <a:t>pemasaran</a:t>
            </a:r>
            <a:r>
              <a:rPr lang="en-US" sz="2800" b="1" dirty="0">
                <a:solidFill>
                  <a:schemeClr val="bg1"/>
                </a:solidFill>
                <a:latin typeface="Candy Round BTN" pitchFamily="34" charset="0"/>
              </a:rPr>
              <a:t> yang </a:t>
            </a:r>
            <a:r>
              <a:rPr lang="en-US" sz="2800" b="1" dirty="0" err="1">
                <a:solidFill>
                  <a:schemeClr val="bg1"/>
                </a:solidFill>
                <a:latin typeface="Candy Round BTN" pitchFamily="34" charset="0"/>
              </a:rPr>
              <a:t>diarahkan</a:t>
            </a:r>
            <a:r>
              <a:rPr lang="en-US" sz="2800" b="1" dirty="0">
                <a:solidFill>
                  <a:schemeClr val="bg1"/>
                </a:solidFill>
                <a:latin typeface="Candy Round BTN" pitchFamily="34" charset="0"/>
              </a:rPr>
              <a:t> </a:t>
            </a:r>
            <a:r>
              <a:rPr lang="en-US" sz="2800" b="1" dirty="0" err="1">
                <a:solidFill>
                  <a:schemeClr val="bg1"/>
                </a:solidFill>
                <a:latin typeface="Candy Round BTN" pitchFamily="34" charset="0"/>
              </a:rPr>
              <a:t>ke</a:t>
            </a:r>
            <a:r>
              <a:rPr lang="en-US" sz="2800" b="1" dirty="0">
                <a:solidFill>
                  <a:schemeClr val="bg1"/>
                </a:solidFill>
                <a:latin typeface="Candy Round BTN" pitchFamily="34" charset="0"/>
              </a:rPr>
              <a:t> </a:t>
            </a:r>
            <a:r>
              <a:rPr lang="en-US" sz="2800" b="1" dirty="0" err="1">
                <a:solidFill>
                  <a:schemeClr val="bg1"/>
                </a:solidFill>
                <a:latin typeface="Candy Round BTN" pitchFamily="34" charset="0"/>
              </a:rPr>
              <a:t>luar</a:t>
            </a:r>
            <a:r>
              <a:rPr lang="en-US" sz="2800" b="1" dirty="0">
                <a:solidFill>
                  <a:schemeClr val="bg1"/>
                </a:solidFill>
                <a:latin typeface="Candy Round BTN" pitchFamily="34" charset="0"/>
              </a:rPr>
              <a:t> </a:t>
            </a:r>
            <a:r>
              <a:rPr lang="en-US" sz="2800" b="1" dirty="0" err="1">
                <a:solidFill>
                  <a:schemeClr val="bg1"/>
                </a:solidFill>
                <a:latin typeface="Candy Round BTN" pitchFamily="34" charset="0"/>
              </a:rPr>
              <a:t>perusahaan</a:t>
            </a:r>
            <a:r>
              <a:rPr lang="en-US" sz="2800" b="1" dirty="0">
                <a:solidFill>
                  <a:schemeClr val="bg1"/>
                </a:solidFill>
                <a:latin typeface="Candy Round BTN" pitchFamily="34" charset="0"/>
              </a:rPr>
              <a:t> </a:t>
            </a:r>
            <a:r>
              <a:rPr lang="id-ID" sz="2800" b="1" dirty="0" smtClean="0">
                <a:solidFill>
                  <a:schemeClr val="bg1"/>
                </a:solidFill>
                <a:latin typeface="Candy Round BTN" pitchFamily="34" charset="0"/>
              </a:rPr>
              <a:t> </a:t>
            </a:r>
            <a:r>
              <a:rPr lang="en-US" sz="2800" b="1" dirty="0" smtClean="0">
                <a:solidFill>
                  <a:schemeClr val="bg1"/>
                </a:solidFill>
                <a:latin typeface="Candy Round BTN" pitchFamily="34" charset="0"/>
              </a:rPr>
              <a:t>(</a:t>
            </a:r>
            <a:r>
              <a:rPr lang="en-US" sz="2800" b="1" dirty="0">
                <a:solidFill>
                  <a:schemeClr val="bg1"/>
                </a:solidFill>
                <a:latin typeface="Candy Round BTN" pitchFamily="34" charset="0"/>
              </a:rPr>
              <a:t>Kotler 2008)</a:t>
            </a:r>
          </a:p>
        </p:txBody>
      </p:sp>
      <p:sp>
        <p:nvSpPr>
          <p:cNvPr id="4" name="Footer Placeholder 3"/>
          <p:cNvSpPr>
            <a:spLocks noGrp="1"/>
          </p:cNvSpPr>
          <p:nvPr>
            <p:ph type="ftr" sz="quarter" idx="11"/>
          </p:nvPr>
        </p:nvSpPr>
        <p:spPr/>
        <p:txBody>
          <a:bodyPr/>
          <a:lstStyle/>
          <a:p>
            <a:r>
              <a:rPr lang="en-US" smtClean="0"/>
              <a:t>MPK 2016 KELOMPOK 6</a:t>
            </a:r>
            <a:endParaRPr lang="en-US"/>
          </a:p>
        </p:txBody>
      </p:sp>
    </p:spTree>
    <p:extLst>
      <p:ext uri="{BB962C8B-B14F-4D97-AF65-F5344CB8AC3E}">
        <p14:creationId xmlns:p14="http://schemas.microsoft.com/office/powerpoint/2010/main" val="213885391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21151698">
            <a:off x="79814" y="207494"/>
            <a:ext cx="2743200" cy="1143000"/>
          </a:xfrm>
        </p:spPr>
        <p:txBody>
          <a:bodyPr/>
          <a:lstStyle/>
          <a:p>
            <a:r>
              <a:rPr lang="en-US" b="1" dirty="0" smtClean="0">
                <a:solidFill>
                  <a:schemeClr val="bg1"/>
                </a:solidFill>
                <a:effectLst>
                  <a:outerShdw blurRad="38100" dist="38100" dir="2700000" algn="tl">
                    <a:srgbClr val="000000">
                      <a:alpha val="43137"/>
                    </a:srgbClr>
                  </a:outerShdw>
                </a:effectLst>
              </a:rPr>
              <a:t>DEFINISI</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143000"/>
            <a:ext cx="8382000" cy="5334000"/>
          </a:xfrm>
        </p:spPr>
        <p:txBody>
          <a:bodyPr>
            <a:normAutofit/>
          </a:bodyPr>
          <a:lstStyle/>
          <a:p>
            <a:r>
              <a:rPr lang="id-ID" sz="2800" dirty="0" smtClean="0">
                <a:solidFill>
                  <a:schemeClr val="bg1"/>
                </a:solidFill>
              </a:rPr>
              <a:t>kegiatan menarik, mengembangkan, memotivasi, dan </a:t>
            </a:r>
            <a:r>
              <a:rPr lang="id-ID" sz="3200" b="1" dirty="0" smtClean="0">
                <a:solidFill>
                  <a:schemeClr val="bg1"/>
                </a:solidFill>
              </a:rPr>
              <a:t>mempertahankan karyawan berkualitas </a:t>
            </a:r>
            <a:r>
              <a:rPr lang="id-ID" sz="2800" dirty="0" smtClean="0">
                <a:solidFill>
                  <a:schemeClr val="bg1"/>
                </a:solidFill>
              </a:rPr>
              <a:t>melalui hasil pekerjaan yang memuaskan kebutuhan mereka</a:t>
            </a:r>
          </a:p>
          <a:p>
            <a:r>
              <a:rPr lang="id-ID" sz="2800" dirty="0" smtClean="0">
                <a:solidFill>
                  <a:schemeClr val="bg1"/>
                </a:solidFill>
              </a:rPr>
              <a:t>filosofi yang </a:t>
            </a:r>
            <a:r>
              <a:rPr lang="id-ID" sz="3200" b="1" dirty="0" smtClean="0">
                <a:solidFill>
                  <a:schemeClr val="bg1"/>
                </a:solidFill>
              </a:rPr>
              <a:t>memperlakukan karyawan sebagai pelanggan</a:t>
            </a:r>
            <a:r>
              <a:rPr lang="id-ID" sz="2800" dirty="0" smtClean="0">
                <a:solidFill>
                  <a:schemeClr val="bg1"/>
                </a:solidFill>
              </a:rPr>
              <a:t> serta merupakan strategi mengenai penentuan bentuk produk kerja guna memenuhi kebutuhan manusia (Berry L dan Parasuraman A, 1991)</a:t>
            </a:r>
          </a:p>
          <a:p>
            <a:pPr marL="1257300" indent="0" algn="ctr">
              <a:buNone/>
            </a:pPr>
            <a:r>
              <a:rPr lang="id-ID" sz="2800" b="1" i="1" dirty="0" smtClean="0">
                <a:solidFill>
                  <a:schemeClr val="bg1"/>
                </a:solidFill>
                <a:effectLst>
                  <a:outerShdw blurRad="38100" dist="38100" dir="2700000" algn="tl">
                    <a:srgbClr val="000000">
                      <a:alpha val="43137"/>
                    </a:srgbClr>
                  </a:outerShdw>
                </a:effectLst>
              </a:rPr>
              <a:t>mengelola sumber daya manusia organisasi berdasarkan perspektif pemasaran</a:t>
            </a:r>
            <a:endParaRPr lang="id-ID" sz="2800" b="1" i="1" dirty="0">
              <a:solidFill>
                <a:schemeClr val="bg1"/>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r>
              <a:rPr lang="en-US" smtClean="0"/>
              <a:t>MPK 2016 KELOMPOK 6</a:t>
            </a:r>
            <a:endParaRPr lang="en-US"/>
          </a:p>
        </p:txBody>
      </p:sp>
    </p:spTree>
    <p:extLst>
      <p:ext uri="{BB962C8B-B14F-4D97-AF65-F5344CB8AC3E}">
        <p14:creationId xmlns:p14="http://schemas.microsoft.com/office/powerpoint/2010/main" val="407646863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TUJUAN</a:t>
            </a:r>
            <a:endParaRPr lang="id-ID" b="1" dirty="0"/>
          </a:p>
        </p:txBody>
      </p:sp>
      <p:sp>
        <p:nvSpPr>
          <p:cNvPr id="3" name="Content Placeholder 2"/>
          <p:cNvSpPr>
            <a:spLocks noGrp="1"/>
          </p:cNvSpPr>
          <p:nvPr>
            <p:ph idx="1"/>
          </p:nvPr>
        </p:nvSpPr>
        <p:spPr>
          <a:xfrm>
            <a:off x="457202" y="1600202"/>
            <a:ext cx="8229600" cy="4724398"/>
          </a:xfrm>
        </p:spPr>
        <p:txBody>
          <a:bodyPr>
            <a:normAutofit fontScale="77500" lnSpcReduction="20000"/>
          </a:bodyPr>
          <a:lstStyle/>
          <a:p>
            <a:r>
              <a:rPr lang="id-ID" sz="4700" b="1" dirty="0" smtClean="0"/>
              <a:t>Mengembangkan karyawan </a:t>
            </a:r>
            <a:r>
              <a:rPr lang="id-ID" dirty="0" smtClean="0"/>
              <a:t>melalui motivasi kerja, komitmen pada orientasi pemenuhan harapan pelanggan, proses layanan yang memberikan nilai tambah, dan diilhami kerja tim (team work)</a:t>
            </a:r>
          </a:p>
          <a:p>
            <a:r>
              <a:rPr lang="id-ID" sz="4100" b="1" dirty="0" smtClean="0"/>
              <a:t>Mempertahankan karyawan </a:t>
            </a:r>
            <a:r>
              <a:rPr lang="id-ID" dirty="0" smtClean="0"/>
              <a:t>yang produktif dan yang loyal</a:t>
            </a:r>
          </a:p>
          <a:p>
            <a:r>
              <a:rPr lang="id-ID" dirty="0" smtClean="0"/>
              <a:t>Menyampaikan pelayanan </a:t>
            </a:r>
            <a:r>
              <a:rPr lang="id-ID" sz="4100" b="1" dirty="0" smtClean="0"/>
              <a:t>seperti yang dijanjikan </a:t>
            </a:r>
            <a:r>
              <a:rPr lang="id-ID" dirty="0" smtClean="0"/>
              <a:t>atau sesuai dengan promosi</a:t>
            </a:r>
          </a:p>
          <a:p>
            <a:r>
              <a:rPr lang="id-ID" sz="4100" b="1" dirty="0" smtClean="0"/>
              <a:t>Meningkatkan kepuasan karyawan </a:t>
            </a:r>
            <a:r>
              <a:rPr lang="id-ID" dirty="0" smtClean="0"/>
              <a:t>guna meningkatkan kinerjanya dan kemampu-labaan rumah sakit</a:t>
            </a:r>
            <a:endParaRPr lang="id-ID" dirty="0"/>
          </a:p>
        </p:txBody>
      </p:sp>
      <p:sp>
        <p:nvSpPr>
          <p:cNvPr id="4" name="Footer Placeholder 3"/>
          <p:cNvSpPr>
            <a:spLocks noGrp="1"/>
          </p:cNvSpPr>
          <p:nvPr>
            <p:ph type="ftr" sz="quarter" idx="11"/>
          </p:nvPr>
        </p:nvSpPr>
        <p:spPr/>
        <p:txBody>
          <a:bodyPr/>
          <a:lstStyle/>
          <a:p>
            <a:r>
              <a:rPr lang="en-US" smtClean="0"/>
              <a:t>MPK 2016 KELOMPOK 6</a:t>
            </a:r>
            <a:endParaRPr lang="en-US"/>
          </a:p>
        </p:txBody>
      </p:sp>
    </p:spTree>
    <p:extLst>
      <p:ext uri="{BB962C8B-B14F-4D97-AF65-F5344CB8AC3E}">
        <p14:creationId xmlns:p14="http://schemas.microsoft.com/office/powerpoint/2010/main" val="388754330"/>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t>ASUMSI INTERNAL MARKETING</a:t>
            </a:r>
            <a:endParaRPr lang="id-ID" b="1" dirty="0"/>
          </a:p>
        </p:txBody>
      </p:sp>
      <p:sp>
        <p:nvSpPr>
          <p:cNvPr id="3" name="Content Placeholder 2"/>
          <p:cNvSpPr>
            <a:spLocks noGrp="1"/>
          </p:cNvSpPr>
          <p:nvPr>
            <p:ph idx="1"/>
          </p:nvPr>
        </p:nvSpPr>
        <p:spPr/>
        <p:txBody>
          <a:bodyPr>
            <a:normAutofit fontScale="77500" lnSpcReduction="20000"/>
          </a:bodyPr>
          <a:lstStyle/>
          <a:p>
            <a:r>
              <a:rPr lang="id-ID" dirty="0" smtClean="0"/>
              <a:t>Jika konsumen luar </a:t>
            </a:r>
            <a:r>
              <a:rPr lang="id-ID" sz="4100" b="1" dirty="0" smtClean="0"/>
              <a:t>biasa </a:t>
            </a:r>
            <a:r>
              <a:rPr lang="id-ID" dirty="0" smtClean="0"/>
              <a:t>memperoleh layanan lebih baik karena upaya pemasaran internal kita, maka mereka </a:t>
            </a:r>
            <a:r>
              <a:rPr lang="id-ID" sz="4100" b="1" dirty="0" smtClean="0"/>
              <a:t>akan kembali </a:t>
            </a:r>
            <a:r>
              <a:rPr lang="id-ID" dirty="0" smtClean="0"/>
              <a:t>untuk membeli produk dan jasa yang kita tawarkan</a:t>
            </a:r>
          </a:p>
          <a:p>
            <a:r>
              <a:rPr lang="id-ID" dirty="0" smtClean="0"/>
              <a:t>Jika upaya pemasaran internal tidak mampu memberikan layanan yang lebih baik kepada konsumen eksternal, maka setiap rupiah yang digunakan di setiap menit untuk waktu manajemen menjadi tidak berguna sama sekali</a:t>
            </a:r>
          </a:p>
          <a:p>
            <a:r>
              <a:rPr lang="id-ID" sz="4100" b="1" dirty="0" smtClean="0"/>
              <a:t>Meningkatkan kepuasan pelanggan </a:t>
            </a:r>
            <a:r>
              <a:rPr lang="id-ID" dirty="0" smtClean="0"/>
              <a:t>eksternal melalui peningkatan mutu layanan dan loyalitas karyawan adalah dengan memberlakukan insentif keuntungan organisasi</a:t>
            </a:r>
            <a:endParaRPr lang="id-ID" dirty="0"/>
          </a:p>
        </p:txBody>
      </p:sp>
      <p:sp>
        <p:nvSpPr>
          <p:cNvPr id="4" name="Footer Placeholder 3"/>
          <p:cNvSpPr>
            <a:spLocks noGrp="1"/>
          </p:cNvSpPr>
          <p:nvPr>
            <p:ph type="ftr" sz="quarter" idx="11"/>
          </p:nvPr>
        </p:nvSpPr>
        <p:spPr/>
        <p:txBody>
          <a:bodyPr/>
          <a:lstStyle/>
          <a:p>
            <a:r>
              <a:rPr lang="en-US" smtClean="0"/>
              <a:t>MPK 2016 KELOMPOK 6</a:t>
            </a:r>
            <a:endParaRPr lang="en-US"/>
          </a:p>
        </p:txBody>
      </p:sp>
    </p:spTree>
    <p:extLst>
      <p:ext uri="{BB962C8B-B14F-4D97-AF65-F5344CB8AC3E}">
        <p14:creationId xmlns:p14="http://schemas.microsoft.com/office/powerpoint/2010/main" val="1971538725"/>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2461</TotalTime>
  <Words>1499</Words>
  <Application>Microsoft Office PowerPoint</Application>
  <PresentationFormat>On-screen Show (4:3)</PresentationFormat>
  <Paragraphs>182</Paragraphs>
  <Slides>32</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Candara</vt:lpstr>
      <vt:lpstr>Candy Round BTN</vt:lpstr>
      <vt:lpstr>Freehand575 BT</vt:lpstr>
      <vt:lpstr>Times New Roman</vt:lpstr>
      <vt:lpstr>Wingdings</vt:lpstr>
      <vt:lpstr>Wingdings 2</vt:lpstr>
      <vt:lpstr>Office Theme</vt:lpstr>
      <vt:lpstr>INTERNAL  MARKETING</vt:lpstr>
      <vt:lpstr>What is Services Marketing Triangle?</vt:lpstr>
      <vt:lpstr>External Marketing</vt:lpstr>
      <vt:lpstr>Interactive Marketing</vt:lpstr>
      <vt:lpstr>Internal Marketing</vt:lpstr>
      <vt:lpstr>DEFINISI</vt:lpstr>
      <vt:lpstr>DEFINISI</vt:lpstr>
      <vt:lpstr>TUJUAN</vt:lpstr>
      <vt:lpstr>ASUMSI INTERNAL MARKETING</vt:lpstr>
      <vt:lpstr>5 LANGKAH INTERNAL MARKETING</vt:lpstr>
      <vt:lpstr>PowerPoint Presentation</vt:lpstr>
      <vt:lpstr>10 KUNCI INTERNAL MARKETING YANG EFEKTIF</vt:lpstr>
      <vt:lpstr>...Cont</vt:lpstr>
      <vt:lpstr>2 INDIKATOR UTAMA TIDAK LANGSUNG DALAM INTERNAL MARKETING </vt:lpstr>
      <vt:lpstr>CROSS SELLING</vt:lpstr>
      <vt:lpstr>TUJUAN CROSS SELLING</vt:lpstr>
      <vt:lpstr>Agar cross selling dapat berhasil maka perlu :</vt:lpstr>
      <vt:lpstr>DASAR PENETAPAN GAIN SHARING</vt:lpstr>
      <vt:lpstr>PowerPoint Presentation</vt:lpstr>
      <vt:lpstr>Dimensi Internal Marketing</vt:lpstr>
      <vt:lpstr>Service Training Programmes</vt:lpstr>
      <vt:lpstr>Performance Incentive</vt:lpstr>
      <vt:lpstr>Vision About Excellence Service</vt:lpstr>
      <vt:lpstr>Aspek Dalam Internal Marketing</vt:lpstr>
      <vt:lpstr>Peran Karyawan dalam Internal Marketing</vt:lpstr>
      <vt:lpstr>Proses Penting Dalam Internal Marketing</vt:lpstr>
      <vt:lpstr>Implementasi Konsep Internal Marketing</vt:lpstr>
      <vt:lpstr>1.Training</vt:lpstr>
      <vt:lpstr>2. Management Support and Internal   Interactive Communication</vt:lpstr>
      <vt:lpstr>3. Personnel Adminstration Tools and Human Resource Management</vt:lpstr>
      <vt:lpstr>4. Developing a Service Culture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MARKETING</dc:title>
  <dc:creator>TIRA</dc:creator>
  <cp:lastModifiedBy>ASUS</cp:lastModifiedBy>
  <cp:revision>43</cp:revision>
  <dcterms:created xsi:type="dcterms:W3CDTF">2017-05-09T06:56:57Z</dcterms:created>
  <dcterms:modified xsi:type="dcterms:W3CDTF">2025-04-15T16:32:25Z</dcterms:modified>
</cp:coreProperties>
</file>