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91" r:id="rId3"/>
    <p:sldId id="304" r:id="rId4"/>
    <p:sldId id="349" r:id="rId5"/>
    <p:sldId id="305" r:id="rId6"/>
    <p:sldId id="306" r:id="rId7"/>
    <p:sldId id="338" r:id="rId8"/>
    <p:sldId id="340" r:id="rId9"/>
    <p:sldId id="341" r:id="rId10"/>
    <p:sldId id="339" r:id="rId11"/>
    <p:sldId id="342" r:id="rId12"/>
    <p:sldId id="343" r:id="rId13"/>
    <p:sldId id="344" r:id="rId14"/>
    <p:sldId id="345" r:id="rId15"/>
    <p:sldId id="346" r:id="rId16"/>
    <p:sldId id="347" r:id="rId17"/>
    <p:sldId id="348" r:id="rId18"/>
    <p:sldId id="350" r:id="rId19"/>
    <p:sldId id="351" r:id="rId20"/>
    <p:sldId id="353" r:id="rId21"/>
    <p:sldId id="354" r:id="rId22"/>
    <p:sldId id="355" r:id="rId23"/>
    <p:sldId id="352" r:id="rId24"/>
    <p:sldId id="358" r:id="rId25"/>
    <p:sldId id="360" r:id="rId26"/>
    <p:sldId id="361" r:id="rId27"/>
    <p:sldId id="356" r:id="rId28"/>
    <p:sldId id="357" r:id="rId29"/>
    <p:sldId id="274" r:id="rId30"/>
  </p:sldIdLst>
  <p:sldSz cx="9144000" cy="6858000" type="screen4x3"/>
  <p:notesSz cx="6761163" cy="9942513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01" autoAdjust="0"/>
    <p:restoredTop sz="95332" autoAdjust="0"/>
  </p:normalViewPr>
  <p:slideViewPr>
    <p:cSldViewPr>
      <p:cViewPr>
        <p:scale>
          <a:sx n="40" d="100"/>
          <a:sy n="40" d="100"/>
        </p:scale>
        <p:origin x="2645" y="10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I.1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I.1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9617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6149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6765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7905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6831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0448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006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56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3966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718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5066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448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4241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7861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3260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895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7106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194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309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185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3518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3670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407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762B2D-8DAB-4AE0-BD23-69097DC842B5}" type="datetime1">
              <a:rPr lang="id-ID" smtClean="0"/>
              <a:pPr/>
              <a:t>27/05/2021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F9DE89-F621-4298-8A76-B66799EDB6EC}" type="datetime1">
              <a:rPr lang="id-ID" smtClean="0"/>
              <a:pPr/>
              <a:t>27/05/2021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FBFFE7-027A-439B-AD98-FF9D552FAC15}" type="datetime1">
              <a:rPr lang="id-ID" smtClean="0"/>
              <a:pPr/>
              <a:t>27/05/2021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1C173E5-3126-4775-A9A3-68E2FFB1EB80}" type="datetime1">
              <a:rPr lang="id-ID" smtClean="0"/>
              <a:pPr/>
              <a:t>27/05/2021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0C353D-4EB2-4032-9718-7AF22F2B0B21}" type="datetime1">
              <a:rPr lang="id-ID" smtClean="0"/>
              <a:pPr/>
              <a:t>27/05/2021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915168-0D14-48D2-BE44-3FC169F1F70C}" type="datetime1">
              <a:rPr lang="id-ID" smtClean="0"/>
              <a:pPr/>
              <a:t>27/05/2021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AB5331-05F8-4E10-8AFB-7E8FDA613370}" type="datetime1">
              <a:rPr lang="id-ID" smtClean="0"/>
              <a:pPr/>
              <a:t>27/05/2021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5B31CC2-24FF-4409-A120-924DAAEB2957}" type="datetime1">
              <a:rPr lang="id-ID" smtClean="0"/>
              <a:pPr/>
              <a:t>27/05/2021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FB686-2AEF-4395-B7AA-3D65813429D3}" type="datetime1">
              <a:rPr lang="id-ID" smtClean="0"/>
              <a:pPr/>
              <a:t>27/05/2021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-19455" y="243840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ARTIFICIAL NEURAL NETWORK</a:t>
            </a:r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14800" y="152400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63AC4B-0A69-42D2-913B-701541193407}" type="datetime1">
              <a:rPr lang="id-ID" sz="12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27/05/2021</a:t>
            </a:fld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D:\DATA DARMAJAYA\Tari_lain-lain\Webinar AI ku\ai6.jf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419601"/>
            <a:ext cx="9144000" cy="2438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68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0" dirty="0"/>
              <a:t>Model </a:t>
            </a:r>
            <a:r>
              <a:rPr lang="en-US" b="0" dirty="0" err="1" smtClean="0"/>
              <a:t>Struktur</a:t>
            </a:r>
            <a:r>
              <a:rPr lang="en-US" b="0" dirty="0" smtClean="0"/>
              <a:t> Neuron JST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1250" t="24814" r="26667" b="24815"/>
          <a:stretch/>
        </p:blipFill>
        <p:spPr>
          <a:xfrm>
            <a:off x="709748" y="1333500"/>
            <a:ext cx="76962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8587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68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/>
              <a:t>JARINGAN SYARAF TIRUAN (JST)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897" y="1524000"/>
            <a:ext cx="8257903" cy="495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Jaringan</a:t>
            </a:r>
            <a:r>
              <a:rPr lang="en-US" dirty="0" smtClean="0"/>
              <a:t> </a:t>
            </a:r>
            <a:r>
              <a:rPr lang="en-US" dirty="0" err="1"/>
              <a:t>syaraf</a:t>
            </a:r>
            <a:r>
              <a:rPr lang="en-US" dirty="0"/>
              <a:t> </a:t>
            </a:r>
            <a:r>
              <a:rPr lang="en-US" dirty="0" err="1"/>
              <a:t>tiruan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,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generalisasi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contoh-contoh</a:t>
            </a:r>
            <a:r>
              <a:rPr lang="en-US" dirty="0"/>
              <a:t> yang </a:t>
            </a:r>
            <a:r>
              <a:rPr lang="en-US" dirty="0" err="1"/>
              <a:t>diperolehnya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mengabstraksi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esensial</a:t>
            </a:r>
            <a:r>
              <a:rPr lang="en-US" dirty="0"/>
              <a:t> input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data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relevan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 err="1"/>
              <a:t>untuk</a:t>
            </a:r>
            <a:r>
              <a:rPr lang="en-US" dirty="0"/>
              <a:t> JST </a:t>
            </a:r>
            <a:r>
              <a:rPr lang="en-US" dirty="0" err="1"/>
              <a:t>beroperasi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data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numerik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diubah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data </a:t>
            </a:r>
            <a:r>
              <a:rPr lang="en-US" dirty="0" err="1"/>
              <a:t>numerik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smtClean="0"/>
              <a:t>JST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diprogram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keluaran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keluaran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yang </a:t>
            </a:r>
            <a:r>
              <a:rPr lang="en-US" dirty="0" err="1"/>
              <a:t>ditarik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didasarkan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pengalamannya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mengikuti</a:t>
            </a:r>
            <a:r>
              <a:rPr lang="en-US" dirty="0"/>
              <a:t> proses </a:t>
            </a:r>
            <a:r>
              <a:rPr lang="en-US" dirty="0" err="1"/>
              <a:t>pembelajaran</a:t>
            </a:r>
            <a:r>
              <a:rPr lang="en-US" dirty="0"/>
              <a:t>.</a:t>
            </a:r>
            <a:endParaRPr lang="en-GB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82042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68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/>
              <a:t>JARINGAN SYARAF TIRUAN (JST)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897" y="1524000"/>
            <a:ext cx="8257903" cy="495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/>
              <a:t>Pada</a:t>
            </a:r>
            <a:r>
              <a:rPr lang="en-US" dirty="0"/>
              <a:t> proses </a:t>
            </a:r>
            <a:r>
              <a:rPr lang="en-US" dirty="0" err="1"/>
              <a:t>pembelajaran</a:t>
            </a:r>
            <a:r>
              <a:rPr lang="en-US" dirty="0"/>
              <a:t>,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JST </a:t>
            </a:r>
            <a:r>
              <a:rPr lang="en-US" dirty="0" err="1"/>
              <a:t>dimasukkan</a:t>
            </a:r>
            <a:r>
              <a:rPr lang="en-US" dirty="0"/>
              <a:t> </a:t>
            </a:r>
            <a:r>
              <a:rPr lang="en-US" dirty="0" err="1"/>
              <a:t>pola-pola</a:t>
            </a:r>
            <a:r>
              <a:rPr lang="en-US" dirty="0"/>
              <a:t> input (</a:t>
            </a:r>
            <a:r>
              <a:rPr lang="en-US" dirty="0" err="1"/>
              <a:t>dan</a:t>
            </a:r>
            <a:r>
              <a:rPr lang="en-US" dirty="0"/>
              <a:t> output) </a:t>
            </a: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diajari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jawaban</a:t>
            </a:r>
            <a:r>
              <a:rPr lang="en-US" dirty="0"/>
              <a:t> 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 smtClean="0"/>
              <a:t>.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None/>
            </a:pPr>
            <a:endParaRPr lang="en-US" dirty="0" smtClean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/>
              <a:t>dasarnya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JST </a:t>
            </a:r>
            <a:r>
              <a:rPr lang="en-US" dirty="0" err="1"/>
              <a:t>ditentukan</a:t>
            </a:r>
            <a:r>
              <a:rPr lang="en-US" dirty="0"/>
              <a:t> </a:t>
            </a:r>
            <a:r>
              <a:rPr lang="en-US" dirty="0" err="1" smtClean="0"/>
              <a:t>oleh</a:t>
            </a:r>
            <a:endParaRPr lang="en-US" dirty="0" smtClean="0"/>
          </a:p>
          <a:p>
            <a:pPr marL="914400" lvl="1" indent="-514350">
              <a:lnSpc>
                <a:spcPct val="90000"/>
              </a:lnSpc>
              <a:spcBef>
                <a:spcPct val="0"/>
              </a:spcBef>
              <a:buFont typeface="+mj-lt"/>
              <a:buAutoNum type="alphaLcParenR"/>
            </a:pP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neuron (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arsitektur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 smtClean="0"/>
              <a:t>)</a:t>
            </a:r>
          </a:p>
          <a:p>
            <a:pPr marL="914400" lvl="1" indent="-514350">
              <a:lnSpc>
                <a:spcPct val="90000"/>
              </a:lnSpc>
              <a:spcBef>
                <a:spcPct val="0"/>
              </a:spcBef>
              <a:buFont typeface="+mj-lt"/>
              <a:buAutoNum type="alphaLcParenR"/>
            </a:pP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bobot-bobot</a:t>
            </a:r>
            <a:r>
              <a:rPr lang="en-US" dirty="0"/>
              <a:t> </a:t>
            </a:r>
            <a:r>
              <a:rPr lang="en-US" dirty="0" err="1"/>
              <a:t>sambungan</a:t>
            </a:r>
            <a:r>
              <a:rPr lang="en-US" dirty="0"/>
              <a:t> (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pelatihan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proses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 smtClean="0"/>
              <a:t>)</a:t>
            </a:r>
          </a:p>
          <a:p>
            <a:pPr marL="914400" lvl="1" indent="-514350">
              <a:lnSpc>
                <a:spcPct val="90000"/>
              </a:lnSpc>
              <a:spcBef>
                <a:spcPct val="0"/>
              </a:spcBef>
              <a:buFont typeface="+mj-lt"/>
              <a:buAutoNum type="alphaLcParenR"/>
            </a:pP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/>
              <a:t>aktivasi</a:t>
            </a:r>
            <a:endParaRPr lang="en-GB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00406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68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0" dirty="0"/>
              <a:t>ARSITEKTUR JST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897" y="1524000"/>
            <a:ext cx="8257903" cy="495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/>
              <a:t>Pada</a:t>
            </a:r>
            <a:r>
              <a:rPr lang="en-US" dirty="0"/>
              <a:t> JST, neuron-neuron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dikumpulkan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lapisan-lapisan</a:t>
            </a:r>
            <a:r>
              <a:rPr lang="en-US" dirty="0"/>
              <a:t> (layer) yang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neuron (neuron layers</a:t>
            </a:r>
            <a:r>
              <a:rPr lang="en-US" dirty="0" smtClean="0"/>
              <a:t>).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smtClean="0"/>
              <a:t>Neuron-neuron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dihubungkan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lapisan-lapisan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sesudahnya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syaraf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dirambatkan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,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input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output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tersembunyi</a:t>
            </a:r>
            <a:r>
              <a:rPr lang="en-US" dirty="0"/>
              <a:t> (hidden layer</a:t>
            </a:r>
            <a:r>
              <a:rPr lang="en-US" dirty="0" smtClean="0"/>
              <a:t>).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04874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68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/>
              <a:t>JARINGAN SYARAF TIRUAN (JST)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897" y="1524000"/>
            <a:ext cx="8257903" cy="495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terpenting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kelakuan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neuron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aktivasi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bobotnya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Umumnya</a:t>
            </a:r>
            <a:r>
              <a:rPr lang="en-US" dirty="0" smtClean="0"/>
              <a:t> </a:t>
            </a:r>
            <a:r>
              <a:rPr lang="en-US" dirty="0"/>
              <a:t>neuron-neuron yang </a:t>
            </a:r>
            <a:r>
              <a:rPr lang="en-US" dirty="0" err="1"/>
              <a:t>terletak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neuron-neuron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aktivasi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/>
              <a:t>neuron-neuron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(</a:t>
            </a:r>
            <a:r>
              <a:rPr lang="en-US" dirty="0" err="1"/>
              <a:t>misal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tersembunyi</a:t>
            </a:r>
            <a:r>
              <a:rPr lang="en-US" dirty="0"/>
              <a:t>)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dihubungkan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neuron-neuron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lain (</a:t>
            </a:r>
            <a:r>
              <a:rPr lang="en-US" dirty="0" err="1"/>
              <a:t>misal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output)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neuron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(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tersembunyi</a:t>
            </a:r>
            <a:r>
              <a:rPr lang="en-US" dirty="0"/>
              <a:t>)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dihubungkan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neuron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(</a:t>
            </a:r>
            <a:r>
              <a:rPr lang="en-US" dirty="0" err="1"/>
              <a:t>lapisan</a:t>
            </a:r>
            <a:r>
              <a:rPr lang="en-US" dirty="0"/>
              <a:t> output)</a:t>
            </a:r>
            <a:endParaRPr lang="en-GB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49144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68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/>
              <a:t>Macam</a:t>
            </a:r>
            <a:r>
              <a:rPr lang="en-US" dirty="0"/>
              <a:t> </a:t>
            </a:r>
            <a:r>
              <a:rPr lang="en-US" dirty="0" err="1"/>
              <a:t>arsitektur</a:t>
            </a:r>
            <a:r>
              <a:rPr lang="en-US" dirty="0"/>
              <a:t> JST </a:t>
            </a:r>
            <a:r>
              <a:rPr lang="en-US" dirty="0" err="1"/>
              <a:t>ada</a:t>
            </a:r>
            <a:r>
              <a:rPr lang="en-US" dirty="0"/>
              <a:t>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897" y="1524000"/>
            <a:ext cx="8257903" cy="4953000"/>
          </a:xfrm>
        </p:spPr>
        <p:txBody>
          <a:bodyPr>
            <a:normAutofit/>
          </a:bodyPr>
          <a:lstStyle/>
          <a:p>
            <a:pPr marL="514350" indent="-514350">
              <a:lnSpc>
                <a:spcPct val="9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tunggal</a:t>
            </a:r>
            <a:r>
              <a:rPr lang="en-US" dirty="0"/>
              <a:t> (single layer net</a:t>
            </a:r>
            <a:r>
              <a:rPr lang="en-US" dirty="0" smtClean="0"/>
              <a:t>)</a:t>
            </a:r>
          </a:p>
          <a:p>
            <a:pPr marL="514350" indent="-514350">
              <a:lnSpc>
                <a:spcPct val="9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dirty="0" err="1" smtClean="0"/>
              <a:t>Jaringan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(multilayer net</a:t>
            </a:r>
            <a:r>
              <a:rPr lang="en-US" dirty="0" smtClean="0"/>
              <a:t>)</a:t>
            </a:r>
          </a:p>
          <a:p>
            <a:pPr marL="514350" indent="-514350">
              <a:lnSpc>
                <a:spcPct val="9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dirty="0" err="1" smtClean="0"/>
              <a:t>Jaringan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kompetitif</a:t>
            </a:r>
            <a:r>
              <a:rPr lang="en-US" dirty="0"/>
              <a:t> (competitive layer net)</a:t>
            </a:r>
            <a:endParaRPr lang="en-GB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19373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68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tunggal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single layer net)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897" y="1524000"/>
            <a:ext cx="8257903" cy="495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1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bobot-bobot</a:t>
            </a:r>
            <a:r>
              <a:rPr lang="en-US" dirty="0"/>
              <a:t> </a:t>
            </a:r>
            <a:r>
              <a:rPr lang="en-US" dirty="0" err="1"/>
              <a:t>terhubung</a:t>
            </a:r>
            <a:r>
              <a:rPr lang="en-US" dirty="0"/>
              <a:t>. </a:t>
            </a:r>
            <a:endParaRPr lang="en-US" dirty="0" smtClean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Jaringan</a:t>
            </a:r>
            <a:r>
              <a:rPr lang="en-US" dirty="0" smtClean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menerima</a:t>
            </a:r>
            <a:r>
              <a:rPr lang="en-US" dirty="0"/>
              <a:t> input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mengolahnya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output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tersembunyi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Seberapa</a:t>
            </a:r>
            <a:r>
              <a:rPr lang="en-US" dirty="0" smtClean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2 neuron </a:t>
            </a:r>
            <a:r>
              <a:rPr lang="en-US" dirty="0" err="1"/>
              <a:t>ditentukan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bobot</a:t>
            </a:r>
            <a:r>
              <a:rPr lang="en-US" dirty="0"/>
              <a:t> yang </a:t>
            </a:r>
            <a:r>
              <a:rPr lang="en-US" dirty="0" err="1"/>
              <a:t>bersesuaian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/>
              <a:t>unit input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dihubungkan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unit output.</a:t>
            </a:r>
            <a:endParaRPr lang="en-GB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2696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68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err="1"/>
              <a:t>Gambar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neuron-neuron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berhubungan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897" y="1524000"/>
            <a:ext cx="8257903" cy="495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en-GB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6250" t="29258" r="32917" b="27779"/>
          <a:stretch/>
        </p:blipFill>
        <p:spPr>
          <a:xfrm>
            <a:off x="428896" y="1504950"/>
            <a:ext cx="8257903" cy="485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2848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68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multilayer net)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897" y="1524000"/>
            <a:ext cx="8257903" cy="495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/>
              <a:t>Memiliki</a:t>
            </a:r>
            <a:r>
              <a:rPr lang="en-US" dirty="0"/>
              <a:t> 1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yang </a:t>
            </a:r>
            <a:r>
              <a:rPr lang="en-US" dirty="0" err="1"/>
              <a:t>terletak</a:t>
            </a:r>
            <a:r>
              <a:rPr lang="en-US" dirty="0"/>
              <a:t> </a:t>
            </a:r>
            <a:r>
              <a:rPr lang="en-US" dirty="0" err="1"/>
              <a:t>diantara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input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output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Umumnya</a:t>
            </a:r>
            <a:r>
              <a:rPr lang="en-US" dirty="0" smtClean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bobot-bobot</a:t>
            </a:r>
            <a:r>
              <a:rPr lang="en-US" dirty="0"/>
              <a:t> yang </a:t>
            </a:r>
            <a:r>
              <a:rPr lang="en-US" dirty="0" err="1"/>
              <a:t>terletak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2 </a:t>
            </a:r>
            <a:r>
              <a:rPr lang="en-US" dirty="0" err="1"/>
              <a:t>lapisan</a:t>
            </a:r>
            <a:r>
              <a:rPr lang="en-US" dirty="0"/>
              <a:t> yang </a:t>
            </a:r>
            <a:r>
              <a:rPr lang="en-US" dirty="0" err="1"/>
              <a:t>bersebelahan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Jaringan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sulit</a:t>
            </a:r>
            <a:r>
              <a:rPr lang="en-US" dirty="0"/>
              <a:t> </a:t>
            </a:r>
            <a:r>
              <a:rPr lang="en-US" dirty="0" err="1"/>
              <a:t>daripada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tunggal</a:t>
            </a:r>
            <a:r>
              <a:rPr lang="en-US" dirty="0"/>
              <a:t>, </a:t>
            </a:r>
            <a:r>
              <a:rPr lang="en-US" dirty="0" err="1"/>
              <a:t>tentu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rumit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,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sukses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.</a:t>
            </a:r>
            <a:endParaRPr lang="en-GB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30964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68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err="1" smtClean="0"/>
              <a:t>Gambar</a:t>
            </a:r>
            <a:r>
              <a:rPr lang="en-US" dirty="0" smtClean="0"/>
              <a:t> </a:t>
            </a:r>
            <a:r>
              <a:rPr lang="en-US" dirty="0" err="1" smtClean="0"/>
              <a:t>Jaringan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(multilayer net)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897" y="1524000"/>
            <a:ext cx="8257903" cy="495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en-GB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7500" t="25555" r="34583" b="23333"/>
          <a:stretch/>
        </p:blipFill>
        <p:spPr>
          <a:xfrm>
            <a:off x="428896" y="1311275"/>
            <a:ext cx="8486503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726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>
                <a:ea typeface="Cambria" pitchFamily="18" charset="0"/>
              </a:rPr>
              <a:t>OUTLINE</a:t>
            </a:r>
            <a:endParaRPr lang="id-ID" dirty="0"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Jaringan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Syaraf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Biologis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Definisi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JST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Analogi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JST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Jaringan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Syaraf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Komponen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JST</a:t>
            </a:r>
          </a:p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Arsitektur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JST</a:t>
            </a:r>
          </a:p>
          <a:p>
            <a:pPr lvl="0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Keuntungan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JST</a:t>
            </a:r>
          </a:p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Kekurangan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JST</a:t>
            </a:r>
          </a:p>
          <a:p>
            <a:pPr lvl="0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Aplikasi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JST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3800-C4BC-414E-AD86-C13587FBC951}" type="datetime1">
              <a:rPr lang="id-ID" smtClean="0"/>
              <a:pPr/>
              <a:t>27/05/2021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68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kompetitif</a:t>
            </a:r>
            <a:r>
              <a:rPr lang="en-US" dirty="0"/>
              <a:t> (competitive layer net)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897" y="1524000"/>
            <a:ext cx="8257903" cy="495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sekumpulan</a:t>
            </a:r>
            <a:r>
              <a:rPr lang="en-US" dirty="0"/>
              <a:t> neuron </a:t>
            </a:r>
            <a:r>
              <a:rPr lang="en-US" dirty="0" err="1"/>
              <a:t>bersaing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aktif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Umumnya</a:t>
            </a:r>
            <a:r>
              <a:rPr lang="en-US" dirty="0" smtClean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neuron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kompetitif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diperlihatkan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diagram </a:t>
            </a:r>
            <a:r>
              <a:rPr lang="en-US" dirty="0" err="1"/>
              <a:t>arsitektur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Gambar</a:t>
            </a:r>
            <a:r>
              <a:rPr lang="en-US" dirty="0" smtClean="0"/>
              <a:t> </a:t>
            </a:r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arsitektur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kompetitif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bobot</a:t>
            </a:r>
            <a:r>
              <a:rPr lang="en-US" dirty="0"/>
              <a:t> -</a:t>
            </a:r>
            <a:r>
              <a:rPr lang="el-GR" dirty="0"/>
              <a:t>η</a:t>
            </a:r>
            <a:endParaRPr lang="en-GB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25207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68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err="1" smtClean="0"/>
              <a:t>Gambar</a:t>
            </a:r>
            <a:r>
              <a:rPr lang="en-US" dirty="0" smtClean="0"/>
              <a:t> </a:t>
            </a:r>
            <a:r>
              <a:rPr lang="en-US" dirty="0" err="1" smtClean="0"/>
              <a:t>Jaringan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kompetitif</a:t>
            </a:r>
            <a:r>
              <a:rPr lang="en-US" dirty="0"/>
              <a:t> (competitive layer net)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897" y="1524000"/>
            <a:ext cx="8257903" cy="495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en-GB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2084" t="32963" r="30417" b="30740"/>
          <a:stretch/>
        </p:blipFill>
        <p:spPr>
          <a:xfrm>
            <a:off x="428896" y="1562099"/>
            <a:ext cx="8410303" cy="457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24184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68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/>
              <a:t>PROSES PEMBELAJARAN JARINGAN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897" y="1524000"/>
            <a:ext cx="8257903" cy="495300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/>
              <a:t>Cara </a:t>
            </a:r>
            <a:r>
              <a:rPr lang="en-US" dirty="0" err="1"/>
              <a:t>belajar</a:t>
            </a:r>
            <a:r>
              <a:rPr lang="en-US" dirty="0"/>
              <a:t> JST </a:t>
            </a:r>
            <a:r>
              <a:rPr lang="en-US" dirty="0" smtClean="0"/>
              <a:t>: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/>
              <a:t>dalam</a:t>
            </a:r>
            <a:r>
              <a:rPr lang="en-US" dirty="0"/>
              <a:t> JST </a:t>
            </a:r>
            <a:r>
              <a:rPr lang="en-US" dirty="0" err="1"/>
              <a:t>diinputkan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sebelumnya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keluarannya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Penginputan</a:t>
            </a:r>
            <a:r>
              <a:rPr lang="en-US" dirty="0" smtClean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lewat</a:t>
            </a:r>
            <a:r>
              <a:rPr lang="en-US" dirty="0"/>
              <a:t> node-node </a:t>
            </a:r>
            <a:r>
              <a:rPr lang="en-US" dirty="0" err="1"/>
              <a:t>atau</a:t>
            </a:r>
            <a:r>
              <a:rPr lang="en-US" dirty="0"/>
              <a:t> unit-unit input. </a:t>
            </a:r>
            <a:endParaRPr lang="en-US" dirty="0" smtClean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Bobot-bobot</a:t>
            </a:r>
            <a:r>
              <a:rPr lang="en-US" dirty="0" smtClean="0"/>
              <a:t> </a:t>
            </a:r>
            <a:r>
              <a:rPr lang="en-US" dirty="0" err="1"/>
              <a:t>antarkoneksi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arsitektur</a:t>
            </a:r>
            <a:r>
              <a:rPr lang="en-US" dirty="0"/>
              <a:t> </a:t>
            </a:r>
            <a:r>
              <a:rPr lang="en-US" dirty="0" err="1"/>
              <a:t>diberi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JST </a:t>
            </a:r>
            <a:r>
              <a:rPr lang="en-US" dirty="0" err="1"/>
              <a:t>dijalankan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Bobot-bobot</a:t>
            </a:r>
            <a:r>
              <a:rPr lang="en-US" dirty="0" smtClean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mengingat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/>
              <a:t>bobot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terus-menerus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kriteria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keluaran</a:t>
            </a:r>
            <a:r>
              <a:rPr lang="en-US" dirty="0"/>
              <a:t> yang </a:t>
            </a:r>
            <a:r>
              <a:rPr lang="en-US" dirty="0" err="1"/>
              <a:t>diharapkan</a:t>
            </a:r>
            <a:r>
              <a:rPr lang="en-US" dirty="0"/>
              <a:t>.</a:t>
            </a:r>
            <a:endParaRPr lang="en-GB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46657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68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897" y="1524000"/>
            <a:ext cx="8257903" cy="4953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Hal yang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dicapai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melatih</a:t>
            </a:r>
            <a:r>
              <a:rPr lang="en-US" dirty="0"/>
              <a:t>/</a:t>
            </a:r>
            <a:r>
              <a:rPr lang="en-US" dirty="0" err="1"/>
              <a:t>mengajari</a:t>
            </a:r>
            <a:r>
              <a:rPr lang="en-US" dirty="0"/>
              <a:t> JST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keseimbangan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memorisasi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generalisasi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/>
              <a:t>memorisasi</a:t>
            </a:r>
            <a:r>
              <a:rPr lang="en-US" dirty="0"/>
              <a:t> = </a:t>
            </a:r>
            <a:r>
              <a:rPr lang="en-US" dirty="0" err="1"/>
              <a:t>kemampuan</a:t>
            </a:r>
            <a:r>
              <a:rPr lang="en-US" dirty="0"/>
              <a:t> JST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memanggil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sempurna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dipelajari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generalisasi</a:t>
            </a:r>
            <a:r>
              <a:rPr lang="en-US" dirty="0"/>
              <a:t> =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JST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respon</a:t>
            </a:r>
            <a:r>
              <a:rPr lang="en-US" dirty="0"/>
              <a:t> 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pola-pola</a:t>
            </a:r>
            <a:r>
              <a:rPr lang="en-US" dirty="0"/>
              <a:t> input yang </a:t>
            </a:r>
            <a:r>
              <a:rPr lang="en-US" dirty="0" err="1"/>
              <a:t>serupa</a:t>
            </a:r>
            <a:r>
              <a:rPr lang="en-US" dirty="0"/>
              <a:t> (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identik</a:t>
            </a:r>
            <a:r>
              <a:rPr lang="en-US" dirty="0"/>
              <a:t>)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pola-pola</a:t>
            </a:r>
            <a:r>
              <a:rPr lang="en-US" dirty="0"/>
              <a:t> yang </a:t>
            </a:r>
            <a:r>
              <a:rPr lang="en-US" dirty="0" err="1"/>
              <a:t>sebelumnya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dipelajari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smtClean="0"/>
              <a:t>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bermanfaat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JST </a:t>
            </a:r>
            <a:r>
              <a:rPr lang="en-US" dirty="0" err="1"/>
              <a:t>diinputkan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yang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pernah</a:t>
            </a:r>
            <a:r>
              <a:rPr lang="en-US" dirty="0"/>
              <a:t> </a:t>
            </a:r>
            <a:r>
              <a:rPr lang="en-US" dirty="0" err="1"/>
              <a:t>dipelajari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JST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tanggapan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,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keluaran</a:t>
            </a:r>
            <a:r>
              <a:rPr lang="en-US" dirty="0"/>
              <a:t> yang paling </a:t>
            </a:r>
            <a:r>
              <a:rPr lang="en-US" dirty="0" err="1"/>
              <a:t>mendekati</a:t>
            </a:r>
            <a:r>
              <a:rPr lang="en-US" dirty="0"/>
              <a:t>.</a:t>
            </a:r>
            <a:endParaRPr lang="en-GB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48244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68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/>
              <a:t>JST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897" y="1371600"/>
            <a:ext cx="8257903" cy="49847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200" dirty="0" err="1"/>
              <a:t>Biasanya</a:t>
            </a:r>
            <a:r>
              <a:rPr lang="en-US" sz="3200" dirty="0"/>
              <a:t> </a:t>
            </a:r>
            <a:r>
              <a:rPr lang="en-US" sz="3200" dirty="0" err="1"/>
              <a:t>berhubungan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angka</a:t>
            </a:r>
            <a:r>
              <a:rPr lang="en-US" sz="3200" dirty="0"/>
              <a:t> (</a:t>
            </a:r>
            <a:r>
              <a:rPr lang="en-US" sz="3200" dirty="0" err="1"/>
              <a:t>numerik</a:t>
            </a:r>
            <a:r>
              <a:rPr lang="en-US" sz="3200" dirty="0"/>
              <a:t>) </a:t>
            </a:r>
            <a:r>
              <a:rPr lang="en-US" sz="3200" dirty="0" err="1"/>
              <a:t>sehingga</a:t>
            </a:r>
            <a:r>
              <a:rPr lang="en-US" sz="3200" dirty="0"/>
              <a:t> data yang </a:t>
            </a:r>
            <a:r>
              <a:rPr lang="en-US" sz="3200" dirty="0" err="1"/>
              <a:t>tidak</a:t>
            </a:r>
            <a:r>
              <a:rPr lang="en-US" sz="3200" dirty="0"/>
              <a:t> </a:t>
            </a:r>
            <a:r>
              <a:rPr lang="en-US" sz="3200" dirty="0" err="1"/>
              <a:t>numerik</a:t>
            </a:r>
            <a:r>
              <a:rPr lang="en-US" sz="3200" dirty="0"/>
              <a:t> </a:t>
            </a:r>
            <a:r>
              <a:rPr lang="en-US" sz="3200" dirty="0" err="1"/>
              <a:t>harus</a:t>
            </a:r>
            <a:r>
              <a:rPr lang="en-US" sz="3200" dirty="0"/>
              <a:t> </a:t>
            </a:r>
            <a:r>
              <a:rPr lang="en-US" sz="3200" dirty="0" err="1"/>
              <a:t>dibuat</a:t>
            </a:r>
            <a:r>
              <a:rPr lang="en-US" sz="3200" dirty="0"/>
              <a:t> </a:t>
            </a:r>
            <a:r>
              <a:rPr lang="en-US" sz="3200" dirty="0" err="1"/>
              <a:t>ke</a:t>
            </a:r>
            <a:r>
              <a:rPr lang="en-US" sz="3200" dirty="0"/>
              <a:t> </a:t>
            </a:r>
            <a:r>
              <a:rPr lang="en-US" sz="3200" dirty="0" err="1" smtClean="0"/>
              <a:t>numerik</a:t>
            </a:r>
            <a:endParaRPr lang="en-US" sz="3200" dirty="0" smtClean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200" dirty="0" err="1" smtClean="0"/>
              <a:t>Tidak</a:t>
            </a:r>
            <a:r>
              <a:rPr lang="en-US" sz="3200" dirty="0" smtClean="0"/>
              <a:t> </a:t>
            </a:r>
            <a:r>
              <a:rPr lang="en-US" sz="3200" dirty="0" err="1"/>
              <a:t>ada</a:t>
            </a:r>
            <a:r>
              <a:rPr lang="en-US" sz="3200" dirty="0"/>
              <a:t> </a:t>
            </a:r>
            <a:r>
              <a:rPr lang="en-US" sz="3200" dirty="0" err="1"/>
              <a:t>rumus</a:t>
            </a:r>
            <a:r>
              <a:rPr lang="en-US" sz="3200" dirty="0"/>
              <a:t> yang </a:t>
            </a:r>
            <a:r>
              <a:rPr lang="en-US" sz="3200" dirty="0" err="1"/>
              <a:t>tetap</a:t>
            </a:r>
            <a:r>
              <a:rPr lang="en-US" sz="3200" dirty="0"/>
              <a:t> (fixed) </a:t>
            </a:r>
            <a:r>
              <a:rPr lang="en-US" sz="3200" dirty="0" err="1"/>
              <a:t>sehingga</a:t>
            </a:r>
            <a:r>
              <a:rPr lang="en-US" sz="3200" dirty="0"/>
              <a:t> </a:t>
            </a:r>
            <a:r>
              <a:rPr lang="en-US" sz="3200" dirty="0" err="1"/>
              <a:t>disebut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free-estimator</a:t>
            </a:r>
            <a:r>
              <a:rPr lang="en-US" sz="3200" dirty="0" smtClean="0"/>
              <a:t>!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200" dirty="0" smtClean="0"/>
              <a:t>JST </a:t>
            </a:r>
            <a:r>
              <a:rPr lang="en-US" sz="3200" dirty="0" err="1"/>
              <a:t>disebut</a:t>
            </a:r>
            <a:r>
              <a:rPr lang="en-US" sz="3200" dirty="0"/>
              <a:t> black box </a:t>
            </a:r>
            <a:r>
              <a:rPr lang="en-US" sz="3200" dirty="0" err="1"/>
              <a:t>atau</a:t>
            </a:r>
            <a:r>
              <a:rPr lang="en-US" sz="3200" dirty="0"/>
              <a:t> </a:t>
            </a:r>
            <a:r>
              <a:rPr lang="en-US" sz="3200" dirty="0" err="1"/>
              <a:t>tidak</a:t>
            </a:r>
            <a:r>
              <a:rPr lang="en-US" sz="3200" dirty="0"/>
              <a:t> </a:t>
            </a:r>
            <a:r>
              <a:rPr lang="en-US" sz="3200" dirty="0" err="1"/>
              <a:t>transparan</a:t>
            </a:r>
            <a:r>
              <a:rPr lang="en-US" sz="3200" dirty="0"/>
              <a:t> </a:t>
            </a:r>
            <a:r>
              <a:rPr lang="en-US" sz="3200" dirty="0" err="1"/>
              <a:t>karena</a:t>
            </a:r>
            <a:r>
              <a:rPr lang="en-US" sz="3200" dirty="0"/>
              <a:t> </a:t>
            </a:r>
            <a:r>
              <a:rPr lang="en-US" sz="3200" dirty="0" err="1"/>
              <a:t>tidak</a:t>
            </a:r>
            <a:r>
              <a:rPr lang="en-US" sz="3200" dirty="0"/>
              <a:t> </a:t>
            </a:r>
            <a:r>
              <a:rPr lang="en-US" sz="3200" dirty="0" err="1"/>
              <a:t>mampu</a:t>
            </a:r>
            <a:r>
              <a:rPr lang="en-US" sz="3200" dirty="0"/>
              <a:t> </a:t>
            </a:r>
            <a:r>
              <a:rPr lang="en-US" sz="3200" dirty="0" err="1"/>
              <a:t>menjelaskan</a:t>
            </a:r>
            <a:r>
              <a:rPr lang="en-US" sz="3200" dirty="0"/>
              <a:t> </a:t>
            </a:r>
            <a:r>
              <a:rPr lang="en-US" sz="3200" dirty="0" err="1"/>
              <a:t>bagaimana</a:t>
            </a:r>
            <a:r>
              <a:rPr lang="en-US" sz="3200" dirty="0"/>
              <a:t> </a:t>
            </a:r>
            <a:r>
              <a:rPr lang="en-US" sz="3200" dirty="0" err="1"/>
              <a:t>suatu</a:t>
            </a:r>
            <a:r>
              <a:rPr lang="en-US" sz="3200" dirty="0"/>
              <a:t> </a:t>
            </a:r>
            <a:r>
              <a:rPr lang="en-US" sz="3200" dirty="0" err="1"/>
              <a:t>hasil</a:t>
            </a:r>
            <a:r>
              <a:rPr lang="en-US" sz="3200" dirty="0"/>
              <a:t> </a:t>
            </a:r>
            <a:r>
              <a:rPr lang="en-US" sz="3200" dirty="0" err="1" smtClean="0"/>
              <a:t>didapatkan</a:t>
            </a:r>
            <a:r>
              <a:rPr lang="en-US" sz="3200" dirty="0" smtClean="0"/>
              <a:t>!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200" dirty="0" smtClean="0"/>
              <a:t>JST </a:t>
            </a:r>
            <a:r>
              <a:rPr lang="en-US" sz="3200" dirty="0" err="1"/>
              <a:t>mampu</a:t>
            </a:r>
            <a:r>
              <a:rPr lang="en-US" sz="3200" dirty="0"/>
              <a:t> </a:t>
            </a:r>
            <a:r>
              <a:rPr lang="en-US" sz="3200" dirty="0" err="1"/>
              <a:t>menyelesaikan</a:t>
            </a:r>
            <a:r>
              <a:rPr lang="en-US" sz="3200" dirty="0"/>
              <a:t> </a:t>
            </a:r>
            <a:r>
              <a:rPr lang="en-US" sz="3200" dirty="0" err="1"/>
              <a:t>permasalahan</a:t>
            </a:r>
            <a:r>
              <a:rPr lang="en-US" sz="3200" dirty="0"/>
              <a:t> yang </a:t>
            </a:r>
            <a:r>
              <a:rPr lang="en-US" sz="3200" dirty="0" err="1"/>
              <a:t>tidak</a:t>
            </a:r>
            <a:r>
              <a:rPr lang="en-US" sz="3200" dirty="0"/>
              <a:t> </a:t>
            </a:r>
            <a:r>
              <a:rPr lang="en-US" sz="3200" dirty="0" err="1"/>
              <a:t>terstruktur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sulit</a:t>
            </a:r>
            <a:r>
              <a:rPr lang="en-US" sz="3200" dirty="0"/>
              <a:t> </a:t>
            </a:r>
            <a:r>
              <a:rPr lang="en-US" sz="3200" dirty="0" err="1"/>
              <a:t>didefinisikan</a:t>
            </a:r>
            <a:r>
              <a:rPr lang="en-US" sz="3200" dirty="0" smtClean="0"/>
              <a:t>!</a:t>
            </a: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954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68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0" dirty="0" err="1"/>
              <a:t>Kelebihan</a:t>
            </a:r>
            <a:r>
              <a:rPr lang="en-US" b="0" dirty="0"/>
              <a:t> JST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897" y="1524000"/>
            <a:ext cx="8257903" cy="495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/>
              <a:t>Belajar</a:t>
            </a:r>
            <a:r>
              <a:rPr lang="en-US" dirty="0"/>
              <a:t> adaptive :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mempelajari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data yang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pelatihan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smtClean="0"/>
              <a:t>Self-</a:t>
            </a:r>
            <a:r>
              <a:rPr lang="en-US" dirty="0" err="1" smtClean="0"/>
              <a:t>Organisation</a:t>
            </a:r>
            <a:r>
              <a:rPr lang="en-US" dirty="0" smtClean="0"/>
              <a:t> </a:t>
            </a:r>
            <a:r>
              <a:rPr lang="en-US" dirty="0"/>
              <a:t>: </a:t>
            </a:r>
            <a:r>
              <a:rPr lang="en-US" dirty="0" err="1"/>
              <a:t>sebuah</a:t>
            </a:r>
            <a:r>
              <a:rPr lang="en-US" dirty="0"/>
              <a:t> JST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representasi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diterimanya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smtClean="0"/>
              <a:t>Real </a:t>
            </a:r>
            <a:r>
              <a:rPr lang="en-US" dirty="0"/>
              <a:t>time operation : </a:t>
            </a:r>
            <a:r>
              <a:rPr lang="en-US" dirty="0" err="1"/>
              <a:t>perhitungan</a:t>
            </a:r>
            <a:r>
              <a:rPr lang="en-US" dirty="0"/>
              <a:t> JST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paralel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keras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dirancang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diproduksi</a:t>
            </a:r>
            <a:r>
              <a:rPr lang="en-US" dirty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.</a:t>
            </a:r>
            <a:endParaRPr lang="en-GB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20506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68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0" dirty="0" err="1"/>
              <a:t>Kelemahan</a:t>
            </a:r>
            <a:r>
              <a:rPr lang="en-US" b="0" dirty="0"/>
              <a:t> JST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897" y="1524000"/>
            <a:ext cx="8257903" cy="495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600" dirty="0" err="1"/>
              <a:t>Kurang</a:t>
            </a:r>
            <a:r>
              <a:rPr lang="en-US" sz="3600" dirty="0"/>
              <a:t> </a:t>
            </a:r>
            <a:r>
              <a:rPr lang="en-US" sz="3600" dirty="0" err="1"/>
              <a:t>mampu</a:t>
            </a:r>
            <a:r>
              <a:rPr lang="en-US" sz="3600" dirty="0"/>
              <a:t> </a:t>
            </a:r>
            <a:r>
              <a:rPr lang="en-US" sz="3600" dirty="0" err="1"/>
              <a:t>untuk</a:t>
            </a:r>
            <a:r>
              <a:rPr lang="en-US" sz="3600" dirty="0"/>
              <a:t> </a:t>
            </a:r>
            <a:r>
              <a:rPr lang="en-US" sz="3600" dirty="0" err="1"/>
              <a:t>melakukan</a:t>
            </a:r>
            <a:r>
              <a:rPr lang="en-US" sz="3600" dirty="0"/>
              <a:t> </a:t>
            </a:r>
            <a:r>
              <a:rPr lang="en-US" sz="3600" dirty="0" err="1"/>
              <a:t>operasi</a:t>
            </a:r>
            <a:r>
              <a:rPr lang="en-US" sz="3600" dirty="0"/>
              <a:t> </a:t>
            </a:r>
            <a:r>
              <a:rPr lang="en-US" sz="3600" dirty="0" err="1"/>
              <a:t>operasi</a:t>
            </a:r>
            <a:r>
              <a:rPr lang="en-US" sz="3600" dirty="0"/>
              <a:t> </a:t>
            </a:r>
            <a:r>
              <a:rPr lang="en-US" sz="3600" dirty="0" err="1"/>
              <a:t>numerik</a:t>
            </a:r>
            <a:r>
              <a:rPr lang="en-US" sz="3600" dirty="0"/>
              <a:t> </a:t>
            </a:r>
            <a:r>
              <a:rPr lang="en-US" sz="3600" dirty="0" err="1"/>
              <a:t>dengan</a:t>
            </a:r>
            <a:r>
              <a:rPr lang="en-US" sz="3600" dirty="0"/>
              <a:t> </a:t>
            </a:r>
            <a:r>
              <a:rPr lang="en-US" sz="3600" dirty="0" err="1"/>
              <a:t>presisi</a:t>
            </a:r>
            <a:r>
              <a:rPr lang="en-US" sz="3600" dirty="0"/>
              <a:t> </a:t>
            </a:r>
            <a:r>
              <a:rPr lang="en-US" sz="3600" dirty="0" err="1" smtClean="0"/>
              <a:t>tinggi</a:t>
            </a:r>
            <a:endParaRPr lang="en-US" sz="3600" dirty="0" smtClean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600" dirty="0" err="1" smtClean="0"/>
              <a:t>Kurang</a:t>
            </a:r>
            <a:r>
              <a:rPr lang="en-US" sz="3600" dirty="0" smtClean="0"/>
              <a:t> </a:t>
            </a:r>
            <a:r>
              <a:rPr lang="en-US" sz="3600" dirty="0" err="1"/>
              <a:t>mampu</a:t>
            </a:r>
            <a:r>
              <a:rPr lang="en-US" sz="3600" dirty="0"/>
              <a:t> </a:t>
            </a:r>
            <a:r>
              <a:rPr lang="en-US" sz="3600" dirty="0" err="1"/>
              <a:t>melakukan</a:t>
            </a:r>
            <a:r>
              <a:rPr lang="en-US" sz="3600" dirty="0"/>
              <a:t> </a:t>
            </a:r>
            <a:r>
              <a:rPr lang="en-US" sz="3600" dirty="0" err="1"/>
              <a:t>operasi</a:t>
            </a:r>
            <a:r>
              <a:rPr lang="en-US" sz="3600" dirty="0"/>
              <a:t> </a:t>
            </a:r>
            <a:r>
              <a:rPr lang="en-US" sz="3600" dirty="0" err="1"/>
              <a:t>algoritma</a:t>
            </a:r>
            <a:r>
              <a:rPr lang="en-US" sz="3600" dirty="0"/>
              <a:t> </a:t>
            </a:r>
            <a:r>
              <a:rPr lang="en-US" sz="3600" dirty="0" err="1"/>
              <a:t>aritmatik</a:t>
            </a:r>
            <a:r>
              <a:rPr lang="en-US" sz="3600" dirty="0"/>
              <a:t>, </a:t>
            </a:r>
            <a:r>
              <a:rPr lang="en-US" sz="3600" dirty="0" err="1"/>
              <a:t>operasi</a:t>
            </a:r>
            <a:r>
              <a:rPr lang="en-US" sz="3600" dirty="0"/>
              <a:t> </a:t>
            </a:r>
            <a:r>
              <a:rPr lang="en-US" sz="3600" dirty="0" err="1"/>
              <a:t>logika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 smtClean="0"/>
              <a:t>simbolis</a:t>
            </a:r>
            <a:endParaRPr lang="en-US" sz="3600" dirty="0" smtClean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600" dirty="0" err="1" smtClean="0"/>
              <a:t>Lamanya</a:t>
            </a:r>
            <a:r>
              <a:rPr lang="en-US" sz="3600" dirty="0" smtClean="0"/>
              <a:t> </a:t>
            </a:r>
            <a:r>
              <a:rPr lang="en-US" sz="3600" dirty="0"/>
              <a:t>proses training yang </a:t>
            </a:r>
            <a:r>
              <a:rPr lang="en-US" sz="3600" dirty="0" err="1"/>
              <a:t>mungkin</a:t>
            </a:r>
            <a:r>
              <a:rPr lang="en-US" sz="3600" dirty="0"/>
              <a:t> </a:t>
            </a:r>
            <a:r>
              <a:rPr lang="en-US" sz="3600" dirty="0" err="1"/>
              <a:t>terjadi</a:t>
            </a:r>
            <a:r>
              <a:rPr lang="en-US" sz="3600" dirty="0"/>
              <a:t> </a:t>
            </a:r>
            <a:r>
              <a:rPr lang="en-US" sz="3600" dirty="0" err="1"/>
              <a:t>dalam</a:t>
            </a:r>
            <a:r>
              <a:rPr lang="en-US" sz="3600" dirty="0"/>
              <a:t> </a:t>
            </a:r>
            <a:r>
              <a:rPr lang="en-US" sz="3600" dirty="0" err="1"/>
              <a:t>waktu</a:t>
            </a:r>
            <a:r>
              <a:rPr lang="en-US" sz="3600" dirty="0"/>
              <a:t> yang </a:t>
            </a:r>
            <a:r>
              <a:rPr lang="en-US" sz="3600" dirty="0" err="1"/>
              <a:t>sangat</a:t>
            </a:r>
            <a:r>
              <a:rPr lang="en-US" sz="3600" dirty="0"/>
              <a:t> lama </a:t>
            </a:r>
            <a:r>
              <a:rPr lang="en-US" sz="3600" dirty="0" err="1"/>
              <a:t>untuk</a:t>
            </a:r>
            <a:r>
              <a:rPr lang="en-US" sz="3600" dirty="0"/>
              <a:t> </a:t>
            </a:r>
            <a:r>
              <a:rPr lang="en-US" sz="3600" dirty="0" err="1"/>
              <a:t>jumlah</a:t>
            </a:r>
            <a:r>
              <a:rPr lang="en-US" sz="3600" dirty="0"/>
              <a:t> data yang </a:t>
            </a:r>
            <a:r>
              <a:rPr lang="en-US" sz="3600" dirty="0" err="1"/>
              <a:t>besar</a:t>
            </a:r>
            <a:endParaRPr lang="en-GB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61058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68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/>
              <a:t>APLIKASI JARINGAN SYARAF TIRUAN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897" y="1447800"/>
            <a:ext cx="8257903" cy="50292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 Aerospace : autopilot </a:t>
            </a:r>
            <a:r>
              <a:rPr lang="en-US" dirty="0" err="1"/>
              <a:t>pesawat</a:t>
            </a:r>
            <a:r>
              <a:rPr lang="en-US" dirty="0"/>
              <a:t> </a:t>
            </a:r>
            <a:r>
              <a:rPr lang="en-US" dirty="0" err="1"/>
              <a:t>terbang</a:t>
            </a:r>
            <a:r>
              <a:rPr lang="en-US" dirty="0"/>
              <a:t>, </a:t>
            </a:r>
            <a:r>
              <a:rPr lang="en-US" dirty="0" err="1"/>
              <a:t>simulasi</a:t>
            </a:r>
            <a:r>
              <a:rPr lang="en-US" dirty="0"/>
              <a:t> </a:t>
            </a:r>
            <a:r>
              <a:rPr lang="en-US" dirty="0" err="1"/>
              <a:t>jalur</a:t>
            </a:r>
            <a:r>
              <a:rPr lang="en-US" dirty="0"/>
              <a:t> </a:t>
            </a:r>
            <a:r>
              <a:rPr lang="en-US" dirty="0" err="1"/>
              <a:t>penerbangan</a:t>
            </a:r>
            <a:r>
              <a:rPr lang="en-US" dirty="0"/>
              <a:t>,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kendali</a:t>
            </a:r>
            <a:r>
              <a:rPr lang="en-US" dirty="0"/>
              <a:t> </a:t>
            </a:r>
            <a:r>
              <a:rPr lang="en-US" dirty="0" err="1"/>
              <a:t>pesawat</a:t>
            </a:r>
            <a:r>
              <a:rPr lang="en-US" dirty="0"/>
              <a:t>, </a:t>
            </a:r>
            <a:r>
              <a:rPr lang="en-US" dirty="0" err="1"/>
              <a:t>perbaikan</a:t>
            </a:r>
            <a:r>
              <a:rPr lang="en-US" dirty="0"/>
              <a:t> autopilot, </a:t>
            </a:r>
            <a:r>
              <a:rPr lang="en-US" dirty="0" err="1"/>
              <a:t>simulasi</a:t>
            </a:r>
            <a:r>
              <a:rPr lang="en-US" dirty="0"/>
              <a:t> </a:t>
            </a:r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 smtClean="0"/>
              <a:t>pesawat</a:t>
            </a:r>
            <a:endParaRPr lang="en-US" dirty="0" smtClean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Otomotif</a:t>
            </a:r>
            <a:r>
              <a:rPr lang="en-US" dirty="0" smtClean="0"/>
              <a:t> </a:t>
            </a:r>
            <a:r>
              <a:rPr lang="en-US" dirty="0"/>
              <a:t>: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kendali</a:t>
            </a:r>
            <a:r>
              <a:rPr lang="en-US" dirty="0"/>
              <a:t> </a:t>
            </a:r>
            <a:r>
              <a:rPr lang="en-US" dirty="0" err="1"/>
              <a:t>otomatis</a:t>
            </a:r>
            <a:r>
              <a:rPr lang="en-US" dirty="0"/>
              <a:t> </a:t>
            </a:r>
            <a:r>
              <a:rPr lang="en-US" dirty="0" err="1" smtClean="0"/>
              <a:t>mobil</a:t>
            </a:r>
            <a:endParaRPr lang="en-US" dirty="0" smtClean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perbankan</a:t>
            </a:r>
            <a:r>
              <a:rPr lang="en-US" dirty="0"/>
              <a:t> : </a:t>
            </a:r>
            <a:r>
              <a:rPr lang="en-US" dirty="0" err="1"/>
              <a:t>pendeteksian</a:t>
            </a:r>
            <a:r>
              <a:rPr lang="en-US" dirty="0"/>
              <a:t> </a:t>
            </a: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palsu</a:t>
            </a:r>
            <a:r>
              <a:rPr lang="en-US" dirty="0"/>
              <a:t>, evaluator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kredit</a:t>
            </a:r>
            <a:r>
              <a:rPr lang="en-US" dirty="0"/>
              <a:t>, </a:t>
            </a:r>
            <a:r>
              <a:rPr lang="en-US" dirty="0" err="1"/>
              <a:t>pengidentifikasian</a:t>
            </a:r>
            <a:r>
              <a:rPr lang="en-US" dirty="0"/>
              <a:t> </a:t>
            </a:r>
            <a:r>
              <a:rPr lang="en-US" dirty="0" err="1"/>
              <a:t>pola-pola</a:t>
            </a:r>
            <a:r>
              <a:rPr lang="en-US" dirty="0"/>
              <a:t> data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 smtClean="0"/>
              <a:t>saham</a:t>
            </a:r>
            <a:endParaRPr lang="en-US" dirty="0" smtClean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/>
              <a:t>Militer</a:t>
            </a:r>
            <a:r>
              <a:rPr lang="en-US" dirty="0"/>
              <a:t> : </a:t>
            </a:r>
            <a:r>
              <a:rPr lang="en-US" dirty="0" err="1"/>
              <a:t>Pengendali</a:t>
            </a:r>
            <a:r>
              <a:rPr lang="en-US" dirty="0"/>
              <a:t> </a:t>
            </a:r>
            <a:r>
              <a:rPr lang="en-US" dirty="0" err="1"/>
              <a:t>senjata</a:t>
            </a:r>
            <a:r>
              <a:rPr lang="en-US" dirty="0"/>
              <a:t>, </a:t>
            </a:r>
            <a:r>
              <a:rPr lang="en-US" dirty="0" err="1"/>
              <a:t>pendeteksi</a:t>
            </a:r>
            <a:r>
              <a:rPr lang="en-US" dirty="0"/>
              <a:t> </a:t>
            </a:r>
            <a:r>
              <a:rPr lang="en-US" dirty="0" err="1"/>
              <a:t>bom</a:t>
            </a:r>
            <a:r>
              <a:rPr lang="en-US" dirty="0"/>
              <a:t>, </a:t>
            </a:r>
            <a:r>
              <a:rPr lang="en-US" dirty="0" err="1"/>
              <a:t>penelusuran</a:t>
            </a:r>
            <a:r>
              <a:rPr lang="en-US" dirty="0"/>
              <a:t> target, </a:t>
            </a:r>
            <a:r>
              <a:rPr lang="en-US" dirty="0" err="1"/>
              <a:t>pembedaan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, </a:t>
            </a:r>
            <a:r>
              <a:rPr lang="en-US" dirty="0" err="1"/>
              <a:t>pengendali</a:t>
            </a:r>
            <a:r>
              <a:rPr lang="en-US" dirty="0"/>
              <a:t> sensor, sonar, radar,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pengolahan</a:t>
            </a:r>
            <a:r>
              <a:rPr lang="en-US" dirty="0"/>
              <a:t> </a:t>
            </a:r>
            <a:r>
              <a:rPr lang="en-US" dirty="0" err="1"/>
              <a:t>sinyal</a:t>
            </a:r>
            <a:r>
              <a:rPr lang="en-US" dirty="0"/>
              <a:t> </a:t>
            </a:r>
            <a:r>
              <a:rPr lang="en-US" dirty="0" err="1"/>
              <a:t>citra</a:t>
            </a:r>
            <a:r>
              <a:rPr lang="en-US" dirty="0"/>
              <a:t> yang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kompresi</a:t>
            </a:r>
            <a:r>
              <a:rPr lang="en-US" dirty="0"/>
              <a:t> data, </a:t>
            </a:r>
            <a:r>
              <a:rPr lang="en-US" dirty="0" err="1"/>
              <a:t>ekstraksi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istimewa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penghilangan</a:t>
            </a:r>
            <a:r>
              <a:rPr lang="en-US" dirty="0"/>
              <a:t> </a:t>
            </a:r>
            <a:r>
              <a:rPr lang="en-US" dirty="0" err="1"/>
              <a:t>derau</a:t>
            </a:r>
            <a:r>
              <a:rPr lang="en-US" dirty="0"/>
              <a:t>, </a:t>
            </a:r>
            <a:r>
              <a:rPr lang="en-US" dirty="0" err="1"/>
              <a:t>pengenalan</a:t>
            </a:r>
            <a:r>
              <a:rPr lang="en-US" dirty="0"/>
              <a:t> </a:t>
            </a:r>
            <a:r>
              <a:rPr lang="en-US" dirty="0" err="1"/>
              <a:t>sinyal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citra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Elektronik</a:t>
            </a:r>
            <a:r>
              <a:rPr lang="en-US" dirty="0" smtClean="0"/>
              <a:t> </a:t>
            </a:r>
            <a:r>
              <a:rPr lang="en-US" dirty="0"/>
              <a:t>: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keras</a:t>
            </a:r>
            <a:r>
              <a:rPr lang="en-US" dirty="0"/>
              <a:t> 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mengimplementasikan</a:t>
            </a:r>
            <a:r>
              <a:rPr lang="en-US" dirty="0"/>
              <a:t> JST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efisien</a:t>
            </a:r>
            <a:r>
              <a:rPr lang="en-US" dirty="0"/>
              <a:t>, machine vision, </a:t>
            </a:r>
            <a:r>
              <a:rPr lang="en-US" dirty="0" err="1"/>
              <a:t>pengontrol</a:t>
            </a:r>
            <a:r>
              <a:rPr lang="en-US" dirty="0"/>
              <a:t> </a:t>
            </a:r>
            <a:r>
              <a:rPr lang="en-US" dirty="0" err="1" smtClean="0"/>
              <a:t>gerakan</a:t>
            </a:r>
            <a:endParaRPr lang="en-GB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97803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68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/>
              <a:t>APLIKASI JARINGAN SYARAF TIRUAN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897" y="1147864"/>
            <a:ext cx="8257903" cy="532913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Broadcast : </a:t>
            </a:r>
            <a:r>
              <a:rPr lang="en-US" dirty="0" err="1"/>
              <a:t>pencarian</a:t>
            </a:r>
            <a:r>
              <a:rPr lang="en-US" dirty="0"/>
              <a:t> </a:t>
            </a:r>
            <a:r>
              <a:rPr lang="en-US" dirty="0" err="1"/>
              <a:t>klip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pengenalan</a:t>
            </a:r>
            <a:r>
              <a:rPr lang="en-US" dirty="0"/>
              <a:t> </a:t>
            </a:r>
            <a:r>
              <a:rPr lang="en-US" dirty="0" err="1" smtClean="0"/>
              <a:t>wajah</a:t>
            </a:r>
            <a:endParaRPr lang="en-US" dirty="0" smtClean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Keamanan</a:t>
            </a:r>
            <a:r>
              <a:rPr lang="en-US" dirty="0" smtClean="0"/>
              <a:t> </a:t>
            </a:r>
            <a:r>
              <a:rPr lang="en-US" dirty="0"/>
              <a:t>: JST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mengenali</a:t>
            </a:r>
            <a:r>
              <a:rPr lang="en-US" dirty="0"/>
              <a:t> </a:t>
            </a:r>
            <a:r>
              <a:rPr lang="en-US" dirty="0" err="1"/>
              <a:t>mobil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mengenali</a:t>
            </a:r>
            <a:r>
              <a:rPr lang="en-US" dirty="0"/>
              <a:t> </a:t>
            </a:r>
            <a:r>
              <a:rPr lang="en-US" dirty="0" err="1"/>
              <a:t>wajah</a:t>
            </a:r>
            <a:r>
              <a:rPr lang="en-US" dirty="0"/>
              <a:t> </a:t>
            </a:r>
            <a:r>
              <a:rPr lang="en-US" dirty="0" err="1" smtClean="0"/>
              <a:t>oknum</a:t>
            </a:r>
            <a:endParaRPr lang="en-US" dirty="0" smtClean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Medis</a:t>
            </a:r>
            <a:r>
              <a:rPr lang="en-US" dirty="0" smtClean="0"/>
              <a:t> </a:t>
            </a:r>
            <a:r>
              <a:rPr lang="en-US" dirty="0"/>
              <a:t>: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kankerPengenalan</a:t>
            </a:r>
            <a:r>
              <a:rPr lang="en-US" dirty="0"/>
              <a:t> </a:t>
            </a:r>
            <a:r>
              <a:rPr lang="en-US" dirty="0" err="1"/>
              <a:t>suara</a:t>
            </a:r>
            <a:r>
              <a:rPr lang="en-US" dirty="0"/>
              <a:t> : </a:t>
            </a:r>
            <a:r>
              <a:rPr lang="en-US" dirty="0" err="1"/>
              <a:t>pengenalan</a:t>
            </a:r>
            <a:r>
              <a:rPr lang="en-US" dirty="0"/>
              <a:t> </a:t>
            </a:r>
            <a:r>
              <a:rPr lang="en-US" dirty="0" err="1"/>
              <a:t>percakapan</a:t>
            </a:r>
            <a:r>
              <a:rPr lang="en-US" dirty="0"/>
              <a:t>, </a:t>
            </a:r>
            <a:r>
              <a:rPr lang="en-US" dirty="0" err="1"/>
              <a:t>klasifikasi</a:t>
            </a:r>
            <a:r>
              <a:rPr lang="en-US" dirty="0"/>
              <a:t> </a:t>
            </a:r>
            <a:r>
              <a:rPr lang="en-US" dirty="0" err="1" smtClean="0"/>
              <a:t>suara</a:t>
            </a:r>
            <a:endParaRPr lang="en-US" dirty="0" smtClean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Pengenalan</a:t>
            </a:r>
            <a:r>
              <a:rPr lang="en-US" dirty="0" smtClean="0"/>
              <a:t> </a:t>
            </a:r>
            <a:r>
              <a:rPr lang="en-US" dirty="0" err="1"/>
              <a:t>tulisan</a:t>
            </a:r>
            <a:r>
              <a:rPr lang="en-US" dirty="0"/>
              <a:t> : </a:t>
            </a:r>
            <a:r>
              <a:rPr lang="en-US" dirty="0" err="1"/>
              <a:t>pengenalan</a:t>
            </a:r>
            <a:r>
              <a:rPr lang="en-US" dirty="0"/>
              <a:t> </a:t>
            </a:r>
            <a:r>
              <a:rPr lang="en-US" dirty="0" err="1"/>
              <a:t>tulisan</a:t>
            </a:r>
            <a:r>
              <a:rPr lang="en-US" dirty="0"/>
              <a:t> </a:t>
            </a:r>
            <a:r>
              <a:rPr lang="en-US" dirty="0" err="1"/>
              <a:t>tangan</a:t>
            </a:r>
            <a:r>
              <a:rPr lang="en-US" dirty="0"/>
              <a:t>, </a:t>
            </a:r>
            <a:r>
              <a:rPr lang="en-US" dirty="0" err="1"/>
              <a:t>penerjemahan</a:t>
            </a:r>
            <a:r>
              <a:rPr lang="en-US" dirty="0"/>
              <a:t> </a:t>
            </a:r>
            <a:r>
              <a:rPr lang="en-US" dirty="0" err="1"/>
              <a:t>tulisan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tulisan</a:t>
            </a:r>
            <a:r>
              <a:rPr lang="en-US" dirty="0"/>
              <a:t> </a:t>
            </a:r>
            <a:r>
              <a:rPr lang="en-US" dirty="0" err="1" smtClean="0"/>
              <a:t>latin</a:t>
            </a:r>
            <a:endParaRPr lang="en-US" dirty="0" smtClean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/>
              <a:t>Matematika</a:t>
            </a:r>
            <a:r>
              <a:rPr lang="en-US" dirty="0"/>
              <a:t> :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pemodelan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eksplisit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variabel-variabel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 smtClean="0"/>
              <a:t>diketahui</a:t>
            </a:r>
            <a:endParaRPr lang="en-US" dirty="0" smtClean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Pengenalan</a:t>
            </a:r>
            <a:r>
              <a:rPr lang="en-US" dirty="0" smtClean="0"/>
              <a:t> </a:t>
            </a:r>
            <a:r>
              <a:rPr lang="en-US" dirty="0" err="1"/>
              <a:t>benda</a:t>
            </a:r>
            <a:r>
              <a:rPr lang="en-US" dirty="0"/>
              <a:t> </a:t>
            </a:r>
            <a:r>
              <a:rPr lang="en-US" dirty="0" err="1"/>
              <a:t>bergerak</a:t>
            </a:r>
            <a:r>
              <a:rPr lang="en-US" dirty="0"/>
              <a:t> : </a:t>
            </a: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citra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, JST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mendeteksi</a:t>
            </a:r>
            <a:r>
              <a:rPr lang="en-US" dirty="0"/>
              <a:t> </a:t>
            </a:r>
            <a:r>
              <a:rPr lang="en-US" dirty="0" err="1"/>
              <a:t>citra</a:t>
            </a:r>
            <a:r>
              <a:rPr lang="en-US" dirty="0"/>
              <a:t> </a:t>
            </a:r>
            <a:r>
              <a:rPr lang="en-US" dirty="0" err="1"/>
              <a:t>bergerak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video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citra</a:t>
            </a:r>
            <a:r>
              <a:rPr lang="en-US" dirty="0"/>
              <a:t> orang yang </a:t>
            </a:r>
            <a:r>
              <a:rPr lang="en-US" dirty="0" err="1"/>
              <a:t>bergerak</a:t>
            </a:r>
            <a:r>
              <a:rPr lang="en-US" dirty="0"/>
              <a:t>, </a:t>
            </a:r>
            <a:r>
              <a:rPr lang="en-US" dirty="0" err="1"/>
              <a:t>dll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smtClean="0"/>
              <a:t>JST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detektor</a:t>
            </a:r>
            <a:r>
              <a:rPr lang="en-US" dirty="0"/>
              <a:t> virus </a:t>
            </a:r>
            <a:r>
              <a:rPr lang="en-US" dirty="0" err="1"/>
              <a:t>komputer</a:t>
            </a:r>
            <a:r>
              <a:rPr lang="en-US" dirty="0"/>
              <a:t>, </a:t>
            </a:r>
            <a:r>
              <a:rPr lang="en-US" dirty="0" err="1"/>
              <a:t>penginderaan</a:t>
            </a:r>
            <a:r>
              <a:rPr lang="en-US" dirty="0"/>
              <a:t> </a:t>
            </a:r>
            <a:r>
              <a:rPr lang="en-US" dirty="0" err="1"/>
              <a:t>bau</a:t>
            </a:r>
            <a:r>
              <a:rPr lang="en-US" dirty="0"/>
              <a:t>, </a:t>
            </a:r>
            <a:r>
              <a:rPr lang="en-US" dirty="0" err="1"/>
              <a:t>dll</a:t>
            </a:r>
            <a:endParaRPr lang="en-GB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24333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b="1" dirty="0" smtClean="0"/>
              <a:t>	</a:t>
            </a:r>
          </a:p>
          <a:p>
            <a:pPr algn="ctr">
              <a:buNone/>
            </a:pPr>
            <a:endParaRPr lang="en-US" sz="4000" b="1" dirty="0" smtClean="0"/>
          </a:p>
          <a:p>
            <a:pPr algn="ctr">
              <a:buNone/>
            </a:pPr>
            <a:endParaRPr lang="en-US" sz="4000" b="1" dirty="0" smtClean="0"/>
          </a:p>
          <a:p>
            <a:pPr algn="ctr">
              <a:buNone/>
            </a:pPr>
            <a:r>
              <a:rPr lang="id-ID" sz="4000" b="1" dirty="0" smtClean="0">
                <a:sym typeface="Wingdings" panose="05000000000000000000" pitchFamily="2" charset="2"/>
              </a:rPr>
              <a:t> </a:t>
            </a:r>
            <a:r>
              <a:rPr lang="en-US" sz="4000" b="1" dirty="0" smtClean="0"/>
              <a:t>END</a:t>
            </a:r>
            <a:r>
              <a:rPr lang="id-ID" sz="4000" b="1" dirty="0" smtClean="0"/>
              <a:t> </a:t>
            </a:r>
            <a:r>
              <a:rPr lang="id-ID" sz="4000" b="1" dirty="0" smtClean="0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AE68-8F74-4A46-A02F-C7B17A7E7BB3}" type="datetime1">
              <a:rPr lang="id-ID" smtClean="0"/>
              <a:pPr/>
              <a:t>27/05/2021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057" y="1417639"/>
            <a:ext cx="8011886" cy="384016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Otak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sekitar</a:t>
            </a:r>
            <a:r>
              <a:rPr lang="en-US" dirty="0"/>
              <a:t> 1011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syaraf</a:t>
            </a:r>
            <a:r>
              <a:rPr lang="en-US" dirty="0"/>
              <a:t> (neuron) yang </a:t>
            </a:r>
            <a:r>
              <a:rPr lang="en-US" dirty="0" err="1"/>
              <a:t>bertugas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memproses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masuk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Tiap</a:t>
            </a:r>
            <a:r>
              <a:rPr lang="en-US" dirty="0" smtClean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syaraf</a:t>
            </a:r>
            <a:r>
              <a:rPr lang="en-US" dirty="0"/>
              <a:t> </a:t>
            </a:r>
            <a:r>
              <a:rPr lang="en-US" dirty="0" err="1"/>
              <a:t>dihubungkan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syaraf</a:t>
            </a:r>
            <a:r>
              <a:rPr lang="en-US" dirty="0"/>
              <a:t> lain (</a:t>
            </a:r>
            <a:r>
              <a:rPr lang="en-US" dirty="0" err="1"/>
              <a:t>sinapsis</a:t>
            </a:r>
            <a:r>
              <a:rPr lang="en-US" dirty="0" smtClean="0"/>
              <a:t>).</a:t>
            </a:r>
          </a:p>
          <a:p>
            <a:r>
              <a:rPr lang="en-US" dirty="0" err="1" smtClean="0"/>
              <a:t>Tiap</a:t>
            </a:r>
            <a:r>
              <a:rPr lang="en-US" dirty="0" smtClean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prosesor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berinteraksi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otak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Jaringan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Syaraf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Biologis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62388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8750" t="27778" r="32501" b="37408"/>
          <a:stretch/>
        </p:blipFill>
        <p:spPr>
          <a:xfrm>
            <a:off x="457200" y="1427163"/>
            <a:ext cx="8462456" cy="427672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334811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dirty="0"/>
              <a:t>Model </a:t>
            </a:r>
            <a:r>
              <a:rPr lang="en-US" dirty="0" err="1"/>
              <a:t>Struktur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78220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Analogi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JST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Jaringan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Syaraf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859" t="4906" r="7366" b="16596"/>
          <a:stretch/>
        </p:blipFill>
        <p:spPr>
          <a:xfrm>
            <a:off x="426720" y="1432877"/>
            <a:ext cx="8412480" cy="482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60857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Neuron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dikelompokkan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3 </a:t>
            </a:r>
            <a:r>
              <a:rPr lang="en-US" dirty="0" err="1"/>
              <a:t>bagian</a:t>
            </a:r>
            <a:r>
              <a:rPr lang="en-US" dirty="0"/>
              <a:t>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897" y="1524000"/>
            <a:ext cx="8257903" cy="495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b="1" dirty="0" err="1"/>
              <a:t>Dendrit</a:t>
            </a:r>
            <a:r>
              <a:rPr lang="en-US" dirty="0"/>
              <a:t> : </a:t>
            </a:r>
            <a:r>
              <a:rPr lang="en-US" dirty="0" err="1"/>
              <a:t>bertugas</a:t>
            </a:r>
            <a:r>
              <a:rPr lang="en-US" dirty="0"/>
              <a:t> </a:t>
            </a: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= </a:t>
            </a:r>
            <a:r>
              <a:rPr lang="en-US" dirty="0" err="1"/>
              <a:t>jalur</a:t>
            </a:r>
            <a:r>
              <a:rPr lang="en-US" dirty="0"/>
              <a:t> </a:t>
            </a:r>
            <a:r>
              <a:rPr lang="en-US" b="1" dirty="0"/>
              <a:t>input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smtClean="0"/>
              <a:t>soma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None/>
            </a:pPr>
            <a:endParaRPr lang="en-US" dirty="0" smtClean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b="1" dirty="0" err="1" smtClean="0"/>
              <a:t>Badan</a:t>
            </a:r>
            <a:r>
              <a:rPr lang="en-US" b="1" dirty="0" smtClean="0"/>
              <a:t> </a:t>
            </a:r>
            <a:r>
              <a:rPr lang="en-US" b="1" dirty="0" err="1"/>
              <a:t>sel</a:t>
            </a:r>
            <a:r>
              <a:rPr lang="en-US" b="1" dirty="0"/>
              <a:t> (soma) </a:t>
            </a:r>
            <a:r>
              <a:rPr lang="en-US" dirty="0"/>
              <a:t>=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pengolahan</a:t>
            </a:r>
            <a:r>
              <a:rPr lang="en-US" dirty="0"/>
              <a:t> </a:t>
            </a:r>
            <a:r>
              <a:rPr lang="en-US" dirty="0" err="1" smtClean="0"/>
              <a:t>informasi</a:t>
            </a:r>
            <a:endParaRPr lang="en-US" dirty="0" smtClean="0"/>
          </a:p>
          <a:p>
            <a:pPr marL="0" indent="0">
              <a:lnSpc>
                <a:spcPct val="90000"/>
              </a:lnSpc>
              <a:spcBef>
                <a:spcPct val="0"/>
              </a:spcBef>
              <a:buNone/>
            </a:pPr>
            <a:endParaRPr lang="en-US" dirty="0" smtClean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b="1" dirty="0" err="1" smtClean="0"/>
              <a:t>Akson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bertugas</a:t>
            </a:r>
            <a:r>
              <a:rPr lang="en-US" dirty="0"/>
              <a:t> </a:t>
            </a:r>
            <a:r>
              <a:rPr lang="en-US" dirty="0" err="1"/>
              <a:t>mengirimkan</a:t>
            </a:r>
            <a:r>
              <a:rPr lang="en-US" dirty="0"/>
              <a:t> </a:t>
            </a:r>
            <a:r>
              <a:rPr lang="en-US" dirty="0" err="1"/>
              <a:t>impuls-impuls</a:t>
            </a:r>
            <a:r>
              <a:rPr lang="en-US" dirty="0"/>
              <a:t> </a:t>
            </a:r>
            <a:r>
              <a:rPr lang="en-US" dirty="0" err="1"/>
              <a:t>sinyal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syaraf</a:t>
            </a:r>
            <a:r>
              <a:rPr lang="en-US" dirty="0"/>
              <a:t> lain = </a:t>
            </a:r>
            <a:r>
              <a:rPr lang="en-US" dirty="0" err="1"/>
              <a:t>jalur</a:t>
            </a:r>
            <a:r>
              <a:rPr lang="en-US" dirty="0"/>
              <a:t> </a:t>
            </a:r>
            <a:r>
              <a:rPr lang="en-US" b="1" dirty="0"/>
              <a:t>output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soma</a:t>
            </a:r>
            <a:endParaRPr lang="en-GB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7321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68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/>
              <a:t>JARINGAN SYARAF BIOLOGIS (JSB)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897" y="1295400"/>
            <a:ext cx="8257903" cy="5181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/>
              <a:t>Sebuah</a:t>
            </a:r>
            <a:r>
              <a:rPr lang="en-US" dirty="0"/>
              <a:t> neuron </a:t>
            </a: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impuls-impuls</a:t>
            </a:r>
            <a:r>
              <a:rPr lang="en-US" dirty="0"/>
              <a:t> </a:t>
            </a:r>
            <a:r>
              <a:rPr lang="en-US" dirty="0" err="1"/>
              <a:t>sinyal</a:t>
            </a:r>
            <a:r>
              <a:rPr lang="en-US" dirty="0"/>
              <a:t> (</a:t>
            </a:r>
            <a:r>
              <a:rPr lang="en-US" dirty="0" err="1"/>
              <a:t>informasi</a:t>
            </a:r>
            <a:r>
              <a:rPr lang="en-US" dirty="0"/>
              <a:t>) </a:t>
            </a:r>
            <a:r>
              <a:rPr lang="en-US" dirty="0" err="1"/>
              <a:t>dari</a:t>
            </a:r>
            <a:r>
              <a:rPr lang="en-US" dirty="0"/>
              <a:t> neuron lain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dendrit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mengirimkan</a:t>
            </a:r>
            <a:r>
              <a:rPr lang="en-US" dirty="0"/>
              <a:t> </a:t>
            </a:r>
            <a:r>
              <a:rPr lang="en-US" dirty="0" err="1"/>
              <a:t>sinyal</a:t>
            </a:r>
            <a:r>
              <a:rPr lang="en-US" dirty="0"/>
              <a:t> yang </a:t>
            </a:r>
            <a:r>
              <a:rPr lang="en-US" dirty="0" err="1"/>
              <a:t>dibangkitkan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badan</a:t>
            </a:r>
            <a:r>
              <a:rPr lang="en-US" dirty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akson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Akson</a:t>
            </a:r>
            <a:r>
              <a:rPr lang="en-US" dirty="0" smtClean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syaraf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bercabang-cabang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dendrit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syaraf</a:t>
            </a:r>
            <a:r>
              <a:rPr lang="en-US" dirty="0"/>
              <a:t> lain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mengirimkan</a:t>
            </a:r>
            <a:r>
              <a:rPr lang="en-US" dirty="0"/>
              <a:t> </a:t>
            </a:r>
            <a:r>
              <a:rPr lang="en-US" dirty="0" err="1"/>
              <a:t>impuls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sinapsis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Sinapsis</a:t>
            </a:r>
            <a:r>
              <a:rPr lang="en-US" dirty="0" smtClean="0"/>
              <a:t> </a:t>
            </a:r>
            <a:r>
              <a:rPr lang="en-US" dirty="0" err="1"/>
              <a:t>adalah</a:t>
            </a:r>
            <a:r>
              <a:rPr lang="en-US" dirty="0"/>
              <a:t> unit </a:t>
            </a:r>
            <a:r>
              <a:rPr lang="en-US" dirty="0" err="1"/>
              <a:t>fungsional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2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syaraf</a:t>
            </a:r>
            <a:r>
              <a:rPr lang="en-US" dirty="0"/>
              <a:t>, </a:t>
            </a:r>
            <a:r>
              <a:rPr lang="en-US" dirty="0" err="1"/>
              <a:t>misal</a:t>
            </a:r>
            <a:r>
              <a:rPr lang="en-US" dirty="0"/>
              <a:t> A </a:t>
            </a:r>
            <a:r>
              <a:rPr lang="en-US" dirty="0" err="1"/>
              <a:t>dan</a:t>
            </a:r>
            <a:r>
              <a:rPr lang="en-US" dirty="0"/>
              <a:t> B, </a:t>
            </a:r>
            <a:r>
              <a:rPr lang="en-US" dirty="0" err="1"/>
              <a:t>dimana</a:t>
            </a:r>
            <a:r>
              <a:rPr lang="en-US" dirty="0"/>
              <a:t> yang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serabut</a:t>
            </a:r>
            <a:r>
              <a:rPr lang="en-US" dirty="0"/>
              <a:t> </a:t>
            </a:r>
            <a:r>
              <a:rPr lang="en-US" dirty="0" err="1"/>
              <a:t>akson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neuron 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satunya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dendrit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neuron B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sinapsis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menurun</a:t>
            </a:r>
            <a:r>
              <a:rPr lang="en-US" dirty="0"/>
              <a:t> / </a:t>
            </a:r>
            <a:r>
              <a:rPr lang="en-US" dirty="0" err="1"/>
              <a:t>meningkat</a:t>
            </a:r>
            <a:r>
              <a:rPr lang="en-US" dirty="0"/>
              <a:t> </a:t>
            </a:r>
            <a:r>
              <a:rPr lang="en-US" dirty="0" err="1"/>
              <a:t>tergantung</a:t>
            </a:r>
            <a:r>
              <a:rPr lang="en-US" dirty="0"/>
              <a:t> </a:t>
            </a:r>
            <a:r>
              <a:rPr lang="en-US" dirty="0" err="1"/>
              <a:t>seberapa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propagasi</a:t>
            </a:r>
            <a:r>
              <a:rPr lang="en-US" dirty="0"/>
              <a:t> (</a:t>
            </a:r>
            <a:r>
              <a:rPr lang="en-US" dirty="0" err="1"/>
              <a:t>penyiaran</a:t>
            </a:r>
            <a:r>
              <a:rPr lang="en-US" dirty="0"/>
              <a:t>) </a:t>
            </a:r>
            <a:r>
              <a:rPr lang="en-US" dirty="0" err="1"/>
              <a:t>sinyal</a:t>
            </a:r>
            <a:r>
              <a:rPr lang="en-US" dirty="0"/>
              <a:t> yang </a:t>
            </a:r>
            <a:r>
              <a:rPr lang="en-US" dirty="0" err="1"/>
              <a:t>diterimanya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Impuls-impuls</a:t>
            </a:r>
            <a:r>
              <a:rPr lang="en-US" dirty="0" smtClean="0"/>
              <a:t> </a:t>
            </a:r>
            <a:r>
              <a:rPr lang="en-US" dirty="0" err="1"/>
              <a:t>sinyal</a:t>
            </a:r>
            <a:r>
              <a:rPr lang="en-US" dirty="0"/>
              <a:t> (</a:t>
            </a:r>
            <a:r>
              <a:rPr lang="en-US" dirty="0" err="1"/>
              <a:t>informasi</a:t>
            </a:r>
            <a:r>
              <a:rPr lang="en-US" dirty="0"/>
              <a:t>)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neuron lain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batasan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, yang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ambang</a:t>
            </a:r>
            <a:r>
              <a:rPr lang="en-US" dirty="0"/>
              <a:t> (threshold).</a:t>
            </a:r>
            <a:endParaRPr lang="en-GB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90128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68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/>
              <a:t>JARINGAN SYARAF TIRUAN (JST)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897" y="1524000"/>
            <a:ext cx="8257903" cy="495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JST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pemrosesan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menyerupai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syaraf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(JSB</a:t>
            </a:r>
            <a:r>
              <a:rPr lang="en-US" dirty="0" smtClean="0"/>
              <a:t>)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smtClean="0"/>
              <a:t>JST </a:t>
            </a:r>
            <a:r>
              <a:rPr lang="en-US" dirty="0" err="1"/>
              <a:t>tercipta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generalisasi</a:t>
            </a:r>
            <a:r>
              <a:rPr lang="en-US" dirty="0"/>
              <a:t> model </a:t>
            </a:r>
            <a:r>
              <a:rPr lang="en-US" dirty="0" err="1"/>
              <a:t>matematis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(human cognition) yang </a:t>
            </a:r>
            <a:r>
              <a:rPr lang="en-US" dirty="0" err="1"/>
              <a:t>didasarkan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asumsi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</a:t>
            </a:r>
            <a:r>
              <a:rPr lang="en-US" dirty="0" err="1"/>
              <a:t>Pemrosesan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elemen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 yang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smtClean="0"/>
              <a:t>neuron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Sinyal</a:t>
            </a:r>
            <a:r>
              <a:rPr lang="en-US" dirty="0" smtClean="0"/>
              <a:t> </a:t>
            </a:r>
            <a:r>
              <a:rPr lang="en-US" dirty="0" err="1"/>
              <a:t>mengalir</a:t>
            </a:r>
            <a:r>
              <a:rPr lang="en-US" dirty="0"/>
              <a:t> </a:t>
            </a:r>
            <a:r>
              <a:rPr lang="en-US" dirty="0" err="1"/>
              <a:t>diantara</a:t>
            </a:r>
            <a:r>
              <a:rPr lang="en-US" dirty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saraf</a:t>
            </a:r>
            <a:r>
              <a:rPr lang="en-US" dirty="0"/>
              <a:t>/neuron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sambungan</a:t>
            </a:r>
            <a:r>
              <a:rPr lang="en-US" dirty="0"/>
              <a:t> </a:t>
            </a:r>
            <a:r>
              <a:rPr lang="en-US" dirty="0" err="1"/>
              <a:t>penghubung</a:t>
            </a:r>
            <a:r>
              <a:rPr lang="en-US" sz="4000" dirty="0"/>
              <a:t/>
            </a:r>
            <a:br>
              <a:rPr lang="en-US" sz="4000" dirty="0"/>
            </a:br>
            <a:endParaRPr lang="en-GB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65329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68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/>
              <a:t>JARINGAN SYARAF TIRUAN (JST)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897" y="1524000"/>
            <a:ext cx="8257903" cy="495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sambungan</a:t>
            </a:r>
            <a:r>
              <a:rPr lang="en-US" dirty="0"/>
              <a:t> </a:t>
            </a:r>
            <a:r>
              <a:rPr lang="en-US" dirty="0" err="1"/>
              <a:t>penghubung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bobot</a:t>
            </a:r>
            <a:r>
              <a:rPr lang="en-US" dirty="0"/>
              <a:t> yang </a:t>
            </a:r>
            <a:r>
              <a:rPr lang="en-US" dirty="0" err="1"/>
              <a:t>bersesuaian</a:t>
            </a:r>
            <a:r>
              <a:rPr lang="en-US" dirty="0"/>
              <a:t>. </a:t>
            </a:r>
            <a:r>
              <a:rPr lang="en-US" dirty="0" err="1" smtClean="0"/>
              <a:t>Bobot</a:t>
            </a:r>
            <a:r>
              <a:rPr lang="en-US" dirty="0" smtClean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menggandakan</a:t>
            </a:r>
            <a:r>
              <a:rPr lang="en-US" dirty="0"/>
              <a:t> / </a:t>
            </a:r>
            <a:r>
              <a:rPr lang="en-US" dirty="0" err="1"/>
              <a:t>mengalikan</a:t>
            </a:r>
            <a:r>
              <a:rPr lang="en-US" dirty="0"/>
              <a:t> </a:t>
            </a:r>
            <a:r>
              <a:rPr lang="en-US" dirty="0" err="1"/>
              <a:t>sinyal</a:t>
            </a:r>
            <a:r>
              <a:rPr lang="en-US" dirty="0"/>
              <a:t> yang </a:t>
            </a:r>
            <a:r>
              <a:rPr lang="en-US" dirty="0" err="1"/>
              <a:t>dikirim</a:t>
            </a:r>
            <a:r>
              <a:rPr lang="en-US" dirty="0"/>
              <a:t> </a:t>
            </a:r>
            <a:r>
              <a:rPr lang="en-US" dirty="0" err="1"/>
              <a:t>melaluinya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syaraf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menerapkan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aktivasi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sinyal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penjumlahan</a:t>
            </a:r>
            <a:r>
              <a:rPr lang="en-US" dirty="0"/>
              <a:t> </a:t>
            </a:r>
            <a:r>
              <a:rPr lang="en-US" dirty="0" err="1"/>
              <a:t>berbobot</a:t>
            </a:r>
            <a:r>
              <a:rPr lang="en-US" dirty="0"/>
              <a:t> yang </a:t>
            </a:r>
            <a:r>
              <a:rPr lang="en-US" dirty="0" err="1"/>
              <a:t>masuk</a:t>
            </a:r>
            <a:r>
              <a:rPr lang="en-US" dirty="0"/>
              <a:t> </a:t>
            </a:r>
            <a:r>
              <a:rPr lang="en-US" dirty="0" err="1"/>
              <a:t>kepadanya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sinyal</a:t>
            </a:r>
            <a:r>
              <a:rPr lang="en-US" dirty="0"/>
              <a:t> </a:t>
            </a:r>
            <a:r>
              <a:rPr lang="en-US" dirty="0" err="1"/>
              <a:t>keluarannya</a:t>
            </a:r>
            <a:r>
              <a:rPr lang="en-US" dirty="0"/>
              <a:t>.</a:t>
            </a:r>
            <a:endParaRPr lang="en-GB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27/05/2021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6319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4998</TotalTime>
  <Words>1350</Words>
  <Application>Microsoft Office PowerPoint</Application>
  <PresentationFormat>On-screen Show (4:3)</PresentationFormat>
  <Paragraphs>148</Paragraphs>
  <Slides>29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OUTLINE</vt:lpstr>
      <vt:lpstr>PowerPoint Presentation</vt:lpstr>
      <vt:lpstr>PowerPoint Presentation</vt:lpstr>
      <vt:lpstr>PowerPoint Presentation</vt:lpstr>
      <vt:lpstr>Komponen utama Neuron dapat dikelompokkan menjadi 3 bagian :</vt:lpstr>
      <vt:lpstr>JARINGAN SYARAF BIOLOGIS (JSB)</vt:lpstr>
      <vt:lpstr>JARINGAN SYARAF TIRUAN (JST)</vt:lpstr>
      <vt:lpstr>JARINGAN SYARAF TIRUAN (JST)</vt:lpstr>
      <vt:lpstr>Model Struktur Neuron JST</vt:lpstr>
      <vt:lpstr>JARINGAN SYARAF TIRUAN (JST)</vt:lpstr>
      <vt:lpstr>JARINGAN SYARAF TIRUAN (JST)</vt:lpstr>
      <vt:lpstr>ARSITEKTUR JST</vt:lpstr>
      <vt:lpstr>JARINGAN SYARAF TIRUAN (JST)</vt:lpstr>
      <vt:lpstr>Macam arsitektur JST ada 3</vt:lpstr>
      <vt:lpstr>Jaringan dengan lapisan tunggal  (single layer net)</vt:lpstr>
      <vt:lpstr>Gambar berikut neuron-neuron pada kedua lapisan saling berhubungan.</vt:lpstr>
      <vt:lpstr>Jaringan dengan banyak lapisan  (multilayer net)</vt:lpstr>
      <vt:lpstr>Gambar Jaringan dengan banyak lapisan  (multilayer net)</vt:lpstr>
      <vt:lpstr>Jaringan dengan lapisan kompetitif (competitive layer net)</vt:lpstr>
      <vt:lpstr>Gambar Jaringan dengan lapisan kompetitif (competitive layer net)</vt:lpstr>
      <vt:lpstr>PROSES PEMBELAJARAN JARINGAN</vt:lpstr>
      <vt:lpstr>PowerPoint Presentation</vt:lpstr>
      <vt:lpstr>JST dapat belajar dari pengalaman!</vt:lpstr>
      <vt:lpstr>Kelebihan JST</vt:lpstr>
      <vt:lpstr>Kelemahan JST</vt:lpstr>
      <vt:lpstr>APLIKASI JARINGAN SYARAF TIRUAN</vt:lpstr>
      <vt:lpstr>APLIKASI JARINGAN SYARAF TIRUAN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Yulif</dc:creator>
  <cp:lastModifiedBy>Windows User</cp:lastModifiedBy>
  <cp:revision>570</cp:revision>
  <cp:lastPrinted>2015-09-17T08:41:14Z</cp:lastPrinted>
  <dcterms:created xsi:type="dcterms:W3CDTF">2010-04-18T12:06:30Z</dcterms:created>
  <dcterms:modified xsi:type="dcterms:W3CDTF">2021-05-27T13:45:04Z</dcterms:modified>
</cp:coreProperties>
</file>