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9" r:id="rId3"/>
    <p:sldId id="322" r:id="rId4"/>
    <p:sldId id="323" r:id="rId5"/>
    <p:sldId id="271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32" r:id="rId15"/>
    <p:sldId id="333" r:id="rId16"/>
    <p:sldId id="334" r:id="rId17"/>
    <p:sldId id="335" r:id="rId18"/>
    <p:sldId id="270" r:id="rId19"/>
  </p:sldIdLst>
  <p:sldSz cx="9144000" cy="6858000" type="screen4x3"/>
  <p:notesSz cx="9144000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715250" y="142875"/>
            <a:ext cx="1244600" cy="1244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2468880" y="2098419"/>
            <a:ext cx="4541520" cy="5337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4000" b="1" spc="-94" dirty="0" err="1" smtClean="0">
                <a:solidFill>
                  <a:srgbClr val="FF0000"/>
                </a:solidFill>
                <a:latin typeface="Cambria"/>
                <a:cs typeface="Cambria"/>
              </a:rPr>
              <a:t>P</a:t>
            </a:r>
            <a:r>
              <a:rPr sz="4000" b="1" spc="0" dirty="0" err="1" smtClean="0">
                <a:solidFill>
                  <a:srgbClr val="FF0000"/>
                </a:solidFill>
                <a:latin typeface="Cambria"/>
                <a:cs typeface="Cambria"/>
              </a:rPr>
              <a:t>er</a:t>
            </a:r>
            <a:r>
              <a:rPr sz="4000" b="1" spc="-75" dirty="0" err="1" smtClean="0">
                <a:solidFill>
                  <a:srgbClr val="FF0000"/>
                </a:solidFill>
                <a:latin typeface="Cambria"/>
                <a:cs typeface="Cambria"/>
              </a:rPr>
              <a:t>t</a:t>
            </a:r>
            <a:r>
              <a:rPr sz="4000" b="1" spc="0" dirty="0" err="1" smtClean="0">
                <a:solidFill>
                  <a:srgbClr val="FF0000"/>
                </a:solidFill>
                <a:latin typeface="Cambria"/>
                <a:cs typeface="Cambria"/>
              </a:rPr>
              <a:t>em</a:t>
            </a:r>
            <a:r>
              <a:rPr sz="4000" b="1" spc="-14" dirty="0" err="1" smtClean="0">
                <a:solidFill>
                  <a:srgbClr val="FF0000"/>
                </a:solidFill>
                <a:latin typeface="Cambria"/>
                <a:cs typeface="Cambria"/>
              </a:rPr>
              <a:t>u</a:t>
            </a:r>
            <a:r>
              <a:rPr sz="4000" b="1" spc="0" dirty="0" err="1" smtClean="0">
                <a:solidFill>
                  <a:srgbClr val="FF0000"/>
                </a:solidFill>
                <a:latin typeface="Cambria"/>
                <a:cs typeface="Cambria"/>
              </a:rPr>
              <a:t>an</a:t>
            </a:r>
            <a:r>
              <a:rPr sz="4000" b="1" spc="29" dirty="0" smtClean="0">
                <a:solidFill>
                  <a:srgbClr val="FF0000"/>
                </a:solidFill>
                <a:latin typeface="Cambria"/>
                <a:cs typeface="Cambria"/>
              </a:rPr>
              <a:t> 27</a:t>
            </a:r>
            <a:r>
              <a:rPr sz="4000" b="1" spc="0" dirty="0" smtClean="0">
                <a:solidFill>
                  <a:srgbClr val="FF0000"/>
                </a:solidFill>
                <a:latin typeface="Cambria"/>
                <a:cs typeface="Cambria"/>
              </a:rPr>
              <a:t> &amp;</a:t>
            </a:r>
            <a:r>
              <a:rPr sz="4000" b="1" spc="-9" dirty="0" smtClean="0">
                <a:solidFill>
                  <a:srgbClr val="FF0000"/>
                </a:solidFill>
                <a:latin typeface="Cambria"/>
                <a:cs typeface="Cambria"/>
              </a:rPr>
              <a:t> 28</a:t>
            </a:r>
            <a:endParaRPr sz="4000" dirty="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6884" y="3318258"/>
            <a:ext cx="1614666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endParaRPr sz="4000" dirty="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633209" y="5384483"/>
            <a:ext cx="2337580" cy="330517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2555"/>
              </a:lnSpc>
              <a:spcBef>
                <a:spcPts val="127"/>
              </a:spcBef>
            </a:pP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u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</a:t>
            </a:r>
            <a:r>
              <a:rPr sz="2400" b="1" spc="4" dirty="0" smtClean="0">
                <a:solidFill>
                  <a:srgbClr val="FF0000"/>
                </a:solidFill>
                <a:latin typeface="Arial"/>
                <a:cs typeface="Arial"/>
              </a:rPr>
              <a:t>a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n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t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i,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SE</a:t>
            </a:r>
            <a:r>
              <a:rPr sz="2400" b="1" spc="-9" dirty="0" smtClean="0">
                <a:solidFill>
                  <a:srgbClr val="FF0000"/>
                </a:solidFill>
                <a:latin typeface="Arial"/>
                <a:cs typeface="Arial"/>
              </a:rPr>
              <a:t>.</a:t>
            </a:r>
            <a:r>
              <a:rPr sz="2400" b="1" spc="-4" dirty="0" smtClean="0">
                <a:solidFill>
                  <a:srgbClr val="FF0000"/>
                </a:solidFill>
                <a:latin typeface="Arial"/>
                <a:cs typeface="Arial"/>
              </a:rPr>
              <a:t>,</a:t>
            </a:r>
            <a:r>
              <a:rPr sz="2400" b="1" spc="0" dirty="0" smtClean="0">
                <a:solidFill>
                  <a:srgbClr val="FF0000"/>
                </a:solidFill>
                <a:latin typeface="Arial"/>
                <a:cs typeface="Arial"/>
              </a:rPr>
              <a:t>MM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65245" y="6433502"/>
            <a:ext cx="82601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4077" y="3124200"/>
            <a:ext cx="77104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4800" b="1" dirty="0" smtClean="0">
                <a:solidFill>
                  <a:srgbClr val="FF0000"/>
                </a:solidFill>
              </a:rPr>
              <a:t>TINGKAT BUNGA DAN PASAR KEUANGAN</a:t>
            </a:r>
            <a:endParaRPr lang="id-ID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Tingkat Bunga &amp; Harga Sekuritas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sz="1800" b="1" dirty="0" err="1" smtClean="0">
                <a:latin typeface="Cambria"/>
                <a:cs typeface="Cambria"/>
              </a:rPr>
              <a:t>Kriteria</a:t>
            </a:r>
            <a:r>
              <a:rPr sz="1800" b="1" dirty="0" smtClean="0">
                <a:latin typeface="Cambria"/>
                <a:cs typeface="Cambria"/>
              </a:rPr>
              <a:t> </a:t>
            </a:r>
            <a:r>
              <a:rPr sz="1800" b="1" dirty="0" err="1" smtClean="0">
                <a:latin typeface="Cambria"/>
                <a:cs typeface="Cambria"/>
              </a:rPr>
              <a:t>Investasi</a:t>
            </a:r>
            <a:r>
              <a:rPr sz="1800" b="1" dirty="0" smtClean="0">
                <a:latin typeface="Cambria"/>
                <a:cs typeface="Cambria"/>
              </a:rPr>
              <a:t> :</a:t>
            </a:r>
            <a:endParaRPr sz="1800" dirty="0" smtClean="0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investor mempertimbangkan nilai uang sekarang dengan nilai investasi yang 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akan datang.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 sz="1800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b="1" smtClean="0">
                <a:latin typeface="Cambria"/>
                <a:cs typeface="Cambria"/>
              </a:rPr>
              <a:t>Kriteria investasi a.1. :</a:t>
            </a:r>
            <a:endParaRPr lang="x-none" smtClean="0">
              <a:latin typeface="Cambria"/>
              <a:cs typeface="Cambria"/>
            </a:endParaRPr>
          </a:p>
          <a:p>
            <a:pPr marL="812800" marR="6213" lvl="1" indent="-342900" algn="just">
              <a:lnSpc>
                <a:spcPct val="150000"/>
              </a:lnSpc>
              <a:spcBef>
                <a:spcPts val="98"/>
              </a:spcBef>
              <a:buFont typeface="+mj-lt"/>
              <a:buAutoNum type="arabicPeriod"/>
            </a:pPr>
            <a:r>
              <a:rPr lang="x-none" b="1" smtClean="0">
                <a:latin typeface="Cambria"/>
                <a:cs typeface="Cambria"/>
              </a:rPr>
              <a:t>Pay back period</a:t>
            </a:r>
            <a:r>
              <a:rPr lang="x-none" smtClean="0">
                <a:latin typeface="Cambria"/>
                <a:cs typeface="Cambria"/>
              </a:rPr>
              <a:t> : adalah jangka waktu yang diperlukan untuk pengembalian investasi untuk menutup semua biaya investasi yang telah dikeluarkan.</a:t>
            </a:r>
          </a:p>
          <a:p>
            <a:pPr marL="812800" marR="6213" lvl="1" indent="-342900" algn="just">
              <a:lnSpc>
                <a:spcPct val="150000"/>
              </a:lnSpc>
              <a:spcBef>
                <a:spcPts val="98"/>
              </a:spcBef>
              <a:buFont typeface="+mj-lt"/>
              <a:buAutoNum type="arabicPeriod"/>
            </a:pPr>
            <a:r>
              <a:rPr lang="x-none" b="1" smtClean="0">
                <a:latin typeface="Cambria"/>
                <a:cs typeface="Cambria"/>
              </a:rPr>
              <a:t>Net Present Value</a:t>
            </a:r>
            <a:r>
              <a:rPr lang="x-none" smtClean="0">
                <a:latin typeface="Cambria"/>
                <a:cs typeface="Cambria"/>
              </a:rPr>
              <a:t> : yaitu suatu metode yang digunakan untuk membandingkan perbedaan aliran kas masuk investasi dengan tingkat diskonto tertentu</a:t>
            </a:r>
            <a:endParaRPr b="1" dirty="0" smtClean="0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</a:t>
            </a:r>
          </a:p>
        </p:txBody>
      </p:sp>
      <p:sp>
        <p:nvSpPr>
          <p:cNvPr id="13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10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46350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Tingkat Bunga Pasar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Alasan investor melakukan investasi di pasar modal adalah tingkat keuntungan yang diharapkan.</a:t>
            </a: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id-ID" dirty="0" smtClean="0">
                <a:latin typeface="Cambria"/>
                <a:cs typeface="Cambria"/>
              </a:rPr>
              <a:t>D</a:t>
            </a:r>
            <a:r>
              <a:rPr lang="x-none" smtClean="0">
                <a:latin typeface="Cambria"/>
                <a:cs typeface="Cambria"/>
              </a:rPr>
              <a:t>i sisi lain debitur memberikan imbalan tingkat bunga tertentu sebagai daya tarik kepada kreditur.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MACAM BUNGA</a:t>
            </a:r>
            <a:endParaRPr lang="x-none" smtClean="0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1. </a:t>
            </a:r>
            <a:r>
              <a:rPr lang="id-ID" dirty="0" smtClean="0">
                <a:latin typeface="Cambria"/>
                <a:cs typeface="Cambria"/>
              </a:rPr>
              <a:t>B</a:t>
            </a:r>
            <a:r>
              <a:rPr lang="x-none" smtClean="0">
                <a:latin typeface="Cambria"/>
                <a:cs typeface="Cambria"/>
              </a:rPr>
              <a:t>unga kupon (coupon rate)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2. Metode bunga sederhana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3. Add-on-rate of interest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4. Metode diskon (discount rate)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5. Compound interest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      </a:t>
            </a:r>
          </a:p>
        </p:txBody>
      </p:sp>
      <p:sp>
        <p:nvSpPr>
          <p:cNvPr id="11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11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0331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Bunga Kupon (coupon rate)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id-ID" dirty="0" smtClean="0">
                <a:latin typeface="Cambria"/>
                <a:cs typeface="Cambria"/>
              </a:rPr>
              <a:t>A</a:t>
            </a:r>
            <a:r>
              <a:rPr lang="x-none" smtClean="0">
                <a:latin typeface="Cambria"/>
                <a:cs typeface="Cambria"/>
              </a:rPr>
              <a:t>dalah tingkat bunga yang dijanjikan oleh penerbit sekuritas sesuai dengan kontrak.</a:t>
            </a: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Contoh : obligasi dengan bunga kupon 10% tertera pada halaman depan artinya bahwa debitur menyanggupi membayar kreditur atau investor dengan bunga 10% per tahun. </a:t>
            </a:r>
            <a:r>
              <a:rPr lang="id-ID" dirty="0" smtClean="0">
                <a:latin typeface="Cambria"/>
                <a:cs typeface="Cambria"/>
              </a:rPr>
              <a:t>M</a:t>
            </a:r>
            <a:r>
              <a:rPr lang="x-none" smtClean="0">
                <a:latin typeface="Cambria"/>
                <a:cs typeface="Cambria"/>
              </a:rPr>
              <a:t>isalkan nominal sekuritas Rp. 1000,- maka jumlah yang dibayarkan adalah sebagai berikut :      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</a:t>
            </a:r>
            <a:r>
              <a:rPr lang="x-none" b="1" smtClean="0">
                <a:latin typeface="Cambria"/>
                <a:cs typeface="Cambria"/>
              </a:rPr>
              <a:t>Bunga dibayar = Tingkat bunga kupon  X  nilai nominal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Bunga kupon bukan indikator hasil dari suatu sekuritas, kecuali apabila :</a:t>
            </a:r>
          </a:p>
          <a:p>
            <a:pPr marL="355600" marR="6213" indent="-342900" algn="just">
              <a:lnSpc>
                <a:spcPct val="150000"/>
              </a:lnSpc>
              <a:spcBef>
                <a:spcPts val="98"/>
              </a:spcBef>
              <a:buAutoNum type="arabicPeriod"/>
            </a:pPr>
            <a:r>
              <a:rPr lang="x-none" smtClean="0">
                <a:latin typeface="Cambria"/>
                <a:cs typeface="Cambria"/>
              </a:rPr>
              <a:t>Debitur membayar sesuai dengan janji</a:t>
            </a:r>
          </a:p>
          <a:p>
            <a:pPr marL="355600" marR="6213" indent="-342900" algn="just">
              <a:lnSpc>
                <a:spcPct val="150000"/>
              </a:lnSpc>
              <a:spcBef>
                <a:spcPts val="98"/>
              </a:spcBef>
              <a:buAutoNum type="arabicPeriod"/>
            </a:pPr>
            <a:r>
              <a:rPr lang="id-ID" dirty="0" smtClean="0">
                <a:latin typeface="Cambria"/>
                <a:cs typeface="Cambria"/>
              </a:rPr>
              <a:t>I</a:t>
            </a:r>
            <a:r>
              <a:rPr lang="x-none" smtClean="0">
                <a:latin typeface="Cambria"/>
                <a:cs typeface="Cambria"/>
              </a:rPr>
              <a:t>nvestor membeli sekuritas sesuai dengan nilai nominal.</a:t>
            </a:r>
          </a:p>
        </p:txBody>
      </p:sp>
      <p:sp>
        <p:nvSpPr>
          <p:cNvPr id="11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12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6339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Metode Bunga Sederhana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536257" y="1143000"/>
            <a:ext cx="8101737" cy="50292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id-ID" dirty="0" smtClean="0">
                <a:latin typeface="Cambria"/>
                <a:cs typeface="Cambria"/>
              </a:rPr>
              <a:t>Metode ini digunakan sebagai beban kepada debitur untuk membayar bunga pinjaman atau sekuritas selama jangka waktu pinjaman. Apabila sebagian pinjaman dilunasi maka pembayaran bunga juga menurun.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id-ID" dirty="0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id-ID" b="1" dirty="0" smtClean="0">
                <a:latin typeface="Cambria"/>
                <a:cs typeface="Cambria"/>
              </a:rPr>
              <a:t>RUMUS :       I = P  x  r  x  t</a:t>
            </a:r>
            <a:endParaRPr lang="id-ID" dirty="0" smtClean="0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id-ID" b="1" dirty="0" smtClean="0">
                <a:latin typeface="Cambria"/>
                <a:cs typeface="Cambria"/>
              </a:rPr>
              <a:t>Keterangan : </a:t>
            </a:r>
            <a:r>
              <a:rPr lang="id-ID" dirty="0" smtClean="0">
                <a:latin typeface="Cambria"/>
                <a:cs typeface="Cambria"/>
              </a:rPr>
              <a:t> P : jumlah pokok pinjaman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id-ID" b="1" dirty="0">
                <a:latin typeface="Cambria"/>
                <a:cs typeface="Cambria"/>
              </a:rPr>
              <a:t>	</a:t>
            </a:r>
            <a:r>
              <a:rPr lang="id-ID" dirty="0">
                <a:latin typeface="Cambria"/>
                <a:cs typeface="Cambria"/>
              </a:rPr>
              <a:t> </a:t>
            </a:r>
            <a:r>
              <a:rPr lang="id-ID" dirty="0" smtClean="0">
                <a:latin typeface="Cambria"/>
                <a:cs typeface="Cambria"/>
              </a:rPr>
              <a:t>          r : tingkat bunga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id-ID" dirty="0">
                <a:latin typeface="Cambria"/>
                <a:cs typeface="Cambria"/>
              </a:rPr>
              <a:t>	 </a:t>
            </a:r>
            <a:r>
              <a:rPr lang="id-ID" dirty="0" smtClean="0">
                <a:latin typeface="Cambria"/>
                <a:cs typeface="Cambria"/>
              </a:rPr>
              <a:t>          t : waktu meminjam (biasanya dalam tahun)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id-ID" dirty="0" smtClean="0">
                <a:latin typeface="Cambria"/>
                <a:cs typeface="Cambria"/>
              </a:rPr>
              <a:t>Misal, seseorang meminjam Rp.1000 untuk 1 tahun dengan tingkat bunga 10%. Maka yang harus dibayarkan adalah : 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id-ID" dirty="0" smtClean="0">
                <a:latin typeface="Cambria"/>
                <a:cs typeface="Cambria"/>
              </a:rPr>
              <a:t>Perhitungan Bunga : 1000  X  10%  X  1 =  100; jadi, pokok yang harus dibayarkan 1000, maka yang harus dibayarkan adalah sebesar Rp. 1.100,-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13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25860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Add-on rate of Interest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      	                           pokok pinjaman + bunga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>
                <a:latin typeface="Cambria"/>
                <a:cs typeface="Cambria"/>
              </a:rPr>
              <a:t>	</a:t>
            </a:r>
            <a:r>
              <a:rPr lang="x-none" b="1" smtClean="0">
                <a:latin typeface="Cambria"/>
                <a:cs typeface="Cambria"/>
              </a:rPr>
              <a:t>Bunga  = 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>
                <a:latin typeface="Cambria"/>
                <a:cs typeface="Cambria"/>
              </a:rPr>
              <a:t>	</a:t>
            </a:r>
            <a:r>
              <a:rPr lang="x-none" b="1" smtClean="0">
                <a:latin typeface="Cambria"/>
                <a:cs typeface="Cambria"/>
              </a:rPr>
              <a:t>		     angsuran</a:t>
            </a:r>
            <a:endParaRPr lang="x-none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Contoh :</a:t>
            </a:r>
            <a:r>
              <a:rPr lang="x-none" smtClean="0">
                <a:latin typeface="Cambria"/>
                <a:cs typeface="Cambria"/>
              </a:rPr>
              <a:t> seseorang meminjam Rp. 1000 dengan tingkat bunga 10%, pembayaran akan diangsur 3 kali dalam 1 tahun. </a:t>
            </a:r>
            <a:r>
              <a:rPr lang="id-ID" dirty="0" smtClean="0">
                <a:latin typeface="Cambria"/>
                <a:cs typeface="Cambria"/>
              </a:rPr>
              <a:t>B</a:t>
            </a:r>
            <a:r>
              <a:rPr lang="x-none" smtClean="0">
                <a:latin typeface="Cambria"/>
                <a:cs typeface="Cambria"/>
              </a:rPr>
              <a:t>erapa yang harus dibayarkan tiap bulannya ?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>
                <a:latin typeface="Cambria"/>
                <a:cs typeface="Cambria"/>
              </a:rPr>
              <a:t> </a:t>
            </a:r>
            <a:r>
              <a:rPr lang="x-none" b="1" smtClean="0">
                <a:latin typeface="Cambria"/>
                <a:cs typeface="Cambria"/>
              </a:rPr>
              <a:t>                            1000 x 10%                1100</a:t>
            </a:r>
            <a:endParaRPr lang="x-none" b="1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	=                                       =                         = 366,67   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>
                <a:latin typeface="Cambria"/>
                <a:cs typeface="Cambria"/>
              </a:rPr>
              <a:t>	</a:t>
            </a:r>
            <a:r>
              <a:rPr lang="x-none" b="1" smtClean="0">
                <a:latin typeface="Cambria"/>
                <a:cs typeface="Cambria"/>
              </a:rPr>
              <a:t>	    3                               3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514600" y="2057400"/>
            <a:ext cx="3276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05000" y="4648200"/>
            <a:ext cx="15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771265" y="4648200"/>
            <a:ext cx="11055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14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03507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Metode Diskon</a:t>
            </a:r>
            <a:r>
              <a:rPr lang="id-ID" sz="6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id-ID" sz="4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(Discount Method)</a:t>
            </a:r>
            <a:endParaRPr lang="id-ID" sz="44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      	                           Bunga dibayar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>
                <a:latin typeface="Cambria"/>
                <a:cs typeface="Cambria"/>
              </a:rPr>
              <a:t>	</a:t>
            </a:r>
            <a:r>
              <a:rPr lang="x-none" b="1" smtClean="0">
                <a:latin typeface="Cambria"/>
                <a:cs typeface="Cambria"/>
              </a:rPr>
              <a:t>Bunga  =                                              X  Tingkat bunga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	                          pokok - bunga</a:t>
            </a:r>
            <a:endParaRPr lang="x-none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Contoh :</a:t>
            </a:r>
            <a:r>
              <a:rPr lang="x-none" smtClean="0">
                <a:latin typeface="Cambria"/>
                <a:cs typeface="Cambria"/>
              </a:rPr>
              <a:t> seseorang meninjam uang Rp. 1000,- untuk 1 tahun dengan tingkat bunga 10%. Berapa persenkah nilai bunga efektif ?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                                     100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	=                                       X 10 %     = 11,11%   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>
                <a:latin typeface="Cambria"/>
                <a:cs typeface="Cambria"/>
              </a:rPr>
              <a:t> </a:t>
            </a:r>
            <a:r>
              <a:rPr lang="x-none" b="1" smtClean="0">
                <a:latin typeface="Cambria"/>
                <a:cs typeface="Cambria"/>
              </a:rPr>
              <a:t>                              100 - 100                               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514600" y="2057400"/>
            <a:ext cx="20725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905000" y="4648200"/>
            <a:ext cx="15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15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0418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Compound Interest</a:t>
            </a:r>
            <a:endParaRPr lang="id-ID" sz="44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     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>
                <a:latin typeface="Cambria"/>
                <a:cs typeface="Cambria"/>
              </a:rPr>
              <a:t>	</a:t>
            </a:r>
            <a:r>
              <a:rPr lang="x-none" b="1" smtClean="0">
                <a:latin typeface="Cambria"/>
                <a:cs typeface="Cambria"/>
              </a:rPr>
              <a:t>FV  =  P (1+r)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Keterangan :     </a:t>
            </a:r>
            <a:r>
              <a:rPr lang="x-none" smtClean="0">
                <a:latin typeface="Cambria"/>
                <a:cs typeface="Cambria"/>
              </a:rPr>
              <a:t>FV  :  jumlah pokok + akumulasi bunga pinjaman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	 </a:t>
            </a:r>
            <a:r>
              <a:rPr lang="x-none" smtClean="0">
                <a:latin typeface="Cambria"/>
                <a:cs typeface="Cambria"/>
              </a:rPr>
              <a:t>             P     : pokok pinjaman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                        r     : tingkat bunga tahunan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                        t      : waktu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Contoh :</a:t>
            </a:r>
            <a:r>
              <a:rPr lang="x-none" smtClean="0">
                <a:latin typeface="Cambria"/>
                <a:cs typeface="Cambria"/>
              </a:rPr>
              <a:t> Seseorang meminjam uang RP. 1000,- untuk 5 tahun  dengan bunga 10%. Berapakah besarnya pinjaman yang harus dikembalikan setelah lima tahun ?</a:t>
            </a: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endParaRPr lang="x-none" b="1" smtClean="0">
              <a:latin typeface="Cambria"/>
              <a:cs typeface="Cambria"/>
            </a:endParaRPr>
          </a:p>
          <a:p>
            <a:pPr marL="12700" marR="6213" algn="just">
              <a:lnSpc>
                <a:spcPts val="216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	FV  =  1000 ( 1  +  0,1 )      = 1.611                 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43200" y="1764268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t</a:t>
            </a:r>
            <a:endParaRPr lang="id-ID" dirty="0"/>
          </a:p>
        </p:txBody>
      </p:sp>
      <p:sp>
        <p:nvSpPr>
          <p:cNvPr id="13" name="TextBox 12"/>
          <p:cNvSpPr txBox="1"/>
          <p:nvPr/>
        </p:nvSpPr>
        <p:spPr>
          <a:xfrm>
            <a:off x="3657600" y="4964668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5</a:t>
            </a:r>
            <a:endParaRPr lang="id-ID" dirty="0"/>
          </a:p>
        </p:txBody>
      </p:sp>
      <p:sp>
        <p:nvSpPr>
          <p:cNvPr id="14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16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72040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Hubungan antara yield</a:t>
            </a:r>
            <a:r>
              <a:rPr lang="id-ID" sz="6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 </a:t>
            </a:r>
            <a:r>
              <a:rPr lang="id-ID" sz="44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dengan harga sekuritas</a:t>
            </a:r>
            <a:endParaRPr lang="id-ID" sz="44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657600" y="4964668"/>
            <a:ext cx="433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 smtClean="0"/>
              <a:t>5</a:t>
            </a:r>
            <a:endParaRPr lang="id-ID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45" t="29413" r="25438" b="12971"/>
          <a:stretch/>
        </p:blipFill>
        <p:spPr bwMode="auto">
          <a:xfrm>
            <a:off x="924078" y="1828800"/>
            <a:ext cx="7305522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ject 2"/>
          <p:cNvSpPr txBox="1"/>
          <p:nvPr/>
        </p:nvSpPr>
        <p:spPr>
          <a:xfrm>
            <a:off x="8509000" y="6465252"/>
            <a:ext cx="25400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17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735344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/>
          <p:nvPr/>
        </p:nvSpPr>
        <p:spPr>
          <a:xfrm>
            <a:off x="13855" y="0"/>
            <a:ext cx="9144000" cy="7315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90470" y="3150445"/>
            <a:ext cx="2410414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6000" spc="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T</a:t>
            </a:r>
            <a:r>
              <a:rPr sz="6000" spc="14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E</a:t>
            </a:r>
            <a:r>
              <a:rPr sz="6000" spc="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R</a:t>
            </a:r>
            <a:r>
              <a:rPr sz="6000" spc="0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IMA</a:t>
            </a:r>
            <a:endParaRPr sz="4000" dirty="0">
              <a:latin typeface="Kristen ITC"/>
              <a:cs typeface="Kristen ITC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47158" y="3150445"/>
            <a:ext cx="1932348" cy="53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4200"/>
              </a:lnSpc>
              <a:spcBef>
                <a:spcPts val="210"/>
              </a:spcBef>
            </a:pPr>
            <a:r>
              <a:rPr sz="6000" spc="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K</a:t>
            </a:r>
            <a:r>
              <a:rPr sz="6000" spc="14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A</a:t>
            </a:r>
            <a:r>
              <a:rPr sz="6000" spc="19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S</a:t>
            </a:r>
            <a:r>
              <a:rPr sz="6000" spc="0" baseline="3064" dirty="0" smtClean="0">
                <a:solidFill>
                  <a:srgbClr val="FF0000"/>
                </a:solidFill>
                <a:latin typeface="Kristen ITC"/>
                <a:cs typeface="Kristen ITC"/>
              </a:rPr>
              <a:t>IH</a:t>
            </a:r>
            <a:endParaRPr sz="4000">
              <a:latin typeface="Kristen ITC"/>
              <a:cs typeface="Kristen ITC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32800" y="6403340"/>
            <a:ext cx="200609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18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998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 txBox="1"/>
          <p:nvPr/>
        </p:nvSpPr>
        <p:spPr>
          <a:xfrm>
            <a:off x="8521700" y="6192139"/>
            <a:ext cx="617220" cy="6417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ct val="101725"/>
              </a:lnSpc>
              <a:spcBef>
                <a:spcPts val="1007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059492"/>
            <a:ext cx="7737293" cy="4731708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marR="26730" indent="-342900" algn="just">
              <a:lnSpc>
                <a:spcPct val="150000"/>
              </a:lnSpc>
              <a:spcBef>
                <a:spcPts val="97"/>
              </a:spcBef>
              <a:buFont typeface="+mj-lt"/>
              <a:buAutoNum type="arabicPeriod"/>
            </a:pPr>
            <a:endParaRPr sz="1800" dirty="0" smtClean="0">
              <a:latin typeface="Times New Roman"/>
              <a:cs typeface="Times New Roman"/>
            </a:endParaRPr>
          </a:p>
          <a:p>
            <a:pPr marL="355600" marR="26730" indent="-342900" algn="just">
              <a:lnSpc>
                <a:spcPct val="150000"/>
              </a:lnSpc>
              <a:spcBef>
                <a:spcPts val="97"/>
              </a:spcBef>
              <a:buFont typeface="+mj-lt"/>
              <a:buAutoNum type="arabicPeriod"/>
            </a:pPr>
            <a:r>
              <a:rPr sz="2000" dirty="0" err="1" smtClean="0">
                <a:latin typeface="Times New Roman"/>
                <a:cs typeface="Times New Roman"/>
              </a:rPr>
              <a:t>Daya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tarik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bagi</a:t>
            </a:r>
            <a:r>
              <a:rPr sz="2000" dirty="0" smtClean="0">
                <a:latin typeface="Times New Roman"/>
                <a:cs typeface="Times New Roman"/>
              </a:rPr>
              <a:t> </a:t>
            </a:r>
            <a:r>
              <a:rPr sz="2000" dirty="0" err="1" smtClean="0">
                <a:latin typeface="Times New Roman"/>
                <a:cs typeface="Times New Roman"/>
              </a:rPr>
              <a:t>penabung</a:t>
            </a:r>
            <a:endParaRPr sz="2000" dirty="0" smtClean="0">
              <a:latin typeface="Times New Roman"/>
              <a:cs typeface="Times New Roman"/>
            </a:endParaRPr>
          </a:p>
          <a:p>
            <a:pPr marL="355600" marR="26730" indent="-342900" algn="just">
              <a:lnSpc>
                <a:spcPct val="150000"/>
              </a:lnSpc>
              <a:spcBef>
                <a:spcPts val="97"/>
              </a:spcBef>
              <a:buFont typeface="+mj-lt"/>
              <a:buAutoNum type="arabicPeriod"/>
            </a:pPr>
            <a:endParaRPr sz="2000" dirty="0" smtClean="0">
              <a:latin typeface="Times New Roman"/>
              <a:cs typeface="Times New Roman"/>
            </a:endParaRPr>
          </a:p>
          <a:p>
            <a:pPr marL="355600" marR="26730" indent="-342900" algn="just">
              <a:lnSpc>
                <a:spcPct val="150000"/>
              </a:lnSpc>
              <a:spcBef>
                <a:spcPts val="97"/>
              </a:spcBef>
              <a:buFont typeface="+mj-lt"/>
              <a:buAutoNum type="arabicPeriod"/>
            </a:pPr>
            <a:r>
              <a:rPr lang="x-none" sz="2000" smtClean="0">
                <a:latin typeface="Times New Roman"/>
                <a:cs typeface="Times New Roman"/>
              </a:rPr>
              <a:t>Alat kontrol bagi pemerintah</a:t>
            </a:r>
          </a:p>
          <a:p>
            <a:pPr marL="355600" marR="26730" indent="-342900" algn="just">
              <a:lnSpc>
                <a:spcPct val="150000"/>
              </a:lnSpc>
              <a:spcBef>
                <a:spcPts val="97"/>
              </a:spcBef>
              <a:buFont typeface="+mj-lt"/>
              <a:buAutoNum type="arabicPeriod"/>
            </a:pPr>
            <a:endParaRPr lang="x-none" sz="2000" smtClean="0">
              <a:latin typeface="Times New Roman"/>
              <a:cs typeface="Times New Roman"/>
            </a:endParaRPr>
          </a:p>
          <a:p>
            <a:pPr marL="355600" marR="26730" indent="-342900" algn="just">
              <a:lnSpc>
                <a:spcPct val="150000"/>
              </a:lnSpc>
              <a:spcBef>
                <a:spcPts val="97"/>
              </a:spcBef>
              <a:buFont typeface="+mj-lt"/>
              <a:buAutoNum type="arabicPeriod"/>
            </a:pPr>
            <a:r>
              <a:rPr lang="id-ID" sz="2000" dirty="0" smtClean="0">
                <a:latin typeface="Times New Roman"/>
                <a:cs typeface="Times New Roman"/>
              </a:rPr>
              <a:t>A</a:t>
            </a:r>
            <a:r>
              <a:rPr lang="x-none" sz="2000" smtClean="0">
                <a:latin typeface="Times New Roman"/>
                <a:cs typeface="Times New Roman"/>
              </a:rPr>
              <a:t>lat moneter untuk mengendalikan penawaran</a:t>
            </a:r>
            <a:r>
              <a:rPr lang="x-none" sz="2000">
                <a:latin typeface="Times New Roman"/>
                <a:cs typeface="Times New Roman"/>
              </a:rPr>
              <a:t> </a:t>
            </a:r>
            <a:r>
              <a:rPr lang="x-none" sz="2000" smtClean="0">
                <a:latin typeface="Times New Roman"/>
                <a:cs typeface="Times New Roman"/>
              </a:rPr>
              <a:t>dan permintaan uang yang beredar</a:t>
            </a:r>
          </a:p>
          <a:p>
            <a:pPr marL="355600" marR="26730" indent="-342900" algn="just">
              <a:lnSpc>
                <a:spcPct val="150000"/>
              </a:lnSpc>
              <a:spcBef>
                <a:spcPts val="97"/>
              </a:spcBef>
              <a:buFont typeface="+mj-lt"/>
              <a:buAutoNum type="arabicPeriod"/>
            </a:pPr>
            <a:endParaRPr lang="x-none" sz="2000" smtClean="0">
              <a:latin typeface="Times New Roman"/>
              <a:cs typeface="Times New Roman"/>
            </a:endParaRPr>
          </a:p>
          <a:p>
            <a:pPr marL="355600" marR="26730" indent="-342900" algn="just">
              <a:lnSpc>
                <a:spcPct val="150000"/>
              </a:lnSpc>
              <a:spcBef>
                <a:spcPts val="97"/>
              </a:spcBef>
              <a:buFont typeface="+mj-lt"/>
              <a:buAutoNum type="arabicPeriod"/>
            </a:pPr>
            <a:r>
              <a:rPr lang="id-ID" sz="2000" dirty="0" smtClean="0">
                <a:latin typeface="Times New Roman"/>
                <a:cs typeface="Times New Roman"/>
              </a:rPr>
              <a:t>P</a:t>
            </a:r>
            <a:r>
              <a:rPr lang="x-none" sz="2000" smtClean="0">
                <a:latin typeface="Times New Roman"/>
                <a:cs typeface="Times New Roman"/>
              </a:rPr>
              <a:t>emerintah dapat memanipulasi tingkat bunga untuk meningkatkan produksi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8474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2"/>
          <p:cNvSpPr txBox="1"/>
          <p:nvPr/>
        </p:nvSpPr>
        <p:spPr>
          <a:xfrm>
            <a:off x="307340" y="409322"/>
            <a:ext cx="8145458" cy="650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5400" b="1" dirty="0" smtClean="0">
                <a:solidFill>
                  <a:srgbClr val="FF0000"/>
                </a:solidFill>
                <a:cs typeface="Calibri"/>
              </a:rPr>
              <a:t>FUNGSI TINGKAT BUNGA</a:t>
            </a: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endParaRPr sz="7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9586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 txBox="1"/>
          <p:nvPr/>
        </p:nvSpPr>
        <p:spPr>
          <a:xfrm>
            <a:off x="8521700" y="6192139"/>
            <a:ext cx="617220" cy="6417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ct val="101725"/>
              </a:lnSpc>
              <a:spcBef>
                <a:spcPts val="1007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3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447800"/>
            <a:ext cx="7737293" cy="4343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marR="26730" indent="-342900" algn="just">
              <a:lnSpc>
                <a:spcPts val="2400"/>
              </a:lnSpc>
              <a:spcBef>
                <a:spcPts val="97"/>
              </a:spcBef>
              <a:buFont typeface="Arial" panose="020B0604020202020204" pitchFamily="34" charset="0"/>
              <a:buChar char="•"/>
            </a:pPr>
            <a:r>
              <a:rPr lang="x-none" sz="2000" b="1" smtClean="0">
                <a:latin typeface="Times New Roman"/>
                <a:cs typeface="Times New Roman"/>
              </a:rPr>
              <a:t>Permintaan tabungan</a:t>
            </a:r>
          </a:p>
          <a:p>
            <a:pPr marL="355600" marR="26730" indent="-342900" algn="just">
              <a:lnSpc>
                <a:spcPts val="2400"/>
              </a:lnSpc>
              <a:spcBef>
                <a:spcPts val="97"/>
              </a:spcBef>
              <a:buFont typeface="Wingdings" panose="05000000000000000000" pitchFamily="2" charset="2"/>
              <a:buChar char="q"/>
            </a:pPr>
            <a:r>
              <a:rPr lang="x-none" sz="2000" smtClean="0">
                <a:latin typeface="Times New Roman"/>
                <a:cs typeface="Times New Roman"/>
              </a:rPr>
              <a:t>apabila tingkat bunga 15%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 b="1" smtClean="0">
                <a:latin typeface="Times New Roman"/>
                <a:cs typeface="Times New Roman"/>
              </a:rPr>
              <a:t>      </a:t>
            </a:r>
            <a:r>
              <a:rPr lang="x-none" sz="2000" smtClean="0">
                <a:latin typeface="Times New Roman"/>
                <a:cs typeface="Times New Roman"/>
              </a:rPr>
              <a:t>pertahun dan volume tabungan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 b="1" smtClean="0">
                <a:latin typeface="Times New Roman"/>
                <a:cs typeface="Times New Roman"/>
              </a:rPr>
              <a:t>      </a:t>
            </a:r>
            <a:r>
              <a:rPr lang="x-none" sz="2000" smtClean="0">
                <a:latin typeface="Times New Roman"/>
                <a:cs typeface="Times New Roman"/>
              </a:rPr>
              <a:t>250 juta. </a:t>
            </a:r>
            <a:r>
              <a:rPr lang="id-ID" sz="2000" dirty="0" smtClean="0">
                <a:latin typeface="Times New Roman"/>
                <a:cs typeface="Times New Roman"/>
              </a:rPr>
              <a:t>J</a:t>
            </a:r>
            <a:r>
              <a:rPr lang="x-none" sz="2000" smtClean="0">
                <a:latin typeface="Times New Roman"/>
                <a:cs typeface="Times New Roman"/>
              </a:rPr>
              <a:t>ika bunga tabungan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 smtClean="0">
                <a:latin typeface="Times New Roman"/>
                <a:cs typeface="Times New Roman"/>
              </a:rPr>
              <a:t>      turun menjadi 5% pertahun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 smtClean="0">
                <a:latin typeface="Times New Roman"/>
                <a:cs typeface="Times New Roman"/>
              </a:rPr>
              <a:t>      maka volume tabungan turun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 smtClean="0">
                <a:latin typeface="Times New Roman"/>
                <a:cs typeface="Times New Roman"/>
              </a:rPr>
              <a:t>      menjadi 150 juta.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endParaRPr lang="x-none" sz="2000">
              <a:latin typeface="Times New Roman"/>
              <a:cs typeface="Times New Roman"/>
            </a:endParaRPr>
          </a:p>
          <a:p>
            <a:pPr marL="355600" marR="26730" indent="-342900" algn="just">
              <a:lnSpc>
                <a:spcPts val="2400"/>
              </a:lnSpc>
              <a:spcBef>
                <a:spcPts val="97"/>
              </a:spcBef>
              <a:buFont typeface="Wingdings" panose="05000000000000000000" pitchFamily="2" charset="2"/>
              <a:buChar char="q"/>
            </a:pPr>
            <a:r>
              <a:rPr lang="id-ID" sz="2000" dirty="0" smtClean="0">
                <a:latin typeface="Times New Roman"/>
                <a:cs typeface="Times New Roman"/>
              </a:rPr>
              <a:t>T</a:t>
            </a:r>
            <a:r>
              <a:rPr lang="x-none" sz="2000" smtClean="0">
                <a:latin typeface="Times New Roman"/>
                <a:cs typeface="Times New Roman"/>
              </a:rPr>
              <a:t>ingkat bunga tinggi mendorong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 smtClean="0">
                <a:latin typeface="Times New Roman"/>
                <a:cs typeface="Times New Roman"/>
              </a:rPr>
              <a:t>      perusahaan menggunakan dana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>
                <a:latin typeface="Times New Roman"/>
                <a:cs typeface="Times New Roman"/>
              </a:rPr>
              <a:t> </a:t>
            </a:r>
            <a:r>
              <a:rPr lang="x-none" sz="2000" smtClean="0">
                <a:latin typeface="Times New Roman"/>
                <a:cs typeface="Times New Roman"/>
              </a:rPr>
              <a:t>     internal daripada pinjam bank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>
                <a:latin typeface="Times New Roman"/>
                <a:cs typeface="Times New Roman"/>
              </a:rPr>
              <a:t> </a:t>
            </a:r>
            <a:r>
              <a:rPr lang="x-none" sz="2000" smtClean="0">
                <a:latin typeface="Times New Roman"/>
                <a:cs typeface="Times New Roman"/>
              </a:rPr>
              <a:t>     begitu juga sebaliknya</a:t>
            </a:r>
          </a:p>
          <a:p>
            <a:pPr marL="355600" marR="26730" indent="-342900" algn="just">
              <a:lnSpc>
                <a:spcPts val="2400"/>
              </a:lnSpc>
              <a:spcBef>
                <a:spcPts val="97"/>
              </a:spcBef>
              <a:buFont typeface="Wingdings" panose="05000000000000000000" pitchFamily="2" charset="2"/>
              <a:buChar char="q"/>
            </a:pPr>
            <a:endParaRPr lang="x-none" sz="2000" smtClean="0">
              <a:latin typeface="Times New Roman"/>
              <a:cs typeface="Times New Roman"/>
            </a:endParaRP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endParaRPr lang="x-none" sz="2000" smtClean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474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2"/>
          <p:cNvSpPr txBox="1"/>
          <p:nvPr/>
        </p:nvSpPr>
        <p:spPr>
          <a:xfrm>
            <a:off x="307340" y="409322"/>
            <a:ext cx="8145458" cy="65017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5400" b="1" dirty="0" smtClean="0">
                <a:solidFill>
                  <a:srgbClr val="FF0000"/>
                </a:solidFill>
                <a:cs typeface="Calibri"/>
              </a:rPr>
              <a:t>Penentuan tingkat bunga :</a:t>
            </a: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5400" b="1" dirty="0" smtClean="0">
                <a:solidFill>
                  <a:srgbClr val="FF0000"/>
                </a:solidFill>
                <a:cs typeface="Calibri"/>
              </a:rPr>
              <a:t>Teori Klasik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74" t="36942" r="45901" b="13130"/>
          <a:stretch/>
        </p:blipFill>
        <p:spPr bwMode="auto">
          <a:xfrm>
            <a:off x="4800600" y="1905000"/>
            <a:ext cx="3352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13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6"/>
          <p:cNvSpPr txBox="1"/>
          <p:nvPr/>
        </p:nvSpPr>
        <p:spPr>
          <a:xfrm>
            <a:off x="8521700" y="6192139"/>
            <a:ext cx="617220" cy="64173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>
              <a:lnSpc>
                <a:spcPts val="1000"/>
              </a:lnSpc>
            </a:pPr>
            <a:endParaRPr sz="1000" dirty="0"/>
          </a:p>
          <a:p>
            <a:pPr>
              <a:lnSpc>
                <a:spcPct val="101725"/>
              </a:lnSpc>
              <a:spcBef>
                <a:spcPts val="1007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4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066800"/>
            <a:ext cx="7737293" cy="47244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355600" marR="26730" indent="-342900" algn="just">
              <a:lnSpc>
                <a:spcPts val="2400"/>
              </a:lnSpc>
              <a:spcBef>
                <a:spcPts val="97"/>
              </a:spcBef>
              <a:buFont typeface="Arial" panose="020B0604020202020204" pitchFamily="34" charset="0"/>
              <a:buChar char="•"/>
            </a:pPr>
            <a:r>
              <a:rPr lang="x-none" sz="2000" b="1" smtClean="0">
                <a:latin typeface="Times New Roman"/>
                <a:cs typeface="Times New Roman"/>
              </a:rPr>
              <a:t>Penawaran Investasi</a:t>
            </a:r>
          </a:p>
          <a:p>
            <a:pPr marL="355600" marR="26730" indent="-342900" algn="just">
              <a:lnSpc>
                <a:spcPts val="2400"/>
              </a:lnSpc>
              <a:spcBef>
                <a:spcPts val="97"/>
              </a:spcBef>
              <a:buFont typeface="Wingdings" panose="05000000000000000000" pitchFamily="2" charset="2"/>
              <a:buChar char="q"/>
            </a:pPr>
            <a:r>
              <a:rPr lang="id-ID" sz="2000" dirty="0" smtClean="0">
                <a:latin typeface="Times New Roman"/>
                <a:cs typeface="Times New Roman"/>
              </a:rPr>
              <a:t>P</a:t>
            </a:r>
            <a:r>
              <a:rPr lang="x-none" sz="2000" smtClean="0">
                <a:latin typeface="Times New Roman"/>
                <a:cs typeface="Times New Roman"/>
              </a:rPr>
              <a:t>ada tingkat bunga 15% maka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>
                <a:latin typeface="Times New Roman"/>
                <a:cs typeface="Times New Roman"/>
              </a:rPr>
              <a:t> </a:t>
            </a:r>
            <a:r>
              <a:rPr lang="x-none" sz="2000" smtClean="0">
                <a:latin typeface="Times New Roman"/>
                <a:cs typeface="Times New Roman"/>
              </a:rPr>
              <a:t>     jumlah pengeluaran investasi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>
                <a:latin typeface="Times New Roman"/>
                <a:cs typeface="Times New Roman"/>
              </a:rPr>
              <a:t> </a:t>
            </a:r>
            <a:r>
              <a:rPr lang="x-none" sz="2000" smtClean="0">
                <a:latin typeface="Times New Roman"/>
                <a:cs typeface="Times New Roman"/>
              </a:rPr>
              <a:t>     yang diminta oleh bisnis 200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>
                <a:latin typeface="Times New Roman"/>
                <a:cs typeface="Times New Roman"/>
              </a:rPr>
              <a:t> </a:t>
            </a:r>
            <a:r>
              <a:rPr lang="x-none" sz="2000" smtClean="0">
                <a:latin typeface="Times New Roman"/>
                <a:cs typeface="Times New Roman"/>
              </a:rPr>
              <a:t>     juta per tahun. </a:t>
            </a:r>
            <a:r>
              <a:rPr lang="id-ID" sz="2000" dirty="0" smtClean="0">
                <a:latin typeface="Times New Roman"/>
                <a:cs typeface="Times New Roman"/>
              </a:rPr>
              <a:t>J</a:t>
            </a:r>
            <a:r>
              <a:rPr lang="x-none" sz="2000" smtClean="0">
                <a:latin typeface="Times New Roman"/>
                <a:cs typeface="Times New Roman"/>
              </a:rPr>
              <a:t>ika tingkat 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>
                <a:latin typeface="Times New Roman"/>
                <a:cs typeface="Times New Roman"/>
              </a:rPr>
              <a:t> </a:t>
            </a:r>
            <a:r>
              <a:rPr lang="x-none" sz="2000" smtClean="0">
                <a:latin typeface="Times New Roman"/>
                <a:cs typeface="Times New Roman"/>
              </a:rPr>
              <a:t>     bunga turun menjadi 5% maka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>
                <a:latin typeface="Times New Roman"/>
                <a:cs typeface="Times New Roman"/>
              </a:rPr>
              <a:t> </a:t>
            </a:r>
            <a:r>
              <a:rPr lang="x-none" sz="2000" smtClean="0">
                <a:latin typeface="Times New Roman"/>
                <a:cs typeface="Times New Roman"/>
              </a:rPr>
              <a:t>     pengeluaran investasi yang 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x-none" sz="2000">
                <a:latin typeface="Times New Roman"/>
                <a:cs typeface="Times New Roman"/>
              </a:rPr>
              <a:t> </a:t>
            </a:r>
            <a:r>
              <a:rPr lang="x-none" sz="2000" smtClean="0">
                <a:latin typeface="Times New Roman"/>
                <a:cs typeface="Times New Roman"/>
              </a:rPr>
              <a:t>     diminta pasar 300 juta.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endParaRPr lang="x-none" sz="2000">
              <a:latin typeface="Times New Roman"/>
              <a:cs typeface="Times New Roman"/>
            </a:endParaRPr>
          </a:p>
          <a:p>
            <a:pPr marL="355600" marR="26730" indent="-342900" algn="just">
              <a:lnSpc>
                <a:spcPts val="2400"/>
              </a:lnSpc>
              <a:spcBef>
                <a:spcPts val="97"/>
              </a:spcBef>
              <a:buFont typeface="Wingdings" panose="05000000000000000000" pitchFamily="2" charset="2"/>
              <a:buChar char="q"/>
            </a:pPr>
            <a:r>
              <a:rPr lang="id-ID" sz="2000" dirty="0" smtClean="0">
                <a:latin typeface="Times New Roman"/>
                <a:cs typeface="Times New Roman"/>
              </a:rPr>
              <a:t>Pengambilan keputusan sangat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id-ID" sz="2000" dirty="0">
                <a:latin typeface="Times New Roman"/>
                <a:cs typeface="Times New Roman"/>
              </a:rPr>
              <a:t> </a:t>
            </a:r>
            <a:r>
              <a:rPr lang="id-ID" sz="2000" dirty="0" smtClean="0">
                <a:latin typeface="Times New Roman"/>
                <a:cs typeface="Times New Roman"/>
              </a:rPr>
              <a:t>    komplek dan mempertimbangkan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id-ID" sz="2000" dirty="0">
                <a:latin typeface="Times New Roman"/>
                <a:cs typeface="Times New Roman"/>
              </a:rPr>
              <a:t> </a:t>
            </a:r>
            <a:r>
              <a:rPr lang="id-ID" sz="2000" dirty="0" smtClean="0">
                <a:latin typeface="Times New Roman"/>
                <a:cs typeface="Times New Roman"/>
              </a:rPr>
              <a:t>    biaya modal sehingga memerlukan</a:t>
            </a: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r>
              <a:rPr lang="id-ID" sz="2000" dirty="0">
                <a:latin typeface="Times New Roman"/>
                <a:cs typeface="Times New Roman"/>
              </a:rPr>
              <a:t> </a:t>
            </a:r>
            <a:r>
              <a:rPr lang="id-ID" sz="2000" dirty="0" smtClean="0">
                <a:latin typeface="Times New Roman"/>
                <a:cs typeface="Times New Roman"/>
              </a:rPr>
              <a:t>    perencanaan yang baik.</a:t>
            </a:r>
            <a:endParaRPr lang="x-none" sz="2000" smtClean="0">
              <a:latin typeface="Times New Roman"/>
              <a:cs typeface="Times New Roman"/>
            </a:endParaRPr>
          </a:p>
          <a:p>
            <a:pPr marL="355600" marR="26730" indent="-342900" algn="just">
              <a:lnSpc>
                <a:spcPts val="2400"/>
              </a:lnSpc>
              <a:spcBef>
                <a:spcPts val="97"/>
              </a:spcBef>
              <a:buFont typeface="Wingdings" panose="05000000000000000000" pitchFamily="2" charset="2"/>
              <a:buChar char="q"/>
            </a:pPr>
            <a:endParaRPr lang="x-none" sz="2000" smtClean="0">
              <a:latin typeface="Times New Roman"/>
              <a:cs typeface="Times New Roman"/>
            </a:endParaRPr>
          </a:p>
          <a:p>
            <a:pPr marL="12700" marR="26730" algn="just">
              <a:lnSpc>
                <a:spcPts val="2400"/>
              </a:lnSpc>
              <a:spcBef>
                <a:spcPts val="97"/>
              </a:spcBef>
            </a:pPr>
            <a:endParaRPr lang="x-none" sz="2000" smtClean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47465" y="6449377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6257" y="6465252"/>
            <a:ext cx="775640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0" t="34795" r="46986" b="10972"/>
          <a:stretch/>
        </p:blipFill>
        <p:spPr bwMode="auto">
          <a:xfrm>
            <a:off x="4572000" y="1371601"/>
            <a:ext cx="370155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410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10384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Keseimbangan tingkat bunga : teori klasik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76400"/>
            <a:ext cx="8101737" cy="4495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sz="1800" dirty="0" err="1" smtClean="0">
                <a:latin typeface="Cambria"/>
                <a:cs typeface="Cambria"/>
              </a:rPr>
              <a:t>Keseimbangan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antara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tingkat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bunga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pasar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ditentukan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oleh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penawaran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tabungan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permintaan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investasi</a:t>
            </a:r>
            <a:endParaRPr sz="1800" dirty="0" smtClean="0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endParaRPr lang="x-none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z="1800" smtClean="0">
                <a:latin typeface="Cambria"/>
                <a:cs typeface="Cambria"/>
              </a:rPr>
              <a:t>KELEMAHAN TEORI KLASIK</a:t>
            </a:r>
          </a:p>
          <a:p>
            <a:pPr marL="869950" marR="6213" lvl="1" indent="-400050" algn="just">
              <a:lnSpc>
                <a:spcPts val="2160"/>
              </a:lnSpc>
              <a:spcBef>
                <a:spcPts val="98"/>
              </a:spcBef>
              <a:buFont typeface="+mj-lt"/>
              <a:buAutoNum type="romanLcPeriod"/>
            </a:pPr>
            <a:r>
              <a:rPr lang="x-none" smtClean="0">
                <a:latin typeface="Cambria"/>
                <a:cs typeface="Cambria"/>
              </a:rPr>
              <a:t>Hanya berkonsentrasi pada tabungan</a:t>
            </a:r>
          </a:p>
          <a:p>
            <a:pPr marL="469900" marR="6213" lvl="1" algn="just">
              <a:lnSpc>
                <a:spcPts val="21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dan investasi tanpa memperhatikan</a:t>
            </a:r>
          </a:p>
          <a:p>
            <a:pPr marL="469900" marR="6213" lvl="1" algn="just">
              <a:lnSpc>
                <a:spcPts val="21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pendapatan yang menentukan besar</a:t>
            </a:r>
          </a:p>
          <a:p>
            <a:pPr marL="469900" marR="6213" lvl="1" algn="just">
              <a:lnSpc>
                <a:spcPts val="21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nya tabungan.</a:t>
            </a:r>
          </a:p>
          <a:p>
            <a:pPr marL="869950" marR="6213" lvl="1" indent="-400050" algn="just">
              <a:lnSpc>
                <a:spcPts val="2160"/>
              </a:lnSpc>
              <a:spcBef>
                <a:spcPts val="98"/>
              </a:spcBef>
              <a:buAutoNum type="romanLcPeriod" startAt="2"/>
            </a:pPr>
            <a:r>
              <a:rPr lang="id-ID" dirty="0" smtClean="0">
                <a:latin typeface="Cambria"/>
                <a:cs typeface="Cambria"/>
              </a:rPr>
              <a:t>T</a:t>
            </a:r>
            <a:r>
              <a:rPr lang="x-none" smtClean="0">
                <a:latin typeface="Cambria"/>
                <a:cs typeface="Cambria"/>
              </a:rPr>
              <a:t>abungan tidak identik dengan </a:t>
            </a:r>
          </a:p>
          <a:p>
            <a:pPr marL="469900" marR="6213" lvl="1" algn="just">
              <a:lnSpc>
                <a:spcPts val="21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investasi.</a:t>
            </a:r>
          </a:p>
          <a:p>
            <a:pPr marL="869950" marR="6213" lvl="1" indent="-400050" algn="just">
              <a:lnSpc>
                <a:spcPts val="2160"/>
              </a:lnSpc>
              <a:spcBef>
                <a:spcPts val="98"/>
              </a:spcBef>
              <a:buAutoNum type="romanLcPeriod" startAt="3"/>
            </a:pPr>
            <a:r>
              <a:rPr lang="id-ID" dirty="0" smtClean="0">
                <a:latin typeface="Cambria"/>
                <a:cs typeface="Cambria"/>
              </a:rPr>
              <a:t>L</a:t>
            </a:r>
            <a:r>
              <a:rPr lang="x-none" smtClean="0">
                <a:latin typeface="Cambria"/>
                <a:cs typeface="Cambria"/>
              </a:rPr>
              <a:t>ebih cenderung menekankan</a:t>
            </a:r>
          </a:p>
          <a:p>
            <a:pPr marL="469900" marR="6213" lvl="1" algn="just">
              <a:lnSpc>
                <a:spcPts val="21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bisnis sebagai peminjam pokok</a:t>
            </a:r>
          </a:p>
          <a:p>
            <a:pPr marL="469900" marR="6213" lvl="1" algn="just">
              <a:lnSpc>
                <a:spcPts val="216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  dalam pasar. </a:t>
            </a:r>
          </a:p>
          <a:p>
            <a:pPr marL="869950" marR="6213" lvl="1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endParaRPr lang="x-none" smtClean="0">
              <a:latin typeface="Cambria"/>
              <a:cs typeface="Cambria"/>
            </a:endParaRPr>
          </a:p>
          <a:p>
            <a:pPr marL="412750" marR="6213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endParaRPr sz="1800" dirty="0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>
                <a:solidFill>
                  <a:srgbClr val="888888"/>
                </a:solidFill>
                <a:latin typeface="Calibri"/>
                <a:cs typeface="Calibri"/>
              </a:rPr>
              <a:t>5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6" t="40824" r="54355" b="10979"/>
          <a:stretch/>
        </p:blipFill>
        <p:spPr bwMode="auto">
          <a:xfrm>
            <a:off x="5209309" y="2438400"/>
            <a:ext cx="3096491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241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10384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Teori preferensi likuiditas </a:t>
            </a: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tingkat bunga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752600"/>
            <a:ext cx="8101737" cy="4495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sz="1800" b="1" dirty="0" err="1" smtClean="0">
                <a:latin typeface="Cambria"/>
                <a:cs typeface="Cambria"/>
              </a:rPr>
              <a:t>Permintaan</a:t>
            </a:r>
            <a:r>
              <a:rPr sz="1800" b="1" dirty="0" smtClean="0">
                <a:latin typeface="Cambria"/>
                <a:cs typeface="Cambria"/>
              </a:rPr>
              <a:t> </a:t>
            </a:r>
            <a:r>
              <a:rPr sz="1800" b="1" dirty="0" err="1" smtClean="0">
                <a:latin typeface="Cambria"/>
                <a:cs typeface="Cambria"/>
              </a:rPr>
              <a:t>Likuiditas</a:t>
            </a:r>
            <a:endParaRPr b="1" dirty="0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      2 macam investasi yang dikembangkan adalah uang &amp; obligasi</a:t>
            </a:r>
            <a:endParaRPr lang="x-none" smtClean="0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endParaRPr lang="x-none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smtClean="0">
                <a:latin typeface="Cambria"/>
                <a:cs typeface="Cambria"/>
              </a:rPr>
              <a:t>3 motif yang mendorong orang melakukan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permintaan uang :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      1.  Motif transaksi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2.  Motif berjaga-jaga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3.  Motif spekulasi </a:t>
            </a:r>
          </a:p>
          <a:p>
            <a:pPr marL="412750" marR="6213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endParaRPr sz="1800" dirty="0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>
                <a:solidFill>
                  <a:srgbClr val="888888"/>
                </a:solidFill>
                <a:latin typeface="Calibri"/>
                <a:cs typeface="Calibri"/>
              </a:rPr>
              <a:t>6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04" t="45303" r="53624" b="12576"/>
          <a:stretch/>
        </p:blipFill>
        <p:spPr bwMode="auto">
          <a:xfrm>
            <a:off x="5181600" y="2743200"/>
            <a:ext cx="3271198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5697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10384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Keseimbangan tingkat bunga</a:t>
            </a: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Teori Preferensi Likuiditas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76400"/>
            <a:ext cx="8101737" cy="4495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sz="1800" b="1" dirty="0" err="1" smtClean="0">
                <a:latin typeface="Cambria"/>
                <a:cs typeface="Cambria"/>
              </a:rPr>
              <a:t>Penawaran</a:t>
            </a:r>
            <a:r>
              <a:rPr sz="1800" b="1" dirty="0" smtClean="0">
                <a:latin typeface="Cambria"/>
                <a:cs typeface="Cambria"/>
              </a:rPr>
              <a:t> </a:t>
            </a:r>
            <a:r>
              <a:rPr sz="1800" b="1" dirty="0" err="1" smtClean="0">
                <a:latin typeface="Cambria"/>
                <a:cs typeface="Cambria"/>
              </a:rPr>
              <a:t>Uang</a:t>
            </a:r>
            <a:r>
              <a:rPr sz="1800" b="1" dirty="0" smtClean="0">
                <a:latin typeface="Cambria"/>
                <a:cs typeface="Cambria"/>
              </a:rPr>
              <a:t> : </a:t>
            </a:r>
            <a:r>
              <a:rPr sz="1800" dirty="0" err="1" smtClean="0">
                <a:latin typeface="Cambria"/>
                <a:cs typeface="Cambria"/>
              </a:rPr>
              <a:t>penawaran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uang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dikendalikan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oleh</a:t>
            </a:r>
            <a:r>
              <a:rPr sz="1800" dirty="0" smtClean="0">
                <a:latin typeface="Cambria"/>
                <a:cs typeface="Cambria"/>
              </a:rPr>
              <a:t> bank </a:t>
            </a:r>
            <a:r>
              <a:rPr sz="1800" dirty="0" err="1" smtClean="0">
                <a:latin typeface="Cambria"/>
                <a:cs typeface="Cambria"/>
              </a:rPr>
              <a:t>sentral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dan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diatur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oleh</a:t>
            </a:r>
            <a:r>
              <a:rPr sz="1800" dirty="0" smtClean="0">
                <a:latin typeface="Cambria"/>
                <a:cs typeface="Cambria"/>
              </a:rPr>
              <a:t> </a:t>
            </a:r>
            <a:r>
              <a:rPr sz="1800" dirty="0" err="1" smtClean="0">
                <a:latin typeface="Cambria"/>
                <a:cs typeface="Cambria"/>
              </a:rPr>
              <a:t>pemerintah</a:t>
            </a:r>
            <a:r>
              <a:rPr sz="1800" dirty="0" smtClean="0">
                <a:latin typeface="Cambria"/>
                <a:cs typeface="Cambria"/>
              </a:rPr>
              <a:t>.</a:t>
            </a:r>
            <a:endParaRPr b="1" dirty="0">
              <a:latin typeface="Cambria"/>
              <a:cs typeface="Cambria"/>
            </a:endParaRP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b="1" smtClean="0">
                <a:latin typeface="Cambria"/>
                <a:cs typeface="Cambria"/>
              </a:rPr>
              <a:t>      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z="1800" b="1" smtClean="0">
                <a:latin typeface="Cambria"/>
                <a:cs typeface="Cambria"/>
              </a:rPr>
              <a:t>KRITIK TEORI PREFERENSI LIKUIDITAS</a:t>
            </a: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Wingdings" panose="05000000000000000000" pitchFamily="2" charset="2"/>
              <a:buChar char="v"/>
            </a:pPr>
            <a:r>
              <a:rPr lang="x-none" smtClean="0">
                <a:latin typeface="Cambria"/>
                <a:cs typeface="Cambria"/>
              </a:rPr>
              <a:t>Hanya menentukan tingkat bunga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mtClean="0">
                <a:latin typeface="Cambria"/>
                <a:cs typeface="Cambria"/>
              </a:rPr>
              <a:t>      dalam jangka pendek dengan 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z="1800">
                <a:latin typeface="Cambria"/>
                <a:cs typeface="Cambria"/>
              </a:rPr>
              <a:t> </a:t>
            </a:r>
            <a:r>
              <a:rPr lang="x-none" sz="1800" smtClean="0">
                <a:latin typeface="Cambria"/>
                <a:cs typeface="Cambria"/>
              </a:rPr>
              <a:t>     asumsi pendapatan stabil.</a:t>
            </a:r>
            <a:endParaRPr lang="x-none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Wingdings" panose="05000000000000000000" pitchFamily="2" charset="2"/>
              <a:buChar char="v"/>
            </a:pPr>
            <a:r>
              <a:rPr lang="id-ID" sz="1800" dirty="0" smtClean="0">
                <a:latin typeface="Cambria"/>
                <a:cs typeface="Cambria"/>
              </a:rPr>
              <a:t>H</a:t>
            </a:r>
            <a:r>
              <a:rPr lang="x-none" sz="1800" smtClean="0">
                <a:latin typeface="Cambria"/>
                <a:cs typeface="Cambria"/>
              </a:rPr>
              <a:t>anya mempertimbangkan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pertimbangan dan penawaran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sz="1800">
                <a:latin typeface="Cambria"/>
                <a:cs typeface="Cambria"/>
              </a:rPr>
              <a:t> </a:t>
            </a:r>
            <a:r>
              <a:rPr lang="x-none" sz="1800" smtClean="0">
                <a:latin typeface="Cambria"/>
                <a:cs typeface="Cambria"/>
              </a:rPr>
              <a:t>     uang.</a:t>
            </a: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Wingdings" panose="05000000000000000000" pitchFamily="2" charset="2"/>
              <a:buChar char="v"/>
            </a:pPr>
            <a:endParaRPr sz="1800" dirty="0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7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7" t="50000" r="45899" b="10153"/>
          <a:stretch/>
        </p:blipFill>
        <p:spPr bwMode="auto">
          <a:xfrm>
            <a:off x="5104237" y="2667000"/>
            <a:ext cx="3337675" cy="3066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50174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Teori Dana Pinjaman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219200"/>
            <a:ext cx="8101737" cy="4953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sz="1800" b="1" dirty="0" err="1" smtClean="0">
                <a:latin typeface="Cambria"/>
                <a:cs typeface="Cambria"/>
              </a:rPr>
              <a:t>Permintaan</a:t>
            </a:r>
            <a:r>
              <a:rPr sz="1800" b="1" dirty="0" smtClean="0">
                <a:latin typeface="Cambria"/>
                <a:cs typeface="Cambria"/>
              </a:rPr>
              <a:t> dana </a:t>
            </a:r>
            <a:r>
              <a:rPr sz="1800" b="1" dirty="0" err="1" smtClean="0">
                <a:latin typeface="Cambria"/>
                <a:cs typeface="Cambria"/>
              </a:rPr>
              <a:t>pinjaman</a:t>
            </a:r>
            <a:r>
              <a:rPr sz="1800" b="1" dirty="0" smtClean="0">
                <a:latin typeface="Cambria"/>
                <a:cs typeface="Cambria"/>
              </a:rPr>
              <a:t> 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>
                <a:latin typeface="Cambria"/>
                <a:cs typeface="Cambria"/>
              </a:rPr>
              <a:t> </a:t>
            </a:r>
            <a:r>
              <a:rPr lang="x-none" smtClean="0">
                <a:latin typeface="Cambria"/>
                <a:cs typeface="Cambria"/>
              </a:rPr>
              <a:t>     Faktor yang menentukan :</a:t>
            </a:r>
          </a:p>
          <a:p>
            <a:pPr marL="869950" marR="6213" lvl="1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r>
              <a:rPr lang="x-none" smtClean="0">
                <a:latin typeface="Cambria"/>
                <a:cs typeface="Cambria"/>
              </a:rPr>
              <a:t>Permintaan untuk pinjaman. </a:t>
            </a:r>
          </a:p>
          <a:p>
            <a:pPr marL="869950" marR="6213" lvl="1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r>
              <a:rPr lang="id-ID" dirty="0" smtClean="0">
                <a:latin typeface="Cambria"/>
                <a:cs typeface="Cambria"/>
              </a:rPr>
              <a:t>P</a:t>
            </a:r>
            <a:r>
              <a:rPr lang="x-none" smtClean="0">
                <a:latin typeface="Cambria"/>
                <a:cs typeface="Cambria"/>
              </a:rPr>
              <a:t>ermintaan pinjaman oleh unit bisnis</a:t>
            </a:r>
          </a:p>
          <a:p>
            <a:pPr marL="869950" marR="6213" lvl="1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r>
              <a:rPr lang="id-ID" dirty="0" smtClean="0">
                <a:latin typeface="Cambria"/>
                <a:cs typeface="Cambria"/>
              </a:rPr>
              <a:t>P</a:t>
            </a:r>
            <a:r>
              <a:rPr lang="x-none" smtClean="0">
                <a:latin typeface="Cambria"/>
                <a:cs typeface="Cambria"/>
              </a:rPr>
              <a:t>ermintaan pinjaman untuk pemerintah</a:t>
            </a:r>
          </a:p>
          <a:p>
            <a:pPr marL="469900" marR="6213" lvl="1" algn="just">
              <a:lnSpc>
                <a:spcPct val="150000"/>
              </a:lnSpc>
              <a:spcBef>
                <a:spcPts val="98"/>
              </a:spcBef>
            </a:pPr>
            <a:endParaRPr lang="x-none" b="1">
              <a:latin typeface="Cambria"/>
              <a:cs typeface="Cambria"/>
            </a:endParaRPr>
          </a:p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r>
              <a:rPr lang="x-none" b="1" smtClean="0">
                <a:latin typeface="Cambria"/>
                <a:cs typeface="Cambria"/>
              </a:rPr>
              <a:t>Penawaran dana pinjaman</a:t>
            </a:r>
          </a:p>
          <a:p>
            <a:pPr marL="12700" marR="6213" algn="just">
              <a:lnSpc>
                <a:spcPct val="150000"/>
              </a:lnSpc>
              <a:spcBef>
                <a:spcPts val="98"/>
              </a:spcBef>
            </a:pPr>
            <a:r>
              <a:rPr lang="x-none" b="1">
                <a:latin typeface="Cambria"/>
                <a:cs typeface="Cambria"/>
              </a:rPr>
              <a:t> </a:t>
            </a:r>
            <a:r>
              <a:rPr lang="x-none" b="1" smtClean="0">
                <a:latin typeface="Cambria"/>
                <a:cs typeface="Cambria"/>
              </a:rPr>
              <a:t>     </a:t>
            </a:r>
            <a:r>
              <a:rPr lang="x-none" smtClean="0">
                <a:latin typeface="Cambria"/>
                <a:cs typeface="Cambria"/>
              </a:rPr>
              <a:t>Faktor yang menentukan :</a:t>
            </a:r>
          </a:p>
          <a:p>
            <a:pPr marL="869950" marR="6213" lvl="1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r>
              <a:rPr lang="id-ID" dirty="0" smtClean="0">
                <a:latin typeface="Cambria"/>
                <a:cs typeface="Cambria"/>
              </a:rPr>
              <a:t>T</a:t>
            </a:r>
            <a:r>
              <a:rPr lang="x-none" smtClean="0">
                <a:latin typeface="Cambria"/>
                <a:cs typeface="Cambria"/>
              </a:rPr>
              <a:t>abungan domestik</a:t>
            </a:r>
          </a:p>
          <a:p>
            <a:pPr marL="869950" marR="6213" lvl="1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r>
              <a:rPr lang="id-ID" dirty="0" smtClean="0">
                <a:latin typeface="Cambria"/>
                <a:cs typeface="Cambria"/>
              </a:rPr>
              <a:t>P</a:t>
            </a:r>
            <a:r>
              <a:rPr lang="x-none" smtClean="0">
                <a:latin typeface="Cambria"/>
                <a:cs typeface="Cambria"/>
              </a:rPr>
              <a:t>engeluaran kelebihan uang oleh masyarakat</a:t>
            </a:r>
          </a:p>
          <a:p>
            <a:pPr marL="869950" marR="6213" lvl="1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r>
              <a:rPr lang="id-ID" dirty="0" smtClean="0">
                <a:latin typeface="Cambria"/>
                <a:cs typeface="Cambria"/>
              </a:rPr>
              <a:t>D</a:t>
            </a:r>
            <a:r>
              <a:rPr lang="x-none" smtClean="0">
                <a:latin typeface="Cambria"/>
                <a:cs typeface="Cambria"/>
              </a:rPr>
              <a:t>ana sistem perbankan domestik</a:t>
            </a:r>
          </a:p>
          <a:p>
            <a:pPr marL="869950" marR="6213" lvl="1" indent="-400050" algn="just">
              <a:lnSpc>
                <a:spcPct val="150000"/>
              </a:lnSpc>
              <a:spcBef>
                <a:spcPts val="98"/>
              </a:spcBef>
              <a:buFont typeface="+mj-lt"/>
              <a:buAutoNum type="romanLcPeriod"/>
            </a:pPr>
            <a:r>
              <a:rPr lang="id-ID" dirty="0" smtClean="0">
                <a:latin typeface="Cambria"/>
                <a:cs typeface="Cambria"/>
              </a:rPr>
              <a:t>P</a:t>
            </a:r>
            <a:r>
              <a:rPr lang="x-none" smtClean="0">
                <a:latin typeface="Cambria"/>
                <a:cs typeface="Cambria"/>
              </a:rPr>
              <a:t>injam dana ke luar negeri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baseline="2275" dirty="0">
                <a:solidFill>
                  <a:srgbClr val="888888"/>
                </a:solidFill>
                <a:latin typeface="Calibri"/>
                <a:cs typeface="Calibri"/>
              </a:rPr>
              <a:t>8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14130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12"/>
          <p:cNvSpPr txBox="1"/>
          <p:nvPr/>
        </p:nvSpPr>
        <p:spPr>
          <a:xfrm>
            <a:off x="307340" y="409321"/>
            <a:ext cx="8145458" cy="73367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Keseimbangan tingkat bunga</a:t>
            </a:r>
          </a:p>
          <a:p>
            <a:pPr marL="12700" marR="49133" algn="ctr">
              <a:lnSpc>
                <a:spcPts val="4175"/>
              </a:lnSpc>
              <a:spcBef>
                <a:spcPts val="208"/>
              </a:spcBef>
            </a:pPr>
            <a:r>
              <a:rPr lang="id-ID" sz="6600" b="1" baseline="3413" dirty="0" smtClean="0">
                <a:solidFill>
                  <a:srgbClr val="FF0000"/>
                </a:solidFill>
                <a:latin typeface="Calibri" panose="020F0502020204030204" pitchFamily="34" charset="0"/>
                <a:cs typeface="Calibri"/>
              </a:rPr>
              <a:t>Teori dana pinjaman</a:t>
            </a:r>
            <a:endParaRPr lang="id-ID" sz="4800" dirty="0"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6257" y="1600200"/>
            <a:ext cx="8101737" cy="45720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298450" marR="6213" indent="-285750" algn="just">
              <a:lnSpc>
                <a:spcPct val="150000"/>
              </a:lnSpc>
              <a:spcBef>
                <a:spcPts val="98"/>
              </a:spcBef>
              <a:buFont typeface="Arial" panose="020B0604020202020204" pitchFamily="34" charset="0"/>
              <a:buChar char="•"/>
            </a:pPr>
            <a:endParaRPr lang="x-none" smtClean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71265" y="6433502"/>
            <a:ext cx="861576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4" baseline="2275" dirty="0" smtClean="0">
                <a:solidFill>
                  <a:srgbClr val="888888"/>
                </a:solidFill>
                <a:latin typeface="Calibri"/>
                <a:cs typeface="Calibri"/>
              </a:rPr>
              <a:t>M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.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 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K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e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u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9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r>
              <a:rPr sz="1800" spc="-25" baseline="2275" dirty="0" smtClean="0">
                <a:solidFill>
                  <a:srgbClr val="888888"/>
                </a:solidFill>
                <a:latin typeface="Calibri"/>
                <a:cs typeface="Calibri"/>
              </a:rPr>
              <a:t>g</a:t>
            </a:r>
            <a:r>
              <a:rPr sz="1800" spc="4" baseline="2275" dirty="0" smtClean="0">
                <a:solidFill>
                  <a:srgbClr val="888888"/>
                </a:solidFill>
                <a:latin typeface="Calibri"/>
                <a:cs typeface="Calibri"/>
              </a:rPr>
              <a:t>a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6257" y="6449377"/>
            <a:ext cx="775640" cy="177799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13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08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/</a:t>
            </a:r>
            <a:r>
              <a:rPr sz="1800" spc="-9" baseline="2275" dirty="0" smtClean="0">
                <a:solidFill>
                  <a:srgbClr val="888888"/>
                </a:solidFill>
                <a:latin typeface="Calibri"/>
                <a:cs typeface="Calibri"/>
              </a:rPr>
              <a:t>202</a:t>
            </a:r>
            <a:r>
              <a:rPr sz="1800" spc="0" baseline="2275" dirty="0" smtClean="0">
                <a:solidFill>
                  <a:srgbClr val="888888"/>
                </a:solidFill>
                <a:latin typeface="Calibri"/>
                <a:cs typeface="Calibri"/>
              </a:rPr>
              <a:t>0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8509000" y="6465252"/>
            <a:ext cx="125501" cy="177800"/>
          </a:xfrm>
          <a:prstGeom prst="rect">
            <a:avLst/>
          </a:prstGeom>
        </p:spPr>
        <p:txBody>
          <a:bodyPr wrap="square" lIns="0" tIns="0" rIns="0" bIns="0" rtlCol="0">
            <a:noAutofit/>
          </a:bodyPr>
          <a:lstStyle/>
          <a:p>
            <a:pPr marL="12700">
              <a:lnSpc>
                <a:spcPts val="1320"/>
              </a:lnSpc>
              <a:spcBef>
                <a:spcPts val="66"/>
              </a:spcBef>
            </a:pPr>
            <a:r>
              <a:rPr sz="1200" dirty="0" smtClean="0">
                <a:latin typeface="Calibri"/>
                <a:cs typeface="Calibri"/>
              </a:rPr>
              <a:t>9</a:t>
            </a:r>
            <a:endParaRPr sz="1200" dirty="0">
              <a:latin typeface="Calibri"/>
              <a:cs typeface="Calibri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26" t="36811" r="38834" b="11922"/>
          <a:stretch/>
        </p:blipFill>
        <p:spPr bwMode="auto">
          <a:xfrm>
            <a:off x="1828800" y="1981200"/>
            <a:ext cx="58674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0779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4257</TotalTime>
  <Words>733</Words>
  <Application>Microsoft Office PowerPoint</Application>
  <PresentationFormat>On-screen Show (4:3)</PresentationFormat>
  <Paragraphs>224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Susanti</dc:creator>
  <cp:lastModifiedBy>Susanti</cp:lastModifiedBy>
  <cp:revision>94</cp:revision>
  <dcterms:modified xsi:type="dcterms:W3CDTF">2021-01-27T15:45:26Z</dcterms:modified>
</cp:coreProperties>
</file>