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60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5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74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745" y="425990"/>
            <a:ext cx="8911687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Menginstalasi dan Mengakreditasi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706245"/>
            <a:ext cx="9294495" cy="4440555"/>
          </a:xfrm>
        </p:spPr>
        <p:txBody>
          <a:bodyPr>
            <a:noAutofit/>
          </a:bodyPr>
          <a:lstStyle/>
          <a:p>
            <a:r>
              <a:rPr lang="en-US" sz="1700" dirty="0"/>
              <a:t>Menyusun dan mengkaji rencana implementasi sistem di dalam organisasi sesuai dengan skenario yang disepakati pimpinan atau manajemen puncak</a:t>
            </a:r>
          </a:p>
          <a:p>
            <a:r>
              <a:rPr lang="en-US" sz="1700" dirty="0"/>
              <a:t>Menetapkan strategi uji coba melalui penerapan sebuah metodologi yang dapat mengetahui siap tidaknya atau layak tidaknya sistem dimaksud segera diimplementasikan</a:t>
            </a:r>
          </a:p>
          <a:p>
            <a:r>
              <a:rPr lang="en-US" sz="1700" dirty="0"/>
              <a:t>Membangun dan mempersiapkan lingkungan bisnis baik secara strategis maupun teknis dimana sistem yang ada akan diterapkan serta melakukan sejumlah uji coba berdasarkan kasus tertentu</a:t>
            </a:r>
          </a:p>
          <a:p>
            <a:r>
              <a:rPr lang="en-US" sz="1700" dirty="0"/>
              <a:t>Melaksanakan proses konversi dari sistem lama ke yang baru dan melakukan tes terpadu/terintegrasi untuk melihat dampaknya terhadap organisasi</a:t>
            </a:r>
          </a:p>
          <a:p>
            <a:r>
              <a:rPr lang="en-US" sz="1700" dirty="0"/>
              <a:t>Membangun dan menetapkan lokasi test yang menyeluruh serta menyatakan hasil dari uji coba yang dilaksanakan</a:t>
            </a:r>
          </a:p>
          <a:p>
            <a:r>
              <a:rPr lang="en-US" sz="1700" dirty="0"/>
              <a:t>Merekomendasikan peluncuran dan penerapan sistem melalui kegiatan akhir instalasi dan pernyataan kepatuhan terhadap standar akreditasi sistem yang disepakati bersama (misalnya: user acceptance test)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Pengadaan dan Penerapan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Teknologi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Informasi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424262"/>
            <a:ext cx="8915400" cy="4976538"/>
          </a:xfrm>
        </p:spPr>
        <p:txBody>
          <a:bodyPr>
            <a:noAutofit/>
          </a:bodyPr>
          <a:lstStyle/>
          <a:p>
            <a:r>
              <a:rPr lang="en-US" sz="2800" dirty="0"/>
              <a:t>Menentukan Solusi Teknologi</a:t>
            </a:r>
          </a:p>
          <a:p>
            <a:r>
              <a:rPr lang="en-US" sz="2800" dirty="0"/>
              <a:t>Mengadakan dan Menerapkan Piranti Lunak (Software)</a:t>
            </a:r>
          </a:p>
          <a:p>
            <a:r>
              <a:rPr lang="en-US" sz="2800" dirty="0"/>
              <a:t>Mengadakan dan Memelihara Infrastruktur TI</a:t>
            </a:r>
          </a:p>
          <a:p>
            <a:r>
              <a:rPr lang="en-US" sz="2800" dirty="0"/>
              <a:t>Menerapkan dan Mengoperasikan Sistem TI</a:t>
            </a:r>
          </a:p>
          <a:p>
            <a:r>
              <a:rPr lang="en-US" sz="2800" dirty="0"/>
              <a:t>Mengadakan Sumber Daya Teknologi Lainnya</a:t>
            </a:r>
          </a:p>
          <a:p>
            <a:r>
              <a:rPr lang="en-US" sz="2800" dirty="0"/>
              <a:t>Mengelola Perubahan</a:t>
            </a:r>
          </a:p>
          <a:p>
            <a:r>
              <a:rPr lang="en-US" sz="2800" dirty="0"/>
              <a:t>Menginstalasi dan Mengakreditasi Sistem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697" y="459813"/>
            <a:ext cx="8911687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Menentukan Solusi Teknologi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4335" y="1544955"/>
            <a:ext cx="9667875" cy="3347720"/>
          </a:xfrm>
        </p:spPr>
        <p:txBody>
          <a:bodyPr anchor="ctr">
            <a:noAutofit/>
          </a:bodyPr>
          <a:lstStyle/>
          <a:p>
            <a:pPr marL="457200" indent="635" algn="just" fontAlgn="auto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400" dirty="0" smtClean="0"/>
              <a:t>Menentukan solusi teknologi yang tepat serta strategi pengadaan dan pembangunannya harus didasarkan pada:</a:t>
            </a:r>
          </a:p>
          <a:p>
            <a:pPr marL="909955" indent="-452755" algn="just" fontAlgn="auto">
              <a:spcBef>
                <a:spcPts val="0"/>
              </a:spcBef>
              <a:buFont typeface="Wingdings" panose="05000000000000000000" pitchFamily="2" charset="2"/>
              <a:buAutoNum type="arabicPeriod"/>
            </a:pPr>
            <a:r>
              <a:rPr lang="en-US" sz="2400" dirty="0" smtClean="0"/>
              <a:t>Deskripsi kebutuhan yang jelas, detail, dan akurat.</a:t>
            </a:r>
          </a:p>
          <a:p>
            <a:pPr marL="909955" indent="-452755" algn="just" fontAlgn="auto">
              <a:spcBef>
                <a:spcPts val="0"/>
              </a:spcBef>
              <a:buFont typeface="Wingdings" panose="05000000000000000000" pitchFamily="2" charset="2"/>
              <a:buAutoNum type="arabicPeriod"/>
            </a:pPr>
            <a:r>
              <a:rPr lang="en-US" sz="2400" dirty="0" smtClean="0"/>
              <a:t>Memperhatikan sejumlah aspek mendasar seperti:</a:t>
            </a:r>
          </a:p>
          <a:p>
            <a:pPr marL="909955" indent="-452755" algn="just" fontAlgn="auto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2400" dirty="0" smtClean="0"/>
              <a:t>	perhitungan cost-benefit, analisa resiko, ekspektasi pemangku kepentingan, kompleksitas arsitektur, dan lain sebagainya.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510" y="401225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Mengadakan dan Menerapkan </a:t>
            </a:r>
            <a:br>
              <a:rPr lang="en-US" dirty="0">
                <a:sym typeface="+mn-ea"/>
              </a:rPr>
            </a:br>
            <a:r>
              <a:rPr lang="en-US" dirty="0">
                <a:sym typeface="+mn-ea"/>
              </a:rPr>
              <a:t>Piranti Lunak (Software)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495" y="1752600"/>
            <a:ext cx="8915400" cy="4783455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Memahami kebutuhan bisnis atau organisasi dan memetakannyaserta membahasakannya menjadi rancangan spesifikasi TI yang dibutuhkan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Mempersiapkan atau mendefinisikan rancangan detail dan teknis software berdasarkan kebutuhan tersebut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Mendefinisikan kendali atau kontrol yang harus diperhatikan dalam merancang software aplikasi dimaksud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Memetakan, merekayasa, dan merancang fungsi serta proses bisnis baru terkait dengan implementasi software aplikasi yang </a:t>
            </a:r>
            <a:r>
              <a:rPr lang="en-US" sz="2400" dirty="0" err="1" smtClean="0"/>
              <a:t>baru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399" y="624110"/>
            <a:ext cx="9193213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Mengadakan dan Memelihara Infrastruktur 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2133600"/>
            <a:ext cx="8915400" cy="417957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metodologi</a:t>
            </a:r>
            <a:r>
              <a:rPr lang="en-US" sz="2400" dirty="0"/>
              <a:t> formal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endParaRPr lang="en-US" sz="24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penjaminan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software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dipergunakan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referensi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di </a:t>
            </a:r>
            <a:r>
              <a:rPr lang="en-US" sz="2400" dirty="0" err="1"/>
              <a:t>organisasi</a:t>
            </a:r>
            <a:endParaRPr lang="en-US" sz="24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/>
              <a:t>Mengelola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aplikasi</a:t>
            </a:r>
            <a:r>
              <a:rPr lang="en-US" sz="2400" dirty="0"/>
              <a:t> TI yang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dinamis</a:t>
            </a:r>
            <a:r>
              <a:rPr lang="en-US" sz="2400" dirty="0"/>
              <a:t> </a:t>
            </a:r>
            <a:r>
              <a:rPr lang="en-US" sz="2400" dirty="0" err="1"/>
              <a:t>berubah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masa </a:t>
            </a:r>
            <a:r>
              <a:rPr lang="en-US" sz="2400" dirty="0" err="1"/>
              <a:t>ke</a:t>
            </a:r>
            <a:r>
              <a:rPr lang="en-US" sz="2400" dirty="0"/>
              <a:t> masa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pemeliharaan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software </a:t>
            </a:r>
            <a:r>
              <a:rPr lang="en-US" sz="2400" dirty="0" err="1" smtClean="0"/>
              <a:t>aplikasi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344710"/>
            <a:ext cx="10134599" cy="1280890"/>
          </a:xfrm>
        </p:spPr>
        <p:txBody>
          <a:bodyPr/>
          <a:lstStyle/>
          <a:p>
            <a:r>
              <a:rPr lang="en-US" dirty="0">
                <a:sym typeface="+mn-ea"/>
              </a:rPr>
              <a:t>Menerapkan dan Mengoperasikan Sistem TI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270000"/>
            <a:ext cx="9726612" cy="5130800"/>
          </a:xfrm>
        </p:spPr>
        <p:txBody>
          <a:bodyPr>
            <a:noAutofit/>
          </a:bodyPr>
          <a:lstStyle/>
          <a:p>
            <a:r>
              <a:rPr lang="en-US" dirty="0"/>
              <a:t>Mengembangkan strategi penerapan atau operasionalisasi sistem teknologi yang dimiliki berdasarkan sejumlah aspek, seperti: proses bisnis, jenis aplikasi, fungsi organisasi, target pencapaian kinerja, dan lain sebagainya</a:t>
            </a:r>
          </a:p>
          <a:p>
            <a:r>
              <a:rPr lang="en-US" dirty="0"/>
              <a:t>Mengembangkan metodologi untuk menularkan atau mentransfer pengetahuan kepada segenap pemangku kepentingan organisasi</a:t>
            </a:r>
          </a:p>
          <a:p>
            <a:r>
              <a:rPr lang="en-US" dirty="0"/>
              <a:t>Mengembangkan dokumen manual prosedur yang diperlukan pengguna dalam memahami cara kerja sistem dan kiat-kiat menerapkannya</a:t>
            </a:r>
          </a:p>
          <a:p>
            <a:r>
              <a:rPr lang="en-US" dirty="0"/>
              <a:t>Menyusun dokumen panduan teknis pengoperasian dan pengembangan sistem yang diperuntukkan bagi individu atau staf yang telah ditetapkan sebagai penanggung jawab sistem teknologi dimaksud</a:t>
            </a:r>
          </a:p>
          <a:p>
            <a:r>
              <a:rPr lang="en-US" dirty="0"/>
              <a:t>Menyelenggarakan pelatihan yang diikuti oleh seluruh pihak yang telah diproyeksikan untuk menggunakan sistem teknologi yang ada pada teritori organisasi</a:t>
            </a:r>
          </a:p>
          <a:p>
            <a:r>
              <a:rPr lang="en-US" dirty="0"/>
              <a:t>Mengevaluasi hasil pelatihan sekaligus merevisi dokumen standar yang ada agar semakin lama semakin baik, berkualitas, dan kontekstual isi serta kontennya.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Mengadakan Sumber Daya Teknologi Lainnya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2133600"/>
            <a:ext cx="8915400" cy="3952240"/>
          </a:xfrm>
        </p:spPr>
        <p:txBody>
          <a:bodyPr>
            <a:noAutofit/>
          </a:bodyPr>
          <a:lstStyle/>
          <a:p>
            <a:r>
              <a:rPr lang="en-US" sz="1700" dirty="0"/>
              <a:t>Menyusun dan menetapkan kebijakan pengadaan barang dab jasa yang sesuai dengan prinsip-prinsip organisasi maupun peraturan perundang-undangan yang berlaku</a:t>
            </a:r>
          </a:p>
          <a:p>
            <a:r>
              <a:rPr lang="en-US" sz="1700" dirty="0"/>
              <a:t>Menyusun daftar pemasok (supplier) yang bonafit dan terakreditasi, baik secara internal oleh perusahaan maupun yang sudah dimiliki reputasi di industri (biasanya telah mendapatkan pengakuan dari satu atau beberapa asosiasi terkait)</a:t>
            </a:r>
          </a:p>
          <a:p>
            <a:r>
              <a:rPr lang="en-US" sz="1700" dirty="0"/>
              <a:t>Mengevaluasi dan menyeleksi pemasok sesuai dengan dokumen TOR (Term of Reference) atau REF (Request For Proposal) yang disusun organisasi</a:t>
            </a:r>
          </a:p>
          <a:p>
            <a:r>
              <a:rPr lang="en-US" sz="1700" dirty="0"/>
              <a:t>Menyusun dan memfinalisasi kontrak untuk melindungi kepentingan organisasi yang bertransaksi dengan pihak eksternal (para pemasok)</a:t>
            </a:r>
          </a:p>
          <a:p>
            <a:r>
              <a:rPr lang="en-US" sz="1700" dirty="0"/>
              <a:t>Melaksanakan proses pengadaan sesuai dengan prosedur yang telah ditetapkan dan disepakati bersama dalam kontrak yang ditandatangani kedua belah pihak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+mn-ea"/>
              </a:rPr>
              <a:t>Mengelola 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895" y="1540510"/>
            <a:ext cx="8915400" cy="4707890"/>
          </a:xfrm>
        </p:spPr>
        <p:txBody>
          <a:bodyPr>
            <a:normAutofit fontScale="90000" lnSpcReduction="20000"/>
          </a:bodyPr>
          <a:lstStyle/>
          <a:p>
            <a:r>
              <a:rPr lang="en-US" sz="2400" dirty="0"/>
              <a:t>Mengembangkan dan mengimplementasikan mekanisme perekam aktivitas terkait dengan perubahan yang terjadi pada sistem beserta penentuan prioritas pelaksanaannya</a:t>
            </a:r>
          </a:p>
          <a:p>
            <a:r>
              <a:rPr lang="en-US" sz="2400" dirty="0"/>
              <a:t>Mengkaji dampak perubahan dan melakukan prioritasisasi berdasarkan kebutuhan bisnis atau organisasi</a:t>
            </a:r>
          </a:p>
          <a:p>
            <a:r>
              <a:rPr lang="en-US" sz="2400" dirty="0"/>
              <a:t>Memastikan bahwa perubahan yang sifatnya darurat dan kritis ditangani secara sungguh-sungguh berdasarkan protokol atau prosedur yang berlaku</a:t>
            </a:r>
          </a:p>
          <a:p>
            <a:r>
              <a:rPr lang="en-US" sz="2400" dirty="0"/>
              <a:t>Memberikan otoritasisasi kepada pihak-pihak yang berkepentingan untuk segera melakukan perubahan yang dimaksud</a:t>
            </a:r>
          </a:p>
          <a:p>
            <a:r>
              <a:rPr lang="en-US" sz="2400" dirty="0"/>
              <a:t>Mengelola dan mendistribusikan berbagai informasi kepada seluruh pemangku kepentingan yang terkait secara langsung maupun tidak langsung terhadap perubahan sistem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638</Words>
  <Application>Microsoft Office PowerPoint</Application>
  <PresentationFormat>Widescreen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Wingdings 3</vt:lpstr>
      <vt:lpstr>Wisp</vt:lpstr>
      <vt:lpstr>TATA KELOLA SISTEM DAN TEKNOLOGI INFORMASI</vt:lpstr>
      <vt:lpstr>PERTEMUAN 9</vt:lpstr>
      <vt:lpstr>OUTLINE</vt:lpstr>
      <vt:lpstr>Menentukan Solusi Teknologi</vt:lpstr>
      <vt:lpstr>Mengadakan dan Menerapkan  Piranti Lunak (Software)</vt:lpstr>
      <vt:lpstr>Mengadakan dan Memelihara Infrastruktur TI</vt:lpstr>
      <vt:lpstr>Menerapkan dan Mengoperasikan Sistem TI</vt:lpstr>
      <vt:lpstr>Mengadakan Sumber Daya Teknologi Lainnya</vt:lpstr>
      <vt:lpstr>Mengelola Perubahan</vt:lpstr>
      <vt:lpstr>Menginstalasi dan Mengakreditasi Sistem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105</cp:revision>
  <dcterms:created xsi:type="dcterms:W3CDTF">2019-10-11T13:22:00Z</dcterms:created>
  <dcterms:modified xsi:type="dcterms:W3CDTF">2019-10-22T05:45:15Z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1033-10.2.0.5838</vt:lpwstr>
  </property>
</Properties>
</file>