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56" r:id="rId2"/>
    <p:sldId id="299" r:id="rId3"/>
    <p:sldId id="301" r:id="rId4"/>
    <p:sldId id="318" r:id="rId5"/>
    <p:sldId id="311" r:id="rId6"/>
    <p:sldId id="302" r:id="rId7"/>
    <p:sldId id="320" r:id="rId8"/>
    <p:sldId id="321" r:id="rId9"/>
    <p:sldId id="312" r:id="rId10"/>
    <p:sldId id="328" r:id="rId11"/>
  </p:sldIdLst>
  <p:sldSz cx="9144000" cy="6858000" type="screen4x3"/>
  <p:notesSz cx="7045325" cy="9345613"/>
  <p:custDataLst>
    <p:tags r:id="rId1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355" autoAdjust="0"/>
    <p:restoredTop sz="94651" autoAdjust="0"/>
  </p:normalViewPr>
  <p:slideViewPr>
    <p:cSldViewPr>
      <p:cViewPr varScale="1">
        <p:scale>
          <a:sx n="105" d="100"/>
          <a:sy n="105" d="100"/>
        </p:scale>
        <p:origin x="1912" y="19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Gambar Slide 1"/>
          <p:cNvSpPr>
            <a:spLocks noGrp="1" noRot="1" noChangeAspect="1"/>
          </p:cNvSpPr>
          <p:nvPr>
            <p:ph type="sldImg"/>
          </p:nvPr>
        </p:nvSpPr>
        <p:spPr/>
      </p:sp>
      <p:sp>
        <p:nvSpPr>
          <p:cNvPr id="3" name="Tampungan Catatan 2"/>
          <p:cNvSpPr>
            <a:spLocks noGrp="1"/>
          </p:cNvSpPr>
          <p:nvPr>
            <p:ph type="body" idx="1"/>
          </p:nvPr>
        </p:nvSpPr>
        <p:spPr/>
        <p:txBody>
          <a:bodyPr/>
          <a:lstStyle/>
          <a:p>
            <a:endParaRPr lang="id-ID" dirty="0"/>
          </a:p>
        </p:txBody>
      </p:sp>
      <p:sp>
        <p:nvSpPr>
          <p:cNvPr id="4" name="Tampungan Tanggal 3"/>
          <p:cNvSpPr>
            <a:spLocks noGrp="1"/>
          </p:cNvSpPr>
          <p:nvPr>
            <p:ph type="dt" idx="1"/>
          </p:nvPr>
        </p:nvSpPr>
        <p:spPr/>
        <p:txBody>
          <a:bodyPr/>
          <a:lstStyle/>
          <a:p>
            <a:endParaRPr lang="en-US"/>
          </a:p>
        </p:txBody>
      </p:sp>
    </p:spTree>
    <p:extLst>
      <p:ext uri="{BB962C8B-B14F-4D97-AF65-F5344CB8AC3E}">
        <p14:creationId xmlns:p14="http://schemas.microsoft.com/office/powerpoint/2010/main" val="10674434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7" Type="http://schemas.openxmlformats.org/officeDocument/2006/relationships/comments" Target="../comments/comment1.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877437"/>
          </a:xfrm>
          <a:prstGeom prst="rect">
            <a:avLst/>
          </a:prstGeom>
          <a:noFill/>
        </p:spPr>
        <p:txBody>
          <a:bodyPr wrap="square" lIns="91440" tIns="45720" rIns="91440" bIns="45720">
            <a:spAutoFit/>
          </a:bodyPr>
          <a:lstStyle/>
          <a:p>
            <a:pPr algn="ct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UMKM </a:t>
            </a:r>
            <a:r>
              <a:rPr lang="en-US" sz="4000" b="1" dirty="0" err="1">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dalam</a:t>
            </a: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a:t>
            </a:r>
            <a:r>
              <a:rPr lang="en-US" sz="4000" b="1" dirty="0" err="1">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Bisnis</a:t>
            </a:r>
            <a:endPar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Modern</a:t>
            </a: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13</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6">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
        <p:nvSpPr>
          <p:cNvPr id="4" name="Rectangle 5">
            <a:extLst>
              <a:ext uri="{FF2B5EF4-FFF2-40B4-BE49-F238E27FC236}">
                <a16:creationId xmlns:a16="http://schemas.microsoft.com/office/drawing/2014/main" id="{A995291E-E989-F44D-B748-BA6BB0247C7E}"/>
              </a:ext>
            </a:extLst>
          </p:cNvPr>
          <p:cNvSpPr/>
          <p:nvPr>
            <p:custDataLst>
              <p:tags r:id="rId2"/>
            </p:custDataLst>
          </p:nvPr>
        </p:nvSpPr>
        <p:spPr>
          <a:xfrm>
            <a:off x="-36512" y="4471372"/>
            <a:ext cx="9144000" cy="707886"/>
          </a:xfrm>
          <a:prstGeom prst="rect">
            <a:avLst/>
          </a:prstGeom>
          <a:noFill/>
        </p:spPr>
        <p:txBody>
          <a:bodyPr wrap="square" lIns="91440" tIns="45720" rIns="91440" bIns="45720">
            <a:spAutoFit/>
          </a:bodyPr>
          <a:lstStyle/>
          <a:p>
            <a:pPr lvl="1" algn="ctr"/>
            <a:r>
              <a:rPr lang="en-US" sz="40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Dewi </a:t>
            </a:r>
            <a:r>
              <a:rPr lang="en-US" sz="4000" b="1" dirty="0" err="1">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Noviyanti</a:t>
            </a:r>
            <a:r>
              <a:rPr lang="en-US" sz="40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S.H., M.H.</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20DA3078-103B-DE1A-EE2A-009287FF26F1}"/>
              </a:ext>
            </a:extLst>
          </p:cNvPr>
          <p:cNvSpPr>
            <a:spLocks noGrp="1"/>
          </p:cNvSpPr>
          <p:nvPr>
            <p:ph type="subTitle" idx="1"/>
          </p:nvPr>
        </p:nvSpPr>
        <p:spPr>
          <a:xfrm>
            <a:off x="1371600" y="1340768"/>
            <a:ext cx="6400800" cy="4298032"/>
          </a:xfrm>
        </p:spPr>
        <p:txBody>
          <a:bodyPr/>
          <a:lstStyle/>
          <a:p>
            <a:endParaRPr lang="en-US" dirty="0"/>
          </a:p>
          <a:p>
            <a:endParaRPr lang="en-US" dirty="0"/>
          </a:p>
          <a:p>
            <a:endParaRPr lang="en-US" dirty="0"/>
          </a:p>
          <a:p>
            <a:r>
              <a:rPr lang="en-US" dirty="0">
                <a:solidFill>
                  <a:schemeClr val="tx1"/>
                </a:solidFill>
              </a:rPr>
              <a:t>THANK YOU</a:t>
            </a:r>
            <a:endParaRPr lang="en-ID" dirty="0">
              <a:solidFill>
                <a:schemeClr val="tx1"/>
              </a:solidFill>
            </a:endParaRPr>
          </a:p>
        </p:txBody>
      </p:sp>
    </p:spTree>
    <p:extLst>
      <p:ext uri="{BB962C8B-B14F-4D97-AF65-F5344CB8AC3E}">
        <p14:creationId xmlns:p14="http://schemas.microsoft.com/office/powerpoint/2010/main" val="3192826419"/>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494928"/>
          </a:xfrm>
          <a:prstGeom prst="rect">
            <a:avLst/>
          </a:prstGeom>
        </p:spPr>
        <p:txBody>
          <a:bodyPr vert="horz" lIns="91440" tIns="45720" rIns="91440" bIns="45720" rtlCol="0" anchor="ctr">
            <a:normAutofit fontScale="67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3600" b="1" dirty="0" err="1">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Arial" panose="020B0604020202020204" pitchFamily="34" charset="0"/>
                <a:ea typeface="+mj-ea"/>
                <a:cs typeface="Arial" panose="020B0604020202020204" pitchFamily="34" charset="0"/>
              </a:rPr>
              <a:t>Definisi</a:t>
            </a:r>
            <a:r>
              <a:rPr lang="en-US" sz="36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Arial" panose="020B0604020202020204" pitchFamily="34" charset="0"/>
                <a:ea typeface="+mj-ea"/>
                <a:cs typeface="Arial" panose="020B0604020202020204" pitchFamily="34" charset="0"/>
              </a:rPr>
              <a:t> UMKM (Usaha </a:t>
            </a:r>
            <a:r>
              <a:rPr lang="en-US" sz="3600" b="1" dirty="0" err="1">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Arial" panose="020B0604020202020204" pitchFamily="34" charset="0"/>
                <a:ea typeface="+mj-ea"/>
                <a:cs typeface="Arial" panose="020B0604020202020204" pitchFamily="34" charset="0"/>
              </a:rPr>
              <a:t>Mikro</a:t>
            </a:r>
            <a:r>
              <a:rPr lang="en-US" sz="36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Arial" panose="020B0604020202020204" pitchFamily="34" charset="0"/>
                <a:ea typeface="+mj-ea"/>
                <a:cs typeface="Arial" panose="020B0604020202020204" pitchFamily="34" charset="0"/>
              </a:rPr>
              <a:t> Kecil dan </a:t>
            </a:r>
            <a:r>
              <a:rPr lang="en-US" sz="3600" b="1" dirty="0" err="1">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Arial" panose="020B0604020202020204" pitchFamily="34" charset="0"/>
                <a:ea typeface="+mj-ea"/>
                <a:cs typeface="Arial" panose="020B0604020202020204" pitchFamily="34" charset="0"/>
              </a:rPr>
              <a:t>Menengah</a:t>
            </a:r>
            <a:r>
              <a:rPr lang="en-US" sz="36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Arial" panose="020B0604020202020204" pitchFamily="34" charset="0"/>
                <a:ea typeface="+mj-ea"/>
                <a:cs typeface="Arial" panose="020B0604020202020204" pitchFamily="34" charset="0"/>
              </a:rPr>
              <a:t>) </a:t>
            </a:r>
            <a:r>
              <a:rPr kumimoji="0" lang="en-US" sz="3600" b="1" i="0" u="none" strike="noStrike" kern="1200" normalizeH="0" baseline="0" noProof="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uLnTx/>
                <a:uFillTx/>
                <a:latin typeface="Arial" panose="020B0604020202020204" pitchFamily="34" charset="0"/>
                <a:ea typeface="+mj-ea"/>
                <a:cs typeface="Arial" panose="020B0604020202020204" pitchFamily="34" charset="0"/>
              </a:rPr>
              <a:t> </a:t>
            </a:r>
            <a:endParaRPr kumimoji="0" lang="id-ID" sz="3600" b="1" i="0" u="none" strike="noStrike" kern="1200" normalizeH="0" baseline="0" noProof="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052736"/>
            <a:ext cx="8229600" cy="5073427"/>
          </a:xfrm>
          <a:prstGeom prst="rect">
            <a:avLst/>
          </a:prstGeom>
        </p:spPr>
        <p:txBody>
          <a:bodyPr vert="horz" lIns="91440" tIns="45720" rIns="91440" bIns="45720" rtlCol="0">
            <a:normAutofit fontScale="62500" lnSpcReduction="2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endParaRPr lang="en-US" sz="2400" dirty="0">
              <a:solidFill>
                <a:schemeClr val="tx1"/>
              </a:solidFill>
              <a:latin typeface="Cambria" panose="02040503050406030204" pitchFamily="18" charset="0"/>
              <a:cs typeface="Arial" panose="020B0604020202020204" pitchFamily="34" charset="0"/>
            </a:endParaRPr>
          </a:p>
          <a:p>
            <a:pPr algn="just"/>
            <a:endParaRPr lang="en-US" sz="2400" dirty="0">
              <a:solidFill>
                <a:schemeClr val="tx1"/>
              </a:solidFill>
              <a:latin typeface="Cambria" panose="02040503050406030204" pitchFamily="18" charset="0"/>
              <a:cs typeface="Arial" panose="020B0604020202020204" pitchFamily="34" charset="0"/>
            </a:endParaRPr>
          </a:p>
          <a:p>
            <a:pPr algn="just"/>
            <a:endParaRPr lang="id-ID" sz="2600" dirty="0">
              <a:solidFill>
                <a:schemeClr val="tx1"/>
              </a:solidFill>
              <a:latin typeface="Cambria" panose="02040503050406030204" pitchFamily="18" charset="0"/>
              <a:cs typeface="Arial" panose="020B0604020202020204" pitchFamily="34" charset="0"/>
            </a:endParaRPr>
          </a:p>
          <a:p>
            <a:pPr algn="just"/>
            <a:r>
              <a:rPr lang="id-ID" sz="2600" b="0" i="0" u="none" strike="noStrike" dirty="0">
                <a:solidFill>
                  <a:srgbClr val="000000"/>
                </a:solidFill>
                <a:effectLst/>
                <a:latin typeface="-webkit-standard"/>
              </a:rPr>
              <a:t>UMKM (Usaha Mikro, Kecil, dan Menengah) adalah sektor bisnis yang terdiri dari usaha dengan skala kecil hingga menengah, yang memiliki peran yang sangat penting dalam perekonomian suatu negara. UMKM dikenal sebagai tulang punggung ekonomi karena kontribusinya terhadap penyerapan tenaga kerja, peningkatan produksi domestik, serta pemerataan kesejahteraan masyarakat.</a:t>
            </a:r>
          </a:p>
          <a:p>
            <a:pPr algn="just"/>
            <a:endParaRPr lang="id-ID" sz="2600" b="0" i="0" u="none" strike="noStrike" dirty="0">
              <a:solidFill>
                <a:srgbClr val="000000"/>
              </a:solidFill>
              <a:effectLst/>
              <a:latin typeface="-webkit-standard"/>
            </a:endParaRPr>
          </a:p>
          <a:p>
            <a:pPr algn="l"/>
            <a:r>
              <a:rPr lang="id-ID" sz="2600" b="0" i="0" u="none" strike="noStrike" dirty="0">
                <a:solidFill>
                  <a:srgbClr val="000000"/>
                </a:solidFill>
                <a:effectLst/>
              </a:rPr>
              <a:t>Menurut </a:t>
            </a:r>
            <a:r>
              <a:rPr lang="id-ID" sz="2600" b="1" i="0" u="none" strike="noStrike" dirty="0" err="1">
                <a:solidFill>
                  <a:srgbClr val="000000"/>
                </a:solidFill>
                <a:effectLst/>
              </a:rPr>
              <a:t>Undang-Undang</a:t>
            </a:r>
            <a:r>
              <a:rPr lang="id-ID" sz="2600" b="1" i="0" u="none" strike="noStrike" dirty="0">
                <a:solidFill>
                  <a:srgbClr val="000000"/>
                </a:solidFill>
                <a:effectLst/>
              </a:rPr>
              <a:t> Nomor 20 Tahun 2008</a:t>
            </a:r>
            <a:r>
              <a:rPr lang="id-ID" sz="2600" b="0" i="0" u="none" strike="noStrike" dirty="0">
                <a:solidFill>
                  <a:srgbClr val="000000"/>
                </a:solidFill>
                <a:effectLst/>
              </a:rPr>
              <a:t> tentang UMKM, kriteria untuk menentukan klasifikasi UMKM didasarkan pada </a:t>
            </a:r>
            <a:r>
              <a:rPr lang="id-ID" sz="2600" b="1" i="0" u="none" strike="noStrike" dirty="0">
                <a:solidFill>
                  <a:srgbClr val="000000"/>
                </a:solidFill>
                <a:effectLst/>
              </a:rPr>
              <a:t>omzet</a:t>
            </a:r>
            <a:r>
              <a:rPr lang="id-ID" sz="2600" b="0" i="0" u="none" strike="noStrike" dirty="0">
                <a:solidFill>
                  <a:srgbClr val="000000"/>
                </a:solidFill>
                <a:effectLst/>
              </a:rPr>
              <a:t> dan </a:t>
            </a:r>
            <a:r>
              <a:rPr lang="id-ID" sz="2600" b="1" i="0" u="none" strike="noStrike" dirty="0">
                <a:solidFill>
                  <a:srgbClr val="000000"/>
                </a:solidFill>
                <a:effectLst/>
              </a:rPr>
              <a:t>jumlah karyawan</a:t>
            </a:r>
            <a:r>
              <a:rPr lang="id-ID" sz="2600" b="0" i="0" u="none" strike="noStrike" dirty="0">
                <a:solidFill>
                  <a:srgbClr val="000000"/>
                </a:solidFill>
                <a:effectLst/>
              </a:rPr>
              <a:t>, yang dirinci sebagai berikut:</a:t>
            </a:r>
          </a:p>
          <a:p>
            <a:pPr algn="l">
              <a:buFont typeface="+mj-lt"/>
              <a:buAutoNum type="arabicPeriod"/>
            </a:pPr>
            <a:r>
              <a:rPr lang="id-ID" sz="2600" b="1" i="0" u="none" strike="noStrike" dirty="0">
                <a:solidFill>
                  <a:srgbClr val="000000"/>
                </a:solidFill>
                <a:effectLst/>
              </a:rPr>
              <a:t>Usaha Mikro:</a:t>
            </a:r>
            <a:endParaRPr lang="id-ID" sz="2600" b="0" i="0" u="none" strike="noStrike" dirty="0">
              <a:solidFill>
                <a:srgbClr val="000000"/>
              </a:solidFill>
              <a:effectLst/>
            </a:endParaRPr>
          </a:p>
          <a:p>
            <a:pPr marL="742950" lvl="1" indent="-285750" algn="l">
              <a:buFont typeface="+mj-lt"/>
              <a:buAutoNum type="arabicPeriod"/>
            </a:pPr>
            <a:r>
              <a:rPr lang="id-ID" sz="2600" b="1" i="0" u="none" strike="noStrike" dirty="0">
                <a:solidFill>
                  <a:srgbClr val="000000"/>
                </a:solidFill>
                <a:effectLst/>
              </a:rPr>
              <a:t>Omzet tahunan</a:t>
            </a:r>
            <a:r>
              <a:rPr lang="id-ID" sz="2600" b="0" i="0" u="none" strike="noStrike" dirty="0">
                <a:solidFill>
                  <a:srgbClr val="000000"/>
                </a:solidFill>
                <a:effectLst/>
              </a:rPr>
              <a:t> maksimal IDR 300 juta.</a:t>
            </a:r>
          </a:p>
          <a:p>
            <a:pPr marL="742950" lvl="1" indent="-285750" algn="l">
              <a:buFont typeface="+mj-lt"/>
              <a:buAutoNum type="arabicPeriod"/>
            </a:pPr>
            <a:r>
              <a:rPr lang="id-ID" sz="2600" b="1" i="0" u="none" strike="noStrike" dirty="0">
                <a:solidFill>
                  <a:srgbClr val="000000"/>
                </a:solidFill>
                <a:effectLst/>
              </a:rPr>
              <a:t>Jumlah karyawan</a:t>
            </a:r>
            <a:r>
              <a:rPr lang="id-ID" sz="2600" b="0" i="0" u="none" strike="noStrike" dirty="0">
                <a:solidFill>
                  <a:srgbClr val="000000"/>
                </a:solidFill>
                <a:effectLst/>
              </a:rPr>
              <a:t> maksimal 1 orang (termasuk pemilik usaha).</a:t>
            </a:r>
          </a:p>
          <a:p>
            <a:pPr algn="l">
              <a:buFont typeface="+mj-lt"/>
              <a:buAutoNum type="arabicPeriod"/>
            </a:pPr>
            <a:r>
              <a:rPr lang="id-ID" sz="2600" b="1" i="0" u="none" strike="noStrike" dirty="0">
                <a:solidFill>
                  <a:srgbClr val="000000"/>
                </a:solidFill>
                <a:effectLst/>
              </a:rPr>
              <a:t>Usaha Kecil:</a:t>
            </a:r>
            <a:endParaRPr lang="id-ID" sz="2600" b="0" i="0" u="none" strike="noStrike" dirty="0">
              <a:solidFill>
                <a:srgbClr val="000000"/>
              </a:solidFill>
              <a:effectLst/>
            </a:endParaRPr>
          </a:p>
          <a:p>
            <a:pPr marL="742950" lvl="1" indent="-285750" algn="l">
              <a:buFont typeface="+mj-lt"/>
              <a:buAutoNum type="arabicPeriod"/>
            </a:pPr>
            <a:r>
              <a:rPr lang="id-ID" sz="2600" b="1" i="0" u="none" strike="noStrike" dirty="0">
                <a:solidFill>
                  <a:srgbClr val="000000"/>
                </a:solidFill>
                <a:effectLst/>
              </a:rPr>
              <a:t>Omzet tahunan</a:t>
            </a:r>
            <a:r>
              <a:rPr lang="id-ID" sz="2600" b="0" i="0" u="none" strike="noStrike" dirty="0">
                <a:solidFill>
                  <a:srgbClr val="000000"/>
                </a:solidFill>
                <a:effectLst/>
              </a:rPr>
              <a:t> antara IDR 300 juta hingga IDR 2,5 miliar.</a:t>
            </a:r>
          </a:p>
          <a:p>
            <a:pPr marL="742950" lvl="1" indent="-285750" algn="l">
              <a:buFont typeface="+mj-lt"/>
              <a:buAutoNum type="arabicPeriod"/>
            </a:pPr>
            <a:r>
              <a:rPr lang="id-ID" sz="2600" b="1" i="0" u="none" strike="noStrike" dirty="0">
                <a:solidFill>
                  <a:srgbClr val="000000"/>
                </a:solidFill>
                <a:effectLst/>
              </a:rPr>
              <a:t>Jumlah karyawan</a:t>
            </a:r>
            <a:r>
              <a:rPr lang="id-ID" sz="2600" b="0" i="0" u="none" strike="noStrike" dirty="0">
                <a:solidFill>
                  <a:srgbClr val="000000"/>
                </a:solidFill>
                <a:effectLst/>
              </a:rPr>
              <a:t> antara 1 hingga 19 orang.</a:t>
            </a:r>
          </a:p>
          <a:p>
            <a:pPr algn="l">
              <a:buFont typeface="+mj-lt"/>
              <a:buAutoNum type="arabicPeriod"/>
            </a:pPr>
            <a:r>
              <a:rPr lang="id-ID" sz="2600" b="1" i="0" u="none" strike="noStrike" dirty="0">
                <a:solidFill>
                  <a:srgbClr val="000000"/>
                </a:solidFill>
                <a:effectLst/>
              </a:rPr>
              <a:t>Usaha Menengah:</a:t>
            </a:r>
            <a:endParaRPr lang="id-ID" sz="2600" b="0" i="0" u="none" strike="noStrike" dirty="0">
              <a:solidFill>
                <a:srgbClr val="000000"/>
              </a:solidFill>
              <a:effectLst/>
            </a:endParaRPr>
          </a:p>
          <a:p>
            <a:pPr marL="742950" lvl="1" indent="-285750" algn="l">
              <a:buFont typeface="+mj-lt"/>
              <a:buAutoNum type="arabicPeriod"/>
            </a:pPr>
            <a:r>
              <a:rPr lang="id-ID" sz="2600" b="1" i="0" u="none" strike="noStrike" dirty="0">
                <a:solidFill>
                  <a:srgbClr val="000000"/>
                </a:solidFill>
                <a:effectLst/>
              </a:rPr>
              <a:t>Omzet tahunan</a:t>
            </a:r>
            <a:r>
              <a:rPr lang="id-ID" sz="2600" b="0" i="0" u="none" strike="noStrike" dirty="0">
                <a:solidFill>
                  <a:srgbClr val="000000"/>
                </a:solidFill>
                <a:effectLst/>
              </a:rPr>
              <a:t> antara IDR 2,5 miliar hingga IDR 50 miliar.</a:t>
            </a:r>
          </a:p>
          <a:p>
            <a:pPr marL="742950" lvl="1" indent="-285750" algn="l">
              <a:buFont typeface="+mj-lt"/>
              <a:buAutoNum type="arabicPeriod"/>
            </a:pPr>
            <a:r>
              <a:rPr lang="id-ID" sz="2600" b="1" i="0" u="none" strike="noStrike" dirty="0">
                <a:solidFill>
                  <a:srgbClr val="000000"/>
                </a:solidFill>
                <a:effectLst/>
              </a:rPr>
              <a:t>Jumlah karyawan</a:t>
            </a:r>
            <a:r>
              <a:rPr lang="id-ID" sz="2600" b="0" i="0" u="none" strike="noStrike" dirty="0">
                <a:solidFill>
                  <a:srgbClr val="000000"/>
                </a:solidFill>
                <a:effectLst/>
              </a:rPr>
              <a:t> antara 20 hingga 99 orang.</a:t>
            </a:r>
          </a:p>
          <a:p>
            <a:pPr algn="just"/>
            <a:endParaRPr lang="en-US" sz="24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1068592"/>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pPr algn="l"/>
            <a:endParaRPr lang="id-ID" dirty="0"/>
          </a:p>
        </p:txBody>
      </p:sp>
      <p:sp>
        <p:nvSpPr>
          <p:cNvPr id="4" name="Content Placeholder 2"/>
          <p:cNvSpPr txBox="1">
            <a:spLocks/>
          </p:cNvSpPr>
          <p:nvPr/>
        </p:nvSpPr>
        <p:spPr>
          <a:xfrm>
            <a:off x="107504" y="836712"/>
            <a:ext cx="8733656" cy="4997152"/>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Wingdings" pitchFamily="2" charset="2"/>
              <a:buChar char="q"/>
            </a:pPr>
            <a:endParaRPr lang="id-ID" dirty="0">
              <a:solidFill>
                <a:schemeClr val="tx1"/>
              </a:solidFill>
              <a:latin typeface="Cambria" panose="02040503050406030204" pitchFamily="18" charset="0"/>
              <a:cs typeface="Arial" panose="020B0604020202020204" pitchFamily="34" charset="0"/>
            </a:endParaRPr>
          </a:p>
        </p:txBody>
      </p:sp>
      <p:sp>
        <p:nvSpPr>
          <p:cNvPr id="2" name="Rectangle 1">
            <a:extLst>
              <a:ext uri="{FF2B5EF4-FFF2-40B4-BE49-F238E27FC236}">
                <a16:creationId xmlns:a16="http://schemas.microsoft.com/office/drawing/2014/main" id="{AF06A2D3-9103-EA3D-6039-FC5C307AB469}"/>
              </a:ext>
            </a:extLst>
          </p:cNvPr>
          <p:cNvSpPr/>
          <p:nvPr/>
        </p:nvSpPr>
        <p:spPr>
          <a:xfrm>
            <a:off x="107504" y="1295666"/>
            <a:ext cx="3469465" cy="688823"/>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id-ID" b="0" i="0" u="none" strike="noStrike" dirty="0">
                <a:solidFill>
                  <a:srgbClr val="000000"/>
                </a:solidFill>
                <a:effectLst/>
                <a:latin typeface="-webkit-standard"/>
              </a:rPr>
              <a:t>Peran Penting UMKM dalam Ekonomi:</a:t>
            </a:r>
            <a:r>
              <a:rPr lang="en-US" b="0" i="0" u="none" strike="noStrike" dirty="0">
                <a:solidFill>
                  <a:srgbClr val="000000"/>
                </a:solidFill>
                <a:effectLst/>
                <a:latin typeface="-webkit-standard"/>
              </a:rPr>
              <a:t> </a:t>
            </a:r>
            <a:r>
              <a:rPr lang="en-US" dirty="0"/>
              <a:t> </a:t>
            </a:r>
            <a:endParaRPr lang="en-ID" dirty="0"/>
          </a:p>
        </p:txBody>
      </p:sp>
      <p:sp>
        <p:nvSpPr>
          <p:cNvPr id="5" name="Arrow: Down 4">
            <a:extLst>
              <a:ext uri="{FF2B5EF4-FFF2-40B4-BE49-F238E27FC236}">
                <a16:creationId xmlns:a16="http://schemas.microsoft.com/office/drawing/2014/main" id="{84B41DF1-4147-0BFA-7C36-EDB05BA3F16D}"/>
              </a:ext>
            </a:extLst>
          </p:cNvPr>
          <p:cNvSpPr/>
          <p:nvPr/>
        </p:nvSpPr>
        <p:spPr>
          <a:xfrm>
            <a:off x="2553442" y="1900391"/>
            <a:ext cx="792088" cy="850404"/>
          </a:xfrm>
          <a:prstGeom prst="down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ID"/>
          </a:p>
        </p:txBody>
      </p:sp>
      <p:sp>
        <p:nvSpPr>
          <p:cNvPr id="6" name="Rectangle 5">
            <a:extLst>
              <a:ext uri="{FF2B5EF4-FFF2-40B4-BE49-F238E27FC236}">
                <a16:creationId xmlns:a16="http://schemas.microsoft.com/office/drawing/2014/main" id="{BD10A61F-09F2-C321-2FAE-B7E30B87E11B}"/>
              </a:ext>
            </a:extLst>
          </p:cNvPr>
          <p:cNvSpPr/>
          <p:nvPr/>
        </p:nvSpPr>
        <p:spPr>
          <a:xfrm>
            <a:off x="-30740" y="3044870"/>
            <a:ext cx="8928992" cy="204021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marL="342900" indent="-342900" algn="ctr">
              <a:buAutoNum type="arabicPeriod"/>
            </a:pPr>
            <a:r>
              <a:rPr lang="id-ID" b="1" dirty="0"/>
              <a:t>Penyedia Lapangan Kerja:</a:t>
            </a:r>
            <a:r>
              <a:rPr lang="id-ID" dirty="0"/>
              <a:t> UMKM menyerap sebagian besar tenaga kerja di Indonesia, terutama di sektor informal.</a:t>
            </a:r>
          </a:p>
          <a:p>
            <a:pPr marL="342900" indent="-342900" algn="ctr">
              <a:buAutoNum type="arabicPeriod"/>
            </a:pPr>
            <a:r>
              <a:rPr lang="id-ID" b="1" dirty="0"/>
              <a:t>Pendorong Pertumbuhan Ekonomi:</a:t>
            </a:r>
            <a:r>
              <a:rPr lang="id-ID" dirty="0"/>
              <a:t> UMKM berkontribusi signifikan terhadap PDB (Produk Domestik Bruto) negara.</a:t>
            </a:r>
          </a:p>
          <a:p>
            <a:pPr marL="342900" indent="-342900" algn="ctr">
              <a:buAutoNum type="arabicPeriod"/>
            </a:pPr>
            <a:r>
              <a:rPr lang="id-ID" b="1" dirty="0"/>
              <a:t>Pemberdayaan Masyarakat Lokal:</a:t>
            </a:r>
            <a:r>
              <a:rPr lang="id-ID" dirty="0"/>
              <a:t> UMKM berperan dalam meningkatkan kesejahteraan masyarakat di tingkat lokal melalui usaha yang berbasis pada potensi daerah.</a:t>
            </a:r>
            <a:endParaRPr lang="en-ID" dirty="0"/>
          </a:p>
        </p:txBody>
      </p:sp>
    </p:spTree>
    <p:extLst>
      <p:ext uri="{BB962C8B-B14F-4D97-AF65-F5344CB8AC3E}">
        <p14:creationId xmlns:p14="http://schemas.microsoft.com/office/powerpoint/2010/main" val="4187567083"/>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FD86D707-1DD6-12FD-BAA4-1EEF4DFD5DDD}"/>
              </a:ext>
            </a:extLst>
          </p:cNvPr>
          <p:cNvSpPr>
            <a:spLocks noGrp="1"/>
          </p:cNvSpPr>
          <p:nvPr>
            <p:ph type="subTitle" idx="1"/>
          </p:nvPr>
        </p:nvSpPr>
        <p:spPr>
          <a:xfrm>
            <a:off x="107504" y="908720"/>
            <a:ext cx="8568952" cy="5328592"/>
          </a:xfrm>
        </p:spPr>
        <p:txBody>
          <a:bodyPr/>
          <a:lstStyle/>
          <a:p>
            <a:endParaRPr lang="en-ID" dirty="0"/>
          </a:p>
        </p:txBody>
      </p:sp>
      <p:sp>
        <p:nvSpPr>
          <p:cNvPr id="3" name="Rectangle 2">
            <a:extLst>
              <a:ext uri="{FF2B5EF4-FFF2-40B4-BE49-F238E27FC236}">
                <a16:creationId xmlns:a16="http://schemas.microsoft.com/office/drawing/2014/main" id="{8F9153F5-B2A6-B8E6-6EF2-582D827A92C5}"/>
              </a:ext>
            </a:extLst>
          </p:cNvPr>
          <p:cNvSpPr/>
          <p:nvPr/>
        </p:nvSpPr>
        <p:spPr>
          <a:xfrm>
            <a:off x="2231025" y="938590"/>
            <a:ext cx="4681949" cy="661323"/>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en-US" dirty="0" err="1"/>
              <a:t>Karakteristik</a:t>
            </a:r>
            <a:r>
              <a:rPr lang="en-US" dirty="0"/>
              <a:t> UMKM </a:t>
            </a:r>
            <a:endParaRPr lang="en-ID" dirty="0"/>
          </a:p>
        </p:txBody>
      </p:sp>
      <p:sp>
        <p:nvSpPr>
          <p:cNvPr id="8" name="Rectangle 7">
            <a:extLst>
              <a:ext uri="{FF2B5EF4-FFF2-40B4-BE49-F238E27FC236}">
                <a16:creationId xmlns:a16="http://schemas.microsoft.com/office/drawing/2014/main" id="{E5319E44-0260-3C9C-488D-424313E1A157}"/>
              </a:ext>
            </a:extLst>
          </p:cNvPr>
          <p:cNvSpPr/>
          <p:nvPr/>
        </p:nvSpPr>
        <p:spPr>
          <a:xfrm>
            <a:off x="107504" y="2758174"/>
            <a:ext cx="3744416" cy="333512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l"/>
            <a:r>
              <a:rPr lang="id-ID" sz="1200" b="1" i="0" u="none" strike="noStrike" dirty="0">
                <a:solidFill>
                  <a:srgbClr val="000000"/>
                </a:solidFill>
                <a:effectLst/>
              </a:rPr>
              <a:t>1. Skala Kecil</a:t>
            </a:r>
          </a:p>
          <a:p>
            <a:pPr algn="l"/>
            <a:r>
              <a:rPr lang="id-ID" sz="1200" b="1" dirty="0" err="1">
                <a:solidFill>
                  <a:srgbClr val="000000"/>
                </a:solidFill>
              </a:rPr>
              <a:t>a</a:t>
            </a:r>
            <a:r>
              <a:rPr lang="id-ID" sz="1200" b="1" dirty="0">
                <a:solidFill>
                  <a:srgbClr val="000000"/>
                </a:solidFill>
              </a:rPr>
              <a:t>. J</a:t>
            </a:r>
            <a:r>
              <a:rPr lang="id-ID" sz="1200" b="1" i="0" u="none" strike="noStrike" dirty="0">
                <a:solidFill>
                  <a:srgbClr val="000000"/>
                </a:solidFill>
                <a:effectLst/>
              </a:rPr>
              <a:t>umlah Tenaga Kerja Terbatas</a:t>
            </a:r>
            <a:br>
              <a:rPr lang="id-ID" sz="1200" b="0" i="0" u="none" strike="noStrike" dirty="0">
                <a:solidFill>
                  <a:srgbClr val="000000"/>
                </a:solidFill>
                <a:effectLst/>
              </a:rPr>
            </a:br>
            <a:r>
              <a:rPr lang="id-ID" sz="1200" b="0" i="0" u="none" strike="noStrike" dirty="0">
                <a:solidFill>
                  <a:srgbClr val="000000"/>
                </a:solidFill>
                <a:effectLst/>
              </a:rPr>
              <a:t>UMKM umumnya memiliki jumlah karyawan yang terbatas, bahkan beberapa usaha mikro hanya melibatkan pemilik sebagai satu-satunya pekerja.</a:t>
            </a:r>
            <a:br>
              <a:rPr lang="id-ID" sz="1200" b="0" i="0" u="none" strike="noStrike" dirty="0">
                <a:solidFill>
                  <a:srgbClr val="000000"/>
                </a:solidFill>
                <a:effectLst/>
              </a:rPr>
            </a:br>
            <a:r>
              <a:rPr lang="id-ID" sz="1200" b="0" i="1" u="none" strike="noStrike" dirty="0">
                <a:solidFill>
                  <a:srgbClr val="000000"/>
                </a:solidFill>
                <a:effectLst/>
              </a:rPr>
              <a:t>Contoh:</a:t>
            </a:r>
            <a:r>
              <a:rPr lang="id-ID" sz="1200" b="0" i="0" u="none" strike="noStrike" dirty="0">
                <a:solidFill>
                  <a:srgbClr val="000000"/>
                </a:solidFill>
                <a:effectLst/>
              </a:rPr>
              <a:t> Sebuah usaha mikro dengan hanya 1-2 karyawan.</a:t>
            </a:r>
          </a:p>
          <a:p>
            <a:pPr algn="l"/>
            <a:r>
              <a:rPr lang="id-ID" sz="1200" b="1" i="0" u="none" strike="noStrike" dirty="0" err="1">
                <a:solidFill>
                  <a:srgbClr val="000000"/>
                </a:solidFill>
                <a:effectLst/>
              </a:rPr>
              <a:t>b</a:t>
            </a:r>
            <a:r>
              <a:rPr lang="id-ID" sz="1200" b="1" i="0" u="none" strike="noStrike" dirty="0">
                <a:solidFill>
                  <a:srgbClr val="000000"/>
                </a:solidFill>
                <a:effectLst/>
              </a:rPr>
              <a:t>. Produk yang Diproduksi Terbatas atau Lebih Spesifik</a:t>
            </a:r>
            <a:br>
              <a:rPr lang="id-ID" sz="1200" b="0" i="0" u="none" strike="noStrike" dirty="0">
                <a:solidFill>
                  <a:srgbClr val="000000"/>
                </a:solidFill>
                <a:effectLst/>
              </a:rPr>
            </a:br>
            <a:r>
              <a:rPr lang="id-ID" sz="1200" b="0" i="0" u="none" strike="noStrike" dirty="0">
                <a:solidFill>
                  <a:srgbClr val="000000"/>
                </a:solidFill>
                <a:effectLst/>
              </a:rPr>
              <a:t>Produk yang dihasilkan oleh UMKM biasanya terbatas pada volume tertentu dan sering kali lebih spesifik atau disesuaikan dengan kebutuhan pasar lokal atau </a:t>
            </a:r>
            <a:r>
              <a:rPr lang="id-ID" sz="1200" b="0" i="0" u="none" strike="noStrike" dirty="0" err="1">
                <a:solidFill>
                  <a:srgbClr val="000000"/>
                </a:solidFill>
                <a:effectLst/>
              </a:rPr>
              <a:t>niche</a:t>
            </a:r>
            <a:r>
              <a:rPr lang="id-ID" sz="1200" b="0" i="0" u="none" strike="noStrike" dirty="0">
                <a:solidFill>
                  <a:srgbClr val="000000"/>
                </a:solidFill>
                <a:effectLst/>
              </a:rPr>
              <a:t>.</a:t>
            </a:r>
            <a:br>
              <a:rPr lang="id-ID" sz="1200" b="0" i="0" u="none" strike="noStrike" dirty="0">
                <a:solidFill>
                  <a:srgbClr val="000000"/>
                </a:solidFill>
                <a:effectLst/>
              </a:rPr>
            </a:br>
            <a:r>
              <a:rPr lang="id-ID" sz="1200" b="0" i="1" u="none" strike="noStrike" dirty="0">
                <a:solidFill>
                  <a:srgbClr val="000000"/>
                </a:solidFill>
                <a:effectLst/>
              </a:rPr>
              <a:t>Contoh:</a:t>
            </a:r>
            <a:r>
              <a:rPr lang="id-ID" sz="1200" b="0" i="0" u="none" strike="noStrike" dirty="0">
                <a:solidFill>
                  <a:srgbClr val="000000"/>
                </a:solidFill>
                <a:effectLst/>
              </a:rPr>
              <a:t> Produk kerajinan tangan atau makanan lokal dengan spesifikasi tertentu.</a:t>
            </a:r>
          </a:p>
        </p:txBody>
      </p:sp>
      <p:sp>
        <p:nvSpPr>
          <p:cNvPr id="9" name="Rectangle 8">
            <a:extLst>
              <a:ext uri="{FF2B5EF4-FFF2-40B4-BE49-F238E27FC236}">
                <a16:creationId xmlns:a16="http://schemas.microsoft.com/office/drawing/2014/main" id="{6CD84A61-FA7A-2A1A-208C-E994F8B1B7D4}"/>
              </a:ext>
            </a:extLst>
          </p:cNvPr>
          <p:cNvSpPr/>
          <p:nvPr/>
        </p:nvSpPr>
        <p:spPr>
          <a:xfrm>
            <a:off x="4170618" y="2758174"/>
            <a:ext cx="4376801" cy="333512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n-ID" sz="1200" dirty="0">
              <a:effectLst/>
            </a:endParaRPr>
          </a:p>
          <a:p>
            <a:pPr algn="l"/>
            <a:r>
              <a:rPr lang="id-ID" sz="1200" b="1" i="0" u="none" strike="noStrike" dirty="0">
                <a:solidFill>
                  <a:srgbClr val="000000"/>
                </a:solidFill>
                <a:effectLst/>
              </a:rPr>
              <a:t>2. Pendanaan Terbatas</a:t>
            </a:r>
          </a:p>
          <a:p>
            <a:pPr algn="l"/>
            <a:r>
              <a:rPr lang="id-ID" sz="1200" b="1" i="0" u="none" strike="noStrike" dirty="0" err="1">
                <a:solidFill>
                  <a:srgbClr val="000000"/>
                </a:solidFill>
                <a:effectLst/>
              </a:rPr>
              <a:t>a</a:t>
            </a:r>
            <a:r>
              <a:rPr lang="id-ID" sz="1200" b="1" i="0" u="none" strike="noStrike" dirty="0">
                <a:solidFill>
                  <a:srgbClr val="000000"/>
                </a:solidFill>
                <a:effectLst/>
              </a:rPr>
              <a:t>. Kesulitan dalam Mendapatkan Modal Besar</a:t>
            </a:r>
            <a:br>
              <a:rPr lang="id-ID" sz="1200" b="0" i="0" u="none" strike="noStrike" dirty="0">
                <a:solidFill>
                  <a:srgbClr val="000000"/>
                </a:solidFill>
                <a:effectLst/>
              </a:rPr>
            </a:br>
            <a:r>
              <a:rPr lang="id-ID" sz="1200" b="0" i="0" u="none" strike="noStrike" dirty="0">
                <a:solidFill>
                  <a:srgbClr val="000000"/>
                </a:solidFill>
                <a:effectLst/>
              </a:rPr>
              <a:t>UMKM sering menghadapi kesulitan dalam mendapatkan akses ke pembiayaan, baik itu dari bank atau investor, karena keterbatasan jaminan dan kurangnya rekam jejak yang kuat.</a:t>
            </a:r>
            <a:br>
              <a:rPr lang="id-ID" sz="1200" b="0" i="0" u="none" strike="noStrike" dirty="0">
                <a:solidFill>
                  <a:srgbClr val="000000"/>
                </a:solidFill>
                <a:effectLst/>
              </a:rPr>
            </a:br>
            <a:r>
              <a:rPr lang="id-ID" sz="1200" b="0" i="1" u="none" strike="noStrike" dirty="0">
                <a:solidFill>
                  <a:srgbClr val="000000"/>
                </a:solidFill>
                <a:effectLst/>
              </a:rPr>
              <a:t>Contoh:</a:t>
            </a:r>
            <a:r>
              <a:rPr lang="id-ID" sz="1200" b="0" i="0" u="none" strike="noStrike" dirty="0">
                <a:solidFill>
                  <a:srgbClr val="000000"/>
                </a:solidFill>
                <a:effectLst/>
              </a:rPr>
              <a:t> UMKM lebih bergantung pada modal pribadi atau pinjaman mikro dengan bunga tinggi.</a:t>
            </a:r>
          </a:p>
          <a:p>
            <a:pPr algn="l"/>
            <a:r>
              <a:rPr lang="id-ID" sz="1200" b="1" i="0" u="none" strike="noStrike" dirty="0" err="1">
                <a:solidFill>
                  <a:srgbClr val="000000"/>
                </a:solidFill>
                <a:effectLst/>
              </a:rPr>
              <a:t>b</a:t>
            </a:r>
            <a:r>
              <a:rPr lang="id-ID" sz="1200" b="1" i="0" u="none" strike="noStrike" dirty="0">
                <a:solidFill>
                  <a:srgbClr val="000000"/>
                </a:solidFill>
                <a:effectLst/>
              </a:rPr>
              <a:t>. Akses Terbatas ke Pembiayaan Formal</a:t>
            </a:r>
            <a:br>
              <a:rPr lang="id-ID" sz="1200" b="0" i="0" u="none" strike="noStrike" dirty="0">
                <a:solidFill>
                  <a:srgbClr val="000000"/>
                </a:solidFill>
                <a:effectLst/>
              </a:rPr>
            </a:br>
            <a:r>
              <a:rPr lang="id-ID" sz="1200" b="0" i="0" u="none" strike="noStrike" dirty="0">
                <a:solidFill>
                  <a:srgbClr val="000000"/>
                </a:solidFill>
                <a:effectLst/>
              </a:rPr>
              <a:t>Banyak UMKM yang tidak memiliki akses yang cukup untuk pinjaman besar atau fasilitas kredit dari lembaga keuangan, meskipun banyak program pendanaan dari pemerintah atau lembaga mikro yang tersedia.</a:t>
            </a:r>
          </a:p>
        </p:txBody>
      </p:sp>
      <p:cxnSp>
        <p:nvCxnSpPr>
          <p:cNvPr id="15" name="Straight Arrow Connector 14">
            <a:extLst>
              <a:ext uri="{FF2B5EF4-FFF2-40B4-BE49-F238E27FC236}">
                <a16:creationId xmlns:a16="http://schemas.microsoft.com/office/drawing/2014/main" id="{7328F69B-01F6-5FE5-8B6E-9CB996E01351}"/>
              </a:ext>
            </a:extLst>
          </p:cNvPr>
          <p:cNvCxnSpPr/>
          <p:nvPr/>
        </p:nvCxnSpPr>
        <p:spPr>
          <a:xfrm flipH="1">
            <a:off x="2019367" y="1750373"/>
            <a:ext cx="2159139" cy="886539"/>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cxnSp>
        <p:nvCxnSpPr>
          <p:cNvPr id="16" name="Straight Arrow Connector 15">
            <a:extLst>
              <a:ext uri="{FF2B5EF4-FFF2-40B4-BE49-F238E27FC236}">
                <a16:creationId xmlns:a16="http://schemas.microsoft.com/office/drawing/2014/main" id="{C4D7F4D3-ECFD-8742-15DA-EBCFBD9374FE}"/>
              </a:ext>
            </a:extLst>
          </p:cNvPr>
          <p:cNvCxnSpPr>
            <a:cxnSpLocks/>
          </p:cNvCxnSpPr>
          <p:nvPr/>
        </p:nvCxnSpPr>
        <p:spPr>
          <a:xfrm>
            <a:off x="4209819" y="1750373"/>
            <a:ext cx="2306397" cy="886539"/>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696950694"/>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pPr>
              <a:lnSpc>
                <a:spcPct val="107000"/>
              </a:lnSpc>
              <a:spcAft>
                <a:spcPts val="800"/>
              </a:spcAft>
            </a:pPr>
            <a:r>
              <a:rPr lang="en-ID" sz="1800" b="1" kern="100" dirty="0">
                <a:effectLst/>
                <a:latin typeface="Calibri" panose="020F0502020204030204" pitchFamily="34" charset="0"/>
                <a:ea typeface="Calibri" panose="020F0502020204030204" pitchFamily="34" charset="0"/>
                <a:cs typeface="Times New Roman" panose="02020603050405020304" pitchFamily="18" charset="0"/>
              </a:rPr>
              <a:t>DASAR HUKUM PENEGAKAN HUKUM PAJAK</a:t>
            </a:r>
            <a:endParaRPr lang="en-ID"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angle 4">
            <a:extLst>
              <a:ext uri="{FF2B5EF4-FFF2-40B4-BE49-F238E27FC236}">
                <a16:creationId xmlns:a16="http://schemas.microsoft.com/office/drawing/2014/main" id="{E83AB0F1-E3A2-5F4F-4D7F-7B31334FB08C}"/>
              </a:ext>
            </a:extLst>
          </p:cNvPr>
          <p:cNvSpPr/>
          <p:nvPr/>
        </p:nvSpPr>
        <p:spPr>
          <a:xfrm>
            <a:off x="107504" y="1341234"/>
            <a:ext cx="8424936" cy="230379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nSpc>
                <a:spcPct val="107000"/>
              </a:lnSpc>
              <a:spcAft>
                <a:spcPts val="800"/>
              </a:spcAft>
              <a:buSzPts val="1000"/>
              <a:tabLst>
                <a:tab pos="457200" algn="l"/>
              </a:tabLst>
            </a:pPr>
            <a:endParaRPr lang="en-ID" sz="1600" b="1" kern="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SzPts val="1000"/>
              <a:tabLst>
                <a:tab pos="457200" algn="l"/>
              </a:tabLst>
            </a:pPr>
            <a:endParaRPr lang="en-ID" sz="1600" b="1" kern="100" dirty="0">
              <a:latin typeface="Calibri" panose="020F0502020204030204" pitchFamily="34" charset="0"/>
              <a:ea typeface="Calibri" panose="020F0502020204030204" pitchFamily="34" charset="0"/>
              <a:cs typeface="Times New Roman" panose="02020603050405020304" pitchFamily="18" charset="0"/>
            </a:endParaRPr>
          </a:p>
          <a:p>
            <a:pPr algn="l"/>
            <a:r>
              <a:rPr lang="id-ID" sz="1600" b="1" i="0" u="none" strike="noStrike" dirty="0">
                <a:solidFill>
                  <a:srgbClr val="000000"/>
                </a:solidFill>
                <a:effectLst/>
              </a:rPr>
              <a:t>1. Penyedia Lapangan Kerja</a:t>
            </a:r>
          </a:p>
          <a:p>
            <a:pPr marL="285750" indent="-285750" algn="l">
              <a:buFont typeface="Wingdings" pitchFamily="2" charset="2"/>
              <a:buChar char="Ø"/>
            </a:pPr>
            <a:r>
              <a:rPr lang="id-ID" sz="1600" b="1" i="0" u="none" strike="noStrike" dirty="0">
                <a:solidFill>
                  <a:srgbClr val="000000"/>
                </a:solidFill>
                <a:effectLst/>
              </a:rPr>
              <a:t>Menyerap Banyak Tenaga Kerja, Terutama di Sektor Informal</a:t>
            </a:r>
            <a:br>
              <a:rPr lang="id-ID" sz="1600" b="0" i="0" u="none" strike="noStrike" dirty="0">
                <a:solidFill>
                  <a:srgbClr val="000000"/>
                </a:solidFill>
                <a:effectLst/>
              </a:rPr>
            </a:br>
            <a:r>
              <a:rPr lang="id-ID" sz="1600" b="0" i="0" u="none" strike="noStrike" dirty="0">
                <a:solidFill>
                  <a:srgbClr val="000000"/>
                </a:solidFill>
                <a:effectLst/>
              </a:rPr>
              <a:t>UMKM merupakan salah satu penyedia lapangan kerja terbesar di Indonesia. Sebagian besar tenaga kerja yang diserap oleh UMKM bekerja di sektor informal, yang sering kali tidak terjangkau oleh perusahaan besar. UMKM menyerap banyak tenaga kerja dengan berbagai latar belakang pendidikan dan keahlian, termasuk pekerja dengan keterampilan rendah hingga tinggi.</a:t>
            </a:r>
            <a:br>
              <a:rPr lang="id-ID" sz="1600" b="0" i="0" u="none" strike="noStrike" dirty="0">
                <a:solidFill>
                  <a:srgbClr val="000000"/>
                </a:solidFill>
                <a:effectLst/>
              </a:rPr>
            </a:br>
            <a:r>
              <a:rPr lang="id-ID" sz="1600" b="0" i="1" u="none" strike="noStrike" dirty="0">
                <a:solidFill>
                  <a:srgbClr val="000000"/>
                </a:solidFill>
                <a:effectLst/>
              </a:rPr>
              <a:t>Contoh:</a:t>
            </a:r>
            <a:r>
              <a:rPr lang="id-ID" sz="1600" b="0" i="0" u="none" strike="noStrike" dirty="0">
                <a:solidFill>
                  <a:srgbClr val="000000"/>
                </a:solidFill>
                <a:effectLst/>
              </a:rPr>
              <a:t> UMKM seperti warung makan, tukang ojek </a:t>
            </a:r>
            <a:r>
              <a:rPr lang="id-ID" sz="1600" b="0" i="0" u="none" strike="noStrike" dirty="0" err="1">
                <a:solidFill>
                  <a:srgbClr val="000000"/>
                </a:solidFill>
                <a:effectLst/>
              </a:rPr>
              <a:t>online</a:t>
            </a:r>
            <a:r>
              <a:rPr lang="id-ID" sz="1600" b="0" i="0" u="none" strike="noStrike" dirty="0">
                <a:solidFill>
                  <a:srgbClr val="000000"/>
                </a:solidFill>
                <a:effectLst/>
              </a:rPr>
              <a:t>, atau usaha kerajinan tangan yang menggaji karyawan dalam jumlah kecil, namun memiliki dampak besar terhadap pengurangan angka pengangguran.</a:t>
            </a:r>
            <a:endParaRPr lang="en-ID" sz="16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ID" sz="1600" b="1" kern="1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endParaRPr lang="en-ID"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Rectangle 5">
            <a:extLst>
              <a:ext uri="{FF2B5EF4-FFF2-40B4-BE49-F238E27FC236}">
                <a16:creationId xmlns:a16="http://schemas.microsoft.com/office/drawing/2014/main" id="{A0612B7F-AFC7-1FA6-0A5B-9F0A112A95D4}"/>
              </a:ext>
            </a:extLst>
          </p:cNvPr>
          <p:cNvSpPr/>
          <p:nvPr/>
        </p:nvSpPr>
        <p:spPr>
          <a:xfrm>
            <a:off x="107504" y="4077072"/>
            <a:ext cx="9031725" cy="216024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n-ID" sz="1400" b="1" kern="1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id-ID" sz="1400" b="1" i="0" u="none" strike="noStrike" dirty="0">
                <a:solidFill>
                  <a:srgbClr val="000000"/>
                </a:solidFill>
                <a:effectLst/>
              </a:rPr>
              <a:t>2. Mendorong Inovasi dan Kreativitas</a:t>
            </a:r>
          </a:p>
          <a:p>
            <a:pPr marL="285750" indent="-285750" algn="l">
              <a:buFont typeface="Wingdings" pitchFamily="2" charset="2"/>
              <a:buChar char="Ø"/>
            </a:pPr>
            <a:r>
              <a:rPr lang="id-ID" sz="1400" b="1" i="0" u="none" strike="noStrike" dirty="0">
                <a:solidFill>
                  <a:srgbClr val="000000"/>
                </a:solidFill>
                <a:effectLst/>
              </a:rPr>
              <a:t>Pelopor dalam Inovasi Produk atau Jasa</a:t>
            </a:r>
            <a:br>
              <a:rPr lang="id-ID" sz="1400" b="0" i="0" u="none" strike="noStrike" dirty="0">
                <a:solidFill>
                  <a:srgbClr val="000000"/>
                </a:solidFill>
                <a:effectLst/>
              </a:rPr>
            </a:br>
            <a:r>
              <a:rPr lang="id-ID" sz="1400" b="0" i="0" u="none" strike="noStrike" dirty="0">
                <a:solidFill>
                  <a:srgbClr val="000000"/>
                </a:solidFill>
                <a:effectLst/>
              </a:rPr>
              <a:t>UMKM sering kali menjadi pelopor dalam menciptakan inovasi produk atau jasa yang unik dan berbeda. Karena skala operasional yang kecil, mereka lebih fleksibel dalam bereksperimen dengan produk baru atau model bisnis yang lebih kreatif.</a:t>
            </a:r>
            <a:br>
              <a:rPr lang="id-ID" sz="1400" b="0" i="0" u="none" strike="noStrike" dirty="0">
                <a:solidFill>
                  <a:srgbClr val="000000"/>
                </a:solidFill>
                <a:effectLst/>
              </a:rPr>
            </a:br>
            <a:r>
              <a:rPr lang="id-ID" sz="1400" b="0" i="1" u="none" strike="noStrike" dirty="0">
                <a:solidFill>
                  <a:srgbClr val="000000"/>
                </a:solidFill>
                <a:effectLst/>
              </a:rPr>
              <a:t>Contoh:</a:t>
            </a:r>
            <a:r>
              <a:rPr lang="id-ID" sz="1400" b="0" i="0" u="none" strike="noStrike" dirty="0">
                <a:solidFill>
                  <a:srgbClr val="000000"/>
                </a:solidFill>
                <a:effectLst/>
              </a:rPr>
              <a:t> Banyak UMKM di sektor </a:t>
            </a:r>
            <a:r>
              <a:rPr lang="id-ID" sz="1400" b="0" i="0" u="none" strike="noStrike" dirty="0" err="1">
                <a:solidFill>
                  <a:srgbClr val="000000"/>
                </a:solidFill>
                <a:effectLst/>
              </a:rPr>
              <a:t>fashion</a:t>
            </a:r>
            <a:r>
              <a:rPr lang="id-ID" sz="1400" b="0" i="0" u="none" strike="noStrike" dirty="0">
                <a:solidFill>
                  <a:srgbClr val="000000"/>
                </a:solidFill>
                <a:effectLst/>
              </a:rPr>
              <a:t> atau kuliner yang mengembangkan produk dengan ciri khas lokal yang berbeda dari produk yang ada di pasaran, seperti makanan khas daerah yang inovatif atau produk kerajinan tangan yang memiliki nilai seni tinggi.</a:t>
            </a:r>
          </a:p>
          <a:p>
            <a:pPr>
              <a:lnSpc>
                <a:spcPct val="107000"/>
              </a:lnSpc>
              <a:spcAft>
                <a:spcPts val="800"/>
              </a:spcAft>
            </a:pPr>
            <a:endParaRPr lang="en-ID" sz="14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Arrow: Down 6">
            <a:extLst>
              <a:ext uri="{FF2B5EF4-FFF2-40B4-BE49-F238E27FC236}">
                <a16:creationId xmlns:a16="http://schemas.microsoft.com/office/drawing/2014/main" id="{12BD1A7A-2919-C015-9F24-90C5325726CF}"/>
              </a:ext>
            </a:extLst>
          </p:cNvPr>
          <p:cNvSpPr/>
          <p:nvPr/>
        </p:nvSpPr>
        <p:spPr>
          <a:xfrm>
            <a:off x="6840252" y="3505572"/>
            <a:ext cx="1224136" cy="1143000"/>
          </a:xfrm>
          <a:prstGeom prst="downArrow">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ID"/>
          </a:p>
        </p:txBody>
      </p:sp>
      <p:sp>
        <p:nvSpPr>
          <p:cNvPr id="2" name="Persegi Panjang 1">
            <a:extLst>
              <a:ext uri="{FF2B5EF4-FFF2-40B4-BE49-F238E27FC236}">
                <a16:creationId xmlns:a16="http://schemas.microsoft.com/office/drawing/2014/main" id="{9F0225D4-3CE5-3878-4BDF-C54941BAECC5}"/>
              </a:ext>
            </a:extLst>
          </p:cNvPr>
          <p:cNvSpPr/>
          <p:nvPr/>
        </p:nvSpPr>
        <p:spPr>
          <a:xfrm>
            <a:off x="2123728" y="661490"/>
            <a:ext cx="5328592" cy="576062"/>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id-ID" dirty="0"/>
              <a:t>Peran UMKM Dalam Kegiatan Ekonomi </a:t>
            </a:r>
          </a:p>
        </p:txBody>
      </p:sp>
    </p:spTree>
    <p:extLst>
      <p:ext uri="{BB962C8B-B14F-4D97-AF65-F5344CB8AC3E}">
        <p14:creationId xmlns:p14="http://schemas.microsoft.com/office/powerpoint/2010/main" val="4107025338"/>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78410" y="16361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pPr lvl="0" algn="l"/>
            <a:r>
              <a:rPr lang="en-US" dirty="0">
                <a:latin typeface="Cambria" panose="02040503050406030204" pitchFamily="18" charset="0"/>
              </a:rPr>
              <a:t> </a:t>
            </a:r>
            <a:endParaRPr lang="id-ID" dirty="0">
              <a:latin typeface="Cambria" panose="02040503050406030204" pitchFamily="18" charset="0"/>
            </a:endParaRPr>
          </a:p>
        </p:txBody>
      </p:sp>
      <p:sp>
        <p:nvSpPr>
          <p:cNvPr id="2" name="Rectangle 1">
            <a:extLst>
              <a:ext uri="{FF2B5EF4-FFF2-40B4-BE49-F238E27FC236}">
                <a16:creationId xmlns:a16="http://schemas.microsoft.com/office/drawing/2014/main" id="{2524FD4A-D97D-515C-7651-3567B1A2E4A6}"/>
              </a:ext>
            </a:extLst>
          </p:cNvPr>
          <p:cNvSpPr/>
          <p:nvPr/>
        </p:nvSpPr>
        <p:spPr>
          <a:xfrm>
            <a:off x="238576" y="610549"/>
            <a:ext cx="8435280" cy="267495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marL="342900" lvl="0" indent="-342900">
              <a:lnSpc>
                <a:spcPct val="107000"/>
              </a:lnSpc>
              <a:spcAft>
                <a:spcPts val="800"/>
              </a:spcAft>
              <a:buSzPts val="1000"/>
              <a:buFont typeface="Symbol" panose="05050102010706020507" pitchFamily="18" charset="2"/>
              <a:buChar char=""/>
              <a:tabLst>
                <a:tab pos="457200" algn="l"/>
              </a:tabLst>
            </a:pPr>
            <a:endParaRPr lang="en-ID" b="1"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spcAft>
                <a:spcPts val="800"/>
              </a:spcAft>
              <a:buSzPts val="1000"/>
              <a:tabLst>
                <a:tab pos="457200" algn="l"/>
              </a:tabLst>
            </a:pPr>
            <a:r>
              <a:rPr lang="en-ID" b="1" dirty="0">
                <a:effectLst/>
                <a:latin typeface="Calibri" panose="020F0502020204030204" pitchFamily="34" charset="0"/>
                <a:ea typeface="Calibri" panose="020F0502020204030204" pitchFamily="34" charset="0"/>
                <a:cs typeface="Times New Roman" panose="02020603050405020304" pitchFamily="18" charset="0"/>
              </a:rPr>
              <a:t>3. </a:t>
            </a:r>
            <a:r>
              <a:rPr lang="en-ID" b="1" dirty="0" err="1">
                <a:effectLst/>
                <a:latin typeface="Calibri" panose="020F0502020204030204" pitchFamily="34" charset="0"/>
                <a:ea typeface="Calibri" panose="020F0502020204030204" pitchFamily="34" charset="0"/>
                <a:cs typeface="Times New Roman" panose="02020603050405020304" pitchFamily="18" charset="0"/>
              </a:rPr>
              <a:t>Pemberdayaan</a:t>
            </a:r>
            <a:r>
              <a:rPr lang="en-ID" b="1" dirty="0">
                <a:effectLst/>
                <a:latin typeface="Calibri" panose="020F0502020204030204" pitchFamily="34" charset="0"/>
                <a:ea typeface="Calibri" panose="020F0502020204030204" pitchFamily="34" charset="0"/>
                <a:cs typeface="Times New Roman" panose="02020603050405020304" pitchFamily="18" charset="0"/>
              </a:rPr>
              <a:t> Ekonomi Global :</a:t>
            </a:r>
          </a:p>
          <a:p>
            <a:pPr marL="285750" lvl="0" indent="-285750">
              <a:lnSpc>
                <a:spcPct val="107000"/>
              </a:lnSpc>
              <a:spcAft>
                <a:spcPts val="800"/>
              </a:spcAft>
              <a:buSzPts val="1000"/>
              <a:buFont typeface="Wingdings" pitchFamily="2" charset="2"/>
              <a:buChar char="Ø"/>
              <a:tabLst>
                <a:tab pos="457200" algn="l"/>
              </a:tabLst>
            </a:pPr>
            <a:r>
              <a:rPr lang="id-ID" b="1" i="0" u="none" strike="noStrike" dirty="0">
                <a:solidFill>
                  <a:srgbClr val="000000"/>
                </a:solidFill>
                <a:effectLst/>
              </a:rPr>
              <a:t>Meningkatkan Ekonomi Daerah Melalui </a:t>
            </a:r>
            <a:r>
              <a:rPr lang="id-ID" b="1" i="0" u="none" strike="noStrike" dirty="0" err="1">
                <a:solidFill>
                  <a:srgbClr val="000000"/>
                </a:solidFill>
                <a:effectLst/>
              </a:rPr>
              <a:t>Produk-Produk</a:t>
            </a:r>
            <a:r>
              <a:rPr lang="id-ID" b="1" i="0" u="none" strike="noStrike" dirty="0">
                <a:solidFill>
                  <a:srgbClr val="000000"/>
                </a:solidFill>
                <a:effectLst/>
              </a:rPr>
              <a:t> Lokal</a:t>
            </a:r>
            <a:br>
              <a:rPr lang="id-ID" dirty="0"/>
            </a:br>
            <a:r>
              <a:rPr lang="id-ID" b="0" i="0" u="none" strike="noStrike" dirty="0">
                <a:solidFill>
                  <a:srgbClr val="000000"/>
                </a:solidFill>
                <a:effectLst/>
                <a:latin typeface="-webkit-standard"/>
              </a:rPr>
              <a:t>UMKM berperan dalam meningkatkan ekonomi lokal dengan mengolah dan memasarkan produk-produk lokal yang bernilai tambah. Melalui UMKM, produk-produk daerah dapat diperkenalkan ke pasar yang lebih luas, baik domestik maupun internasional.</a:t>
            </a:r>
            <a:br>
              <a:rPr lang="id-ID" dirty="0"/>
            </a:br>
            <a:r>
              <a:rPr lang="id-ID" b="0" i="1" u="none" strike="noStrike" dirty="0">
                <a:solidFill>
                  <a:srgbClr val="000000"/>
                </a:solidFill>
                <a:effectLst/>
              </a:rPr>
              <a:t>Contoh:</a:t>
            </a:r>
            <a:r>
              <a:rPr lang="id-ID" b="0" i="0" u="none" strike="noStrike" dirty="0">
                <a:solidFill>
                  <a:srgbClr val="000000"/>
                </a:solidFill>
                <a:effectLst/>
                <a:latin typeface="-webkit-standard"/>
              </a:rPr>
              <a:t> Usaha pertanian, kerajinan tangan, atau industri kreatif yang menghasilkan produk lokal khas suatu daerah, yang pada gilirannya dapat memperkenalkan keunikan budaya daerah tersebut ke pasar yang lebih besar</a:t>
            </a:r>
            <a:endParaRPr lang="en-ID" kern="100" dirty="0">
              <a:effectLst/>
              <a:latin typeface="Calibri" panose="020F0502020204030204" pitchFamily="34" charset="0"/>
              <a:ea typeface="Calibri" panose="020F0502020204030204" pitchFamily="34" charset="0"/>
              <a:cs typeface="Times New Roman" panose="02020603050405020304" pitchFamily="18" charset="0"/>
            </a:endParaRPr>
          </a:p>
          <a:p>
            <a:pPr algn="ctr"/>
            <a:endParaRPr lang="en-ID" dirty="0"/>
          </a:p>
        </p:txBody>
      </p:sp>
      <p:sp>
        <p:nvSpPr>
          <p:cNvPr id="6" name="Rectangle 5">
            <a:extLst>
              <a:ext uri="{FF2B5EF4-FFF2-40B4-BE49-F238E27FC236}">
                <a16:creationId xmlns:a16="http://schemas.microsoft.com/office/drawing/2014/main" id="{B3665B96-6B90-CA68-4778-2722EEABB890}"/>
              </a:ext>
            </a:extLst>
          </p:cNvPr>
          <p:cNvSpPr/>
          <p:nvPr/>
        </p:nvSpPr>
        <p:spPr>
          <a:xfrm>
            <a:off x="251520" y="3429000"/>
            <a:ext cx="8456490" cy="2818451"/>
          </a:xfrm>
          <a:prstGeom prst="rect">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lvl="1">
              <a:lnSpc>
                <a:spcPct val="107000"/>
              </a:lnSpc>
              <a:spcAft>
                <a:spcPts val="800"/>
              </a:spcAft>
              <a:buSzPts val="1000"/>
              <a:tabLst>
                <a:tab pos="914400" algn="l"/>
              </a:tabLst>
            </a:pPr>
            <a:endParaRPr lang="en-ID" kern="1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id-ID" b="1" i="0" u="none" strike="noStrike" dirty="0">
                <a:solidFill>
                  <a:srgbClr val="000000"/>
                </a:solidFill>
                <a:effectLst/>
              </a:rPr>
              <a:t>4. Peningkatan Kesejahteraan Masyarakat</a:t>
            </a:r>
          </a:p>
          <a:p>
            <a:pPr marL="285750" indent="-285750" algn="l">
              <a:buFont typeface="Wingdings" pitchFamily="2" charset="2"/>
              <a:buChar char="Ø"/>
            </a:pPr>
            <a:r>
              <a:rPr lang="id-ID" b="1" i="0" u="none" strike="noStrike" dirty="0">
                <a:solidFill>
                  <a:srgbClr val="000000"/>
                </a:solidFill>
                <a:effectLst/>
              </a:rPr>
              <a:t>Mengurangi Kemiskinan dan Meningkatkan Kesejahteraan</a:t>
            </a:r>
            <a:br>
              <a:rPr lang="id-ID" b="0" i="0" u="none" strike="noStrike" dirty="0">
                <a:solidFill>
                  <a:srgbClr val="000000"/>
                </a:solidFill>
                <a:effectLst/>
              </a:rPr>
            </a:br>
            <a:r>
              <a:rPr lang="id-ID" b="0" i="0" u="none" strike="noStrike" dirty="0">
                <a:solidFill>
                  <a:srgbClr val="000000"/>
                </a:solidFill>
                <a:effectLst/>
              </a:rPr>
              <a:t>Dengan menyediakan lapangan kerja dan memberikan kesempatan bagi pengusaha kecil untuk berkembang, UMKM membantu mengurangi kemiskinan dan meningkatkan taraf hidup masyarakat. UMKM memberi peluang bagi individu atau kelompok yang sebelumnya tidak memiliki akses ke pekerjaan formal atau modal usaha.</a:t>
            </a:r>
            <a:br>
              <a:rPr lang="id-ID" b="0" i="0" u="none" strike="noStrike" dirty="0">
                <a:solidFill>
                  <a:srgbClr val="000000"/>
                </a:solidFill>
                <a:effectLst/>
              </a:rPr>
            </a:br>
            <a:r>
              <a:rPr lang="id-ID" b="0" i="1" u="none" strike="noStrike" dirty="0">
                <a:solidFill>
                  <a:srgbClr val="000000"/>
                </a:solidFill>
                <a:effectLst/>
              </a:rPr>
              <a:t>Contoh:</a:t>
            </a:r>
            <a:r>
              <a:rPr lang="id-ID" b="0" i="0" u="none" strike="noStrike" dirty="0">
                <a:solidFill>
                  <a:srgbClr val="000000"/>
                </a:solidFill>
                <a:effectLst/>
              </a:rPr>
              <a:t> Banyak UMKM yang menyediakan peluang ekonomi bagi masyarakat dengan keterampilan atau pendidikan rendah, yang tidak dapat mengakses pekerjaan formal di perusahaan besar.</a:t>
            </a:r>
          </a:p>
          <a:p>
            <a:pPr marL="342900" indent="-342900" algn="just">
              <a:buAutoNum type="alphaLcPeriod"/>
            </a:pPr>
            <a:endParaRPr lang="en-ID" dirty="0">
              <a:solidFill>
                <a:schemeClr val="tx1"/>
              </a:solidFill>
            </a:endParaRPr>
          </a:p>
        </p:txBody>
      </p:sp>
      <p:sp>
        <p:nvSpPr>
          <p:cNvPr id="5" name="Arrow: Down 4">
            <a:extLst>
              <a:ext uri="{FF2B5EF4-FFF2-40B4-BE49-F238E27FC236}">
                <a16:creationId xmlns:a16="http://schemas.microsoft.com/office/drawing/2014/main" id="{5F0782A2-6713-9E3D-19A8-216DBCFADE98}"/>
              </a:ext>
            </a:extLst>
          </p:cNvPr>
          <p:cNvSpPr/>
          <p:nvPr/>
        </p:nvSpPr>
        <p:spPr>
          <a:xfrm>
            <a:off x="6156176" y="2982070"/>
            <a:ext cx="1224136" cy="1180858"/>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D" dirty="0"/>
          </a:p>
        </p:txBody>
      </p:sp>
    </p:spTree>
    <p:extLst>
      <p:ext uri="{BB962C8B-B14F-4D97-AF65-F5344CB8AC3E}">
        <p14:creationId xmlns:p14="http://schemas.microsoft.com/office/powerpoint/2010/main" val="854231672"/>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92B98107-304B-F6F0-A646-50A316281298}"/>
              </a:ext>
            </a:extLst>
          </p:cNvPr>
          <p:cNvSpPr>
            <a:spLocks noGrp="1"/>
          </p:cNvSpPr>
          <p:nvPr>
            <p:ph type="subTitle" idx="1"/>
          </p:nvPr>
        </p:nvSpPr>
        <p:spPr>
          <a:xfrm>
            <a:off x="467544" y="548680"/>
            <a:ext cx="7912968" cy="1008112"/>
          </a:xfrm>
        </p:spPr>
        <p:txBody>
          <a:bodyPr/>
          <a:lstStyle/>
          <a:p>
            <a:r>
              <a:rPr lang="en-US" dirty="0" err="1">
                <a:solidFill>
                  <a:schemeClr val="tx1"/>
                </a:solidFill>
              </a:rPr>
              <a:t>Permasalahan</a:t>
            </a:r>
            <a:r>
              <a:rPr lang="en-US" dirty="0">
                <a:solidFill>
                  <a:schemeClr val="tx1"/>
                </a:solidFill>
              </a:rPr>
              <a:t> Yang Di </a:t>
            </a:r>
            <a:r>
              <a:rPr lang="en-US" dirty="0" err="1">
                <a:solidFill>
                  <a:schemeClr val="tx1"/>
                </a:solidFill>
              </a:rPr>
              <a:t>Hadapi</a:t>
            </a:r>
            <a:r>
              <a:rPr lang="en-US" dirty="0">
                <a:solidFill>
                  <a:schemeClr val="tx1"/>
                </a:solidFill>
              </a:rPr>
              <a:t> UMKM </a:t>
            </a:r>
            <a:endParaRPr lang="en-ID" dirty="0">
              <a:solidFill>
                <a:schemeClr val="tx1"/>
              </a:solidFill>
            </a:endParaRPr>
          </a:p>
        </p:txBody>
      </p:sp>
      <p:sp>
        <p:nvSpPr>
          <p:cNvPr id="3" name="Arrow: Down 2">
            <a:extLst>
              <a:ext uri="{FF2B5EF4-FFF2-40B4-BE49-F238E27FC236}">
                <a16:creationId xmlns:a16="http://schemas.microsoft.com/office/drawing/2014/main" id="{F0C516BA-6460-8AB0-E3DD-B57935ED6C6A}"/>
              </a:ext>
            </a:extLst>
          </p:cNvPr>
          <p:cNvSpPr/>
          <p:nvPr/>
        </p:nvSpPr>
        <p:spPr>
          <a:xfrm>
            <a:off x="4013938" y="1052736"/>
            <a:ext cx="576064" cy="720080"/>
          </a:xfrm>
          <a:prstGeom prst="downArrow">
            <a:avLst/>
          </a:prstGeom>
        </p:spPr>
        <p:style>
          <a:lnRef idx="3">
            <a:schemeClr val="lt1"/>
          </a:lnRef>
          <a:fillRef idx="1">
            <a:schemeClr val="dk1"/>
          </a:fillRef>
          <a:effectRef idx="1">
            <a:schemeClr val="dk1"/>
          </a:effectRef>
          <a:fontRef idx="minor">
            <a:schemeClr val="lt1"/>
          </a:fontRef>
        </p:style>
        <p:txBody>
          <a:bodyPr rtlCol="0" anchor="ctr"/>
          <a:lstStyle/>
          <a:p>
            <a:pPr algn="ctr"/>
            <a:endParaRPr lang="en-ID"/>
          </a:p>
        </p:txBody>
      </p:sp>
      <p:sp>
        <p:nvSpPr>
          <p:cNvPr id="4" name="Rectangle 3">
            <a:extLst>
              <a:ext uri="{FF2B5EF4-FFF2-40B4-BE49-F238E27FC236}">
                <a16:creationId xmlns:a16="http://schemas.microsoft.com/office/drawing/2014/main" id="{3E7103DC-4A38-EE00-F1D3-F631826E4821}"/>
              </a:ext>
            </a:extLst>
          </p:cNvPr>
          <p:cNvSpPr/>
          <p:nvPr/>
        </p:nvSpPr>
        <p:spPr>
          <a:xfrm>
            <a:off x="-36512" y="1916832"/>
            <a:ext cx="9180512" cy="4464496"/>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l"/>
            <a:r>
              <a:rPr lang="id-ID" b="1" i="0" u="none" strike="noStrike" dirty="0">
                <a:solidFill>
                  <a:srgbClr val="000000"/>
                </a:solidFill>
                <a:effectLst/>
              </a:rPr>
              <a:t>1. Akses ke Pembiayaan</a:t>
            </a:r>
            <a:endParaRPr lang="id-ID" b="0" i="0" u="none" strike="noStrike" dirty="0">
              <a:solidFill>
                <a:srgbClr val="000000"/>
              </a:solidFill>
              <a:effectLst/>
            </a:endParaRPr>
          </a:p>
          <a:p>
            <a:pPr marL="742950" lvl="1" indent="-285750" algn="l">
              <a:buFont typeface="Arial" panose="020B0604020202020204" pitchFamily="34" charset="0"/>
              <a:buChar char="•"/>
            </a:pPr>
            <a:r>
              <a:rPr lang="id-ID" b="0" i="0" u="none" strike="noStrike" dirty="0">
                <a:solidFill>
                  <a:srgbClr val="000000"/>
                </a:solidFill>
                <a:effectLst/>
              </a:rPr>
              <a:t>Kesulitan dalam mendapatkan modal dari bank atau investor.</a:t>
            </a:r>
          </a:p>
          <a:p>
            <a:pPr algn="l"/>
            <a:r>
              <a:rPr lang="id-ID" b="1" i="0" u="none" strike="noStrike" dirty="0">
                <a:solidFill>
                  <a:srgbClr val="000000"/>
                </a:solidFill>
                <a:effectLst/>
              </a:rPr>
              <a:t>2. Pemasaran dan Distribusi</a:t>
            </a:r>
            <a:endParaRPr lang="id-ID" b="0" i="0" u="none" strike="noStrike" dirty="0">
              <a:solidFill>
                <a:srgbClr val="000000"/>
              </a:solidFill>
              <a:effectLst/>
            </a:endParaRPr>
          </a:p>
          <a:p>
            <a:pPr marL="742950" lvl="1" indent="-285750" algn="l">
              <a:buFont typeface="Arial" panose="020B0604020202020204" pitchFamily="34" charset="0"/>
              <a:buChar char="•"/>
            </a:pPr>
            <a:r>
              <a:rPr lang="id-ID" b="0" i="0" u="none" strike="noStrike" dirty="0">
                <a:solidFill>
                  <a:srgbClr val="000000"/>
                </a:solidFill>
                <a:effectLst/>
              </a:rPr>
              <a:t>Terbatasnya pemasaran dan akses ke pasar yang lebih luas.</a:t>
            </a:r>
          </a:p>
          <a:p>
            <a:pPr algn="l"/>
            <a:r>
              <a:rPr lang="id-ID" b="1" i="0" u="none" strike="noStrike" dirty="0">
                <a:solidFill>
                  <a:srgbClr val="000000"/>
                </a:solidFill>
                <a:effectLst/>
              </a:rPr>
              <a:t>3. Manajemen dan SDM</a:t>
            </a:r>
            <a:endParaRPr lang="id-ID" b="0" i="0" u="none" strike="noStrike" dirty="0">
              <a:solidFill>
                <a:srgbClr val="000000"/>
              </a:solidFill>
              <a:effectLst/>
            </a:endParaRPr>
          </a:p>
          <a:p>
            <a:pPr marL="742950" lvl="1" indent="-285750" algn="l">
              <a:buFont typeface="Arial" panose="020B0604020202020204" pitchFamily="34" charset="0"/>
              <a:buChar char="•"/>
            </a:pPr>
            <a:r>
              <a:rPr lang="id-ID" b="0" i="0" u="none" strike="noStrike" dirty="0">
                <a:solidFill>
                  <a:srgbClr val="000000"/>
                </a:solidFill>
                <a:effectLst/>
              </a:rPr>
              <a:t>Kurangnya keterampilan manajerial dan pengelolaan sumber daya manusia.</a:t>
            </a:r>
          </a:p>
          <a:p>
            <a:pPr algn="l"/>
            <a:r>
              <a:rPr lang="id-ID" b="1" i="0" u="none" strike="noStrike" dirty="0">
                <a:solidFill>
                  <a:srgbClr val="000000"/>
                </a:solidFill>
                <a:effectLst/>
              </a:rPr>
              <a:t>4. Persaingan yang Ketat</a:t>
            </a:r>
            <a:endParaRPr lang="id-ID" b="0" i="0" u="none" strike="noStrike" dirty="0">
              <a:solidFill>
                <a:srgbClr val="000000"/>
              </a:solidFill>
              <a:effectLst/>
            </a:endParaRPr>
          </a:p>
          <a:p>
            <a:pPr marL="742950" lvl="1" indent="-285750" algn="l">
              <a:buFont typeface="Arial" panose="020B0604020202020204" pitchFamily="34" charset="0"/>
              <a:buChar char="•"/>
            </a:pPr>
            <a:r>
              <a:rPr lang="id-ID" b="0" i="0" u="none" strike="noStrike" dirty="0">
                <a:solidFill>
                  <a:srgbClr val="000000"/>
                </a:solidFill>
                <a:effectLst/>
              </a:rPr>
              <a:t>Persaingan dengan bisnis besar atau pemain lain yang memiliki lebih banyak sumber daya.</a:t>
            </a:r>
          </a:p>
          <a:p>
            <a:pPr algn="l"/>
            <a:r>
              <a:rPr lang="id-ID" b="1" dirty="0">
                <a:solidFill>
                  <a:srgbClr val="000000"/>
                </a:solidFill>
              </a:rPr>
              <a:t>5. T</a:t>
            </a:r>
            <a:r>
              <a:rPr lang="id-ID" b="1" i="0" u="none" strike="noStrike" dirty="0">
                <a:solidFill>
                  <a:srgbClr val="000000"/>
                </a:solidFill>
                <a:effectLst/>
              </a:rPr>
              <a:t>eknologi dan Digitalisasi</a:t>
            </a:r>
            <a:endParaRPr lang="id-ID" b="0" i="0" u="none" strike="noStrike" dirty="0">
              <a:solidFill>
                <a:srgbClr val="000000"/>
              </a:solidFill>
              <a:effectLst/>
            </a:endParaRPr>
          </a:p>
          <a:p>
            <a:pPr marL="742950" lvl="1" indent="-285750" algn="l">
              <a:buFont typeface="Arial" panose="020B0604020202020204" pitchFamily="34" charset="0"/>
              <a:buChar char="•"/>
            </a:pPr>
            <a:r>
              <a:rPr lang="id-ID" b="0" i="0" u="none" strike="noStrike" dirty="0">
                <a:solidFill>
                  <a:srgbClr val="000000"/>
                </a:solidFill>
                <a:effectLst/>
              </a:rPr>
              <a:t>Banyak UMKM yang belum memanfaatkan teknologi digital secara maksimal.</a:t>
            </a:r>
          </a:p>
          <a:p>
            <a:pPr algn="l"/>
            <a:r>
              <a:rPr lang="id-ID" b="1" i="0" u="none" strike="noStrike" dirty="0">
                <a:solidFill>
                  <a:srgbClr val="000000"/>
                </a:solidFill>
                <a:effectLst/>
              </a:rPr>
              <a:t>6. Regulasi dan Perizinan</a:t>
            </a:r>
            <a:endParaRPr lang="id-ID" b="0" i="0" u="none" strike="noStrike" dirty="0">
              <a:solidFill>
                <a:srgbClr val="000000"/>
              </a:solidFill>
              <a:effectLst/>
            </a:endParaRPr>
          </a:p>
          <a:p>
            <a:pPr marL="742950" lvl="1" indent="-285750" algn="l">
              <a:buFont typeface="Arial" panose="020B0604020202020204" pitchFamily="34" charset="0"/>
              <a:buChar char="•"/>
            </a:pPr>
            <a:r>
              <a:rPr lang="id-ID" b="0" i="0" u="none" strike="noStrike" dirty="0">
                <a:solidFill>
                  <a:srgbClr val="000000"/>
                </a:solidFill>
                <a:effectLst/>
              </a:rPr>
              <a:t>Proses perizinan yang rumit dan biaya yang tinggi untuk memenuhi regulasi.</a:t>
            </a:r>
          </a:p>
        </p:txBody>
      </p:sp>
    </p:spTree>
    <p:extLst>
      <p:ext uri="{BB962C8B-B14F-4D97-AF65-F5344CB8AC3E}">
        <p14:creationId xmlns:p14="http://schemas.microsoft.com/office/powerpoint/2010/main" val="3423657551"/>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57BBEF45-7947-A1B3-E778-17B47D0DD9ED}"/>
              </a:ext>
            </a:extLst>
          </p:cNvPr>
          <p:cNvSpPr>
            <a:spLocks noGrp="1"/>
          </p:cNvSpPr>
          <p:nvPr>
            <p:ph type="subTitle" idx="1"/>
          </p:nvPr>
        </p:nvSpPr>
        <p:spPr>
          <a:xfrm>
            <a:off x="575556" y="764704"/>
            <a:ext cx="7992888" cy="4824536"/>
          </a:xfrm>
        </p:spPr>
        <p:txBody>
          <a:bodyPr>
            <a:normAutofit fontScale="92500" lnSpcReduction="10000"/>
          </a:bodyPr>
          <a:lstStyle/>
          <a:p>
            <a:pPr algn="just">
              <a:lnSpc>
                <a:spcPct val="107000"/>
              </a:lnSpc>
              <a:spcAft>
                <a:spcPts val="800"/>
              </a:spcAft>
            </a:pPr>
            <a:r>
              <a:rPr lang="id-ID" sz="1600" b="0" i="0" u="none" strike="noStrike" dirty="0">
                <a:solidFill>
                  <a:srgbClr val="000000"/>
                </a:solidFill>
                <a:effectLst/>
                <a:latin typeface="-webkit-standard"/>
              </a:rPr>
              <a:t>Tantangan UMKM di Era Digital:</a:t>
            </a:r>
          </a:p>
          <a:p>
            <a:pPr algn="l"/>
            <a:r>
              <a:rPr lang="id-ID" sz="1600" b="1" i="0" u="none" strike="noStrike" dirty="0">
                <a:solidFill>
                  <a:srgbClr val="000000"/>
                </a:solidFill>
                <a:effectLst/>
              </a:rPr>
              <a:t>1. Perubahan Tren Konsumen</a:t>
            </a:r>
          </a:p>
          <a:p>
            <a:pPr marL="285750" indent="-285750" algn="l">
              <a:buFont typeface="Wingdings" pitchFamily="2" charset="2"/>
              <a:buChar char="Ø"/>
            </a:pPr>
            <a:r>
              <a:rPr lang="id-ID" sz="1600" b="1" i="0" u="none" strike="noStrike" dirty="0">
                <a:solidFill>
                  <a:srgbClr val="000000"/>
                </a:solidFill>
                <a:effectLst/>
              </a:rPr>
              <a:t>Konsumen Semakin Mengarah pada Transaksi Digital</a:t>
            </a:r>
            <a:br>
              <a:rPr lang="id-ID" sz="1600" b="0" i="0" u="none" strike="noStrike" dirty="0">
                <a:solidFill>
                  <a:srgbClr val="000000"/>
                </a:solidFill>
                <a:effectLst/>
              </a:rPr>
            </a:br>
            <a:r>
              <a:rPr lang="id-ID" sz="1600" b="0" i="0" u="none" strike="noStrike" dirty="0">
                <a:solidFill>
                  <a:srgbClr val="000000"/>
                </a:solidFill>
                <a:effectLst/>
              </a:rPr>
              <a:t>Perubahan perilaku konsumen yang semakin mengarah ke platform digital menjadi tantangan utama bagi UMKM. Konsumen sekarang lebih memilih belanja </a:t>
            </a:r>
            <a:r>
              <a:rPr lang="id-ID" sz="1600" b="0" i="0" u="none" strike="noStrike" dirty="0" err="1">
                <a:solidFill>
                  <a:srgbClr val="000000"/>
                </a:solidFill>
                <a:effectLst/>
              </a:rPr>
              <a:t>online</a:t>
            </a:r>
            <a:r>
              <a:rPr lang="id-ID" sz="1600" b="0" i="0" u="none" strike="noStrike" dirty="0">
                <a:solidFill>
                  <a:srgbClr val="000000"/>
                </a:solidFill>
                <a:effectLst/>
              </a:rPr>
              <a:t>, mencari informasi produk melalui internet, dan melakukan pembayaran digital, baik melalui aplikasi </a:t>
            </a:r>
            <a:r>
              <a:rPr lang="id-ID" sz="1600" b="0" i="0" u="none" strike="noStrike" dirty="0" err="1">
                <a:solidFill>
                  <a:srgbClr val="000000"/>
                </a:solidFill>
                <a:effectLst/>
              </a:rPr>
              <a:t>e-commerce</a:t>
            </a:r>
            <a:r>
              <a:rPr lang="id-ID" sz="1600" b="0" i="0" u="none" strike="noStrike" dirty="0">
                <a:solidFill>
                  <a:srgbClr val="000000"/>
                </a:solidFill>
                <a:effectLst/>
              </a:rPr>
              <a:t>, dompet digital, maupun transaksi </a:t>
            </a:r>
            <a:r>
              <a:rPr lang="id-ID" sz="1600" b="0" i="0" u="none" strike="noStrike" dirty="0" err="1">
                <a:solidFill>
                  <a:srgbClr val="000000"/>
                </a:solidFill>
                <a:effectLst/>
              </a:rPr>
              <a:t>online</a:t>
            </a:r>
            <a:r>
              <a:rPr lang="id-ID" sz="1600" b="0" i="0" u="none" strike="noStrike" dirty="0">
                <a:solidFill>
                  <a:srgbClr val="000000"/>
                </a:solidFill>
                <a:effectLst/>
              </a:rPr>
              <a:t> lainnya.</a:t>
            </a:r>
            <a:br>
              <a:rPr lang="id-ID" sz="1600" b="0" i="0" u="none" strike="noStrike" dirty="0">
                <a:solidFill>
                  <a:srgbClr val="000000"/>
                </a:solidFill>
                <a:effectLst/>
              </a:rPr>
            </a:br>
            <a:r>
              <a:rPr lang="id-ID" sz="1600" b="0" i="1" u="none" strike="noStrike" dirty="0">
                <a:solidFill>
                  <a:srgbClr val="000000"/>
                </a:solidFill>
                <a:effectLst/>
              </a:rPr>
              <a:t>Contoh:</a:t>
            </a:r>
            <a:r>
              <a:rPr lang="id-ID" sz="1600" b="0" i="0" u="none" strike="noStrike" dirty="0">
                <a:solidFill>
                  <a:srgbClr val="000000"/>
                </a:solidFill>
                <a:effectLst/>
              </a:rPr>
              <a:t> Banyak konsumen sekarang lebih suka berbelanja melalui aplikasi </a:t>
            </a:r>
            <a:r>
              <a:rPr lang="id-ID" sz="1600" b="0" i="0" u="none" strike="noStrike" dirty="0" err="1">
                <a:solidFill>
                  <a:srgbClr val="000000"/>
                </a:solidFill>
                <a:effectLst/>
              </a:rPr>
              <a:t>e-commerce</a:t>
            </a:r>
            <a:r>
              <a:rPr lang="id-ID" sz="1600" b="0" i="0" u="none" strike="noStrike" dirty="0">
                <a:solidFill>
                  <a:srgbClr val="000000"/>
                </a:solidFill>
                <a:effectLst/>
              </a:rPr>
              <a:t> seperti Tokopedia, </a:t>
            </a:r>
            <a:r>
              <a:rPr lang="id-ID" sz="1600" b="0" i="0" u="none" strike="noStrike" dirty="0" err="1">
                <a:solidFill>
                  <a:srgbClr val="000000"/>
                </a:solidFill>
                <a:effectLst/>
              </a:rPr>
              <a:t>Bukalapak</a:t>
            </a:r>
            <a:r>
              <a:rPr lang="id-ID" sz="1600" b="0" i="0" u="none" strike="noStrike" dirty="0">
                <a:solidFill>
                  <a:srgbClr val="000000"/>
                </a:solidFill>
                <a:effectLst/>
              </a:rPr>
              <a:t>, atau </a:t>
            </a:r>
            <a:r>
              <a:rPr lang="id-ID" sz="1600" b="0" i="0" u="none" strike="noStrike" dirty="0" err="1">
                <a:solidFill>
                  <a:srgbClr val="000000"/>
                </a:solidFill>
                <a:effectLst/>
              </a:rPr>
              <a:t>Shopee</a:t>
            </a:r>
            <a:r>
              <a:rPr lang="id-ID" sz="1600" b="0" i="0" u="none" strike="noStrike" dirty="0">
                <a:solidFill>
                  <a:srgbClr val="000000"/>
                </a:solidFill>
                <a:effectLst/>
              </a:rPr>
              <a:t>, dibandingkan membeli langsung di toko fisik.</a:t>
            </a:r>
          </a:p>
          <a:p>
            <a:pPr algn="l"/>
            <a:endParaRPr lang="id-ID" sz="1600" dirty="0">
              <a:solidFill>
                <a:srgbClr val="000000"/>
              </a:solidFill>
            </a:endParaRPr>
          </a:p>
          <a:p>
            <a:pPr algn="l"/>
            <a:r>
              <a:rPr lang="id-ID" sz="1600" b="0" i="0" u="none" strike="noStrike" dirty="0">
                <a:solidFill>
                  <a:srgbClr val="000000"/>
                </a:solidFill>
                <a:effectLst/>
              </a:rPr>
              <a:t>2. </a:t>
            </a:r>
            <a:r>
              <a:rPr lang="id-ID" sz="1600" b="1" i="0" u="none" strike="noStrike" dirty="0">
                <a:solidFill>
                  <a:srgbClr val="000000"/>
                </a:solidFill>
                <a:effectLst/>
              </a:rPr>
              <a:t>Keterbatasan Pengetahuan Digital</a:t>
            </a:r>
          </a:p>
          <a:p>
            <a:pPr marL="285750" indent="-285750" algn="l">
              <a:buFont typeface="Wingdings" pitchFamily="2" charset="2"/>
              <a:buChar char="Ø"/>
            </a:pPr>
            <a:r>
              <a:rPr lang="id-ID" sz="1600" b="1" i="0" u="none" strike="noStrike" dirty="0">
                <a:solidFill>
                  <a:srgbClr val="000000"/>
                </a:solidFill>
                <a:effectLst/>
              </a:rPr>
              <a:t>Banyak Pelaku UMKM yang Belum Memahami Potensi </a:t>
            </a:r>
            <a:r>
              <a:rPr lang="id-ID" sz="1600" b="1" i="0" u="none" strike="noStrike" dirty="0" err="1">
                <a:solidFill>
                  <a:srgbClr val="000000"/>
                </a:solidFill>
                <a:effectLst/>
              </a:rPr>
              <a:t>E-Commerce</a:t>
            </a:r>
            <a:r>
              <a:rPr lang="id-ID" sz="1600" b="1" i="0" u="none" strike="noStrike" dirty="0">
                <a:solidFill>
                  <a:srgbClr val="000000"/>
                </a:solidFill>
                <a:effectLst/>
              </a:rPr>
              <a:t> dan Pemasaran Digital</a:t>
            </a:r>
            <a:br>
              <a:rPr lang="id-ID" sz="1600" b="1" i="0" u="none" strike="noStrike" dirty="0">
                <a:solidFill>
                  <a:srgbClr val="000000"/>
                </a:solidFill>
                <a:effectLst/>
              </a:rPr>
            </a:br>
            <a:r>
              <a:rPr lang="id-ID" sz="1600" b="0" i="0" u="none" strike="noStrike" dirty="0">
                <a:solidFill>
                  <a:srgbClr val="000000"/>
                </a:solidFill>
                <a:effectLst/>
              </a:rPr>
              <a:t>Banyak pelaku UMKM yang masih kurang paham atau tidak tahu bagaimana cara memanfaatkan teknologi digital, terutama dalam hal pemasaran </a:t>
            </a:r>
            <a:r>
              <a:rPr lang="id-ID" sz="1600" b="0" i="0" u="none" strike="noStrike" dirty="0" err="1">
                <a:solidFill>
                  <a:srgbClr val="000000"/>
                </a:solidFill>
                <a:effectLst/>
              </a:rPr>
              <a:t>online</a:t>
            </a:r>
            <a:r>
              <a:rPr lang="id-ID" sz="1600" b="0" i="0" u="none" strike="noStrike" dirty="0">
                <a:solidFill>
                  <a:srgbClr val="000000"/>
                </a:solidFill>
                <a:effectLst/>
              </a:rPr>
              <a:t> dan platform </a:t>
            </a:r>
            <a:r>
              <a:rPr lang="id-ID" sz="1600" b="0" i="0" u="none" strike="noStrike" dirty="0" err="1">
                <a:solidFill>
                  <a:srgbClr val="000000"/>
                </a:solidFill>
                <a:effectLst/>
              </a:rPr>
              <a:t>e-commerce</a:t>
            </a:r>
            <a:r>
              <a:rPr lang="id-ID" sz="1600" b="0" i="0" u="none" strike="noStrike" dirty="0">
                <a:solidFill>
                  <a:srgbClr val="000000"/>
                </a:solidFill>
                <a:effectLst/>
              </a:rPr>
              <a:t>. Mereka </a:t>
            </a:r>
            <a:r>
              <a:rPr lang="id-ID" sz="1600" b="0" i="0" u="none" strike="noStrike" dirty="0" err="1">
                <a:solidFill>
                  <a:srgbClr val="000000"/>
                </a:solidFill>
                <a:effectLst/>
              </a:rPr>
              <a:t>seringkali</a:t>
            </a:r>
            <a:r>
              <a:rPr lang="id-ID" sz="1600" b="0" i="0" u="none" strike="noStrike" dirty="0">
                <a:solidFill>
                  <a:srgbClr val="000000"/>
                </a:solidFill>
                <a:effectLst/>
              </a:rPr>
              <a:t> masih bergantung pada metode pemasaran tradisional, seperti pemasaran mulut ke mulut atau iklan cetak, yang terbatas jangkauannya.</a:t>
            </a:r>
            <a:br>
              <a:rPr lang="id-ID" sz="1600" b="0" i="0" u="none" strike="noStrike" dirty="0">
                <a:solidFill>
                  <a:srgbClr val="000000"/>
                </a:solidFill>
                <a:effectLst/>
              </a:rPr>
            </a:br>
            <a:r>
              <a:rPr lang="id-ID" sz="1600" b="0" i="0" u="none" strike="noStrike" dirty="0">
                <a:solidFill>
                  <a:srgbClr val="000000"/>
                </a:solidFill>
                <a:effectLst/>
              </a:rPr>
              <a:t>Contoh: Pelaku UMKM di daerah pedesaan mungkin masih mengandalkan toko fisik dan belum tahu cara menjual produk mereka melalui platform digital seperti Instagram, Facebook, atau </a:t>
            </a:r>
            <a:r>
              <a:rPr lang="id-ID" sz="1600" b="0" i="0" u="none" strike="noStrike" dirty="0" err="1">
                <a:solidFill>
                  <a:srgbClr val="000000"/>
                </a:solidFill>
                <a:effectLst/>
              </a:rPr>
              <a:t>marketplace</a:t>
            </a:r>
            <a:r>
              <a:rPr lang="id-ID" sz="1600" b="0" i="0" u="none" strike="noStrike" dirty="0">
                <a:solidFill>
                  <a:srgbClr val="000000"/>
                </a:solidFill>
                <a:effectLst/>
              </a:rPr>
              <a:t> lainnya.</a:t>
            </a:r>
          </a:p>
          <a:p>
            <a:pPr algn="l"/>
            <a:endParaRPr lang="id-ID" sz="1600" b="0" i="0" u="none" strike="noStrike" dirty="0">
              <a:solidFill>
                <a:srgbClr val="000000"/>
              </a:solidFill>
              <a:effectLst/>
            </a:endParaRPr>
          </a:p>
          <a:p>
            <a:pPr algn="just">
              <a:lnSpc>
                <a:spcPct val="107000"/>
              </a:lnSpc>
              <a:spcAft>
                <a:spcPts val="800"/>
              </a:spcAft>
            </a:pPr>
            <a:endParaRPr lang="en-ID" sz="2400" dirty="0">
              <a:solidFill>
                <a:schemeClr val="tx1"/>
              </a:solidFill>
            </a:endParaRPr>
          </a:p>
        </p:txBody>
      </p:sp>
    </p:spTree>
    <p:extLst>
      <p:ext uri="{BB962C8B-B14F-4D97-AF65-F5344CB8AC3E}">
        <p14:creationId xmlns:p14="http://schemas.microsoft.com/office/powerpoint/2010/main" val="3595937633"/>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151841" y="1556792"/>
            <a:ext cx="8710243"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endParaRPr lang="en-ID" b="0" i="0" dirty="0">
              <a:solidFill>
                <a:schemeClr val="tx1"/>
              </a:solidFill>
              <a:effectLst/>
              <a:latin typeface="ui-sans-serif"/>
            </a:endParaRPr>
          </a:p>
        </p:txBody>
      </p:sp>
      <p:sp>
        <p:nvSpPr>
          <p:cNvPr id="5" name="TextBox 4">
            <a:extLst>
              <a:ext uri="{FF2B5EF4-FFF2-40B4-BE49-F238E27FC236}">
                <a16:creationId xmlns:a16="http://schemas.microsoft.com/office/drawing/2014/main" id="{5DCA3FF0-51FD-98CB-8D75-796C3D91678D}"/>
              </a:ext>
            </a:extLst>
          </p:cNvPr>
          <p:cNvSpPr txBox="1"/>
          <p:nvPr/>
        </p:nvSpPr>
        <p:spPr>
          <a:xfrm>
            <a:off x="0" y="764704"/>
            <a:ext cx="8710242" cy="3145541"/>
          </a:xfrm>
          <a:prstGeom prst="rect">
            <a:avLst/>
          </a:prstGeom>
          <a:noFill/>
        </p:spPr>
        <p:txBody>
          <a:bodyPr wrap="square">
            <a:spAutoFit/>
          </a:bodyPr>
          <a:lstStyle/>
          <a:p>
            <a:pPr algn="l"/>
            <a:r>
              <a:rPr lang="id-ID" b="1" i="0" u="none" strike="noStrike" dirty="0">
                <a:solidFill>
                  <a:srgbClr val="000000"/>
                </a:solidFill>
                <a:effectLst/>
              </a:rPr>
              <a:t>3. Persaingan Global</a:t>
            </a:r>
          </a:p>
          <a:p>
            <a:pPr marL="285750" indent="-285750" algn="l">
              <a:buFont typeface="Wingdings" pitchFamily="2" charset="2"/>
              <a:buChar char="Ø"/>
            </a:pPr>
            <a:r>
              <a:rPr lang="id-ID" b="1" i="0" u="none" strike="noStrike" dirty="0">
                <a:solidFill>
                  <a:srgbClr val="000000"/>
                </a:solidFill>
                <a:effectLst/>
              </a:rPr>
              <a:t>Globalisasi dan Munculnya Pasar Internasional yang Lebih Kompetitif</a:t>
            </a:r>
            <a:br>
              <a:rPr lang="id-ID" b="0" i="0" u="none" strike="noStrike" dirty="0">
                <a:solidFill>
                  <a:srgbClr val="000000"/>
                </a:solidFill>
                <a:effectLst/>
              </a:rPr>
            </a:br>
            <a:r>
              <a:rPr lang="id-ID" b="0" i="0" u="none" strike="noStrike" dirty="0">
                <a:solidFill>
                  <a:srgbClr val="000000"/>
                </a:solidFill>
                <a:effectLst/>
              </a:rPr>
              <a:t>Di era digital, UMKM tidak hanya bersaing dengan pemain lokal, tetapi juga dengan bisnis internasional yang dapat dengan mudah mengakses pasar lokal melalui platform </a:t>
            </a:r>
            <a:r>
              <a:rPr lang="id-ID" b="0" i="0" u="none" strike="noStrike" dirty="0" err="1">
                <a:solidFill>
                  <a:srgbClr val="000000"/>
                </a:solidFill>
                <a:effectLst/>
              </a:rPr>
              <a:t>e-commerce</a:t>
            </a:r>
            <a:r>
              <a:rPr lang="id-ID" b="0" i="0" u="none" strike="noStrike" dirty="0">
                <a:solidFill>
                  <a:srgbClr val="000000"/>
                </a:solidFill>
                <a:effectLst/>
              </a:rPr>
              <a:t> global seperti </a:t>
            </a:r>
            <a:r>
              <a:rPr lang="id-ID" b="0" i="0" u="none" strike="noStrike" dirty="0" err="1">
                <a:solidFill>
                  <a:srgbClr val="000000"/>
                </a:solidFill>
                <a:effectLst/>
              </a:rPr>
              <a:t>Amazon</a:t>
            </a:r>
            <a:r>
              <a:rPr lang="id-ID" b="0" i="0" u="none" strike="noStrike" dirty="0">
                <a:solidFill>
                  <a:srgbClr val="000000"/>
                </a:solidFill>
                <a:effectLst/>
              </a:rPr>
              <a:t>, </a:t>
            </a:r>
            <a:r>
              <a:rPr lang="id-ID" b="0" i="0" u="none" strike="noStrike" dirty="0" err="1">
                <a:solidFill>
                  <a:srgbClr val="000000"/>
                </a:solidFill>
                <a:effectLst/>
              </a:rPr>
              <a:t>Alibaba</a:t>
            </a:r>
            <a:r>
              <a:rPr lang="id-ID" b="0" i="0" u="none" strike="noStrike" dirty="0">
                <a:solidFill>
                  <a:srgbClr val="000000"/>
                </a:solidFill>
                <a:effectLst/>
              </a:rPr>
              <a:t>, dan eBay. Pasar global yang lebih terbuka membuat persaingan semakin ketat, dan UMKM yang tidak siap bersaing bisa kalah dalam hal harga, kualitas, dan pengiriman produk.</a:t>
            </a:r>
            <a:br>
              <a:rPr lang="id-ID" b="0" i="0" u="none" strike="noStrike" dirty="0">
                <a:solidFill>
                  <a:srgbClr val="000000"/>
                </a:solidFill>
                <a:effectLst/>
              </a:rPr>
            </a:br>
            <a:r>
              <a:rPr lang="id-ID" b="0" i="1" u="none" strike="noStrike" dirty="0">
                <a:solidFill>
                  <a:srgbClr val="000000"/>
                </a:solidFill>
                <a:effectLst/>
              </a:rPr>
              <a:t>Contoh:</a:t>
            </a:r>
            <a:r>
              <a:rPr lang="id-ID" b="0" i="0" u="none" strike="noStrike" dirty="0">
                <a:solidFill>
                  <a:srgbClr val="000000"/>
                </a:solidFill>
                <a:effectLst/>
              </a:rPr>
              <a:t> UMKM yang menjual produk tertentu mungkin harus bersaing dengan perusahaan besar atau produsen dari luar negeri yang menawarkan produk serupa dengan harga yang lebih kompetitif atau kualitas yang lebih terjamin.</a:t>
            </a:r>
          </a:p>
          <a:p>
            <a:pPr>
              <a:lnSpc>
                <a:spcPct val="107000"/>
              </a:lnSpc>
              <a:spcAft>
                <a:spcPts val="800"/>
              </a:spcAft>
            </a:pPr>
            <a:endParaRPr lang="en-ID" dirty="0"/>
          </a:p>
        </p:txBody>
      </p:sp>
      <p:sp>
        <p:nvSpPr>
          <p:cNvPr id="2" name="Panah Bawah 1">
            <a:extLst>
              <a:ext uri="{FF2B5EF4-FFF2-40B4-BE49-F238E27FC236}">
                <a16:creationId xmlns:a16="http://schemas.microsoft.com/office/drawing/2014/main" id="{5BFC0EF4-022A-ACA6-1B52-8ADBB5B5EB7E}"/>
              </a:ext>
            </a:extLst>
          </p:cNvPr>
          <p:cNvSpPr/>
          <p:nvPr/>
        </p:nvSpPr>
        <p:spPr>
          <a:xfrm>
            <a:off x="8166430" y="2939244"/>
            <a:ext cx="504056" cy="885800"/>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6" name="Persegi Panjang 5">
            <a:extLst>
              <a:ext uri="{FF2B5EF4-FFF2-40B4-BE49-F238E27FC236}">
                <a16:creationId xmlns:a16="http://schemas.microsoft.com/office/drawing/2014/main" id="{9B5481D3-00C3-5D30-9893-61624F129BC4}"/>
              </a:ext>
            </a:extLst>
          </p:cNvPr>
          <p:cNvSpPr/>
          <p:nvPr/>
        </p:nvSpPr>
        <p:spPr>
          <a:xfrm>
            <a:off x="151841" y="3910246"/>
            <a:ext cx="8840318" cy="2061846"/>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l"/>
            <a:r>
              <a:rPr lang="id-ID" sz="1600" b="0" i="0" u="none" strike="noStrike" dirty="0">
                <a:solidFill>
                  <a:srgbClr val="000000"/>
                </a:solidFill>
                <a:effectLst/>
              </a:rPr>
              <a:t>Tantangan UMKM di era digital sangat besar, namun juga penuh dengan peluang. Untuk tetap bersaing dan berkembang, UMKM perlu:</a:t>
            </a:r>
          </a:p>
          <a:p>
            <a:pPr algn="l">
              <a:buFont typeface="Arial" panose="020B0604020202020204" pitchFamily="34" charset="0"/>
              <a:buChar char="•"/>
            </a:pPr>
            <a:r>
              <a:rPr lang="id-ID" sz="1600" b="1" i="0" u="none" strike="noStrike" dirty="0">
                <a:solidFill>
                  <a:srgbClr val="000000"/>
                </a:solidFill>
                <a:effectLst/>
              </a:rPr>
              <a:t>Menyesuaikan Model Bisnis</a:t>
            </a:r>
            <a:r>
              <a:rPr lang="id-ID" sz="1600" b="0" i="0" u="none" strike="noStrike" dirty="0">
                <a:solidFill>
                  <a:srgbClr val="000000"/>
                </a:solidFill>
                <a:effectLst/>
              </a:rPr>
              <a:t> dengan kebutuhan konsumen digital, dengan membangun kehadiran </a:t>
            </a:r>
            <a:r>
              <a:rPr lang="id-ID" sz="1600" b="0" i="0" u="none" strike="noStrike" dirty="0" err="1">
                <a:solidFill>
                  <a:srgbClr val="000000"/>
                </a:solidFill>
                <a:effectLst/>
              </a:rPr>
              <a:t>online</a:t>
            </a:r>
            <a:r>
              <a:rPr lang="id-ID" sz="1600" b="0" i="0" u="none" strike="noStrike" dirty="0">
                <a:solidFill>
                  <a:srgbClr val="000000"/>
                </a:solidFill>
                <a:effectLst/>
              </a:rPr>
              <a:t> yang kuat, baik melalui </a:t>
            </a:r>
            <a:r>
              <a:rPr lang="id-ID" sz="1600" b="0" i="0" u="none" strike="noStrike" dirty="0" err="1">
                <a:solidFill>
                  <a:srgbClr val="000000"/>
                </a:solidFill>
                <a:effectLst/>
              </a:rPr>
              <a:t>website</a:t>
            </a:r>
            <a:r>
              <a:rPr lang="id-ID" sz="1600" b="0" i="0" u="none" strike="noStrike" dirty="0">
                <a:solidFill>
                  <a:srgbClr val="000000"/>
                </a:solidFill>
                <a:effectLst/>
              </a:rPr>
              <a:t> maupun platform </a:t>
            </a:r>
            <a:r>
              <a:rPr lang="id-ID" sz="1600" b="0" i="0" u="none" strike="noStrike" dirty="0" err="1">
                <a:solidFill>
                  <a:srgbClr val="000000"/>
                </a:solidFill>
                <a:effectLst/>
              </a:rPr>
              <a:t>e-commerce</a:t>
            </a:r>
            <a:r>
              <a:rPr lang="id-ID" sz="1600" b="0" i="0" u="none" strike="noStrike" dirty="0">
                <a:solidFill>
                  <a:srgbClr val="000000"/>
                </a:solidFill>
                <a:effectLst/>
              </a:rPr>
              <a:t>.</a:t>
            </a:r>
          </a:p>
          <a:p>
            <a:pPr algn="l">
              <a:buFont typeface="Arial" panose="020B0604020202020204" pitchFamily="34" charset="0"/>
              <a:buChar char="•"/>
            </a:pPr>
            <a:r>
              <a:rPr lang="id-ID" sz="1600" b="1" i="0" u="none" strike="noStrike" dirty="0">
                <a:solidFill>
                  <a:srgbClr val="000000"/>
                </a:solidFill>
                <a:effectLst/>
              </a:rPr>
              <a:t>Meningkatkan Pengetahuan dan Keterampilan Digital</a:t>
            </a:r>
            <a:r>
              <a:rPr lang="id-ID" sz="1600" b="0" i="0" u="none" strike="noStrike" dirty="0">
                <a:solidFill>
                  <a:srgbClr val="000000"/>
                </a:solidFill>
                <a:effectLst/>
              </a:rPr>
              <a:t> melalui pelatihan pemasaran digital, </a:t>
            </a:r>
            <a:r>
              <a:rPr lang="id-ID" sz="1600" b="0" i="0" u="none" strike="noStrike" dirty="0" err="1">
                <a:solidFill>
                  <a:srgbClr val="000000"/>
                </a:solidFill>
                <a:effectLst/>
              </a:rPr>
              <a:t>e-commerce</a:t>
            </a:r>
            <a:r>
              <a:rPr lang="id-ID" sz="1600" b="0" i="0" u="none" strike="noStrike" dirty="0">
                <a:solidFill>
                  <a:srgbClr val="000000"/>
                </a:solidFill>
                <a:effectLst/>
              </a:rPr>
              <a:t>, dan penggunaan alat teknologi yang mendukung operasional.</a:t>
            </a:r>
          </a:p>
          <a:p>
            <a:pPr algn="l">
              <a:buFont typeface="Arial" panose="020B0604020202020204" pitchFamily="34" charset="0"/>
              <a:buChar char="•"/>
            </a:pPr>
            <a:r>
              <a:rPr lang="id-ID" sz="1600" b="1" i="0" u="none" strike="noStrike" dirty="0">
                <a:solidFill>
                  <a:srgbClr val="000000"/>
                </a:solidFill>
                <a:effectLst/>
              </a:rPr>
              <a:t>Menghadapi Persaingan Global</a:t>
            </a:r>
            <a:r>
              <a:rPr lang="id-ID" sz="1600" b="0" i="0" u="none" strike="noStrike" dirty="0">
                <a:solidFill>
                  <a:srgbClr val="000000"/>
                </a:solidFill>
                <a:effectLst/>
              </a:rPr>
              <a:t> dengan meningkatkan kualitas produk, layanan pelanggan, dan efisiensi operasional, serta memanfaatkan pemasaran digital untuk menjangkau pasar yang lebih luas.</a:t>
            </a:r>
          </a:p>
        </p:txBody>
      </p:sp>
    </p:spTree>
    <p:extLst>
      <p:ext uri="{BB962C8B-B14F-4D97-AF65-F5344CB8AC3E}">
        <p14:creationId xmlns:p14="http://schemas.microsoft.com/office/powerpoint/2010/main" val="3699250497"/>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3836</TotalTime>
  <Words>1275</Words>
  <Application>Microsoft Macintosh PowerPoint</Application>
  <PresentationFormat>Tampilan Layar (4:3)</PresentationFormat>
  <Paragraphs>78</Paragraphs>
  <Slides>10</Slides>
  <Notes>2</Notes>
  <HiddenSlides>0</HiddenSlides>
  <MMClips>0</MMClips>
  <ScaleCrop>false</ScaleCrop>
  <HeadingPairs>
    <vt:vector size="6" baseType="variant">
      <vt:variant>
        <vt:lpstr>Font Dipakai</vt:lpstr>
      </vt:variant>
      <vt:variant>
        <vt:i4>8</vt:i4>
      </vt:variant>
      <vt:variant>
        <vt:lpstr>Tema</vt:lpstr>
      </vt:variant>
      <vt:variant>
        <vt:i4>1</vt:i4>
      </vt:variant>
      <vt:variant>
        <vt:lpstr>Judul Slide</vt:lpstr>
      </vt:variant>
      <vt:variant>
        <vt:i4>10</vt:i4>
      </vt:variant>
    </vt:vector>
  </HeadingPairs>
  <TitlesOfParts>
    <vt:vector size="19" baseType="lpstr">
      <vt:lpstr>-webkit-standard</vt:lpstr>
      <vt:lpstr>Arial</vt:lpstr>
      <vt:lpstr>Calibri</vt:lpstr>
      <vt:lpstr>Cambria</vt:lpstr>
      <vt:lpstr>Symbol</vt:lpstr>
      <vt:lpstr>Times New Roman</vt:lpstr>
      <vt:lpstr>ui-sans-serif</vt:lpstr>
      <vt:lpstr>Wingdings</vt:lpstr>
      <vt:lpstr>Office Theme</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sondikaragani5</cp:lastModifiedBy>
  <cp:revision>503</cp:revision>
  <cp:lastPrinted>2017-08-29T02:54:51Z</cp:lastPrinted>
  <dcterms:created xsi:type="dcterms:W3CDTF">2010-04-18T12:06:30Z</dcterms:created>
  <dcterms:modified xsi:type="dcterms:W3CDTF">2024-12-23T01:39:38Z</dcterms:modified>
</cp:coreProperties>
</file>