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258" r:id="rId3"/>
    <p:sldId id="284" r:id="rId4"/>
    <p:sldId id="285" r:id="rId5"/>
    <p:sldId id="286" r:id="rId6"/>
    <p:sldId id="259" r:id="rId7"/>
    <p:sldId id="274" r:id="rId8"/>
    <p:sldId id="260" r:id="rId9"/>
    <p:sldId id="275" r:id="rId10"/>
    <p:sldId id="263" r:id="rId11"/>
    <p:sldId id="276" r:id="rId12"/>
    <p:sldId id="264" r:id="rId13"/>
    <p:sldId id="265" r:id="rId14"/>
    <p:sldId id="277" r:id="rId15"/>
    <p:sldId id="269" r:id="rId16"/>
    <p:sldId id="270" r:id="rId17"/>
    <p:sldId id="278" r:id="rId18"/>
    <p:sldId id="271" r:id="rId19"/>
    <p:sldId id="272" r:id="rId20"/>
    <p:sldId id="279" r:id="rId21"/>
    <p:sldId id="273" r:id="rId22"/>
    <p:sldId id="280" r:id="rId23"/>
    <p:sldId id="281"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BFB4F1-FD44-4B72-A904-C3CDC59C70C3}" type="doc">
      <dgm:prSet loTypeId="urn:microsoft.com/office/officeart/2005/8/layout/radial1" loCatId="cycle" qsTypeId="urn:microsoft.com/office/officeart/2005/8/quickstyle/simple4" qsCatId="simple" csTypeId="urn:microsoft.com/office/officeart/2005/8/colors/accent1_2" csCatId="accent1" phldr="1"/>
      <dgm:spPr/>
      <dgm:t>
        <a:bodyPr/>
        <a:lstStyle/>
        <a:p>
          <a:endParaRPr lang="en-US"/>
        </a:p>
      </dgm:t>
    </dgm:pt>
    <dgm:pt modelId="{C0B53814-0BE5-4FF8-B940-F9111EDC4774}">
      <dgm:prSet phldrT="[Text]" custT="1"/>
      <dgm:spPr/>
      <dgm:t>
        <a:bodyPr/>
        <a:lstStyle/>
        <a:p>
          <a:r>
            <a:rPr lang="en-US" sz="1200" b="1" dirty="0" smtClean="0">
              <a:solidFill>
                <a:schemeClr val="bg1"/>
              </a:solidFill>
            </a:rPr>
            <a:t>KOMPONEN ILMU</a:t>
          </a:r>
          <a:endParaRPr lang="en-US" sz="1200" b="1" dirty="0">
            <a:solidFill>
              <a:schemeClr val="bg1"/>
            </a:solidFill>
          </a:endParaRPr>
        </a:p>
      </dgm:t>
    </dgm:pt>
    <dgm:pt modelId="{86DEEA40-FACF-4C13-8A57-DB65EF44CB79}" type="parTrans" cxnId="{C42B8960-0D70-42C3-8AB2-D6625DAE1421}">
      <dgm:prSet/>
      <dgm:spPr/>
      <dgm:t>
        <a:bodyPr/>
        <a:lstStyle/>
        <a:p>
          <a:endParaRPr lang="en-US"/>
        </a:p>
      </dgm:t>
    </dgm:pt>
    <dgm:pt modelId="{F525E0DA-CCFA-4639-909B-B3A4E750A7B8}" type="sibTrans" cxnId="{C42B8960-0D70-42C3-8AB2-D6625DAE1421}">
      <dgm:prSet/>
      <dgm:spPr/>
      <dgm:t>
        <a:bodyPr/>
        <a:lstStyle/>
        <a:p>
          <a:endParaRPr lang="en-US"/>
        </a:p>
      </dgm:t>
    </dgm:pt>
    <dgm:pt modelId="{AF7DA21B-F7F5-40B0-9463-DC30D5921F98}">
      <dgm:prSet phldrT="[Text]"/>
      <dgm:spPr/>
      <dgm:t>
        <a:bodyPr/>
        <a:lstStyle/>
        <a:p>
          <a:r>
            <a:rPr lang="en-US" b="1" dirty="0" smtClean="0">
              <a:solidFill>
                <a:schemeClr val="bg1"/>
              </a:solidFill>
            </a:rPr>
            <a:t>FENOMENA</a:t>
          </a:r>
        </a:p>
        <a:p>
          <a:r>
            <a:rPr lang="en-US" b="1" dirty="0" smtClean="0">
              <a:solidFill>
                <a:schemeClr val="bg1"/>
              </a:solidFill>
            </a:rPr>
            <a:t>(1)</a:t>
          </a:r>
          <a:endParaRPr lang="en-US" b="1" dirty="0">
            <a:solidFill>
              <a:schemeClr val="bg1"/>
            </a:solidFill>
          </a:endParaRPr>
        </a:p>
      </dgm:t>
    </dgm:pt>
    <dgm:pt modelId="{407FFB8D-D835-409A-87EF-0C2D4FE6E0DD}" type="parTrans" cxnId="{F613AFAA-FA4A-4BC6-AE97-9F137B2F9D62}">
      <dgm:prSet/>
      <dgm:spPr/>
      <dgm:t>
        <a:bodyPr/>
        <a:lstStyle/>
        <a:p>
          <a:endParaRPr lang="en-US"/>
        </a:p>
      </dgm:t>
    </dgm:pt>
    <dgm:pt modelId="{795AF65B-0188-4650-96CA-E5E6DC203BAC}" type="sibTrans" cxnId="{F613AFAA-FA4A-4BC6-AE97-9F137B2F9D62}">
      <dgm:prSet/>
      <dgm:spPr/>
      <dgm:t>
        <a:bodyPr/>
        <a:lstStyle/>
        <a:p>
          <a:endParaRPr lang="en-US"/>
        </a:p>
      </dgm:t>
    </dgm:pt>
    <dgm:pt modelId="{7C4F40B7-197C-478F-BC74-1AF0E3002D85}">
      <dgm:prSet phldrT="[Text]"/>
      <dgm:spPr/>
      <dgm:t>
        <a:bodyPr/>
        <a:lstStyle/>
        <a:p>
          <a:r>
            <a:rPr lang="en-US" b="1" dirty="0" smtClean="0">
              <a:solidFill>
                <a:schemeClr val="bg1"/>
              </a:solidFill>
            </a:rPr>
            <a:t>KONSEP</a:t>
          </a:r>
        </a:p>
        <a:p>
          <a:r>
            <a:rPr lang="en-US" b="1" dirty="0" smtClean="0">
              <a:solidFill>
                <a:schemeClr val="bg1"/>
              </a:solidFill>
            </a:rPr>
            <a:t>(2)</a:t>
          </a:r>
          <a:endParaRPr lang="en-US" b="1" dirty="0">
            <a:solidFill>
              <a:schemeClr val="bg1"/>
            </a:solidFill>
          </a:endParaRPr>
        </a:p>
      </dgm:t>
    </dgm:pt>
    <dgm:pt modelId="{07A3E410-A013-4E5C-A4BA-CAED4767B37C}" type="parTrans" cxnId="{C86CF87B-325F-4D2C-893D-40493819B1DC}">
      <dgm:prSet/>
      <dgm:spPr/>
      <dgm:t>
        <a:bodyPr/>
        <a:lstStyle/>
        <a:p>
          <a:endParaRPr lang="en-US"/>
        </a:p>
      </dgm:t>
    </dgm:pt>
    <dgm:pt modelId="{5B5EEFF8-C6DA-4D51-BEDC-99071219E4A7}" type="sibTrans" cxnId="{C86CF87B-325F-4D2C-893D-40493819B1DC}">
      <dgm:prSet/>
      <dgm:spPr/>
      <dgm:t>
        <a:bodyPr/>
        <a:lstStyle/>
        <a:p>
          <a:endParaRPr lang="en-US"/>
        </a:p>
      </dgm:t>
    </dgm:pt>
    <dgm:pt modelId="{7066EFEB-BB32-49BA-BBC5-82CD99D423A4}">
      <dgm:prSet phldrT="[Text]" custT="1"/>
      <dgm:spPr/>
      <dgm:t>
        <a:bodyPr/>
        <a:lstStyle/>
        <a:p>
          <a:r>
            <a:rPr lang="en-US" sz="1200" b="1" dirty="0" smtClean="0">
              <a:solidFill>
                <a:schemeClr val="bg1"/>
              </a:solidFill>
            </a:rPr>
            <a:t>PROPOSISI</a:t>
          </a:r>
        </a:p>
        <a:p>
          <a:r>
            <a:rPr lang="en-US" sz="1200" b="1" dirty="0" smtClean="0">
              <a:solidFill>
                <a:schemeClr val="bg1"/>
              </a:solidFill>
            </a:rPr>
            <a:t>(3)</a:t>
          </a:r>
          <a:endParaRPr lang="en-US" sz="1200" b="1" dirty="0">
            <a:solidFill>
              <a:schemeClr val="bg1"/>
            </a:solidFill>
          </a:endParaRPr>
        </a:p>
      </dgm:t>
    </dgm:pt>
    <dgm:pt modelId="{E4B12167-21F5-4360-BE85-48EB25DE7C79}" type="parTrans" cxnId="{D3394227-60C8-49A5-AC36-B5E7D49EDA9D}">
      <dgm:prSet/>
      <dgm:spPr/>
      <dgm:t>
        <a:bodyPr/>
        <a:lstStyle/>
        <a:p>
          <a:endParaRPr lang="en-US"/>
        </a:p>
      </dgm:t>
    </dgm:pt>
    <dgm:pt modelId="{AD1301CE-E84F-4AB2-9948-C1E4A3C5AB06}" type="sibTrans" cxnId="{D3394227-60C8-49A5-AC36-B5E7D49EDA9D}">
      <dgm:prSet/>
      <dgm:spPr/>
      <dgm:t>
        <a:bodyPr/>
        <a:lstStyle/>
        <a:p>
          <a:endParaRPr lang="en-US"/>
        </a:p>
      </dgm:t>
    </dgm:pt>
    <dgm:pt modelId="{EB12508F-E971-4C4A-8901-B9B2A3B40374}">
      <dgm:prSet phldrT="[Text]" custT="1"/>
      <dgm:spPr/>
      <dgm:t>
        <a:bodyPr/>
        <a:lstStyle/>
        <a:p>
          <a:r>
            <a:rPr lang="en-US" sz="1400" b="1" dirty="0" smtClean="0">
              <a:solidFill>
                <a:schemeClr val="bg1"/>
              </a:solidFill>
            </a:rPr>
            <a:t>FAKTA</a:t>
          </a:r>
        </a:p>
        <a:p>
          <a:r>
            <a:rPr lang="en-US" sz="1400" b="1" dirty="0" smtClean="0">
              <a:solidFill>
                <a:schemeClr val="bg1"/>
              </a:solidFill>
            </a:rPr>
            <a:t>(4)</a:t>
          </a:r>
          <a:endParaRPr lang="en-US" sz="1400" b="1" dirty="0">
            <a:solidFill>
              <a:schemeClr val="bg1"/>
            </a:solidFill>
          </a:endParaRPr>
        </a:p>
      </dgm:t>
    </dgm:pt>
    <dgm:pt modelId="{53AB3264-1881-4363-94CA-EEABEDE2EE93}" type="parTrans" cxnId="{9B1FF6DD-50A4-4226-A5AC-2A0DB075CF90}">
      <dgm:prSet/>
      <dgm:spPr/>
      <dgm:t>
        <a:bodyPr/>
        <a:lstStyle/>
        <a:p>
          <a:endParaRPr lang="en-US"/>
        </a:p>
      </dgm:t>
    </dgm:pt>
    <dgm:pt modelId="{4BD3EFB3-BB74-462B-B5FF-B01B10436F40}" type="sibTrans" cxnId="{9B1FF6DD-50A4-4226-A5AC-2A0DB075CF90}">
      <dgm:prSet/>
      <dgm:spPr/>
      <dgm:t>
        <a:bodyPr/>
        <a:lstStyle/>
        <a:p>
          <a:endParaRPr lang="en-US"/>
        </a:p>
      </dgm:t>
    </dgm:pt>
    <dgm:pt modelId="{EBD032AC-BD2F-48C9-9EF6-09F04636A85A}">
      <dgm:prSet custT="1"/>
      <dgm:spPr/>
      <dgm:t>
        <a:bodyPr/>
        <a:lstStyle/>
        <a:p>
          <a:r>
            <a:rPr lang="en-US" sz="1400" b="1" dirty="0" smtClean="0">
              <a:solidFill>
                <a:schemeClr val="bg1"/>
              </a:solidFill>
            </a:rPr>
            <a:t>TEORI</a:t>
          </a:r>
        </a:p>
        <a:p>
          <a:r>
            <a:rPr lang="en-US" sz="1400" b="1" dirty="0" smtClean="0">
              <a:solidFill>
                <a:schemeClr val="bg1"/>
              </a:solidFill>
            </a:rPr>
            <a:t>(5)</a:t>
          </a:r>
          <a:endParaRPr lang="en-US" sz="1400" b="1" dirty="0">
            <a:solidFill>
              <a:schemeClr val="bg1"/>
            </a:solidFill>
          </a:endParaRPr>
        </a:p>
      </dgm:t>
    </dgm:pt>
    <dgm:pt modelId="{9BA53BB9-1674-4710-B923-F0CBE98C511E}" type="parTrans" cxnId="{5EEA0258-2110-4925-BDD8-BD75E1E34E70}">
      <dgm:prSet/>
      <dgm:spPr/>
      <dgm:t>
        <a:bodyPr/>
        <a:lstStyle/>
        <a:p>
          <a:endParaRPr lang="en-US"/>
        </a:p>
      </dgm:t>
    </dgm:pt>
    <dgm:pt modelId="{77262DE1-C5C2-4734-B169-FFAB7EEB7A6B}" type="sibTrans" cxnId="{5EEA0258-2110-4925-BDD8-BD75E1E34E70}">
      <dgm:prSet/>
      <dgm:spPr/>
      <dgm:t>
        <a:bodyPr/>
        <a:lstStyle/>
        <a:p>
          <a:endParaRPr lang="en-US"/>
        </a:p>
      </dgm:t>
    </dgm:pt>
    <dgm:pt modelId="{6D306669-90B5-420F-950D-2D13170BE46D}" type="pres">
      <dgm:prSet presAssocID="{F4BFB4F1-FD44-4B72-A904-C3CDC59C70C3}" presName="cycle" presStyleCnt="0">
        <dgm:presLayoutVars>
          <dgm:chMax val="1"/>
          <dgm:dir/>
          <dgm:animLvl val="ctr"/>
          <dgm:resizeHandles val="exact"/>
        </dgm:presLayoutVars>
      </dgm:prSet>
      <dgm:spPr/>
      <dgm:t>
        <a:bodyPr/>
        <a:lstStyle/>
        <a:p>
          <a:endParaRPr lang="en-US"/>
        </a:p>
      </dgm:t>
    </dgm:pt>
    <dgm:pt modelId="{68EFEF6F-6D95-4876-82B7-C25811812A36}" type="pres">
      <dgm:prSet presAssocID="{C0B53814-0BE5-4FF8-B940-F9111EDC4774}" presName="centerShape" presStyleLbl="node0" presStyleIdx="0" presStyleCnt="1" custScaleX="101431" custScaleY="101431"/>
      <dgm:spPr/>
      <dgm:t>
        <a:bodyPr/>
        <a:lstStyle/>
        <a:p>
          <a:endParaRPr lang="en-US"/>
        </a:p>
      </dgm:t>
    </dgm:pt>
    <dgm:pt modelId="{D9B3E703-1A35-418E-98FC-67AC03BAED02}" type="pres">
      <dgm:prSet presAssocID="{407FFB8D-D835-409A-87EF-0C2D4FE6E0DD}" presName="Name9" presStyleLbl="parChTrans1D2" presStyleIdx="0" presStyleCnt="5"/>
      <dgm:spPr/>
      <dgm:t>
        <a:bodyPr/>
        <a:lstStyle/>
        <a:p>
          <a:endParaRPr lang="en-US"/>
        </a:p>
      </dgm:t>
    </dgm:pt>
    <dgm:pt modelId="{85A83D41-692F-4C12-AE90-846267B6620F}" type="pres">
      <dgm:prSet presAssocID="{407FFB8D-D835-409A-87EF-0C2D4FE6E0DD}" presName="connTx" presStyleLbl="parChTrans1D2" presStyleIdx="0" presStyleCnt="5"/>
      <dgm:spPr/>
      <dgm:t>
        <a:bodyPr/>
        <a:lstStyle/>
        <a:p>
          <a:endParaRPr lang="en-US"/>
        </a:p>
      </dgm:t>
    </dgm:pt>
    <dgm:pt modelId="{29E2BDC4-2242-4D3F-9E9F-D590873F89B1}" type="pres">
      <dgm:prSet presAssocID="{AF7DA21B-F7F5-40B0-9463-DC30D5921F98}" presName="node" presStyleLbl="node1" presStyleIdx="0" presStyleCnt="5">
        <dgm:presLayoutVars>
          <dgm:bulletEnabled val="1"/>
        </dgm:presLayoutVars>
      </dgm:prSet>
      <dgm:spPr/>
      <dgm:t>
        <a:bodyPr/>
        <a:lstStyle/>
        <a:p>
          <a:endParaRPr lang="en-US"/>
        </a:p>
      </dgm:t>
    </dgm:pt>
    <dgm:pt modelId="{AB26DC7C-B6FB-474D-A273-38EE7DE3595E}" type="pres">
      <dgm:prSet presAssocID="{07A3E410-A013-4E5C-A4BA-CAED4767B37C}" presName="Name9" presStyleLbl="parChTrans1D2" presStyleIdx="1" presStyleCnt="5"/>
      <dgm:spPr/>
      <dgm:t>
        <a:bodyPr/>
        <a:lstStyle/>
        <a:p>
          <a:endParaRPr lang="en-US"/>
        </a:p>
      </dgm:t>
    </dgm:pt>
    <dgm:pt modelId="{53992A88-FE9A-4D48-9475-81140FA8410C}" type="pres">
      <dgm:prSet presAssocID="{07A3E410-A013-4E5C-A4BA-CAED4767B37C}" presName="connTx" presStyleLbl="parChTrans1D2" presStyleIdx="1" presStyleCnt="5"/>
      <dgm:spPr/>
      <dgm:t>
        <a:bodyPr/>
        <a:lstStyle/>
        <a:p>
          <a:endParaRPr lang="en-US"/>
        </a:p>
      </dgm:t>
    </dgm:pt>
    <dgm:pt modelId="{7B6935C2-115A-42F3-BE52-FCDC0A1C8611}" type="pres">
      <dgm:prSet presAssocID="{7C4F40B7-197C-478F-BC74-1AF0E3002D85}" presName="node" presStyleLbl="node1" presStyleIdx="1" presStyleCnt="5">
        <dgm:presLayoutVars>
          <dgm:bulletEnabled val="1"/>
        </dgm:presLayoutVars>
      </dgm:prSet>
      <dgm:spPr/>
      <dgm:t>
        <a:bodyPr/>
        <a:lstStyle/>
        <a:p>
          <a:endParaRPr lang="en-US"/>
        </a:p>
      </dgm:t>
    </dgm:pt>
    <dgm:pt modelId="{5005E4EA-6582-4454-8C8B-F8270C8F3989}" type="pres">
      <dgm:prSet presAssocID="{E4B12167-21F5-4360-BE85-48EB25DE7C79}" presName="Name9" presStyleLbl="parChTrans1D2" presStyleIdx="2" presStyleCnt="5"/>
      <dgm:spPr/>
      <dgm:t>
        <a:bodyPr/>
        <a:lstStyle/>
        <a:p>
          <a:endParaRPr lang="en-US"/>
        </a:p>
      </dgm:t>
    </dgm:pt>
    <dgm:pt modelId="{185F5209-4342-46B8-BE6D-296C2DEE7FB0}" type="pres">
      <dgm:prSet presAssocID="{E4B12167-21F5-4360-BE85-48EB25DE7C79}" presName="connTx" presStyleLbl="parChTrans1D2" presStyleIdx="2" presStyleCnt="5"/>
      <dgm:spPr/>
      <dgm:t>
        <a:bodyPr/>
        <a:lstStyle/>
        <a:p>
          <a:endParaRPr lang="en-US"/>
        </a:p>
      </dgm:t>
    </dgm:pt>
    <dgm:pt modelId="{B53A67D2-BFC9-44DE-BC06-BC9B3E12E0C8}" type="pres">
      <dgm:prSet presAssocID="{7066EFEB-BB32-49BA-BBC5-82CD99D423A4}" presName="node" presStyleLbl="node1" presStyleIdx="2" presStyleCnt="5">
        <dgm:presLayoutVars>
          <dgm:bulletEnabled val="1"/>
        </dgm:presLayoutVars>
      </dgm:prSet>
      <dgm:spPr/>
      <dgm:t>
        <a:bodyPr/>
        <a:lstStyle/>
        <a:p>
          <a:endParaRPr lang="en-US"/>
        </a:p>
      </dgm:t>
    </dgm:pt>
    <dgm:pt modelId="{6498BB38-D401-4588-9FDC-55B10BDEF79A}" type="pres">
      <dgm:prSet presAssocID="{53AB3264-1881-4363-94CA-EEABEDE2EE93}" presName="Name9" presStyleLbl="parChTrans1D2" presStyleIdx="3" presStyleCnt="5"/>
      <dgm:spPr/>
      <dgm:t>
        <a:bodyPr/>
        <a:lstStyle/>
        <a:p>
          <a:endParaRPr lang="en-US"/>
        </a:p>
      </dgm:t>
    </dgm:pt>
    <dgm:pt modelId="{EB80CB17-888A-4BF7-A105-267731D14D00}" type="pres">
      <dgm:prSet presAssocID="{53AB3264-1881-4363-94CA-EEABEDE2EE93}" presName="connTx" presStyleLbl="parChTrans1D2" presStyleIdx="3" presStyleCnt="5"/>
      <dgm:spPr/>
      <dgm:t>
        <a:bodyPr/>
        <a:lstStyle/>
        <a:p>
          <a:endParaRPr lang="en-US"/>
        </a:p>
      </dgm:t>
    </dgm:pt>
    <dgm:pt modelId="{38C33554-AE6C-456B-9410-ADB3A7B7176E}" type="pres">
      <dgm:prSet presAssocID="{EB12508F-E971-4C4A-8901-B9B2A3B40374}" presName="node" presStyleLbl="node1" presStyleIdx="3" presStyleCnt="5">
        <dgm:presLayoutVars>
          <dgm:bulletEnabled val="1"/>
        </dgm:presLayoutVars>
      </dgm:prSet>
      <dgm:spPr/>
      <dgm:t>
        <a:bodyPr/>
        <a:lstStyle/>
        <a:p>
          <a:endParaRPr lang="en-US"/>
        </a:p>
      </dgm:t>
    </dgm:pt>
    <dgm:pt modelId="{F4FC0AB6-4494-40EC-9513-93F2FDF7E226}" type="pres">
      <dgm:prSet presAssocID="{9BA53BB9-1674-4710-B923-F0CBE98C511E}" presName="Name9" presStyleLbl="parChTrans1D2" presStyleIdx="4" presStyleCnt="5"/>
      <dgm:spPr/>
      <dgm:t>
        <a:bodyPr/>
        <a:lstStyle/>
        <a:p>
          <a:endParaRPr lang="en-US"/>
        </a:p>
      </dgm:t>
    </dgm:pt>
    <dgm:pt modelId="{30D151EF-A0CC-4FF2-B1F3-1E7A85D58612}" type="pres">
      <dgm:prSet presAssocID="{9BA53BB9-1674-4710-B923-F0CBE98C511E}" presName="connTx" presStyleLbl="parChTrans1D2" presStyleIdx="4" presStyleCnt="5"/>
      <dgm:spPr/>
      <dgm:t>
        <a:bodyPr/>
        <a:lstStyle/>
        <a:p>
          <a:endParaRPr lang="en-US"/>
        </a:p>
      </dgm:t>
    </dgm:pt>
    <dgm:pt modelId="{5D5E893F-3EA2-4403-9911-1D57BB246115}" type="pres">
      <dgm:prSet presAssocID="{EBD032AC-BD2F-48C9-9EF6-09F04636A85A}" presName="node" presStyleLbl="node1" presStyleIdx="4" presStyleCnt="5">
        <dgm:presLayoutVars>
          <dgm:bulletEnabled val="1"/>
        </dgm:presLayoutVars>
      </dgm:prSet>
      <dgm:spPr/>
      <dgm:t>
        <a:bodyPr/>
        <a:lstStyle/>
        <a:p>
          <a:endParaRPr lang="en-US"/>
        </a:p>
      </dgm:t>
    </dgm:pt>
  </dgm:ptLst>
  <dgm:cxnLst>
    <dgm:cxn modelId="{8F6AC9DB-80C6-407F-A559-05D9217B19F3}" type="presOf" srcId="{F4BFB4F1-FD44-4B72-A904-C3CDC59C70C3}" destId="{6D306669-90B5-420F-950D-2D13170BE46D}" srcOrd="0" destOrd="0" presId="urn:microsoft.com/office/officeart/2005/8/layout/radial1"/>
    <dgm:cxn modelId="{94D452F3-2355-427C-AAE8-31FF6A9F0CF9}" type="presOf" srcId="{407FFB8D-D835-409A-87EF-0C2D4FE6E0DD}" destId="{D9B3E703-1A35-418E-98FC-67AC03BAED02}" srcOrd="0" destOrd="0" presId="urn:microsoft.com/office/officeart/2005/8/layout/radial1"/>
    <dgm:cxn modelId="{AABD3111-A8A7-4C29-B262-8D77A9ED7BE2}" type="presOf" srcId="{7C4F40B7-197C-478F-BC74-1AF0E3002D85}" destId="{7B6935C2-115A-42F3-BE52-FCDC0A1C8611}" srcOrd="0" destOrd="0" presId="urn:microsoft.com/office/officeart/2005/8/layout/radial1"/>
    <dgm:cxn modelId="{B6CF1DD9-2B2C-4ACF-AD99-10BBE49F1D78}" type="presOf" srcId="{EBD032AC-BD2F-48C9-9EF6-09F04636A85A}" destId="{5D5E893F-3EA2-4403-9911-1D57BB246115}" srcOrd="0" destOrd="0" presId="urn:microsoft.com/office/officeart/2005/8/layout/radial1"/>
    <dgm:cxn modelId="{C86CF87B-325F-4D2C-893D-40493819B1DC}" srcId="{C0B53814-0BE5-4FF8-B940-F9111EDC4774}" destId="{7C4F40B7-197C-478F-BC74-1AF0E3002D85}" srcOrd="1" destOrd="0" parTransId="{07A3E410-A013-4E5C-A4BA-CAED4767B37C}" sibTransId="{5B5EEFF8-C6DA-4D51-BEDC-99071219E4A7}"/>
    <dgm:cxn modelId="{137F1F64-EC54-4510-BBAF-8F1AB938E4CF}" type="presOf" srcId="{9BA53BB9-1674-4710-B923-F0CBE98C511E}" destId="{30D151EF-A0CC-4FF2-B1F3-1E7A85D58612}" srcOrd="1" destOrd="0" presId="urn:microsoft.com/office/officeart/2005/8/layout/radial1"/>
    <dgm:cxn modelId="{DD55EA38-82BD-441A-89E6-3CDA414BD9A5}" type="presOf" srcId="{C0B53814-0BE5-4FF8-B940-F9111EDC4774}" destId="{68EFEF6F-6D95-4876-82B7-C25811812A36}" srcOrd="0" destOrd="0" presId="urn:microsoft.com/office/officeart/2005/8/layout/radial1"/>
    <dgm:cxn modelId="{5EEA0258-2110-4925-BDD8-BD75E1E34E70}" srcId="{C0B53814-0BE5-4FF8-B940-F9111EDC4774}" destId="{EBD032AC-BD2F-48C9-9EF6-09F04636A85A}" srcOrd="4" destOrd="0" parTransId="{9BA53BB9-1674-4710-B923-F0CBE98C511E}" sibTransId="{77262DE1-C5C2-4734-B169-FFAB7EEB7A6B}"/>
    <dgm:cxn modelId="{87737CC2-664E-406E-BAF3-62A5CC39CB8A}" type="presOf" srcId="{407FFB8D-D835-409A-87EF-0C2D4FE6E0DD}" destId="{85A83D41-692F-4C12-AE90-846267B6620F}" srcOrd="1" destOrd="0" presId="urn:microsoft.com/office/officeart/2005/8/layout/radial1"/>
    <dgm:cxn modelId="{D714E6B4-9BBC-4861-B79D-B666100847E5}" type="presOf" srcId="{9BA53BB9-1674-4710-B923-F0CBE98C511E}" destId="{F4FC0AB6-4494-40EC-9513-93F2FDF7E226}" srcOrd="0" destOrd="0" presId="urn:microsoft.com/office/officeart/2005/8/layout/radial1"/>
    <dgm:cxn modelId="{C42B8960-0D70-42C3-8AB2-D6625DAE1421}" srcId="{F4BFB4F1-FD44-4B72-A904-C3CDC59C70C3}" destId="{C0B53814-0BE5-4FF8-B940-F9111EDC4774}" srcOrd="0" destOrd="0" parTransId="{86DEEA40-FACF-4C13-8A57-DB65EF44CB79}" sibTransId="{F525E0DA-CCFA-4639-909B-B3A4E750A7B8}"/>
    <dgm:cxn modelId="{101A31E2-F471-4027-99C1-730FC1DA31E6}" type="presOf" srcId="{EB12508F-E971-4C4A-8901-B9B2A3B40374}" destId="{38C33554-AE6C-456B-9410-ADB3A7B7176E}" srcOrd="0" destOrd="0" presId="urn:microsoft.com/office/officeart/2005/8/layout/radial1"/>
    <dgm:cxn modelId="{2D9D808E-B70E-4B82-9F3D-DD845DE37214}" type="presOf" srcId="{07A3E410-A013-4E5C-A4BA-CAED4767B37C}" destId="{AB26DC7C-B6FB-474D-A273-38EE7DE3595E}" srcOrd="0" destOrd="0" presId="urn:microsoft.com/office/officeart/2005/8/layout/radial1"/>
    <dgm:cxn modelId="{87E7F8FB-5AC5-4719-9949-2D77FAC64B8C}" type="presOf" srcId="{E4B12167-21F5-4360-BE85-48EB25DE7C79}" destId="{185F5209-4342-46B8-BE6D-296C2DEE7FB0}" srcOrd="1" destOrd="0" presId="urn:microsoft.com/office/officeart/2005/8/layout/radial1"/>
    <dgm:cxn modelId="{6FA63C1D-067D-4FCA-8C2D-B05450E8606B}" type="presOf" srcId="{E4B12167-21F5-4360-BE85-48EB25DE7C79}" destId="{5005E4EA-6582-4454-8C8B-F8270C8F3989}" srcOrd="0" destOrd="0" presId="urn:microsoft.com/office/officeart/2005/8/layout/radial1"/>
    <dgm:cxn modelId="{9B1FF6DD-50A4-4226-A5AC-2A0DB075CF90}" srcId="{C0B53814-0BE5-4FF8-B940-F9111EDC4774}" destId="{EB12508F-E971-4C4A-8901-B9B2A3B40374}" srcOrd="3" destOrd="0" parTransId="{53AB3264-1881-4363-94CA-EEABEDE2EE93}" sibTransId="{4BD3EFB3-BB74-462B-B5FF-B01B10436F40}"/>
    <dgm:cxn modelId="{A419E84B-7CD1-4245-90A1-C912B577B359}" type="presOf" srcId="{53AB3264-1881-4363-94CA-EEABEDE2EE93}" destId="{EB80CB17-888A-4BF7-A105-267731D14D00}" srcOrd="1" destOrd="0" presId="urn:microsoft.com/office/officeart/2005/8/layout/radial1"/>
    <dgm:cxn modelId="{F613AFAA-FA4A-4BC6-AE97-9F137B2F9D62}" srcId="{C0B53814-0BE5-4FF8-B940-F9111EDC4774}" destId="{AF7DA21B-F7F5-40B0-9463-DC30D5921F98}" srcOrd="0" destOrd="0" parTransId="{407FFB8D-D835-409A-87EF-0C2D4FE6E0DD}" sibTransId="{795AF65B-0188-4650-96CA-E5E6DC203BAC}"/>
    <dgm:cxn modelId="{2724AFFC-8299-4CB4-9D1C-2AF241171EC2}" type="presOf" srcId="{7066EFEB-BB32-49BA-BBC5-82CD99D423A4}" destId="{B53A67D2-BFC9-44DE-BC06-BC9B3E12E0C8}" srcOrd="0" destOrd="0" presId="urn:microsoft.com/office/officeart/2005/8/layout/radial1"/>
    <dgm:cxn modelId="{D3394227-60C8-49A5-AC36-B5E7D49EDA9D}" srcId="{C0B53814-0BE5-4FF8-B940-F9111EDC4774}" destId="{7066EFEB-BB32-49BA-BBC5-82CD99D423A4}" srcOrd="2" destOrd="0" parTransId="{E4B12167-21F5-4360-BE85-48EB25DE7C79}" sibTransId="{AD1301CE-E84F-4AB2-9948-C1E4A3C5AB06}"/>
    <dgm:cxn modelId="{BC432439-AC0F-40B8-A8E4-B445C1B0A987}" type="presOf" srcId="{AF7DA21B-F7F5-40B0-9463-DC30D5921F98}" destId="{29E2BDC4-2242-4D3F-9E9F-D590873F89B1}" srcOrd="0" destOrd="0" presId="urn:microsoft.com/office/officeart/2005/8/layout/radial1"/>
    <dgm:cxn modelId="{82B9D31F-949B-43E1-8FB5-E08B91B68378}" type="presOf" srcId="{07A3E410-A013-4E5C-A4BA-CAED4767B37C}" destId="{53992A88-FE9A-4D48-9475-81140FA8410C}" srcOrd="1" destOrd="0" presId="urn:microsoft.com/office/officeart/2005/8/layout/radial1"/>
    <dgm:cxn modelId="{380A4FB1-92E0-47F1-88F7-9AA0542AD4F2}" type="presOf" srcId="{53AB3264-1881-4363-94CA-EEABEDE2EE93}" destId="{6498BB38-D401-4588-9FDC-55B10BDEF79A}" srcOrd="0" destOrd="0" presId="urn:microsoft.com/office/officeart/2005/8/layout/radial1"/>
    <dgm:cxn modelId="{45140EB1-E315-493D-8739-A6E323F41EB3}" type="presParOf" srcId="{6D306669-90B5-420F-950D-2D13170BE46D}" destId="{68EFEF6F-6D95-4876-82B7-C25811812A36}" srcOrd="0" destOrd="0" presId="urn:microsoft.com/office/officeart/2005/8/layout/radial1"/>
    <dgm:cxn modelId="{32CD6496-5F18-4445-85E4-38D974E6B387}" type="presParOf" srcId="{6D306669-90B5-420F-950D-2D13170BE46D}" destId="{D9B3E703-1A35-418E-98FC-67AC03BAED02}" srcOrd="1" destOrd="0" presId="urn:microsoft.com/office/officeart/2005/8/layout/radial1"/>
    <dgm:cxn modelId="{9891B7B0-612C-4BCB-990C-086D095639DD}" type="presParOf" srcId="{D9B3E703-1A35-418E-98FC-67AC03BAED02}" destId="{85A83D41-692F-4C12-AE90-846267B6620F}" srcOrd="0" destOrd="0" presId="urn:microsoft.com/office/officeart/2005/8/layout/radial1"/>
    <dgm:cxn modelId="{E32FD3FE-F6BC-4835-9E13-C6E9E362CD17}" type="presParOf" srcId="{6D306669-90B5-420F-950D-2D13170BE46D}" destId="{29E2BDC4-2242-4D3F-9E9F-D590873F89B1}" srcOrd="2" destOrd="0" presId="urn:microsoft.com/office/officeart/2005/8/layout/radial1"/>
    <dgm:cxn modelId="{CD474EC3-DC18-4710-98DE-364837803427}" type="presParOf" srcId="{6D306669-90B5-420F-950D-2D13170BE46D}" destId="{AB26DC7C-B6FB-474D-A273-38EE7DE3595E}" srcOrd="3" destOrd="0" presId="urn:microsoft.com/office/officeart/2005/8/layout/radial1"/>
    <dgm:cxn modelId="{79F4858F-6D3E-48B7-8728-5625E47DD4B1}" type="presParOf" srcId="{AB26DC7C-B6FB-474D-A273-38EE7DE3595E}" destId="{53992A88-FE9A-4D48-9475-81140FA8410C}" srcOrd="0" destOrd="0" presId="urn:microsoft.com/office/officeart/2005/8/layout/radial1"/>
    <dgm:cxn modelId="{CEFBD969-844F-4186-BBDC-2185E0EE09B1}" type="presParOf" srcId="{6D306669-90B5-420F-950D-2D13170BE46D}" destId="{7B6935C2-115A-42F3-BE52-FCDC0A1C8611}" srcOrd="4" destOrd="0" presId="urn:microsoft.com/office/officeart/2005/8/layout/radial1"/>
    <dgm:cxn modelId="{CB864FBA-4099-45B0-B77D-BF8E540C0450}" type="presParOf" srcId="{6D306669-90B5-420F-950D-2D13170BE46D}" destId="{5005E4EA-6582-4454-8C8B-F8270C8F3989}" srcOrd="5" destOrd="0" presId="urn:microsoft.com/office/officeart/2005/8/layout/radial1"/>
    <dgm:cxn modelId="{33483ABC-8660-4AD3-9C6B-3FC0A5EC9101}" type="presParOf" srcId="{5005E4EA-6582-4454-8C8B-F8270C8F3989}" destId="{185F5209-4342-46B8-BE6D-296C2DEE7FB0}" srcOrd="0" destOrd="0" presId="urn:microsoft.com/office/officeart/2005/8/layout/radial1"/>
    <dgm:cxn modelId="{3DE96514-C06C-4C06-8883-15B8671D908E}" type="presParOf" srcId="{6D306669-90B5-420F-950D-2D13170BE46D}" destId="{B53A67D2-BFC9-44DE-BC06-BC9B3E12E0C8}" srcOrd="6" destOrd="0" presId="urn:microsoft.com/office/officeart/2005/8/layout/radial1"/>
    <dgm:cxn modelId="{C2191726-5760-4071-8C92-A94519C4760E}" type="presParOf" srcId="{6D306669-90B5-420F-950D-2D13170BE46D}" destId="{6498BB38-D401-4588-9FDC-55B10BDEF79A}" srcOrd="7" destOrd="0" presId="urn:microsoft.com/office/officeart/2005/8/layout/radial1"/>
    <dgm:cxn modelId="{24CAA9E1-B274-438E-8DEE-A139F1842A8E}" type="presParOf" srcId="{6498BB38-D401-4588-9FDC-55B10BDEF79A}" destId="{EB80CB17-888A-4BF7-A105-267731D14D00}" srcOrd="0" destOrd="0" presId="urn:microsoft.com/office/officeart/2005/8/layout/radial1"/>
    <dgm:cxn modelId="{E16F5034-FE05-4AB4-95A3-720629019D86}" type="presParOf" srcId="{6D306669-90B5-420F-950D-2D13170BE46D}" destId="{38C33554-AE6C-456B-9410-ADB3A7B7176E}" srcOrd="8" destOrd="0" presId="urn:microsoft.com/office/officeart/2005/8/layout/radial1"/>
    <dgm:cxn modelId="{FD6D36B4-F245-45DA-81F7-6618D2E1ECCC}" type="presParOf" srcId="{6D306669-90B5-420F-950D-2D13170BE46D}" destId="{F4FC0AB6-4494-40EC-9513-93F2FDF7E226}" srcOrd="9" destOrd="0" presId="urn:microsoft.com/office/officeart/2005/8/layout/radial1"/>
    <dgm:cxn modelId="{C3F8CBA8-AE29-4AA9-9035-70ED2DFEFD91}" type="presParOf" srcId="{F4FC0AB6-4494-40EC-9513-93F2FDF7E226}" destId="{30D151EF-A0CC-4FF2-B1F3-1E7A85D58612}" srcOrd="0" destOrd="0" presId="urn:microsoft.com/office/officeart/2005/8/layout/radial1"/>
    <dgm:cxn modelId="{95D7078A-0FD4-4021-A959-9EBF94A760F8}" type="presParOf" srcId="{6D306669-90B5-420F-950D-2D13170BE46D}" destId="{5D5E893F-3EA2-4403-9911-1D57BB246115}"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EFEF6F-6D95-4876-82B7-C25811812A36}">
      <dsp:nvSpPr>
        <dsp:cNvPr id="0" name=""/>
        <dsp:cNvSpPr/>
      </dsp:nvSpPr>
      <dsp:spPr>
        <a:xfrm>
          <a:off x="2438401" y="1571860"/>
          <a:ext cx="1219196" cy="121919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bg1"/>
              </a:solidFill>
            </a:rPr>
            <a:t>KOMPONEN ILMU</a:t>
          </a:r>
          <a:endParaRPr lang="en-US" sz="1200" b="1" kern="1200" dirty="0">
            <a:solidFill>
              <a:schemeClr val="bg1"/>
            </a:solidFill>
          </a:endParaRPr>
        </a:p>
      </dsp:txBody>
      <dsp:txXfrm>
        <a:off x="2616948" y="1750407"/>
        <a:ext cx="862102" cy="862102"/>
      </dsp:txXfrm>
    </dsp:sp>
    <dsp:sp modelId="{D9B3E703-1A35-418E-98FC-67AC03BAED02}">
      <dsp:nvSpPr>
        <dsp:cNvPr id="0" name=""/>
        <dsp:cNvSpPr/>
      </dsp:nvSpPr>
      <dsp:spPr>
        <a:xfrm rot="16200000">
          <a:off x="2870718" y="1376833"/>
          <a:ext cx="354563" cy="35492"/>
        </a:xfrm>
        <a:custGeom>
          <a:avLst/>
          <a:gdLst/>
          <a:ahLst/>
          <a:cxnLst/>
          <a:rect l="0" t="0" r="0" b="0"/>
          <a:pathLst>
            <a:path>
              <a:moveTo>
                <a:pt x="0" y="17746"/>
              </a:moveTo>
              <a:lnTo>
                <a:pt x="354563" y="1774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39135" y="1385715"/>
        <a:ext cx="17728" cy="17728"/>
      </dsp:txXfrm>
    </dsp:sp>
    <dsp:sp modelId="{29E2BDC4-2242-4D3F-9E9F-D590873F89B1}">
      <dsp:nvSpPr>
        <dsp:cNvPr id="0" name=""/>
        <dsp:cNvSpPr/>
      </dsp:nvSpPr>
      <dsp:spPr>
        <a:xfrm>
          <a:off x="2447001" y="15301"/>
          <a:ext cx="1201996" cy="120199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bg1"/>
              </a:solidFill>
            </a:rPr>
            <a:t>FENOMENA</a:t>
          </a:r>
        </a:p>
        <a:p>
          <a:pPr lvl="0" algn="ctr" defTabSz="577850">
            <a:lnSpc>
              <a:spcPct val="90000"/>
            </a:lnSpc>
            <a:spcBef>
              <a:spcPct val="0"/>
            </a:spcBef>
            <a:spcAft>
              <a:spcPct val="35000"/>
            </a:spcAft>
          </a:pPr>
          <a:r>
            <a:rPr lang="en-US" sz="1300" b="1" kern="1200" dirty="0" smtClean="0">
              <a:solidFill>
                <a:schemeClr val="bg1"/>
              </a:solidFill>
            </a:rPr>
            <a:t>(1)</a:t>
          </a:r>
          <a:endParaRPr lang="en-US" sz="1300" b="1" kern="1200" dirty="0">
            <a:solidFill>
              <a:schemeClr val="bg1"/>
            </a:solidFill>
          </a:endParaRPr>
        </a:p>
      </dsp:txBody>
      <dsp:txXfrm>
        <a:off x="2623029" y="191329"/>
        <a:ext cx="849940" cy="849940"/>
      </dsp:txXfrm>
    </dsp:sp>
    <dsp:sp modelId="{AB26DC7C-B6FB-474D-A273-38EE7DE3595E}">
      <dsp:nvSpPr>
        <dsp:cNvPr id="0" name=""/>
        <dsp:cNvSpPr/>
      </dsp:nvSpPr>
      <dsp:spPr>
        <a:xfrm rot="20520000">
          <a:off x="3619085" y="1920554"/>
          <a:ext cx="354563" cy="35492"/>
        </a:xfrm>
        <a:custGeom>
          <a:avLst/>
          <a:gdLst/>
          <a:ahLst/>
          <a:cxnLst/>
          <a:rect l="0" t="0" r="0" b="0"/>
          <a:pathLst>
            <a:path>
              <a:moveTo>
                <a:pt x="0" y="17746"/>
              </a:moveTo>
              <a:lnTo>
                <a:pt x="354563" y="1774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787503" y="1929436"/>
        <a:ext cx="17728" cy="17728"/>
      </dsp:txXfrm>
    </dsp:sp>
    <dsp:sp modelId="{7B6935C2-115A-42F3-BE52-FCDC0A1C8611}">
      <dsp:nvSpPr>
        <dsp:cNvPr id="0" name=""/>
        <dsp:cNvSpPr/>
      </dsp:nvSpPr>
      <dsp:spPr>
        <a:xfrm>
          <a:off x="3935557" y="1096800"/>
          <a:ext cx="1201996" cy="120199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bg1"/>
              </a:solidFill>
            </a:rPr>
            <a:t>KONSEP</a:t>
          </a:r>
        </a:p>
        <a:p>
          <a:pPr lvl="0" algn="ctr" defTabSz="577850">
            <a:lnSpc>
              <a:spcPct val="90000"/>
            </a:lnSpc>
            <a:spcBef>
              <a:spcPct val="0"/>
            </a:spcBef>
            <a:spcAft>
              <a:spcPct val="35000"/>
            </a:spcAft>
          </a:pPr>
          <a:r>
            <a:rPr lang="en-US" sz="1300" b="1" kern="1200" dirty="0" smtClean="0">
              <a:solidFill>
                <a:schemeClr val="bg1"/>
              </a:solidFill>
            </a:rPr>
            <a:t>(2)</a:t>
          </a:r>
          <a:endParaRPr lang="en-US" sz="1300" b="1" kern="1200" dirty="0">
            <a:solidFill>
              <a:schemeClr val="bg1"/>
            </a:solidFill>
          </a:endParaRPr>
        </a:p>
      </dsp:txBody>
      <dsp:txXfrm>
        <a:off x="4111585" y="1272828"/>
        <a:ext cx="849940" cy="849940"/>
      </dsp:txXfrm>
    </dsp:sp>
    <dsp:sp modelId="{5005E4EA-6582-4454-8C8B-F8270C8F3989}">
      <dsp:nvSpPr>
        <dsp:cNvPr id="0" name=""/>
        <dsp:cNvSpPr/>
      </dsp:nvSpPr>
      <dsp:spPr>
        <a:xfrm rot="3240000">
          <a:off x="3333234" y="2800312"/>
          <a:ext cx="354563" cy="35492"/>
        </a:xfrm>
        <a:custGeom>
          <a:avLst/>
          <a:gdLst/>
          <a:ahLst/>
          <a:cxnLst/>
          <a:rect l="0" t="0" r="0" b="0"/>
          <a:pathLst>
            <a:path>
              <a:moveTo>
                <a:pt x="0" y="17746"/>
              </a:moveTo>
              <a:lnTo>
                <a:pt x="354563" y="1774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501652" y="2809194"/>
        <a:ext cx="17728" cy="17728"/>
      </dsp:txXfrm>
    </dsp:sp>
    <dsp:sp modelId="{B53A67D2-BFC9-44DE-BC06-BC9B3E12E0C8}">
      <dsp:nvSpPr>
        <dsp:cNvPr id="0" name=""/>
        <dsp:cNvSpPr/>
      </dsp:nvSpPr>
      <dsp:spPr>
        <a:xfrm>
          <a:off x="3366979" y="2846702"/>
          <a:ext cx="1201996" cy="120199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bg1"/>
              </a:solidFill>
            </a:rPr>
            <a:t>PROPOSISI</a:t>
          </a:r>
        </a:p>
        <a:p>
          <a:pPr lvl="0" algn="ctr" defTabSz="533400">
            <a:lnSpc>
              <a:spcPct val="90000"/>
            </a:lnSpc>
            <a:spcBef>
              <a:spcPct val="0"/>
            </a:spcBef>
            <a:spcAft>
              <a:spcPct val="35000"/>
            </a:spcAft>
          </a:pPr>
          <a:r>
            <a:rPr lang="en-US" sz="1200" b="1" kern="1200" dirty="0" smtClean="0">
              <a:solidFill>
                <a:schemeClr val="bg1"/>
              </a:solidFill>
            </a:rPr>
            <a:t>(3)</a:t>
          </a:r>
          <a:endParaRPr lang="en-US" sz="1200" b="1" kern="1200" dirty="0">
            <a:solidFill>
              <a:schemeClr val="bg1"/>
            </a:solidFill>
          </a:endParaRPr>
        </a:p>
      </dsp:txBody>
      <dsp:txXfrm>
        <a:off x="3543007" y="3022730"/>
        <a:ext cx="849940" cy="849940"/>
      </dsp:txXfrm>
    </dsp:sp>
    <dsp:sp modelId="{6498BB38-D401-4588-9FDC-55B10BDEF79A}">
      <dsp:nvSpPr>
        <dsp:cNvPr id="0" name=""/>
        <dsp:cNvSpPr/>
      </dsp:nvSpPr>
      <dsp:spPr>
        <a:xfrm rot="7560000">
          <a:off x="2408202" y="2800312"/>
          <a:ext cx="354563" cy="35492"/>
        </a:xfrm>
        <a:custGeom>
          <a:avLst/>
          <a:gdLst/>
          <a:ahLst/>
          <a:cxnLst/>
          <a:rect l="0" t="0" r="0" b="0"/>
          <a:pathLst>
            <a:path>
              <a:moveTo>
                <a:pt x="0" y="17746"/>
              </a:moveTo>
              <a:lnTo>
                <a:pt x="354563" y="1774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576619" y="2809194"/>
        <a:ext cx="17728" cy="17728"/>
      </dsp:txXfrm>
    </dsp:sp>
    <dsp:sp modelId="{38C33554-AE6C-456B-9410-ADB3A7B7176E}">
      <dsp:nvSpPr>
        <dsp:cNvPr id="0" name=""/>
        <dsp:cNvSpPr/>
      </dsp:nvSpPr>
      <dsp:spPr>
        <a:xfrm>
          <a:off x="1527024" y="2846702"/>
          <a:ext cx="1201996" cy="120199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rPr>
            <a:t>FAKTA</a:t>
          </a:r>
        </a:p>
        <a:p>
          <a:pPr lvl="0" algn="ctr" defTabSz="622300">
            <a:lnSpc>
              <a:spcPct val="90000"/>
            </a:lnSpc>
            <a:spcBef>
              <a:spcPct val="0"/>
            </a:spcBef>
            <a:spcAft>
              <a:spcPct val="35000"/>
            </a:spcAft>
          </a:pPr>
          <a:r>
            <a:rPr lang="en-US" sz="1400" b="1" kern="1200" dirty="0" smtClean="0">
              <a:solidFill>
                <a:schemeClr val="bg1"/>
              </a:solidFill>
            </a:rPr>
            <a:t>(4)</a:t>
          </a:r>
          <a:endParaRPr lang="en-US" sz="1400" b="1" kern="1200" dirty="0">
            <a:solidFill>
              <a:schemeClr val="bg1"/>
            </a:solidFill>
          </a:endParaRPr>
        </a:p>
      </dsp:txBody>
      <dsp:txXfrm>
        <a:off x="1703052" y="3022730"/>
        <a:ext cx="849940" cy="849940"/>
      </dsp:txXfrm>
    </dsp:sp>
    <dsp:sp modelId="{F4FC0AB6-4494-40EC-9513-93F2FDF7E226}">
      <dsp:nvSpPr>
        <dsp:cNvPr id="0" name=""/>
        <dsp:cNvSpPr/>
      </dsp:nvSpPr>
      <dsp:spPr>
        <a:xfrm rot="11880000">
          <a:off x="2122351" y="1920554"/>
          <a:ext cx="354563" cy="35492"/>
        </a:xfrm>
        <a:custGeom>
          <a:avLst/>
          <a:gdLst/>
          <a:ahLst/>
          <a:cxnLst/>
          <a:rect l="0" t="0" r="0" b="0"/>
          <a:pathLst>
            <a:path>
              <a:moveTo>
                <a:pt x="0" y="17746"/>
              </a:moveTo>
              <a:lnTo>
                <a:pt x="354563" y="1774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290768" y="1929436"/>
        <a:ext cx="17728" cy="17728"/>
      </dsp:txXfrm>
    </dsp:sp>
    <dsp:sp modelId="{5D5E893F-3EA2-4403-9911-1D57BB246115}">
      <dsp:nvSpPr>
        <dsp:cNvPr id="0" name=""/>
        <dsp:cNvSpPr/>
      </dsp:nvSpPr>
      <dsp:spPr>
        <a:xfrm>
          <a:off x="958446" y="1096800"/>
          <a:ext cx="1201996" cy="120199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rPr>
            <a:t>TEORI</a:t>
          </a:r>
        </a:p>
        <a:p>
          <a:pPr lvl="0" algn="ctr" defTabSz="622300">
            <a:lnSpc>
              <a:spcPct val="90000"/>
            </a:lnSpc>
            <a:spcBef>
              <a:spcPct val="0"/>
            </a:spcBef>
            <a:spcAft>
              <a:spcPct val="35000"/>
            </a:spcAft>
          </a:pPr>
          <a:r>
            <a:rPr lang="en-US" sz="1400" b="1" kern="1200" dirty="0" smtClean="0">
              <a:solidFill>
                <a:schemeClr val="bg1"/>
              </a:solidFill>
            </a:rPr>
            <a:t>(5)</a:t>
          </a:r>
          <a:endParaRPr lang="en-US" sz="1400" b="1" kern="1200" dirty="0">
            <a:solidFill>
              <a:schemeClr val="bg1"/>
            </a:solidFill>
          </a:endParaRPr>
        </a:p>
      </dsp:txBody>
      <dsp:txXfrm>
        <a:off x="1134474" y="1272828"/>
        <a:ext cx="849940" cy="849940"/>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4BF6C-D157-4E22-82EB-EBFE48231F07}" type="datetimeFigureOut">
              <a:rPr lang="id-ID" smtClean="0"/>
              <a:t>03/05/2021</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4DA36C-D163-44ED-880E-BF47C6292F87}" type="slidenum">
              <a:rPr lang="id-ID" smtClean="0"/>
              <a:t>‹#›</a:t>
            </a:fld>
            <a:endParaRPr lang="id-ID"/>
          </a:p>
        </p:txBody>
      </p:sp>
    </p:spTree>
    <p:extLst>
      <p:ext uri="{BB962C8B-B14F-4D97-AF65-F5344CB8AC3E}">
        <p14:creationId xmlns:p14="http://schemas.microsoft.com/office/powerpoint/2010/main" val="463567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96566D-E270-4085-9929-09F97FAC5BB9}" type="slidenum">
              <a:rPr lang="en-US" smtClean="0"/>
              <a:pPr fontAlgn="base">
                <a:spcBef>
                  <a:spcPct val="0"/>
                </a:spcBef>
                <a:spcAft>
                  <a:spcPct val="0"/>
                </a:spcAft>
                <a:defRPr/>
              </a:pPr>
              <a:t>6</a:t>
            </a:fld>
            <a:endParaRPr lang="en-US" smtClean="0"/>
          </a:p>
        </p:txBody>
      </p:sp>
      <p:sp>
        <p:nvSpPr>
          <p:cNvPr id="1454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F0861EF-9177-43EA-89E5-761AE5CCE2C8}" type="slidenum">
              <a:rPr lang="en-US" smtClean="0"/>
              <a:pPr fontAlgn="base">
                <a:spcBef>
                  <a:spcPct val="0"/>
                </a:spcBef>
                <a:spcAft>
                  <a:spcPct val="0"/>
                </a:spcAft>
                <a:defRPr/>
              </a:pPr>
              <a:t>21</a:t>
            </a:fld>
            <a:endParaRPr lang="en-US" smtClean="0"/>
          </a:p>
        </p:txBody>
      </p:sp>
      <p:sp>
        <p:nvSpPr>
          <p:cNvPr id="1505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F0861EF-9177-43EA-89E5-761AE5CCE2C8}" type="slidenum">
              <a:rPr lang="en-US" smtClean="0"/>
              <a:pPr fontAlgn="base">
                <a:spcBef>
                  <a:spcPct val="0"/>
                </a:spcBef>
                <a:spcAft>
                  <a:spcPct val="0"/>
                </a:spcAft>
                <a:defRPr/>
              </a:pPr>
              <a:t>22</a:t>
            </a:fld>
            <a:endParaRPr lang="en-US" smtClean="0"/>
          </a:p>
        </p:txBody>
      </p:sp>
      <p:sp>
        <p:nvSpPr>
          <p:cNvPr id="1505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212FDA-855B-445F-8362-69093692F821}" type="slidenum">
              <a:rPr lang="id-ID" smtClean="0"/>
              <a:pPr fontAlgn="base">
                <a:spcBef>
                  <a:spcPct val="0"/>
                </a:spcBef>
                <a:spcAft>
                  <a:spcPct val="0"/>
                </a:spcAft>
                <a:defRPr/>
              </a:pPr>
              <a:t>24</a:t>
            </a:fld>
            <a:endParaRPr lang="id-ID" smtClean="0"/>
          </a:p>
        </p:txBody>
      </p:sp>
      <p:sp>
        <p:nvSpPr>
          <p:cNvPr id="1525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C0B8A5B-72B5-4A77-A25D-5781B9ED6999}" type="slidenum">
              <a:rPr lang="id-ID" smtClean="0"/>
              <a:pPr fontAlgn="base">
                <a:spcBef>
                  <a:spcPct val="0"/>
                </a:spcBef>
                <a:spcAft>
                  <a:spcPct val="0"/>
                </a:spcAft>
                <a:defRPr/>
              </a:pPr>
              <a:t>25</a:t>
            </a:fld>
            <a:endParaRPr lang="id-ID" smtClean="0"/>
          </a:p>
        </p:txBody>
      </p:sp>
      <p:sp>
        <p:nvSpPr>
          <p:cNvPr id="1536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9D4F0C-D930-42B5-BEEE-095D6804A423}" type="slidenum">
              <a:rPr lang="id-ID" smtClean="0"/>
              <a:pPr fontAlgn="base">
                <a:spcBef>
                  <a:spcPct val="0"/>
                </a:spcBef>
                <a:spcAft>
                  <a:spcPct val="0"/>
                </a:spcAft>
                <a:defRPr/>
              </a:pPr>
              <a:t>33</a:t>
            </a:fld>
            <a:endParaRPr lang="id-ID" smtClean="0"/>
          </a:p>
        </p:txBody>
      </p:sp>
      <p:sp>
        <p:nvSpPr>
          <p:cNvPr id="1546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D0DC00-2B43-40D8-9D25-CB2E10BDE76F}" type="slidenum">
              <a:rPr lang="id-ID" smtClean="0"/>
              <a:pPr fontAlgn="base">
                <a:spcBef>
                  <a:spcPct val="0"/>
                </a:spcBef>
                <a:spcAft>
                  <a:spcPct val="0"/>
                </a:spcAft>
                <a:defRPr/>
              </a:pPr>
              <a:t>34</a:t>
            </a:fld>
            <a:endParaRPr lang="id-ID" smtClean="0"/>
          </a:p>
        </p:txBody>
      </p:sp>
      <p:sp>
        <p:nvSpPr>
          <p:cNvPr id="155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96566D-E270-4085-9929-09F97FAC5BB9}" type="slidenum">
              <a:rPr lang="en-US" smtClean="0"/>
              <a:pPr fontAlgn="base">
                <a:spcBef>
                  <a:spcPct val="0"/>
                </a:spcBef>
                <a:spcAft>
                  <a:spcPct val="0"/>
                </a:spcAft>
                <a:defRPr/>
              </a:pPr>
              <a:t>7</a:t>
            </a:fld>
            <a:endParaRPr lang="en-US" smtClean="0"/>
          </a:p>
        </p:txBody>
      </p:sp>
      <p:sp>
        <p:nvSpPr>
          <p:cNvPr id="1454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DE6177-34A6-47BA-BF9A-13FE8EBF7243}" type="slidenum">
              <a:rPr lang="en-US" smtClean="0"/>
              <a:pPr fontAlgn="base">
                <a:spcBef>
                  <a:spcPct val="0"/>
                </a:spcBef>
                <a:spcAft>
                  <a:spcPct val="0"/>
                </a:spcAft>
                <a:defRPr/>
              </a:pPr>
              <a:t>14</a:t>
            </a:fld>
            <a:endParaRPr lang="en-US" smtClean="0"/>
          </a:p>
        </p:txBody>
      </p:sp>
      <p:sp>
        <p:nvSpPr>
          <p:cNvPr id="146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DE6177-34A6-47BA-BF9A-13FE8EBF7243}" type="slidenum">
              <a:rPr lang="en-US" smtClean="0"/>
              <a:pPr fontAlgn="base">
                <a:spcBef>
                  <a:spcPct val="0"/>
                </a:spcBef>
                <a:spcAft>
                  <a:spcPct val="0"/>
                </a:spcAft>
                <a:defRPr/>
              </a:pPr>
              <a:t>15</a:t>
            </a:fld>
            <a:endParaRPr lang="en-US" smtClean="0"/>
          </a:p>
        </p:txBody>
      </p:sp>
      <p:sp>
        <p:nvSpPr>
          <p:cNvPr id="146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821904-6599-4134-A2F1-576A4CE2D8ED}" type="slidenum">
              <a:rPr lang="en-US" smtClean="0"/>
              <a:pPr fontAlgn="base">
                <a:spcBef>
                  <a:spcPct val="0"/>
                </a:spcBef>
                <a:spcAft>
                  <a:spcPct val="0"/>
                </a:spcAft>
                <a:defRPr/>
              </a:pPr>
              <a:t>16</a:t>
            </a:fld>
            <a:endParaRPr lang="en-US" smtClean="0"/>
          </a:p>
        </p:txBody>
      </p:sp>
      <p:sp>
        <p:nvSpPr>
          <p:cNvPr id="1474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474F9A6-9113-44A3-851B-7ADD0B86A982}" type="slidenum">
              <a:rPr lang="en-US" smtClean="0"/>
              <a:pPr fontAlgn="base">
                <a:spcBef>
                  <a:spcPct val="0"/>
                </a:spcBef>
                <a:spcAft>
                  <a:spcPct val="0"/>
                </a:spcAft>
                <a:defRPr/>
              </a:pPr>
              <a:t>17</a:t>
            </a:fld>
            <a:endParaRPr lang="en-US" smtClean="0"/>
          </a:p>
        </p:txBody>
      </p:sp>
      <p:sp>
        <p:nvSpPr>
          <p:cNvPr id="1484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474F9A6-9113-44A3-851B-7ADD0B86A982}" type="slidenum">
              <a:rPr lang="en-US" smtClean="0"/>
              <a:pPr fontAlgn="base">
                <a:spcBef>
                  <a:spcPct val="0"/>
                </a:spcBef>
                <a:spcAft>
                  <a:spcPct val="0"/>
                </a:spcAft>
                <a:defRPr/>
              </a:pPr>
              <a:t>18</a:t>
            </a:fld>
            <a:endParaRPr lang="en-US" smtClean="0"/>
          </a:p>
        </p:txBody>
      </p:sp>
      <p:sp>
        <p:nvSpPr>
          <p:cNvPr id="1484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9155F8-609F-498F-9928-BDD08C31D3C0}" type="slidenum">
              <a:rPr lang="en-US" smtClean="0"/>
              <a:pPr fontAlgn="base">
                <a:spcBef>
                  <a:spcPct val="0"/>
                </a:spcBef>
                <a:spcAft>
                  <a:spcPct val="0"/>
                </a:spcAft>
                <a:defRPr/>
              </a:pPr>
              <a:t>19</a:t>
            </a:fld>
            <a:endParaRPr lang="en-US" smtClean="0"/>
          </a:p>
        </p:txBody>
      </p:sp>
      <p:sp>
        <p:nvSpPr>
          <p:cNvPr id="149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9155F8-609F-498F-9928-BDD08C31D3C0}" type="slidenum">
              <a:rPr lang="en-US" smtClean="0"/>
              <a:pPr fontAlgn="base">
                <a:spcBef>
                  <a:spcPct val="0"/>
                </a:spcBef>
                <a:spcAft>
                  <a:spcPct val="0"/>
                </a:spcAft>
                <a:defRPr/>
              </a:pPr>
              <a:t>20</a:t>
            </a:fld>
            <a:endParaRPr lang="en-US" smtClean="0"/>
          </a:p>
        </p:txBody>
      </p:sp>
      <p:sp>
        <p:nvSpPr>
          <p:cNvPr id="149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97B54FDA-A259-403C-9FEE-DF5CE8707326}" type="datetimeFigureOut">
              <a:rPr lang="id-ID" smtClean="0"/>
              <a:t>03/05/2021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B2FF9F3-3A30-4DCA-89FA-E0AB6C0E6289}" type="slidenum">
              <a:rPr lang="id-ID" smtClean="0"/>
              <a:t>‹#›</a:t>
            </a:fld>
            <a:endParaRPr lang="id-ID"/>
          </a:p>
        </p:txBody>
      </p:sp>
    </p:spTree>
    <p:extLst>
      <p:ext uri="{BB962C8B-B14F-4D97-AF65-F5344CB8AC3E}">
        <p14:creationId xmlns:p14="http://schemas.microsoft.com/office/powerpoint/2010/main" val="1063818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7B54FDA-A259-403C-9FEE-DF5CE8707326}" type="datetimeFigureOut">
              <a:rPr lang="id-ID" smtClean="0"/>
              <a:t>03/05/2021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B2FF9F3-3A30-4DCA-89FA-E0AB6C0E6289}" type="slidenum">
              <a:rPr lang="id-ID" smtClean="0"/>
              <a:t>‹#›</a:t>
            </a:fld>
            <a:endParaRPr lang="id-ID"/>
          </a:p>
        </p:txBody>
      </p:sp>
    </p:spTree>
    <p:extLst>
      <p:ext uri="{BB962C8B-B14F-4D97-AF65-F5344CB8AC3E}">
        <p14:creationId xmlns:p14="http://schemas.microsoft.com/office/powerpoint/2010/main" val="1616747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7B54FDA-A259-403C-9FEE-DF5CE8707326}" type="datetimeFigureOut">
              <a:rPr lang="id-ID" smtClean="0"/>
              <a:t>03/05/2021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B2FF9F3-3A30-4DCA-89FA-E0AB6C0E6289}" type="slidenum">
              <a:rPr lang="id-ID" smtClean="0"/>
              <a:t>‹#›</a:t>
            </a:fld>
            <a:endParaRPr lang="id-ID"/>
          </a:p>
        </p:txBody>
      </p:sp>
    </p:spTree>
    <p:extLst>
      <p:ext uri="{BB962C8B-B14F-4D97-AF65-F5344CB8AC3E}">
        <p14:creationId xmlns:p14="http://schemas.microsoft.com/office/powerpoint/2010/main" val="264752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7B54FDA-A259-403C-9FEE-DF5CE8707326}" type="datetimeFigureOut">
              <a:rPr lang="id-ID" smtClean="0"/>
              <a:t>03/05/2021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B2FF9F3-3A30-4DCA-89FA-E0AB6C0E6289}" type="slidenum">
              <a:rPr lang="id-ID" smtClean="0"/>
              <a:t>‹#›</a:t>
            </a:fld>
            <a:endParaRPr lang="id-ID"/>
          </a:p>
        </p:txBody>
      </p:sp>
    </p:spTree>
    <p:extLst>
      <p:ext uri="{BB962C8B-B14F-4D97-AF65-F5344CB8AC3E}">
        <p14:creationId xmlns:p14="http://schemas.microsoft.com/office/powerpoint/2010/main" val="3126454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B54FDA-A259-403C-9FEE-DF5CE8707326}" type="datetimeFigureOut">
              <a:rPr lang="id-ID" smtClean="0"/>
              <a:t>03/05/2021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B2FF9F3-3A30-4DCA-89FA-E0AB6C0E6289}" type="slidenum">
              <a:rPr lang="id-ID" smtClean="0"/>
              <a:t>‹#›</a:t>
            </a:fld>
            <a:endParaRPr lang="id-ID"/>
          </a:p>
        </p:txBody>
      </p:sp>
    </p:spTree>
    <p:extLst>
      <p:ext uri="{BB962C8B-B14F-4D97-AF65-F5344CB8AC3E}">
        <p14:creationId xmlns:p14="http://schemas.microsoft.com/office/powerpoint/2010/main" val="2266267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97B54FDA-A259-403C-9FEE-DF5CE8707326}" type="datetimeFigureOut">
              <a:rPr lang="id-ID" smtClean="0"/>
              <a:t>03/05/2021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B2FF9F3-3A30-4DCA-89FA-E0AB6C0E6289}" type="slidenum">
              <a:rPr lang="id-ID" smtClean="0"/>
              <a:t>‹#›</a:t>
            </a:fld>
            <a:endParaRPr lang="id-ID"/>
          </a:p>
        </p:txBody>
      </p:sp>
    </p:spTree>
    <p:extLst>
      <p:ext uri="{BB962C8B-B14F-4D97-AF65-F5344CB8AC3E}">
        <p14:creationId xmlns:p14="http://schemas.microsoft.com/office/powerpoint/2010/main" val="682870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97B54FDA-A259-403C-9FEE-DF5CE8707326}" type="datetimeFigureOut">
              <a:rPr lang="id-ID" smtClean="0"/>
              <a:t>03/05/2021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B2FF9F3-3A30-4DCA-89FA-E0AB6C0E6289}" type="slidenum">
              <a:rPr lang="id-ID" smtClean="0"/>
              <a:t>‹#›</a:t>
            </a:fld>
            <a:endParaRPr lang="id-ID"/>
          </a:p>
        </p:txBody>
      </p:sp>
    </p:spTree>
    <p:extLst>
      <p:ext uri="{BB962C8B-B14F-4D97-AF65-F5344CB8AC3E}">
        <p14:creationId xmlns:p14="http://schemas.microsoft.com/office/powerpoint/2010/main" val="1412732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97B54FDA-A259-403C-9FEE-DF5CE8707326}" type="datetimeFigureOut">
              <a:rPr lang="id-ID" smtClean="0"/>
              <a:t>03/05/2021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B2FF9F3-3A30-4DCA-89FA-E0AB6C0E6289}" type="slidenum">
              <a:rPr lang="id-ID" smtClean="0"/>
              <a:t>‹#›</a:t>
            </a:fld>
            <a:endParaRPr lang="id-ID"/>
          </a:p>
        </p:txBody>
      </p:sp>
    </p:spTree>
    <p:extLst>
      <p:ext uri="{BB962C8B-B14F-4D97-AF65-F5344CB8AC3E}">
        <p14:creationId xmlns:p14="http://schemas.microsoft.com/office/powerpoint/2010/main" val="2649328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B54FDA-A259-403C-9FEE-DF5CE8707326}" type="datetimeFigureOut">
              <a:rPr lang="id-ID" smtClean="0"/>
              <a:t>03/05/2021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B2FF9F3-3A30-4DCA-89FA-E0AB6C0E6289}" type="slidenum">
              <a:rPr lang="id-ID" smtClean="0"/>
              <a:t>‹#›</a:t>
            </a:fld>
            <a:endParaRPr lang="id-ID"/>
          </a:p>
        </p:txBody>
      </p:sp>
    </p:spTree>
    <p:extLst>
      <p:ext uri="{BB962C8B-B14F-4D97-AF65-F5344CB8AC3E}">
        <p14:creationId xmlns:p14="http://schemas.microsoft.com/office/powerpoint/2010/main" val="2466410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B54FDA-A259-403C-9FEE-DF5CE8707326}" type="datetimeFigureOut">
              <a:rPr lang="id-ID" smtClean="0"/>
              <a:t>03/05/2021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B2FF9F3-3A30-4DCA-89FA-E0AB6C0E6289}" type="slidenum">
              <a:rPr lang="id-ID" smtClean="0"/>
              <a:t>‹#›</a:t>
            </a:fld>
            <a:endParaRPr lang="id-ID"/>
          </a:p>
        </p:txBody>
      </p:sp>
    </p:spTree>
    <p:extLst>
      <p:ext uri="{BB962C8B-B14F-4D97-AF65-F5344CB8AC3E}">
        <p14:creationId xmlns:p14="http://schemas.microsoft.com/office/powerpoint/2010/main" val="3946598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B54FDA-A259-403C-9FEE-DF5CE8707326}" type="datetimeFigureOut">
              <a:rPr lang="id-ID" smtClean="0"/>
              <a:t>03/05/2021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B2FF9F3-3A30-4DCA-89FA-E0AB6C0E6289}" type="slidenum">
              <a:rPr lang="id-ID" smtClean="0"/>
              <a:t>‹#›</a:t>
            </a:fld>
            <a:endParaRPr lang="id-ID"/>
          </a:p>
        </p:txBody>
      </p:sp>
    </p:spTree>
    <p:extLst>
      <p:ext uri="{BB962C8B-B14F-4D97-AF65-F5344CB8AC3E}">
        <p14:creationId xmlns:p14="http://schemas.microsoft.com/office/powerpoint/2010/main" val="2432877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artisticPlasticWrap/>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B54FDA-A259-403C-9FEE-DF5CE8707326}" type="datetimeFigureOut">
              <a:rPr lang="id-ID" smtClean="0"/>
              <a:t>03/05/2021</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2FF9F3-3A30-4DCA-89FA-E0AB6C0E6289}" type="slidenum">
              <a:rPr lang="id-ID" smtClean="0"/>
              <a:t>‹#›</a:t>
            </a:fld>
            <a:endParaRPr lang="id-ID"/>
          </a:p>
        </p:txBody>
      </p:sp>
    </p:spTree>
    <p:extLst>
      <p:ext uri="{BB962C8B-B14F-4D97-AF65-F5344CB8AC3E}">
        <p14:creationId xmlns:p14="http://schemas.microsoft.com/office/powerpoint/2010/main" val="2573594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2438400"/>
            <a:ext cx="7848600" cy="3046988"/>
          </a:xfrm>
          <a:prstGeom prst="rect">
            <a:avLst/>
          </a:prstGeom>
          <a:solidFill>
            <a:schemeClr val="bg2">
              <a:lumMod val="90000"/>
            </a:schemeClr>
          </a:solidFill>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r" fontAlgn="auto">
              <a:spcBef>
                <a:spcPts val="0"/>
              </a:spcBef>
              <a:spcAft>
                <a:spcPts val="0"/>
              </a:spcAft>
              <a:defRPr/>
            </a:pPr>
            <a:r>
              <a:rPr lang="en-US" sz="4800" dirty="0" err="1" smtClean="0">
                <a:latin typeface="Book Antiqua" panose="02040602050305030304" pitchFamily="18" charset="0"/>
              </a:rPr>
              <a:t>Analisis</a:t>
            </a:r>
            <a:r>
              <a:rPr lang="en-US" sz="4800" dirty="0" smtClean="0">
                <a:latin typeface="Book Antiqua" panose="02040602050305030304" pitchFamily="18" charset="0"/>
              </a:rPr>
              <a:t> </a:t>
            </a:r>
            <a:r>
              <a:rPr lang="en-US" sz="4800" dirty="0" err="1">
                <a:latin typeface="Book Antiqua" panose="02040602050305030304" pitchFamily="18" charset="0"/>
              </a:rPr>
              <a:t>Kuantitatif</a:t>
            </a:r>
            <a:r>
              <a:rPr lang="en-US" sz="4800" dirty="0">
                <a:latin typeface="Book Antiqua" panose="02040602050305030304" pitchFamily="18" charset="0"/>
              </a:rPr>
              <a:t> </a:t>
            </a:r>
            <a:r>
              <a:rPr lang="en-US" sz="4800" dirty="0" err="1">
                <a:latin typeface="Book Antiqua" panose="02040602050305030304" pitchFamily="18" charset="0"/>
              </a:rPr>
              <a:t>dalam</a:t>
            </a:r>
            <a:r>
              <a:rPr lang="en-US" sz="4800" dirty="0">
                <a:latin typeface="Book Antiqua" panose="02040602050305030304" pitchFamily="18" charset="0"/>
              </a:rPr>
              <a:t> </a:t>
            </a:r>
            <a:r>
              <a:rPr lang="en-US" sz="4800" dirty="0" err="1">
                <a:latin typeface="Book Antiqua" panose="02040602050305030304" pitchFamily="18" charset="0"/>
              </a:rPr>
              <a:t>Penelitian</a:t>
            </a:r>
            <a:r>
              <a:rPr lang="en-US" sz="4800" dirty="0">
                <a:latin typeface="Book Antiqua" panose="02040602050305030304" pitchFamily="18" charset="0"/>
              </a:rPr>
              <a:t>, </a:t>
            </a:r>
            <a:r>
              <a:rPr lang="id-ID" sz="4800" dirty="0">
                <a:latin typeface="Book Antiqua" panose="02040602050305030304" pitchFamily="18" charset="0"/>
              </a:rPr>
              <a:t>Variabel dan Skala Pengukuran</a:t>
            </a:r>
            <a:r>
              <a:rPr lang="en-US" sz="4800" dirty="0">
                <a:latin typeface="Book Antiqua" panose="02040602050305030304" pitchFamily="18" charset="0"/>
              </a:rPr>
              <a:t>, </a:t>
            </a:r>
            <a:r>
              <a:rPr lang="id-ID" sz="4800" dirty="0">
                <a:latin typeface="Book Antiqua" panose="02040602050305030304" pitchFamily="18" charset="0"/>
              </a:rPr>
              <a:t>Validitas dan Reliabilitas </a:t>
            </a:r>
          </a:p>
        </p:txBody>
      </p:sp>
      <p:sp>
        <p:nvSpPr>
          <p:cNvPr id="50179" name="Slide Number Placeholder 2"/>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AB6124D1-4175-4CF9-A73C-FA9CBAEA7872}" type="slidenum">
              <a:rPr lang="en-US" smtClean="0"/>
              <a:pPr fontAlgn="base">
                <a:spcBef>
                  <a:spcPct val="0"/>
                </a:spcBef>
                <a:spcAft>
                  <a:spcPct val="0"/>
                </a:spcAft>
                <a:defRPr/>
              </a:pPr>
              <a:t>1</a:t>
            </a:fld>
            <a:endParaRPr lang="en-US" smtClean="0"/>
          </a:p>
        </p:txBody>
      </p:sp>
    </p:spTree>
    <p:extLst>
      <p:ext uri="{BB962C8B-B14F-4D97-AF65-F5344CB8AC3E}">
        <p14:creationId xmlns:p14="http://schemas.microsoft.com/office/powerpoint/2010/main" val="4025771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88" name="Slide Number Placeholder 20"/>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C7E7EB79-3FD4-45BC-9566-C71DB8609051}" type="slidenum">
              <a:rPr lang="en-US" smtClean="0"/>
              <a:pPr fontAlgn="base">
                <a:spcBef>
                  <a:spcPct val="0"/>
                </a:spcBef>
                <a:spcAft>
                  <a:spcPct val="0"/>
                </a:spcAft>
                <a:defRPr/>
              </a:pPr>
              <a:t>10</a:t>
            </a:fld>
            <a:endParaRPr lang="en-US" smtClean="0"/>
          </a:p>
        </p:txBody>
      </p:sp>
      <p:grpSp>
        <p:nvGrpSpPr>
          <p:cNvPr id="56323" name="Group 24"/>
          <p:cNvGrpSpPr>
            <a:grpSpLocks/>
          </p:cNvGrpSpPr>
          <p:nvPr/>
        </p:nvGrpSpPr>
        <p:grpSpPr bwMode="auto">
          <a:xfrm>
            <a:off x="1054100" y="1778000"/>
            <a:ext cx="7086600" cy="4343400"/>
            <a:chOff x="927100" y="1752600"/>
            <a:chExt cx="7086600" cy="4343400"/>
          </a:xfrm>
        </p:grpSpPr>
        <p:sp>
          <p:nvSpPr>
            <p:cNvPr id="48" name="Rounded Rectangle 47"/>
            <p:cNvSpPr/>
            <p:nvPr/>
          </p:nvSpPr>
          <p:spPr>
            <a:xfrm>
              <a:off x="927100" y="1752600"/>
              <a:ext cx="7086600" cy="4343400"/>
            </a:xfrm>
            <a:prstGeom prst="roundRect">
              <a:avLst>
                <a:gd name="adj" fmla="val 0"/>
              </a:avLst>
            </a:prstGeom>
            <a:noFill/>
            <a:ln w="63500" cmpd="thickThi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Line 23"/>
            <p:cNvSpPr>
              <a:spLocks noChangeShapeType="1"/>
            </p:cNvSpPr>
            <p:nvPr/>
          </p:nvSpPr>
          <p:spPr bwMode="auto">
            <a:xfrm flipV="1">
              <a:off x="4495800" y="2995613"/>
              <a:ext cx="0" cy="1600200"/>
            </a:xfrm>
            <a:prstGeom prst="line">
              <a:avLst/>
            </a:prstGeom>
            <a:ln w="38100">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fontAlgn="auto">
                <a:spcBef>
                  <a:spcPts val="0"/>
                </a:spcBef>
                <a:spcAft>
                  <a:spcPts val="0"/>
                </a:spcAft>
                <a:defRPr/>
              </a:pPr>
              <a:endParaRPr lang="en-US" dirty="0">
                <a:solidFill>
                  <a:schemeClr val="bg1"/>
                </a:solidFill>
              </a:endParaRPr>
            </a:p>
          </p:txBody>
        </p:sp>
        <p:sp>
          <p:nvSpPr>
            <p:cNvPr id="43" name="Text Box 6"/>
            <p:cNvSpPr txBox="1">
              <a:spLocks noChangeArrowheads="1"/>
            </p:cNvSpPr>
            <p:nvPr/>
          </p:nvSpPr>
          <p:spPr bwMode="auto">
            <a:xfrm>
              <a:off x="1253490" y="2286000"/>
              <a:ext cx="2286000" cy="1256754"/>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p>
              <a:pPr algn="ctr" fontAlgn="auto">
                <a:spcBef>
                  <a:spcPts val="0"/>
                </a:spcBef>
                <a:spcAft>
                  <a:spcPts val="0"/>
                </a:spcAft>
                <a:defRPr/>
              </a:pPr>
              <a:endParaRPr lang="en-US" sz="500" b="1" dirty="0">
                <a:solidFill>
                  <a:schemeClr val="bg1"/>
                </a:solidFill>
              </a:endParaRPr>
            </a:p>
            <a:p>
              <a:pPr algn="ctr" fontAlgn="auto">
                <a:spcBef>
                  <a:spcPts val="0"/>
                </a:spcBef>
                <a:spcAft>
                  <a:spcPts val="0"/>
                </a:spcAft>
                <a:defRPr/>
              </a:pPr>
              <a:r>
                <a:rPr lang="en-US" b="1" dirty="0" err="1">
                  <a:solidFill>
                    <a:schemeClr val="bg1"/>
                  </a:solidFill>
                </a:rPr>
                <a:t>Pengurangan</a:t>
              </a:r>
              <a:endParaRPr lang="en-US" b="1" dirty="0">
                <a:solidFill>
                  <a:schemeClr val="bg1"/>
                </a:solidFill>
              </a:endParaRPr>
            </a:p>
            <a:p>
              <a:pPr algn="ctr" fontAlgn="auto">
                <a:spcBef>
                  <a:spcPts val="0"/>
                </a:spcBef>
                <a:spcAft>
                  <a:spcPts val="0"/>
                </a:spcAft>
                <a:defRPr/>
              </a:pPr>
              <a:r>
                <a:rPr lang="en-US" b="1" dirty="0" err="1">
                  <a:solidFill>
                    <a:schemeClr val="bg1"/>
                  </a:solidFill>
                </a:rPr>
                <a:t>Hari</a:t>
              </a:r>
              <a:r>
                <a:rPr lang="en-US" b="1" dirty="0">
                  <a:solidFill>
                    <a:schemeClr val="bg1"/>
                  </a:solidFill>
                </a:rPr>
                <a:t> </a:t>
              </a:r>
              <a:r>
                <a:rPr lang="en-US" b="1" dirty="0" err="1">
                  <a:solidFill>
                    <a:schemeClr val="bg1"/>
                  </a:solidFill>
                </a:rPr>
                <a:t>Kerja</a:t>
              </a:r>
              <a:endParaRPr lang="en-US" b="1" dirty="0">
                <a:solidFill>
                  <a:schemeClr val="bg1"/>
                </a:solidFill>
              </a:endParaRPr>
            </a:p>
            <a:p>
              <a:pPr algn="ctr" fontAlgn="auto">
                <a:spcBef>
                  <a:spcPts val="1200"/>
                </a:spcBef>
                <a:spcAft>
                  <a:spcPts val="0"/>
                </a:spcAft>
                <a:defRPr/>
              </a:pPr>
              <a:r>
                <a:rPr lang="en-US" b="1" i="1" dirty="0" err="1">
                  <a:solidFill>
                    <a:schemeClr val="bg1"/>
                  </a:solidFill>
                </a:rPr>
                <a:t>Variabel</a:t>
              </a:r>
              <a:r>
                <a:rPr lang="en-US" b="1" i="1" dirty="0">
                  <a:solidFill>
                    <a:schemeClr val="bg1"/>
                  </a:solidFill>
                </a:rPr>
                <a:t> </a:t>
              </a:r>
              <a:r>
                <a:rPr lang="en-US" b="1" i="1" dirty="0" err="1">
                  <a:solidFill>
                    <a:schemeClr val="bg1"/>
                  </a:solidFill>
                </a:rPr>
                <a:t>Bebas</a:t>
              </a:r>
              <a:endParaRPr lang="en-US" b="1" i="1" dirty="0">
                <a:solidFill>
                  <a:schemeClr val="bg1"/>
                </a:solidFill>
              </a:endParaRPr>
            </a:p>
            <a:p>
              <a:pPr algn="ctr" fontAlgn="auto">
                <a:spcBef>
                  <a:spcPts val="0"/>
                </a:spcBef>
                <a:spcAft>
                  <a:spcPts val="0"/>
                </a:spcAft>
                <a:defRPr/>
              </a:pPr>
              <a:endParaRPr lang="id-ID" sz="1000" b="1" baseline="30000" dirty="0">
                <a:solidFill>
                  <a:schemeClr val="bg1"/>
                </a:solidFill>
              </a:endParaRPr>
            </a:p>
          </p:txBody>
        </p:sp>
        <p:sp>
          <p:nvSpPr>
            <p:cNvPr id="46" name="Line 23"/>
            <p:cNvSpPr>
              <a:spLocks noChangeShapeType="1"/>
            </p:cNvSpPr>
            <p:nvPr/>
          </p:nvSpPr>
          <p:spPr bwMode="auto">
            <a:xfrm>
              <a:off x="3563938" y="2957513"/>
              <a:ext cx="1828800" cy="0"/>
            </a:xfrm>
            <a:prstGeom prst="line">
              <a:avLst/>
            </a:prstGeom>
            <a:ln w="38100">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fontAlgn="auto">
                <a:spcBef>
                  <a:spcPts val="0"/>
                </a:spcBef>
                <a:spcAft>
                  <a:spcPts val="0"/>
                </a:spcAft>
                <a:defRPr/>
              </a:pPr>
              <a:endParaRPr lang="en-US" dirty="0">
                <a:solidFill>
                  <a:schemeClr val="bg1"/>
                </a:solidFill>
              </a:endParaRPr>
            </a:p>
          </p:txBody>
        </p:sp>
        <p:sp>
          <p:nvSpPr>
            <p:cNvPr id="19" name="Line 23"/>
            <p:cNvSpPr>
              <a:spLocks noChangeShapeType="1"/>
            </p:cNvSpPr>
            <p:nvPr/>
          </p:nvSpPr>
          <p:spPr bwMode="auto">
            <a:xfrm>
              <a:off x="1371600" y="3055938"/>
              <a:ext cx="2057400" cy="0"/>
            </a:xfrm>
            <a:prstGeom prst="line">
              <a:avLst/>
            </a:prstGeom>
            <a:ln w="38100">
              <a:solidFill>
                <a:schemeClr val="bg1"/>
              </a:solidFill>
              <a:prstDash val="sysDash"/>
              <a:headEnd/>
              <a:tailEnd type="none" w="med" len="med"/>
            </a:ln>
          </p:spPr>
          <p:style>
            <a:lnRef idx="1">
              <a:schemeClr val="accent2"/>
            </a:lnRef>
            <a:fillRef idx="0">
              <a:schemeClr val="accent2"/>
            </a:fillRef>
            <a:effectRef idx="0">
              <a:schemeClr val="accent2"/>
            </a:effectRef>
            <a:fontRef idx="minor">
              <a:schemeClr val="tx1"/>
            </a:fontRef>
          </p:style>
          <p:txBody>
            <a:bodyPr wrap="none" anchor="ctr"/>
            <a:lstStyle/>
            <a:p>
              <a:pPr fontAlgn="auto">
                <a:spcBef>
                  <a:spcPts val="0"/>
                </a:spcBef>
                <a:spcAft>
                  <a:spcPts val="0"/>
                </a:spcAft>
                <a:defRPr/>
              </a:pPr>
              <a:endParaRPr lang="en-US" dirty="0">
                <a:solidFill>
                  <a:schemeClr val="bg1"/>
                </a:solidFill>
              </a:endParaRPr>
            </a:p>
          </p:txBody>
        </p:sp>
        <p:sp>
          <p:nvSpPr>
            <p:cNvPr id="20" name="Text Box 6"/>
            <p:cNvSpPr txBox="1">
              <a:spLocks noChangeArrowheads="1"/>
            </p:cNvSpPr>
            <p:nvPr/>
          </p:nvSpPr>
          <p:spPr bwMode="auto">
            <a:xfrm>
              <a:off x="5448300" y="2456428"/>
              <a:ext cx="2286000" cy="97975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p>
              <a:pPr algn="ctr" fontAlgn="auto">
                <a:spcBef>
                  <a:spcPts val="0"/>
                </a:spcBef>
                <a:spcAft>
                  <a:spcPts val="0"/>
                </a:spcAft>
                <a:defRPr/>
              </a:pPr>
              <a:endParaRPr lang="en-US" sz="500" b="1" dirty="0">
                <a:solidFill>
                  <a:schemeClr val="bg1"/>
                </a:solidFill>
              </a:endParaRPr>
            </a:p>
            <a:p>
              <a:pPr algn="ctr" fontAlgn="auto">
                <a:spcBef>
                  <a:spcPts val="0"/>
                </a:spcBef>
                <a:spcAft>
                  <a:spcPts val="0"/>
                </a:spcAft>
                <a:defRPr/>
              </a:pPr>
              <a:r>
                <a:rPr lang="en-US" b="1" dirty="0" err="1">
                  <a:solidFill>
                    <a:schemeClr val="bg1"/>
                  </a:solidFill>
                </a:rPr>
                <a:t>Produktivitas</a:t>
              </a:r>
              <a:r>
                <a:rPr lang="en-US" b="1" dirty="0">
                  <a:solidFill>
                    <a:schemeClr val="bg1"/>
                  </a:solidFill>
                </a:rPr>
                <a:t> </a:t>
              </a:r>
              <a:r>
                <a:rPr lang="en-US" b="1" dirty="0" err="1">
                  <a:solidFill>
                    <a:schemeClr val="bg1"/>
                  </a:solidFill>
                </a:rPr>
                <a:t>Kerja</a:t>
              </a:r>
              <a:endParaRPr lang="en-US" b="1" dirty="0">
                <a:solidFill>
                  <a:schemeClr val="bg1"/>
                </a:solidFill>
              </a:endParaRPr>
            </a:p>
            <a:p>
              <a:pPr algn="ctr" fontAlgn="auto">
                <a:spcBef>
                  <a:spcPts val="1200"/>
                </a:spcBef>
                <a:spcAft>
                  <a:spcPts val="0"/>
                </a:spcAft>
                <a:defRPr/>
              </a:pPr>
              <a:r>
                <a:rPr lang="en-US" b="1" i="1" dirty="0" err="1">
                  <a:solidFill>
                    <a:schemeClr val="bg1"/>
                  </a:solidFill>
                </a:rPr>
                <a:t>Variabel</a:t>
              </a:r>
              <a:r>
                <a:rPr lang="en-US" b="1" i="1" dirty="0">
                  <a:solidFill>
                    <a:schemeClr val="bg1"/>
                  </a:solidFill>
                </a:rPr>
                <a:t> </a:t>
              </a:r>
              <a:r>
                <a:rPr lang="en-US" b="1" i="1" dirty="0" err="1">
                  <a:solidFill>
                    <a:schemeClr val="bg1"/>
                  </a:solidFill>
                </a:rPr>
                <a:t>Terikat</a:t>
              </a:r>
              <a:endParaRPr lang="en-US" b="1" i="1" dirty="0">
                <a:solidFill>
                  <a:schemeClr val="bg1"/>
                </a:solidFill>
              </a:endParaRPr>
            </a:p>
            <a:p>
              <a:pPr algn="ctr" fontAlgn="auto">
                <a:spcBef>
                  <a:spcPts val="0"/>
                </a:spcBef>
                <a:spcAft>
                  <a:spcPts val="0"/>
                </a:spcAft>
                <a:defRPr/>
              </a:pPr>
              <a:endParaRPr lang="id-ID" sz="1000" b="1" baseline="30000" dirty="0">
                <a:solidFill>
                  <a:schemeClr val="bg1"/>
                </a:solidFill>
              </a:endParaRPr>
            </a:p>
          </p:txBody>
        </p:sp>
        <p:sp>
          <p:nvSpPr>
            <p:cNvPr id="21" name="Line 23"/>
            <p:cNvSpPr>
              <a:spLocks noChangeShapeType="1"/>
            </p:cNvSpPr>
            <p:nvPr/>
          </p:nvSpPr>
          <p:spPr bwMode="auto">
            <a:xfrm>
              <a:off x="5565775" y="2959100"/>
              <a:ext cx="2057400" cy="0"/>
            </a:xfrm>
            <a:prstGeom prst="line">
              <a:avLst/>
            </a:prstGeom>
            <a:ln w="38100">
              <a:solidFill>
                <a:schemeClr val="bg1"/>
              </a:solidFill>
              <a:prstDash val="sysDash"/>
              <a:headEnd/>
              <a:tailEnd type="none" w="med" len="med"/>
            </a:ln>
          </p:spPr>
          <p:style>
            <a:lnRef idx="1">
              <a:schemeClr val="accent2"/>
            </a:lnRef>
            <a:fillRef idx="0">
              <a:schemeClr val="accent2"/>
            </a:fillRef>
            <a:effectRef idx="0">
              <a:schemeClr val="accent2"/>
            </a:effectRef>
            <a:fontRef idx="minor">
              <a:schemeClr val="tx1"/>
            </a:fontRef>
          </p:style>
          <p:txBody>
            <a:bodyPr wrap="none" anchor="ctr"/>
            <a:lstStyle/>
            <a:p>
              <a:pPr fontAlgn="auto">
                <a:spcBef>
                  <a:spcPts val="0"/>
                </a:spcBef>
                <a:spcAft>
                  <a:spcPts val="0"/>
                </a:spcAft>
                <a:defRPr/>
              </a:pPr>
              <a:endParaRPr lang="en-US" dirty="0">
                <a:solidFill>
                  <a:schemeClr val="bg1"/>
                </a:solidFill>
              </a:endParaRPr>
            </a:p>
          </p:txBody>
        </p:sp>
        <p:sp>
          <p:nvSpPr>
            <p:cNvPr id="22" name="Text Box 6"/>
            <p:cNvSpPr txBox="1">
              <a:spLocks noChangeArrowheads="1"/>
            </p:cNvSpPr>
            <p:nvPr/>
          </p:nvSpPr>
          <p:spPr bwMode="auto">
            <a:xfrm>
              <a:off x="3352800" y="4659045"/>
              <a:ext cx="2286000" cy="97975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p>
              <a:pPr algn="ctr" fontAlgn="auto">
                <a:spcBef>
                  <a:spcPts val="0"/>
                </a:spcBef>
                <a:spcAft>
                  <a:spcPts val="0"/>
                </a:spcAft>
                <a:defRPr/>
              </a:pPr>
              <a:endParaRPr lang="en-US" sz="500" b="1" dirty="0">
                <a:solidFill>
                  <a:schemeClr val="bg1"/>
                </a:solidFill>
              </a:endParaRPr>
            </a:p>
            <a:p>
              <a:pPr algn="ctr" fontAlgn="auto">
                <a:spcBef>
                  <a:spcPts val="0"/>
                </a:spcBef>
                <a:spcAft>
                  <a:spcPts val="0"/>
                </a:spcAft>
                <a:defRPr/>
              </a:pPr>
              <a:r>
                <a:rPr lang="en-US" b="1" dirty="0" err="1">
                  <a:solidFill>
                    <a:schemeClr val="bg1"/>
                  </a:solidFill>
                </a:rPr>
                <a:t>Usia</a:t>
              </a:r>
              <a:r>
                <a:rPr lang="en-US" b="1" dirty="0">
                  <a:solidFill>
                    <a:schemeClr val="bg1"/>
                  </a:solidFill>
                </a:rPr>
                <a:t> </a:t>
              </a:r>
              <a:r>
                <a:rPr lang="en-US" b="1" dirty="0" err="1">
                  <a:solidFill>
                    <a:schemeClr val="bg1"/>
                  </a:solidFill>
                </a:rPr>
                <a:t>Tenaga</a:t>
              </a:r>
              <a:r>
                <a:rPr lang="en-US" b="1" dirty="0">
                  <a:solidFill>
                    <a:schemeClr val="bg1"/>
                  </a:solidFill>
                </a:rPr>
                <a:t> </a:t>
              </a:r>
              <a:r>
                <a:rPr lang="en-US" b="1" dirty="0" err="1">
                  <a:solidFill>
                    <a:schemeClr val="bg1"/>
                  </a:solidFill>
                </a:rPr>
                <a:t>Kerja</a:t>
              </a:r>
              <a:endParaRPr lang="en-US" b="1" dirty="0">
                <a:solidFill>
                  <a:schemeClr val="bg1"/>
                </a:solidFill>
              </a:endParaRPr>
            </a:p>
            <a:p>
              <a:pPr algn="ctr" fontAlgn="auto">
                <a:spcBef>
                  <a:spcPts val="1200"/>
                </a:spcBef>
                <a:spcAft>
                  <a:spcPts val="0"/>
                </a:spcAft>
                <a:defRPr/>
              </a:pPr>
              <a:r>
                <a:rPr lang="en-US" b="1" i="1" dirty="0" err="1">
                  <a:solidFill>
                    <a:schemeClr val="bg1"/>
                  </a:solidFill>
                </a:rPr>
                <a:t>Variabel</a:t>
              </a:r>
              <a:r>
                <a:rPr lang="en-US" b="1" i="1" dirty="0">
                  <a:solidFill>
                    <a:schemeClr val="bg1"/>
                  </a:solidFill>
                </a:rPr>
                <a:t> Moderator</a:t>
              </a:r>
            </a:p>
            <a:p>
              <a:pPr algn="ctr" fontAlgn="auto">
                <a:spcBef>
                  <a:spcPts val="0"/>
                </a:spcBef>
                <a:spcAft>
                  <a:spcPts val="0"/>
                </a:spcAft>
                <a:defRPr/>
              </a:pPr>
              <a:endParaRPr lang="id-ID" sz="1000" b="1" baseline="30000" dirty="0">
                <a:solidFill>
                  <a:schemeClr val="bg1"/>
                </a:solidFill>
              </a:endParaRPr>
            </a:p>
          </p:txBody>
        </p:sp>
        <p:sp>
          <p:nvSpPr>
            <p:cNvPr id="23" name="Line 23"/>
            <p:cNvSpPr>
              <a:spLocks noChangeShapeType="1"/>
            </p:cNvSpPr>
            <p:nvPr/>
          </p:nvSpPr>
          <p:spPr bwMode="auto">
            <a:xfrm>
              <a:off x="3470275" y="5162550"/>
              <a:ext cx="2057400" cy="0"/>
            </a:xfrm>
            <a:prstGeom prst="line">
              <a:avLst/>
            </a:prstGeom>
            <a:ln w="38100">
              <a:solidFill>
                <a:schemeClr val="bg1"/>
              </a:solidFill>
              <a:prstDash val="sysDash"/>
              <a:headEnd/>
              <a:tailEnd type="none" w="med" len="med"/>
            </a:ln>
          </p:spPr>
          <p:style>
            <a:lnRef idx="1">
              <a:schemeClr val="accent2"/>
            </a:lnRef>
            <a:fillRef idx="0">
              <a:schemeClr val="accent2"/>
            </a:fillRef>
            <a:effectRef idx="0">
              <a:schemeClr val="accent2"/>
            </a:effectRef>
            <a:fontRef idx="minor">
              <a:schemeClr val="tx1"/>
            </a:fontRef>
          </p:style>
          <p:txBody>
            <a:bodyPr wrap="none" anchor="ctr"/>
            <a:lstStyle/>
            <a:p>
              <a:pPr fontAlgn="auto">
                <a:spcBef>
                  <a:spcPts val="0"/>
                </a:spcBef>
                <a:spcAft>
                  <a:spcPts val="0"/>
                </a:spcAft>
                <a:defRPr/>
              </a:pPr>
              <a:endParaRPr lang="en-US" dirty="0">
                <a:solidFill>
                  <a:schemeClr val="bg1"/>
                </a:solidFill>
              </a:endParaRPr>
            </a:p>
          </p:txBody>
        </p:sp>
      </p:grpSp>
      <p:sp>
        <p:nvSpPr>
          <p:cNvPr id="24" name="Text Box 26"/>
          <p:cNvSpPr txBox="1">
            <a:spLocks noChangeArrowheads="1"/>
          </p:cNvSpPr>
          <p:nvPr/>
        </p:nvSpPr>
        <p:spPr bwMode="auto">
          <a:xfrm>
            <a:off x="1193800" y="584200"/>
            <a:ext cx="6629400" cy="830263"/>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id-ID" sz="2400" b="1">
                <a:solidFill>
                  <a:srgbClr val="990000"/>
                </a:solidFill>
              </a:rPr>
              <a:t>POSISI VARIABEL MODERATOR  DALAM </a:t>
            </a:r>
          </a:p>
          <a:p>
            <a:pPr algn="ctr" eaLnBrk="1" hangingPunct="1"/>
            <a:r>
              <a:rPr lang="en-US" altLang="id-ID" sz="2400" b="1">
                <a:solidFill>
                  <a:srgbClr val="990000"/>
                </a:solidFill>
              </a:rPr>
              <a:t>VARIABEL BEBAS DAN TERGANTUNG</a:t>
            </a:r>
          </a:p>
        </p:txBody>
      </p:sp>
    </p:spTree>
    <p:extLst>
      <p:ext uri="{BB962C8B-B14F-4D97-AF65-F5344CB8AC3E}">
        <p14:creationId xmlns:p14="http://schemas.microsoft.com/office/powerpoint/2010/main" val="15739947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a:solidFill>
            <a:schemeClr val="bg2">
              <a:lumMod val="75000"/>
            </a:schemeClr>
          </a:solidFill>
        </p:spPr>
        <p:txBody>
          <a:bodyPr>
            <a:normAutofit fontScale="90000"/>
          </a:bodyPr>
          <a:lstStyle/>
          <a:p>
            <a:r>
              <a:rPr lang="sv-SE" b="1" dirty="0" smtClean="0"/>
              <a:t>Variabel </a:t>
            </a:r>
            <a:r>
              <a:rPr lang="sv-SE" b="1" i="1" dirty="0" smtClean="0"/>
              <a:t>Intervening (Antara)</a:t>
            </a:r>
            <a:endParaRPr lang="id-ID" b="1" dirty="0"/>
          </a:p>
        </p:txBody>
      </p:sp>
      <p:sp>
        <p:nvSpPr>
          <p:cNvPr id="3" name="Content Placeholder 2"/>
          <p:cNvSpPr>
            <a:spLocks noGrp="1"/>
          </p:cNvSpPr>
          <p:nvPr>
            <p:ph idx="1"/>
          </p:nvPr>
        </p:nvSpPr>
        <p:spPr>
          <a:xfrm>
            <a:off x="533400" y="1981200"/>
            <a:ext cx="8229600" cy="3352799"/>
          </a:xfrm>
          <a:solidFill>
            <a:schemeClr val="accent3">
              <a:lumMod val="20000"/>
              <a:lumOff val="80000"/>
            </a:schemeClr>
          </a:solidFill>
        </p:spPr>
        <p:txBody>
          <a:bodyPr lIns="182880" tIns="91440" rIns="182880" bIns="91440">
            <a:normAutofit/>
          </a:bodyPr>
          <a:lstStyle/>
          <a:p>
            <a:pPr marL="0" indent="0">
              <a:buNone/>
            </a:pPr>
            <a:r>
              <a:rPr lang="sv-SE" sz="2400" dirty="0"/>
              <a:t>Variabel </a:t>
            </a:r>
            <a:r>
              <a:rPr lang="sv-SE" sz="2400" dirty="0" smtClean="0"/>
              <a:t>intervening (Variabel Antara)  </a:t>
            </a:r>
            <a:r>
              <a:rPr lang="sv-SE" sz="2400" dirty="0"/>
              <a:t>atau sering disebut juga sebagai </a:t>
            </a:r>
            <a:r>
              <a:rPr lang="sv-SE" sz="2400" dirty="0" smtClean="0"/>
              <a:t>variabel </a:t>
            </a:r>
            <a:r>
              <a:rPr lang="id-ID" sz="2400" dirty="0" smtClean="0"/>
              <a:t>m</a:t>
            </a:r>
            <a:r>
              <a:rPr lang="en-US" sz="2400" dirty="0" smtClean="0"/>
              <a:t>e</a:t>
            </a:r>
            <a:r>
              <a:rPr lang="id-ID" sz="2400" dirty="0" smtClean="0"/>
              <a:t>d</a:t>
            </a:r>
            <a:r>
              <a:rPr lang="en-US" sz="2400" dirty="0" err="1" smtClean="0"/>
              <a:t>ia</a:t>
            </a:r>
            <a:r>
              <a:rPr lang="id-ID" sz="2400" dirty="0" smtClean="0"/>
              <a:t>ting </a:t>
            </a:r>
            <a:r>
              <a:rPr lang="id-ID" sz="2400" dirty="0"/>
              <a:t>adalah variabel yang berada di tengah antara </a:t>
            </a:r>
            <a:r>
              <a:rPr lang="id-ID" sz="2400" dirty="0" smtClean="0"/>
              <a:t>variabel</a:t>
            </a:r>
            <a:r>
              <a:rPr lang="en-US" sz="2400" dirty="0" smtClean="0"/>
              <a:t> </a:t>
            </a:r>
            <a:r>
              <a:rPr lang="id-ID" sz="2400" dirty="0" smtClean="0"/>
              <a:t>independen </a:t>
            </a:r>
            <a:r>
              <a:rPr lang="id-ID" sz="2400" dirty="0"/>
              <a:t>dan variabel dependen.Berbeda dengan variabel dependen </a:t>
            </a:r>
            <a:r>
              <a:rPr lang="id-ID" sz="2400" dirty="0" smtClean="0"/>
              <a:t>dan</a:t>
            </a:r>
            <a:r>
              <a:rPr lang="en-US" sz="2400" dirty="0" smtClean="0"/>
              <a:t> </a:t>
            </a:r>
            <a:r>
              <a:rPr lang="id-ID" sz="2400" dirty="0" smtClean="0"/>
              <a:t>independen</a:t>
            </a:r>
            <a:r>
              <a:rPr lang="id-ID" sz="2400" dirty="0"/>
              <a:t>, variabel intervening sulit untuk dilihat, diukur, ataudimanipulasi. Dalam suatu analisis biasanya variabel ini dipengaruhi olehvariabel independen secara langsung, dan kemudian variabel sela akanmempengaruhi variabel dependen</a:t>
            </a:r>
            <a:r>
              <a:rPr lang="id-ID" sz="2400" dirty="0" smtClean="0"/>
              <a:t>.</a:t>
            </a:r>
            <a:endParaRPr lang="id-ID" sz="2400" dirty="0"/>
          </a:p>
        </p:txBody>
      </p:sp>
    </p:spTree>
    <p:extLst>
      <p:ext uri="{BB962C8B-B14F-4D97-AF65-F5344CB8AC3E}">
        <p14:creationId xmlns:p14="http://schemas.microsoft.com/office/powerpoint/2010/main" val="1295106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9303" y="2057400"/>
            <a:ext cx="8458200" cy="2971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TextBox 14"/>
          <p:cNvSpPr txBox="1"/>
          <p:nvPr/>
        </p:nvSpPr>
        <p:spPr>
          <a:xfrm>
            <a:off x="838200" y="2743200"/>
            <a:ext cx="1878013" cy="120015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pPr algn="ctr" fontAlgn="auto">
              <a:spcBef>
                <a:spcPts val="0"/>
              </a:spcBef>
              <a:spcAft>
                <a:spcPts val="0"/>
              </a:spcAft>
              <a:defRPr/>
            </a:pPr>
            <a:r>
              <a:rPr lang="en-US" b="1" dirty="0"/>
              <a:t>TINGKAT</a:t>
            </a:r>
          </a:p>
          <a:p>
            <a:pPr algn="ctr" fontAlgn="auto">
              <a:spcBef>
                <a:spcPts val="0"/>
              </a:spcBef>
              <a:spcAft>
                <a:spcPts val="0"/>
              </a:spcAft>
              <a:defRPr/>
            </a:pPr>
            <a:r>
              <a:rPr lang="en-US" b="1" dirty="0"/>
              <a:t>PENDIDIKAN </a:t>
            </a:r>
            <a:endParaRPr lang="id-ID" b="1" dirty="0"/>
          </a:p>
          <a:p>
            <a:pPr algn="ctr" fontAlgn="auto">
              <a:spcBef>
                <a:spcPts val="0"/>
              </a:spcBef>
              <a:spcAft>
                <a:spcPts val="0"/>
              </a:spcAft>
              <a:defRPr/>
            </a:pPr>
            <a:r>
              <a:rPr lang="id-ID" b="1" dirty="0"/>
              <a:t>----------------------</a:t>
            </a:r>
          </a:p>
          <a:p>
            <a:pPr algn="ctr" fontAlgn="auto">
              <a:spcBef>
                <a:spcPts val="0"/>
              </a:spcBef>
              <a:spcAft>
                <a:spcPts val="0"/>
              </a:spcAft>
              <a:defRPr/>
            </a:pPr>
            <a:r>
              <a:rPr lang="id-ID" b="1" dirty="0"/>
              <a:t>Variabel Bebas</a:t>
            </a:r>
          </a:p>
        </p:txBody>
      </p:sp>
      <p:sp>
        <p:nvSpPr>
          <p:cNvPr id="16" name="TextBox 15"/>
          <p:cNvSpPr txBox="1"/>
          <p:nvPr/>
        </p:nvSpPr>
        <p:spPr>
          <a:xfrm>
            <a:off x="6354098" y="2805499"/>
            <a:ext cx="2057400" cy="923330"/>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auto">
              <a:spcBef>
                <a:spcPts val="0"/>
              </a:spcBef>
              <a:spcAft>
                <a:spcPts val="0"/>
              </a:spcAft>
              <a:defRPr/>
            </a:pPr>
            <a:r>
              <a:rPr lang="en-US" b="1" dirty="0">
                <a:solidFill>
                  <a:schemeClr val="bg1"/>
                </a:solidFill>
              </a:rPr>
              <a:t>KINERJA </a:t>
            </a:r>
            <a:endParaRPr lang="id-ID" b="1" dirty="0">
              <a:solidFill>
                <a:schemeClr val="bg1"/>
              </a:solidFill>
            </a:endParaRPr>
          </a:p>
          <a:p>
            <a:pPr algn="ctr" fontAlgn="auto">
              <a:spcBef>
                <a:spcPts val="0"/>
              </a:spcBef>
              <a:spcAft>
                <a:spcPts val="0"/>
              </a:spcAft>
              <a:defRPr/>
            </a:pPr>
            <a:r>
              <a:rPr lang="id-ID" b="1" dirty="0">
                <a:solidFill>
                  <a:schemeClr val="bg1"/>
                </a:solidFill>
              </a:rPr>
              <a:t>----------------------</a:t>
            </a:r>
          </a:p>
          <a:p>
            <a:pPr algn="ctr" fontAlgn="auto">
              <a:spcBef>
                <a:spcPts val="0"/>
              </a:spcBef>
              <a:spcAft>
                <a:spcPts val="0"/>
              </a:spcAft>
              <a:defRPr/>
            </a:pPr>
            <a:r>
              <a:rPr lang="id-ID" b="1" dirty="0">
                <a:solidFill>
                  <a:schemeClr val="bg1"/>
                </a:solidFill>
              </a:rPr>
              <a:t>Variabel </a:t>
            </a:r>
            <a:r>
              <a:rPr lang="en-US" b="1" dirty="0">
                <a:solidFill>
                  <a:schemeClr val="bg1"/>
                </a:solidFill>
              </a:rPr>
              <a:t> </a:t>
            </a:r>
            <a:r>
              <a:rPr lang="en-US" b="1" dirty="0" err="1">
                <a:solidFill>
                  <a:schemeClr val="bg1"/>
                </a:solidFill>
              </a:rPr>
              <a:t>Terikat</a:t>
            </a:r>
            <a:endParaRPr lang="id-ID" b="1" dirty="0">
              <a:solidFill>
                <a:schemeClr val="bg1"/>
              </a:solidFill>
            </a:endParaRPr>
          </a:p>
        </p:txBody>
      </p:sp>
      <p:grpSp>
        <p:nvGrpSpPr>
          <p:cNvPr id="2" name="Group 10"/>
          <p:cNvGrpSpPr>
            <a:grpSpLocks/>
          </p:cNvGrpSpPr>
          <p:nvPr/>
        </p:nvGrpSpPr>
        <p:grpSpPr bwMode="auto">
          <a:xfrm>
            <a:off x="3276600" y="2667000"/>
            <a:ext cx="2667000" cy="1200329"/>
            <a:chOff x="2895600" y="2667000"/>
            <a:chExt cx="2667000" cy="1200508"/>
          </a:xfrm>
        </p:grpSpPr>
        <p:sp>
          <p:nvSpPr>
            <p:cNvPr id="18" name="TextBox 17"/>
            <p:cNvSpPr txBox="1"/>
            <p:nvPr/>
          </p:nvSpPr>
          <p:spPr>
            <a:xfrm>
              <a:off x="3418707" y="2667000"/>
              <a:ext cx="1717393" cy="1200508"/>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algn="ctr" fontAlgn="auto">
                <a:spcBef>
                  <a:spcPts val="0"/>
                </a:spcBef>
                <a:spcAft>
                  <a:spcPts val="0"/>
                </a:spcAft>
                <a:defRPr/>
              </a:pPr>
              <a:r>
                <a:rPr lang="en-US" b="1" dirty="0">
                  <a:solidFill>
                    <a:schemeClr val="bg2">
                      <a:lumMod val="10000"/>
                    </a:schemeClr>
                  </a:solidFill>
                </a:rPr>
                <a:t>MOTIVASI</a:t>
              </a:r>
              <a:endParaRPr lang="id-ID" b="1" dirty="0">
                <a:solidFill>
                  <a:schemeClr val="bg2">
                    <a:lumMod val="10000"/>
                  </a:schemeClr>
                </a:solidFill>
              </a:endParaRPr>
            </a:p>
            <a:p>
              <a:pPr algn="ctr" fontAlgn="auto">
                <a:spcBef>
                  <a:spcPts val="0"/>
                </a:spcBef>
                <a:spcAft>
                  <a:spcPts val="0"/>
                </a:spcAft>
                <a:defRPr/>
              </a:pPr>
              <a:r>
                <a:rPr lang="id-ID" b="1" dirty="0">
                  <a:solidFill>
                    <a:schemeClr val="bg2">
                      <a:lumMod val="10000"/>
                    </a:schemeClr>
                  </a:solidFill>
                </a:rPr>
                <a:t>KERJA</a:t>
              </a:r>
            </a:p>
            <a:p>
              <a:pPr algn="ctr" fontAlgn="auto">
                <a:spcBef>
                  <a:spcPts val="0"/>
                </a:spcBef>
                <a:spcAft>
                  <a:spcPts val="0"/>
                </a:spcAft>
                <a:defRPr/>
              </a:pPr>
              <a:endParaRPr lang="id-ID" b="1" dirty="0">
                <a:solidFill>
                  <a:schemeClr val="bg2">
                    <a:lumMod val="10000"/>
                  </a:schemeClr>
                </a:solidFill>
              </a:endParaRPr>
            </a:p>
            <a:p>
              <a:pPr algn="ctr" fontAlgn="auto">
                <a:spcBef>
                  <a:spcPts val="0"/>
                </a:spcBef>
                <a:spcAft>
                  <a:spcPts val="0"/>
                </a:spcAft>
                <a:defRPr/>
              </a:pPr>
              <a:r>
                <a:rPr lang="id-ID" b="1" dirty="0">
                  <a:solidFill>
                    <a:schemeClr val="bg2">
                      <a:lumMod val="10000"/>
                    </a:schemeClr>
                  </a:solidFill>
                </a:rPr>
                <a:t>Variabel </a:t>
              </a:r>
              <a:r>
                <a:rPr lang="en-US" b="1" dirty="0">
                  <a:solidFill>
                    <a:schemeClr val="bg2">
                      <a:lumMod val="10000"/>
                    </a:schemeClr>
                  </a:solidFill>
                </a:rPr>
                <a:t> </a:t>
              </a:r>
              <a:r>
                <a:rPr lang="id-ID" b="1" dirty="0">
                  <a:solidFill>
                    <a:schemeClr val="bg2">
                      <a:lumMod val="10000"/>
                    </a:schemeClr>
                  </a:solidFill>
                </a:rPr>
                <a:t>Antara</a:t>
              </a:r>
            </a:p>
          </p:txBody>
        </p:sp>
        <p:cxnSp>
          <p:nvCxnSpPr>
            <p:cNvPr id="25" name="Straight Arrow Connector 24"/>
            <p:cNvCxnSpPr/>
            <p:nvPr/>
          </p:nvCxnSpPr>
          <p:spPr>
            <a:xfrm>
              <a:off x="2895600" y="3354388"/>
              <a:ext cx="2667000" cy="0"/>
            </a:xfrm>
            <a:prstGeom prst="straightConnector1">
              <a:avLst/>
            </a:prstGeom>
            <a:ln w="57150">
              <a:tailEnd type="arrow"/>
            </a:ln>
          </p:spPr>
          <p:style>
            <a:lnRef idx="2">
              <a:schemeClr val="accent3"/>
            </a:lnRef>
            <a:fillRef idx="0">
              <a:schemeClr val="accent3"/>
            </a:fillRef>
            <a:effectRef idx="1">
              <a:schemeClr val="accent3"/>
            </a:effectRef>
            <a:fontRef idx="minor">
              <a:schemeClr val="tx1"/>
            </a:fontRef>
          </p:style>
        </p:cxnSp>
      </p:grpSp>
      <p:sp>
        <p:nvSpPr>
          <p:cNvPr id="26" name="Slide Number Placeholder 8"/>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77F48B82-C4BF-4801-B706-CA5A8735C14A}" type="slidenum">
              <a:rPr lang="en-US" smtClean="0"/>
              <a:pPr fontAlgn="base">
                <a:spcBef>
                  <a:spcPct val="0"/>
                </a:spcBef>
                <a:spcAft>
                  <a:spcPct val="0"/>
                </a:spcAft>
                <a:defRPr/>
              </a:pPr>
              <a:t>12</a:t>
            </a:fld>
            <a:endParaRPr lang="en-US" smtClean="0"/>
          </a:p>
        </p:txBody>
      </p:sp>
      <p:sp>
        <p:nvSpPr>
          <p:cNvPr id="11" name="Title 1"/>
          <p:cNvSpPr>
            <a:spLocks noGrp="1"/>
          </p:cNvSpPr>
          <p:nvPr>
            <p:ph type="title"/>
          </p:nvPr>
        </p:nvSpPr>
        <p:spPr>
          <a:xfrm>
            <a:off x="457200" y="274638"/>
            <a:ext cx="8229600" cy="715962"/>
          </a:xfrm>
          <a:solidFill>
            <a:schemeClr val="bg2">
              <a:lumMod val="75000"/>
            </a:schemeClr>
          </a:solidFill>
        </p:spPr>
        <p:txBody>
          <a:bodyPr>
            <a:normAutofit fontScale="90000"/>
          </a:bodyPr>
          <a:lstStyle/>
          <a:p>
            <a:r>
              <a:rPr lang="sv-SE" b="1" dirty="0" smtClean="0"/>
              <a:t>Variabel </a:t>
            </a:r>
            <a:r>
              <a:rPr lang="sv-SE" b="1" i="1" dirty="0" smtClean="0"/>
              <a:t>Intervening (Antara)</a:t>
            </a:r>
            <a:endParaRPr lang="id-ID" b="1" dirty="0"/>
          </a:p>
        </p:txBody>
      </p:sp>
    </p:spTree>
    <p:extLst>
      <p:ext uri="{BB962C8B-B14F-4D97-AF65-F5344CB8AC3E}">
        <p14:creationId xmlns:p14="http://schemas.microsoft.com/office/powerpoint/2010/main" val="38884164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55"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ppt_w</p:attrName>
                                        </p:attrNameLst>
                                      </p:cBhvr>
                                      <p:tavLst>
                                        <p:tav tm="0">
                                          <p:val>
                                            <p:strVal val="#ppt_w*0.70"/>
                                          </p:val>
                                        </p:tav>
                                        <p:tav tm="100000">
                                          <p:val>
                                            <p:strVal val="#ppt_w"/>
                                          </p:val>
                                        </p:tav>
                                      </p:tavLst>
                                    </p:anim>
                                    <p:anim calcmode="lin" valueType="num">
                                      <p:cBhvr>
                                        <p:cTn id="13" dur="1000" fill="hold"/>
                                        <p:tgtEl>
                                          <p:spTgt spid="16"/>
                                        </p:tgtEl>
                                        <p:attrNameLst>
                                          <p:attrName>ppt_h</p:attrName>
                                        </p:attrNameLst>
                                      </p:cBhvr>
                                      <p:tavLst>
                                        <p:tav tm="0">
                                          <p:val>
                                            <p:strVal val="#ppt_h"/>
                                          </p:val>
                                        </p:tav>
                                        <p:tav tm="100000">
                                          <p:val>
                                            <p:strVal val="#ppt_h"/>
                                          </p:val>
                                        </p:tav>
                                      </p:tavLst>
                                    </p:anim>
                                    <p:animEffect transition="in" filter="fade">
                                      <p:cBhvr>
                                        <p:cTn id="14" dur="1000"/>
                                        <p:tgtEl>
                                          <p:spTgt spid="1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429303" y="1998408"/>
            <a:ext cx="8257497" cy="4495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8370" name="TextBox 2"/>
          <p:cNvSpPr txBox="1">
            <a:spLocks noChangeArrowheads="1"/>
          </p:cNvSpPr>
          <p:nvPr/>
        </p:nvSpPr>
        <p:spPr bwMode="auto">
          <a:xfrm>
            <a:off x="429303" y="304800"/>
            <a:ext cx="8257497" cy="1477963"/>
          </a:xfrm>
          <a:prstGeom prst="rect">
            <a:avLst/>
          </a:prstGeom>
          <a:solidFill>
            <a:schemeClr val="accent3">
              <a:lumMod val="20000"/>
              <a:lumOff val="80000"/>
            </a:schemeClr>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d-ID" altLang="id-ID" b="1" dirty="0">
                <a:solidFill>
                  <a:srgbClr val="C00000"/>
                </a:solidFill>
                <a:latin typeface="Corbel" pitchFamily="34" charset="0"/>
              </a:rPr>
              <a:t>VARIABEL LATEN</a:t>
            </a:r>
            <a:r>
              <a:rPr lang="id-ID" altLang="id-ID" dirty="0">
                <a:latin typeface="Corbel" pitchFamily="34" charset="0"/>
              </a:rPr>
              <a:t>: </a:t>
            </a:r>
            <a:r>
              <a:rPr lang="en-US" altLang="id-ID" dirty="0">
                <a:latin typeface="Corbel" pitchFamily="34" charset="0"/>
              </a:rPr>
              <a:t>v</a:t>
            </a:r>
            <a:r>
              <a:rPr lang="id-ID" altLang="id-ID" dirty="0">
                <a:latin typeface="Corbel" pitchFamily="34" charset="0"/>
              </a:rPr>
              <a:t>ariabel yang </a:t>
            </a:r>
            <a:r>
              <a:rPr lang="id-ID" altLang="id-ID" b="1" dirty="0">
                <a:solidFill>
                  <a:srgbClr val="C00000"/>
                </a:solidFill>
                <a:latin typeface="Corbel" pitchFamily="34" charset="0"/>
              </a:rPr>
              <a:t>tidak </a:t>
            </a:r>
            <a:r>
              <a:rPr lang="en-US" altLang="id-ID" b="1" dirty="0" err="1">
                <a:solidFill>
                  <a:srgbClr val="C00000"/>
                </a:solidFill>
                <a:latin typeface="Corbel" pitchFamily="34" charset="0"/>
              </a:rPr>
              <a:t>dapat</a:t>
            </a:r>
            <a:r>
              <a:rPr lang="id-ID" altLang="id-ID" b="1" dirty="0">
                <a:solidFill>
                  <a:srgbClr val="C00000"/>
                </a:solidFill>
                <a:latin typeface="Corbel" pitchFamily="34" charset="0"/>
              </a:rPr>
              <a:t> diukur secara langsung </a:t>
            </a:r>
            <a:r>
              <a:rPr lang="id-ID" altLang="id-ID" dirty="0">
                <a:latin typeface="Corbel" pitchFamily="34" charset="0"/>
              </a:rPr>
              <a:t>dan memerlukan</a:t>
            </a:r>
            <a:r>
              <a:rPr lang="en-US" altLang="id-ID" dirty="0">
                <a:latin typeface="Corbel" pitchFamily="34" charset="0"/>
              </a:rPr>
              <a:t> b</a:t>
            </a:r>
            <a:r>
              <a:rPr lang="id-ID" altLang="id-ID" dirty="0">
                <a:latin typeface="Corbel" pitchFamily="34" charset="0"/>
              </a:rPr>
              <a:t>eberapa indikator sebagai proksinya.</a:t>
            </a:r>
          </a:p>
          <a:p>
            <a:pPr eaLnBrk="1" hangingPunct="1"/>
            <a:r>
              <a:rPr lang="id-ID" altLang="id-ID" b="1" dirty="0">
                <a:solidFill>
                  <a:srgbClr val="C00000"/>
                </a:solidFill>
                <a:latin typeface="Corbel" pitchFamily="34" charset="0"/>
              </a:rPr>
              <a:t>VARIABEL MANIFEST</a:t>
            </a:r>
            <a:r>
              <a:rPr lang="id-ID" altLang="id-ID" dirty="0">
                <a:latin typeface="Corbel" pitchFamily="34" charset="0"/>
              </a:rPr>
              <a:t>: </a:t>
            </a:r>
            <a:r>
              <a:rPr lang="en-US" altLang="id-ID" dirty="0">
                <a:latin typeface="Corbel" pitchFamily="34" charset="0"/>
              </a:rPr>
              <a:t>v</a:t>
            </a:r>
            <a:r>
              <a:rPr lang="id-ID" altLang="id-ID" dirty="0">
                <a:latin typeface="Corbel" pitchFamily="34" charset="0"/>
              </a:rPr>
              <a:t>ariabel yang </a:t>
            </a:r>
            <a:r>
              <a:rPr lang="en-US" altLang="id-ID" b="1" dirty="0" err="1">
                <a:solidFill>
                  <a:srgbClr val="C00000"/>
                </a:solidFill>
                <a:latin typeface="Corbel" pitchFamily="34" charset="0"/>
              </a:rPr>
              <a:t>dapat</a:t>
            </a:r>
            <a:r>
              <a:rPr lang="id-ID" altLang="id-ID" b="1" dirty="0">
                <a:solidFill>
                  <a:srgbClr val="C00000"/>
                </a:solidFill>
                <a:latin typeface="Corbel" pitchFamily="34" charset="0"/>
              </a:rPr>
              <a:t> diukur </a:t>
            </a:r>
            <a:r>
              <a:rPr lang="en-US" altLang="id-ID" b="1" dirty="0" err="1">
                <a:solidFill>
                  <a:srgbClr val="C00000"/>
                </a:solidFill>
                <a:latin typeface="Corbel" pitchFamily="34" charset="0"/>
              </a:rPr>
              <a:t>secara</a:t>
            </a:r>
            <a:r>
              <a:rPr lang="en-US" altLang="id-ID" b="1" dirty="0">
                <a:solidFill>
                  <a:srgbClr val="C00000"/>
                </a:solidFill>
                <a:latin typeface="Corbel" pitchFamily="34" charset="0"/>
              </a:rPr>
              <a:t> </a:t>
            </a:r>
            <a:r>
              <a:rPr lang="id-ID" altLang="id-ID" b="1" dirty="0">
                <a:solidFill>
                  <a:srgbClr val="C00000"/>
                </a:solidFill>
                <a:latin typeface="Corbel" pitchFamily="34" charset="0"/>
              </a:rPr>
              <a:t>langsung </a:t>
            </a:r>
            <a:r>
              <a:rPr lang="id-ID" altLang="id-ID" dirty="0">
                <a:latin typeface="Corbel" pitchFamily="34" charset="0"/>
              </a:rPr>
              <a:t>oleh peneliti</a:t>
            </a:r>
            <a:r>
              <a:rPr lang="en-US" altLang="id-ID" dirty="0">
                <a:latin typeface="Corbel" pitchFamily="34" charset="0"/>
              </a:rPr>
              <a:t>.</a:t>
            </a:r>
            <a:r>
              <a:rPr lang="id-ID" altLang="id-ID" dirty="0">
                <a:latin typeface="Corbel" pitchFamily="34" charset="0"/>
              </a:rPr>
              <a:t> </a:t>
            </a:r>
          </a:p>
          <a:p>
            <a:pPr eaLnBrk="1" hangingPunct="1"/>
            <a:endParaRPr lang="id-ID" altLang="id-ID" dirty="0">
              <a:latin typeface="Corbel" pitchFamily="34" charset="0"/>
            </a:endParaRPr>
          </a:p>
          <a:p>
            <a:pPr eaLnBrk="1" hangingPunct="1"/>
            <a:r>
              <a:rPr lang="id-ID" altLang="id-ID" dirty="0">
                <a:latin typeface="Corbel" pitchFamily="34" charset="0"/>
              </a:rPr>
              <a:t>PERHATIKAN POSISI </a:t>
            </a:r>
            <a:r>
              <a:rPr lang="en-US" altLang="id-ID" dirty="0">
                <a:latin typeface="Corbel" pitchFamily="34" charset="0"/>
              </a:rPr>
              <a:t> </a:t>
            </a:r>
            <a:r>
              <a:rPr lang="id-ID" altLang="id-ID" dirty="0">
                <a:latin typeface="Corbel" pitchFamily="34" charset="0"/>
              </a:rPr>
              <a:t>VARIABEL</a:t>
            </a:r>
            <a:r>
              <a:rPr lang="en-US" altLang="id-ID" dirty="0">
                <a:latin typeface="Corbel" pitchFamily="34" charset="0"/>
              </a:rPr>
              <a:t> </a:t>
            </a:r>
            <a:r>
              <a:rPr lang="id-ID" altLang="id-ID" dirty="0">
                <a:latin typeface="Corbel" pitchFamily="34" charset="0"/>
              </a:rPr>
              <a:t>LATEN &amp;</a:t>
            </a:r>
            <a:r>
              <a:rPr lang="en-US" altLang="id-ID" dirty="0">
                <a:latin typeface="Corbel" pitchFamily="34" charset="0"/>
              </a:rPr>
              <a:t> </a:t>
            </a:r>
            <a:r>
              <a:rPr lang="id-ID" altLang="id-ID" dirty="0">
                <a:latin typeface="Corbel" pitchFamily="34" charset="0"/>
              </a:rPr>
              <a:t>MANIFEST</a:t>
            </a:r>
            <a:r>
              <a:rPr lang="en-US" altLang="id-ID" dirty="0">
                <a:latin typeface="Corbel" pitchFamily="34" charset="0"/>
              </a:rPr>
              <a:t> BERIKUT INI.</a:t>
            </a:r>
            <a:endParaRPr lang="id-ID" altLang="id-ID" dirty="0">
              <a:latin typeface="Corbel" pitchFamily="34" charset="0"/>
            </a:endParaRPr>
          </a:p>
        </p:txBody>
      </p:sp>
      <p:sp>
        <p:nvSpPr>
          <p:cNvPr id="11"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8C97A9B1-4E6C-43BA-8FF6-705F859E9162}" type="slidenum">
              <a:rPr lang="en-US" smtClean="0"/>
              <a:pPr fontAlgn="base">
                <a:spcBef>
                  <a:spcPct val="0"/>
                </a:spcBef>
                <a:spcAft>
                  <a:spcPct val="0"/>
                </a:spcAft>
                <a:defRPr/>
              </a:pPr>
              <a:t>13</a:t>
            </a:fld>
            <a:endParaRPr lang="en-US" smtClean="0"/>
          </a:p>
        </p:txBody>
      </p:sp>
      <p:grpSp>
        <p:nvGrpSpPr>
          <p:cNvPr id="58372" name="Group 94"/>
          <p:cNvGrpSpPr>
            <a:grpSpLocks/>
          </p:cNvGrpSpPr>
          <p:nvPr/>
        </p:nvGrpSpPr>
        <p:grpSpPr bwMode="auto">
          <a:xfrm>
            <a:off x="914400" y="2238375"/>
            <a:ext cx="7353300" cy="2770188"/>
            <a:chOff x="914400" y="2238375"/>
            <a:chExt cx="7353300" cy="2770406"/>
          </a:xfrm>
        </p:grpSpPr>
        <p:cxnSp>
          <p:nvCxnSpPr>
            <p:cNvPr id="8" name="Straight Arrow Connector 7"/>
            <p:cNvCxnSpPr>
              <a:stCxn id="7" idx="2"/>
              <a:endCxn id="54" idx="3"/>
            </p:cNvCxnSpPr>
            <p:nvPr/>
          </p:nvCxnSpPr>
          <p:spPr bwMode="auto">
            <a:xfrm rot="5400000">
              <a:off x="3237222" y="2037858"/>
              <a:ext cx="296362" cy="2370255"/>
            </a:xfrm>
            <a:prstGeom prst="straightConnector1">
              <a:avLst/>
            </a:prstGeom>
            <a:ln w="38100">
              <a:solidFill>
                <a:schemeClr val="tx1"/>
              </a:solidFill>
              <a:tailEnd type="triangle"/>
            </a:ln>
          </p:spPr>
          <p:style>
            <a:lnRef idx="2">
              <a:schemeClr val="accent3"/>
            </a:lnRef>
            <a:fillRef idx="0">
              <a:schemeClr val="accent3"/>
            </a:fillRef>
            <a:effectRef idx="1">
              <a:schemeClr val="accent3"/>
            </a:effectRef>
            <a:fontRef idx="minor">
              <a:schemeClr val="tx1"/>
            </a:fontRef>
          </p:style>
        </p:cxnSp>
        <p:grpSp>
          <p:nvGrpSpPr>
            <p:cNvPr id="58380" name="Group 51"/>
            <p:cNvGrpSpPr>
              <a:grpSpLocks/>
            </p:cNvGrpSpPr>
            <p:nvPr/>
          </p:nvGrpSpPr>
          <p:grpSpPr bwMode="auto">
            <a:xfrm>
              <a:off x="6981825" y="3049369"/>
              <a:ext cx="1285875" cy="646331"/>
              <a:chOff x="7038975" y="2515969"/>
              <a:chExt cx="1285875" cy="646331"/>
            </a:xfrm>
          </p:grpSpPr>
          <p:sp>
            <p:nvSpPr>
              <p:cNvPr id="35" name="TextBox 34"/>
              <p:cNvSpPr txBox="1"/>
              <p:nvPr/>
            </p:nvSpPr>
            <p:spPr>
              <a:xfrm>
                <a:off x="7038975" y="2515969"/>
                <a:ext cx="1285875" cy="646331"/>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fontAlgn="auto">
                  <a:spcBef>
                    <a:spcPts val="0"/>
                  </a:spcBef>
                  <a:spcAft>
                    <a:spcPts val="0"/>
                  </a:spcAft>
                  <a:defRPr/>
                </a:pPr>
                <a:endParaRPr lang="en-US" b="1" dirty="0">
                  <a:solidFill>
                    <a:schemeClr val="bg1"/>
                  </a:solidFill>
                </a:endParaRPr>
              </a:p>
              <a:p>
                <a:pPr algn="ctr" fontAlgn="auto">
                  <a:spcBef>
                    <a:spcPts val="0"/>
                  </a:spcBef>
                  <a:spcAft>
                    <a:spcPts val="0"/>
                  </a:spcAft>
                  <a:defRPr/>
                </a:pPr>
                <a:endParaRPr lang="id-ID" b="1" dirty="0">
                  <a:solidFill>
                    <a:schemeClr val="bg1"/>
                  </a:solidFill>
                </a:endParaRPr>
              </a:p>
            </p:txBody>
          </p:sp>
          <p:sp>
            <p:nvSpPr>
              <p:cNvPr id="36" name="TextBox 35"/>
              <p:cNvSpPr txBox="1"/>
              <p:nvPr/>
            </p:nvSpPr>
            <p:spPr>
              <a:xfrm>
                <a:off x="7048500" y="2573407"/>
                <a:ext cx="1238250" cy="522328"/>
              </a:xfrm>
              <a:prstGeom prst="rect">
                <a:avLst/>
              </a:prstGeom>
              <a:noFill/>
            </p:spPr>
            <p:txBody>
              <a:bodyPr>
                <a:spAutoFit/>
              </a:bodyPr>
              <a:lstStyle/>
              <a:p>
                <a:pPr algn="ctr">
                  <a:defRPr/>
                </a:pPr>
                <a:r>
                  <a:rPr lang="en-US" sz="1400" dirty="0">
                    <a:latin typeface="+mn-lt"/>
                  </a:rPr>
                  <a:t>Cara</a:t>
                </a:r>
              </a:p>
              <a:p>
                <a:pPr algn="ctr">
                  <a:defRPr/>
                </a:pPr>
                <a:r>
                  <a:rPr lang="en-US" sz="1400" dirty="0" err="1">
                    <a:latin typeface="+mn-lt"/>
                  </a:rPr>
                  <a:t>Pembayaran</a:t>
                </a:r>
                <a:endParaRPr lang="en-US" sz="1400" dirty="0">
                  <a:latin typeface="+mn-lt"/>
                </a:endParaRPr>
              </a:p>
            </p:txBody>
          </p:sp>
        </p:grpSp>
        <p:grpSp>
          <p:nvGrpSpPr>
            <p:cNvPr id="58381" name="Group 52"/>
            <p:cNvGrpSpPr>
              <a:grpSpLocks/>
            </p:cNvGrpSpPr>
            <p:nvPr/>
          </p:nvGrpSpPr>
          <p:grpSpPr bwMode="auto">
            <a:xfrm>
              <a:off x="914400" y="3048000"/>
              <a:ext cx="1285875" cy="646331"/>
              <a:chOff x="7038975" y="2515969"/>
              <a:chExt cx="1285875" cy="646331"/>
            </a:xfrm>
          </p:grpSpPr>
          <p:sp>
            <p:nvSpPr>
              <p:cNvPr id="54" name="TextBox 53"/>
              <p:cNvSpPr txBox="1"/>
              <p:nvPr/>
            </p:nvSpPr>
            <p:spPr>
              <a:xfrm>
                <a:off x="7038975" y="2515969"/>
                <a:ext cx="1285875" cy="646331"/>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fontAlgn="auto">
                  <a:spcBef>
                    <a:spcPts val="0"/>
                  </a:spcBef>
                  <a:spcAft>
                    <a:spcPts val="0"/>
                  </a:spcAft>
                  <a:defRPr/>
                </a:pPr>
                <a:endParaRPr lang="en-US" b="1" dirty="0">
                  <a:solidFill>
                    <a:schemeClr val="bg1"/>
                  </a:solidFill>
                </a:endParaRPr>
              </a:p>
              <a:p>
                <a:pPr algn="ctr" fontAlgn="auto">
                  <a:spcBef>
                    <a:spcPts val="0"/>
                  </a:spcBef>
                  <a:spcAft>
                    <a:spcPts val="0"/>
                  </a:spcAft>
                  <a:defRPr/>
                </a:pPr>
                <a:endParaRPr lang="id-ID" b="1" dirty="0">
                  <a:solidFill>
                    <a:schemeClr val="bg1"/>
                  </a:solidFill>
                </a:endParaRPr>
              </a:p>
            </p:txBody>
          </p:sp>
          <p:sp>
            <p:nvSpPr>
              <p:cNvPr id="55" name="TextBox 54"/>
              <p:cNvSpPr txBox="1"/>
              <p:nvPr/>
            </p:nvSpPr>
            <p:spPr>
              <a:xfrm>
                <a:off x="7048500" y="2573188"/>
                <a:ext cx="1238250" cy="522329"/>
              </a:xfrm>
              <a:prstGeom prst="rect">
                <a:avLst/>
              </a:prstGeom>
              <a:noFill/>
            </p:spPr>
            <p:txBody>
              <a:bodyPr>
                <a:spAutoFit/>
              </a:bodyPr>
              <a:lstStyle/>
              <a:p>
                <a:pPr algn="ctr">
                  <a:defRPr/>
                </a:pPr>
                <a:r>
                  <a:rPr lang="en-US" sz="1400" dirty="0" err="1">
                    <a:latin typeface="+mn-lt"/>
                  </a:rPr>
                  <a:t>Spesifikasi</a:t>
                </a:r>
                <a:endParaRPr lang="en-US" sz="1400" dirty="0">
                  <a:latin typeface="+mn-lt"/>
                </a:endParaRPr>
              </a:p>
              <a:p>
                <a:pPr algn="ctr">
                  <a:defRPr/>
                </a:pPr>
                <a:r>
                  <a:rPr lang="en-US" sz="1400" dirty="0" err="1">
                    <a:latin typeface="+mn-lt"/>
                  </a:rPr>
                  <a:t>Produk</a:t>
                </a:r>
                <a:endParaRPr lang="en-US" sz="1400" dirty="0">
                  <a:latin typeface="+mn-lt"/>
                </a:endParaRPr>
              </a:p>
            </p:txBody>
          </p:sp>
        </p:grpSp>
        <p:grpSp>
          <p:nvGrpSpPr>
            <p:cNvPr id="58382" name="Group 55"/>
            <p:cNvGrpSpPr>
              <a:grpSpLocks/>
            </p:cNvGrpSpPr>
            <p:nvPr/>
          </p:nvGrpSpPr>
          <p:grpSpPr bwMode="auto">
            <a:xfrm>
              <a:off x="1028700" y="4097119"/>
              <a:ext cx="1285875" cy="646331"/>
              <a:chOff x="7038975" y="2515969"/>
              <a:chExt cx="1285875" cy="646331"/>
            </a:xfrm>
          </p:grpSpPr>
          <p:sp>
            <p:nvSpPr>
              <p:cNvPr id="57" name="TextBox 56"/>
              <p:cNvSpPr txBox="1"/>
              <p:nvPr/>
            </p:nvSpPr>
            <p:spPr>
              <a:xfrm>
                <a:off x="7038975" y="2515969"/>
                <a:ext cx="1285875" cy="646331"/>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fontAlgn="auto">
                  <a:spcBef>
                    <a:spcPts val="0"/>
                  </a:spcBef>
                  <a:spcAft>
                    <a:spcPts val="0"/>
                  </a:spcAft>
                  <a:defRPr/>
                </a:pPr>
                <a:endParaRPr lang="en-US" b="1" dirty="0">
                  <a:solidFill>
                    <a:schemeClr val="bg1"/>
                  </a:solidFill>
                </a:endParaRPr>
              </a:p>
              <a:p>
                <a:pPr algn="ctr" fontAlgn="auto">
                  <a:spcBef>
                    <a:spcPts val="0"/>
                  </a:spcBef>
                  <a:spcAft>
                    <a:spcPts val="0"/>
                  </a:spcAft>
                  <a:defRPr/>
                </a:pPr>
                <a:endParaRPr lang="id-ID" b="1" dirty="0">
                  <a:solidFill>
                    <a:schemeClr val="bg1"/>
                  </a:solidFill>
                </a:endParaRPr>
              </a:p>
            </p:txBody>
          </p:sp>
          <p:sp>
            <p:nvSpPr>
              <p:cNvPr id="58" name="TextBox 57"/>
              <p:cNvSpPr txBox="1"/>
              <p:nvPr/>
            </p:nvSpPr>
            <p:spPr>
              <a:xfrm>
                <a:off x="7048500" y="2573489"/>
                <a:ext cx="1238250" cy="522328"/>
              </a:xfrm>
              <a:prstGeom prst="rect">
                <a:avLst/>
              </a:prstGeom>
              <a:noFill/>
            </p:spPr>
            <p:txBody>
              <a:bodyPr>
                <a:spAutoFit/>
              </a:bodyPr>
              <a:lstStyle/>
              <a:p>
                <a:pPr algn="ctr">
                  <a:defRPr/>
                </a:pPr>
                <a:r>
                  <a:rPr lang="en-US" sz="1400" dirty="0" err="1">
                    <a:latin typeface="+mn-lt"/>
                  </a:rPr>
                  <a:t>Jenis</a:t>
                </a:r>
                <a:endParaRPr lang="en-US" sz="1400" dirty="0">
                  <a:latin typeface="+mn-lt"/>
                </a:endParaRPr>
              </a:p>
              <a:p>
                <a:pPr algn="ctr">
                  <a:defRPr/>
                </a:pPr>
                <a:r>
                  <a:rPr lang="en-US" sz="1400" dirty="0" err="1">
                    <a:latin typeface="+mn-lt"/>
                  </a:rPr>
                  <a:t>Produk</a:t>
                </a:r>
                <a:endParaRPr lang="en-US" sz="1400" dirty="0">
                  <a:latin typeface="+mn-lt"/>
                </a:endParaRPr>
              </a:p>
            </p:txBody>
          </p:sp>
        </p:grpSp>
        <p:grpSp>
          <p:nvGrpSpPr>
            <p:cNvPr id="58383" name="Group 61"/>
            <p:cNvGrpSpPr>
              <a:grpSpLocks/>
            </p:cNvGrpSpPr>
            <p:nvPr/>
          </p:nvGrpSpPr>
          <p:grpSpPr bwMode="auto">
            <a:xfrm>
              <a:off x="2476500" y="4248150"/>
              <a:ext cx="1285875" cy="646331"/>
              <a:chOff x="3505200" y="4495800"/>
              <a:chExt cx="1285875" cy="646331"/>
            </a:xfrm>
          </p:grpSpPr>
          <p:sp>
            <p:nvSpPr>
              <p:cNvPr id="60" name="TextBox 59"/>
              <p:cNvSpPr txBox="1"/>
              <p:nvPr/>
            </p:nvSpPr>
            <p:spPr>
              <a:xfrm>
                <a:off x="3505200" y="4495800"/>
                <a:ext cx="1285875" cy="646331"/>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fontAlgn="auto">
                  <a:spcBef>
                    <a:spcPts val="0"/>
                  </a:spcBef>
                  <a:spcAft>
                    <a:spcPts val="0"/>
                  </a:spcAft>
                  <a:defRPr/>
                </a:pPr>
                <a:endParaRPr lang="en-US" b="1" dirty="0">
                  <a:solidFill>
                    <a:schemeClr val="bg1"/>
                  </a:solidFill>
                </a:endParaRPr>
              </a:p>
              <a:p>
                <a:pPr algn="ctr" fontAlgn="auto">
                  <a:spcBef>
                    <a:spcPts val="0"/>
                  </a:spcBef>
                  <a:spcAft>
                    <a:spcPts val="0"/>
                  </a:spcAft>
                  <a:defRPr/>
                </a:pPr>
                <a:endParaRPr lang="id-ID" b="1" dirty="0">
                  <a:solidFill>
                    <a:schemeClr val="bg1"/>
                  </a:solidFill>
                </a:endParaRPr>
              </a:p>
            </p:txBody>
          </p:sp>
          <p:sp>
            <p:nvSpPr>
              <p:cNvPr id="61" name="TextBox 60"/>
              <p:cNvSpPr txBox="1"/>
              <p:nvPr/>
            </p:nvSpPr>
            <p:spPr>
              <a:xfrm>
                <a:off x="3514725" y="4657896"/>
                <a:ext cx="1238250" cy="307999"/>
              </a:xfrm>
              <a:prstGeom prst="rect">
                <a:avLst/>
              </a:prstGeom>
              <a:noFill/>
            </p:spPr>
            <p:txBody>
              <a:bodyPr>
                <a:spAutoFit/>
              </a:bodyPr>
              <a:lstStyle/>
              <a:p>
                <a:pPr algn="ctr">
                  <a:defRPr/>
                </a:pPr>
                <a:r>
                  <a:rPr lang="en-US" sz="1400" dirty="0" err="1">
                    <a:latin typeface="+mn-lt"/>
                  </a:rPr>
                  <a:t>Merek</a:t>
                </a:r>
                <a:endParaRPr lang="en-US" sz="1400" dirty="0">
                  <a:latin typeface="+mn-lt"/>
                </a:endParaRPr>
              </a:p>
            </p:txBody>
          </p:sp>
        </p:grpSp>
        <p:grpSp>
          <p:nvGrpSpPr>
            <p:cNvPr id="58384" name="Group 62"/>
            <p:cNvGrpSpPr>
              <a:grpSpLocks/>
            </p:cNvGrpSpPr>
            <p:nvPr/>
          </p:nvGrpSpPr>
          <p:grpSpPr bwMode="auto">
            <a:xfrm>
              <a:off x="3924300" y="4362450"/>
              <a:ext cx="1285875" cy="646331"/>
              <a:chOff x="3505200" y="4495800"/>
              <a:chExt cx="1285875" cy="646331"/>
            </a:xfrm>
          </p:grpSpPr>
          <p:sp>
            <p:nvSpPr>
              <p:cNvPr id="64" name="TextBox 63"/>
              <p:cNvSpPr txBox="1"/>
              <p:nvPr/>
            </p:nvSpPr>
            <p:spPr>
              <a:xfrm>
                <a:off x="3505200" y="4495800"/>
                <a:ext cx="1285875" cy="646331"/>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fontAlgn="auto">
                  <a:spcBef>
                    <a:spcPts val="0"/>
                  </a:spcBef>
                  <a:spcAft>
                    <a:spcPts val="0"/>
                  </a:spcAft>
                  <a:defRPr/>
                </a:pPr>
                <a:endParaRPr lang="en-US" b="1" dirty="0">
                  <a:solidFill>
                    <a:schemeClr val="bg1"/>
                  </a:solidFill>
                </a:endParaRPr>
              </a:p>
              <a:p>
                <a:pPr algn="ctr" fontAlgn="auto">
                  <a:spcBef>
                    <a:spcPts val="0"/>
                  </a:spcBef>
                  <a:spcAft>
                    <a:spcPts val="0"/>
                  </a:spcAft>
                  <a:defRPr/>
                </a:pPr>
                <a:endParaRPr lang="id-ID" b="1" dirty="0">
                  <a:solidFill>
                    <a:schemeClr val="bg1"/>
                  </a:solidFill>
                </a:endParaRPr>
              </a:p>
            </p:txBody>
          </p:sp>
          <p:sp>
            <p:nvSpPr>
              <p:cNvPr id="65" name="TextBox 64"/>
              <p:cNvSpPr txBox="1"/>
              <p:nvPr/>
            </p:nvSpPr>
            <p:spPr>
              <a:xfrm>
                <a:off x="3514725" y="4657905"/>
                <a:ext cx="1238250" cy="307999"/>
              </a:xfrm>
              <a:prstGeom prst="rect">
                <a:avLst/>
              </a:prstGeom>
              <a:noFill/>
            </p:spPr>
            <p:txBody>
              <a:bodyPr>
                <a:spAutoFit/>
              </a:bodyPr>
              <a:lstStyle/>
              <a:p>
                <a:pPr algn="ctr">
                  <a:defRPr/>
                </a:pPr>
                <a:r>
                  <a:rPr lang="en-US" sz="1400" dirty="0">
                    <a:latin typeface="+mn-lt"/>
                  </a:rPr>
                  <a:t>Distributor</a:t>
                </a:r>
              </a:p>
            </p:txBody>
          </p:sp>
        </p:grpSp>
        <p:grpSp>
          <p:nvGrpSpPr>
            <p:cNvPr id="58385" name="Group 68"/>
            <p:cNvGrpSpPr>
              <a:grpSpLocks/>
            </p:cNvGrpSpPr>
            <p:nvPr/>
          </p:nvGrpSpPr>
          <p:grpSpPr bwMode="auto">
            <a:xfrm>
              <a:off x="5372100" y="4248150"/>
              <a:ext cx="1285875" cy="646331"/>
              <a:chOff x="7038975" y="2515969"/>
              <a:chExt cx="1285875" cy="646331"/>
            </a:xfrm>
          </p:grpSpPr>
          <p:sp>
            <p:nvSpPr>
              <p:cNvPr id="70" name="TextBox 69"/>
              <p:cNvSpPr txBox="1"/>
              <p:nvPr/>
            </p:nvSpPr>
            <p:spPr>
              <a:xfrm>
                <a:off x="7038975" y="2515969"/>
                <a:ext cx="1285875" cy="646331"/>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fontAlgn="auto">
                  <a:spcBef>
                    <a:spcPts val="0"/>
                  </a:spcBef>
                  <a:spcAft>
                    <a:spcPts val="0"/>
                  </a:spcAft>
                  <a:defRPr/>
                </a:pPr>
                <a:endParaRPr lang="en-US" b="1" dirty="0">
                  <a:solidFill>
                    <a:schemeClr val="bg1"/>
                  </a:solidFill>
                </a:endParaRPr>
              </a:p>
              <a:p>
                <a:pPr algn="ctr" fontAlgn="auto">
                  <a:spcBef>
                    <a:spcPts val="0"/>
                  </a:spcBef>
                  <a:spcAft>
                    <a:spcPts val="0"/>
                  </a:spcAft>
                  <a:defRPr/>
                </a:pPr>
                <a:endParaRPr lang="id-ID" b="1" dirty="0">
                  <a:solidFill>
                    <a:schemeClr val="bg1"/>
                  </a:solidFill>
                </a:endParaRPr>
              </a:p>
            </p:txBody>
          </p:sp>
          <p:sp>
            <p:nvSpPr>
              <p:cNvPr id="71" name="TextBox 70"/>
              <p:cNvSpPr txBox="1"/>
              <p:nvPr/>
            </p:nvSpPr>
            <p:spPr>
              <a:xfrm>
                <a:off x="7048500" y="2573282"/>
                <a:ext cx="1238250" cy="522329"/>
              </a:xfrm>
              <a:prstGeom prst="rect">
                <a:avLst/>
              </a:prstGeom>
              <a:noFill/>
            </p:spPr>
            <p:txBody>
              <a:bodyPr>
                <a:spAutoFit/>
              </a:bodyPr>
              <a:lstStyle/>
              <a:p>
                <a:pPr algn="ctr">
                  <a:defRPr/>
                </a:pPr>
                <a:r>
                  <a:rPr lang="en-US" sz="1400" dirty="0" err="1">
                    <a:latin typeface="+mn-lt"/>
                  </a:rPr>
                  <a:t>Jumlah</a:t>
                </a:r>
                <a:endParaRPr lang="en-US" sz="1400" dirty="0">
                  <a:latin typeface="+mn-lt"/>
                </a:endParaRPr>
              </a:p>
              <a:p>
                <a:pPr algn="ctr">
                  <a:defRPr/>
                </a:pPr>
                <a:r>
                  <a:rPr lang="en-US" sz="1400" dirty="0" err="1">
                    <a:latin typeface="+mn-lt"/>
                  </a:rPr>
                  <a:t>Produk</a:t>
                </a:r>
                <a:endParaRPr lang="en-US" sz="1400" dirty="0">
                  <a:latin typeface="+mn-lt"/>
                </a:endParaRPr>
              </a:p>
            </p:txBody>
          </p:sp>
        </p:grpSp>
        <p:grpSp>
          <p:nvGrpSpPr>
            <p:cNvPr id="58386" name="Group 71"/>
            <p:cNvGrpSpPr>
              <a:grpSpLocks/>
            </p:cNvGrpSpPr>
            <p:nvPr/>
          </p:nvGrpSpPr>
          <p:grpSpPr bwMode="auto">
            <a:xfrm>
              <a:off x="6810375" y="4097119"/>
              <a:ext cx="1285875" cy="646331"/>
              <a:chOff x="7038975" y="2515969"/>
              <a:chExt cx="1285875" cy="646331"/>
            </a:xfrm>
          </p:grpSpPr>
          <p:sp>
            <p:nvSpPr>
              <p:cNvPr id="73" name="TextBox 72"/>
              <p:cNvSpPr txBox="1"/>
              <p:nvPr/>
            </p:nvSpPr>
            <p:spPr>
              <a:xfrm>
                <a:off x="7038975" y="2515969"/>
                <a:ext cx="1285875" cy="646331"/>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fontAlgn="auto">
                  <a:spcBef>
                    <a:spcPts val="0"/>
                  </a:spcBef>
                  <a:spcAft>
                    <a:spcPts val="0"/>
                  </a:spcAft>
                  <a:defRPr/>
                </a:pPr>
                <a:endParaRPr lang="en-US" b="1" dirty="0">
                  <a:solidFill>
                    <a:schemeClr val="bg1"/>
                  </a:solidFill>
                </a:endParaRPr>
              </a:p>
              <a:p>
                <a:pPr algn="ctr" fontAlgn="auto">
                  <a:spcBef>
                    <a:spcPts val="0"/>
                  </a:spcBef>
                  <a:spcAft>
                    <a:spcPts val="0"/>
                  </a:spcAft>
                  <a:defRPr/>
                </a:pPr>
                <a:endParaRPr lang="id-ID" b="1" dirty="0">
                  <a:solidFill>
                    <a:schemeClr val="bg1"/>
                  </a:solidFill>
                </a:endParaRPr>
              </a:p>
            </p:txBody>
          </p:sp>
          <p:sp>
            <p:nvSpPr>
              <p:cNvPr id="74" name="TextBox 73"/>
              <p:cNvSpPr txBox="1"/>
              <p:nvPr/>
            </p:nvSpPr>
            <p:spPr>
              <a:xfrm>
                <a:off x="7048500" y="2573489"/>
                <a:ext cx="1238250" cy="522328"/>
              </a:xfrm>
              <a:prstGeom prst="rect">
                <a:avLst/>
              </a:prstGeom>
              <a:noFill/>
            </p:spPr>
            <p:txBody>
              <a:bodyPr>
                <a:spAutoFit/>
              </a:bodyPr>
              <a:lstStyle/>
              <a:p>
                <a:pPr algn="ctr">
                  <a:defRPr/>
                </a:pPr>
                <a:r>
                  <a:rPr lang="en-US" sz="1400" dirty="0" err="1">
                    <a:latin typeface="+mn-lt"/>
                  </a:rPr>
                  <a:t>Waktu</a:t>
                </a:r>
                <a:endParaRPr lang="en-US" sz="1400" dirty="0">
                  <a:latin typeface="+mn-lt"/>
                </a:endParaRPr>
              </a:p>
              <a:p>
                <a:pPr algn="ctr">
                  <a:defRPr/>
                </a:pPr>
                <a:r>
                  <a:rPr lang="en-US" sz="1400" dirty="0" err="1">
                    <a:latin typeface="+mn-lt"/>
                  </a:rPr>
                  <a:t>Pembelian</a:t>
                </a:r>
                <a:endParaRPr lang="en-US" sz="1400" dirty="0">
                  <a:latin typeface="+mn-lt"/>
                </a:endParaRPr>
              </a:p>
            </p:txBody>
          </p:sp>
        </p:grpSp>
        <p:cxnSp>
          <p:nvCxnSpPr>
            <p:cNvPr id="77" name="Straight Arrow Connector 76"/>
            <p:cNvCxnSpPr>
              <a:stCxn id="7" idx="2"/>
              <a:endCxn id="57" idx="0"/>
            </p:cNvCxnSpPr>
            <p:nvPr/>
          </p:nvCxnSpPr>
          <p:spPr bwMode="auto">
            <a:xfrm rot="5400000">
              <a:off x="2609927" y="2136515"/>
              <a:ext cx="1022315" cy="2898892"/>
            </a:xfrm>
            <a:prstGeom prst="straightConnector1">
              <a:avLst/>
            </a:prstGeom>
            <a:ln w="38100">
              <a:solidFill>
                <a:schemeClr val="tx1"/>
              </a:solidFill>
              <a:tailEnd type="triangle"/>
            </a:ln>
          </p:spPr>
          <p:style>
            <a:lnRef idx="2">
              <a:schemeClr val="accent3"/>
            </a:lnRef>
            <a:fillRef idx="0">
              <a:schemeClr val="accent3"/>
            </a:fillRef>
            <a:effectRef idx="1">
              <a:schemeClr val="accent3"/>
            </a:effectRef>
            <a:fontRef idx="minor">
              <a:schemeClr val="tx1"/>
            </a:fontRef>
          </p:style>
        </p:cxnSp>
        <p:cxnSp>
          <p:nvCxnSpPr>
            <p:cNvPr id="80" name="Straight Arrow Connector 79"/>
            <p:cNvCxnSpPr>
              <a:stCxn id="7" idx="2"/>
              <a:endCxn id="60" idx="0"/>
            </p:cNvCxnSpPr>
            <p:nvPr/>
          </p:nvCxnSpPr>
          <p:spPr bwMode="auto">
            <a:xfrm rot="5400000">
              <a:off x="3258311" y="2935931"/>
              <a:ext cx="1173346" cy="1451092"/>
            </a:xfrm>
            <a:prstGeom prst="straightConnector1">
              <a:avLst/>
            </a:prstGeom>
            <a:ln w="38100">
              <a:solidFill>
                <a:schemeClr val="tx1"/>
              </a:solidFill>
              <a:tailEnd type="triangle"/>
            </a:ln>
          </p:spPr>
          <p:style>
            <a:lnRef idx="2">
              <a:schemeClr val="accent3"/>
            </a:lnRef>
            <a:fillRef idx="0">
              <a:schemeClr val="accent3"/>
            </a:fillRef>
            <a:effectRef idx="1">
              <a:schemeClr val="accent3"/>
            </a:effectRef>
            <a:fontRef idx="minor">
              <a:schemeClr val="tx1"/>
            </a:fontRef>
          </p:style>
        </p:cxnSp>
        <p:cxnSp>
          <p:nvCxnSpPr>
            <p:cNvPr id="83" name="Straight Arrow Connector 82"/>
            <p:cNvCxnSpPr>
              <a:stCxn id="7" idx="2"/>
              <a:endCxn id="36" idx="1"/>
            </p:cNvCxnSpPr>
            <p:nvPr/>
          </p:nvCxnSpPr>
          <p:spPr bwMode="auto">
            <a:xfrm rot="16200000" flipH="1">
              <a:off x="5634279" y="2011055"/>
              <a:ext cx="293323" cy="2420820"/>
            </a:xfrm>
            <a:prstGeom prst="straightConnector1">
              <a:avLst/>
            </a:prstGeom>
            <a:ln w="38100">
              <a:solidFill>
                <a:schemeClr val="tx1"/>
              </a:solidFill>
              <a:tailEnd type="triangle"/>
            </a:ln>
          </p:spPr>
          <p:style>
            <a:lnRef idx="2">
              <a:schemeClr val="accent3"/>
            </a:lnRef>
            <a:fillRef idx="0">
              <a:schemeClr val="accent3"/>
            </a:fillRef>
            <a:effectRef idx="1">
              <a:schemeClr val="accent3"/>
            </a:effectRef>
            <a:fontRef idx="minor">
              <a:schemeClr val="tx1"/>
            </a:fontRef>
          </p:style>
        </p:cxnSp>
        <p:cxnSp>
          <p:nvCxnSpPr>
            <p:cNvPr id="86" name="Straight Arrow Connector 85"/>
            <p:cNvCxnSpPr>
              <a:stCxn id="7" idx="2"/>
              <a:endCxn id="73" idx="0"/>
            </p:cNvCxnSpPr>
            <p:nvPr/>
          </p:nvCxnSpPr>
          <p:spPr bwMode="auto">
            <a:xfrm rot="16200000" flipH="1">
              <a:off x="5500764" y="2144569"/>
              <a:ext cx="1022315" cy="2882783"/>
            </a:xfrm>
            <a:prstGeom prst="straightConnector1">
              <a:avLst/>
            </a:prstGeom>
            <a:ln w="38100">
              <a:solidFill>
                <a:schemeClr val="tx1"/>
              </a:solidFill>
              <a:tailEnd type="triangle"/>
            </a:ln>
          </p:spPr>
          <p:style>
            <a:lnRef idx="2">
              <a:schemeClr val="accent3"/>
            </a:lnRef>
            <a:fillRef idx="0">
              <a:schemeClr val="accent3"/>
            </a:fillRef>
            <a:effectRef idx="1">
              <a:schemeClr val="accent3"/>
            </a:effectRef>
            <a:fontRef idx="minor">
              <a:schemeClr val="tx1"/>
            </a:fontRef>
          </p:style>
        </p:cxnSp>
        <p:cxnSp>
          <p:nvCxnSpPr>
            <p:cNvPr id="89" name="Straight Arrow Connector 88"/>
            <p:cNvCxnSpPr>
              <a:stCxn id="7" idx="2"/>
              <a:endCxn id="70" idx="0"/>
            </p:cNvCxnSpPr>
            <p:nvPr/>
          </p:nvCxnSpPr>
          <p:spPr bwMode="auto">
            <a:xfrm rot="16200000" flipH="1">
              <a:off x="4706111" y="2939223"/>
              <a:ext cx="1173346" cy="1444508"/>
            </a:xfrm>
            <a:prstGeom prst="straightConnector1">
              <a:avLst/>
            </a:prstGeom>
            <a:ln w="38100">
              <a:solidFill>
                <a:schemeClr val="tx1"/>
              </a:solidFill>
              <a:tailEnd type="triangle"/>
            </a:ln>
          </p:spPr>
          <p:style>
            <a:lnRef idx="2">
              <a:schemeClr val="accent3"/>
            </a:lnRef>
            <a:fillRef idx="0">
              <a:schemeClr val="accent3"/>
            </a:fillRef>
            <a:effectRef idx="1">
              <a:schemeClr val="accent3"/>
            </a:effectRef>
            <a:fontRef idx="minor">
              <a:schemeClr val="tx1"/>
            </a:fontRef>
          </p:style>
        </p:cxnSp>
        <p:cxnSp>
          <p:nvCxnSpPr>
            <p:cNvPr id="92" name="Straight Arrow Connector 91"/>
            <p:cNvCxnSpPr>
              <a:stCxn id="7" idx="2"/>
              <a:endCxn id="64" idx="0"/>
            </p:cNvCxnSpPr>
            <p:nvPr/>
          </p:nvCxnSpPr>
          <p:spPr bwMode="auto">
            <a:xfrm rot="5400000">
              <a:off x="3925061" y="3716981"/>
              <a:ext cx="1287646" cy="3292"/>
            </a:xfrm>
            <a:prstGeom prst="straightConnector1">
              <a:avLst/>
            </a:prstGeom>
            <a:ln w="38100">
              <a:solidFill>
                <a:schemeClr val="tx1"/>
              </a:solidFill>
              <a:tailEnd type="triangle"/>
            </a:ln>
          </p:spPr>
          <p:style>
            <a:lnRef idx="2">
              <a:schemeClr val="accent3"/>
            </a:lnRef>
            <a:fillRef idx="0">
              <a:schemeClr val="accent3"/>
            </a:fillRef>
            <a:effectRef idx="1">
              <a:schemeClr val="accent3"/>
            </a:effectRef>
            <a:fontRef idx="minor">
              <a:schemeClr val="tx1"/>
            </a:fontRef>
          </p:style>
        </p:cxnSp>
        <p:grpSp>
          <p:nvGrpSpPr>
            <p:cNvPr id="58393" name="Group 46"/>
            <p:cNvGrpSpPr>
              <a:grpSpLocks/>
            </p:cNvGrpSpPr>
            <p:nvPr/>
          </p:nvGrpSpPr>
          <p:grpSpPr bwMode="auto">
            <a:xfrm>
              <a:off x="3324225" y="2238375"/>
              <a:ext cx="2476500" cy="937215"/>
              <a:chOff x="3324225" y="2238375"/>
              <a:chExt cx="2476500" cy="937215"/>
            </a:xfrm>
          </p:grpSpPr>
          <p:sp>
            <p:nvSpPr>
              <p:cNvPr id="6" name="Oval 5"/>
              <p:cNvSpPr/>
              <p:nvPr/>
            </p:nvSpPr>
            <p:spPr>
              <a:xfrm>
                <a:off x="3324225" y="2238375"/>
                <a:ext cx="2476500" cy="937215"/>
              </a:xfrm>
              <a:prstGeom prst="ellipse">
                <a:avLst/>
              </a:prstGeom>
            </p:spPr>
            <p:style>
              <a:lnRef idx="0">
                <a:schemeClr val="lt1">
                  <a:hueOff val="0"/>
                  <a:satOff val="0"/>
                  <a:lumOff val="0"/>
                  <a:alphaOff val="0"/>
                </a:schemeClr>
              </a:lnRef>
              <a:fillRef idx="3">
                <a:schemeClr val="accent2">
                  <a:hueOff val="-4331455"/>
                  <a:satOff val="3914"/>
                  <a:lumOff val="442"/>
                  <a:alphaOff val="0"/>
                </a:schemeClr>
              </a:fillRef>
              <a:effectRef idx="2">
                <a:schemeClr val="accent2">
                  <a:hueOff val="-4331455"/>
                  <a:satOff val="3914"/>
                  <a:lumOff val="442"/>
                  <a:alphaOff val="0"/>
                </a:schemeClr>
              </a:effectRef>
              <a:fontRef idx="minor">
                <a:schemeClr val="lt1"/>
              </a:fontRef>
            </p:style>
          </p:sp>
          <p:sp>
            <p:nvSpPr>
              <p:cNvPr id="7" name="Oval 4"/>
              <p:cNvSpPr/>
              <p:nvPr/>
            </p:nvSpPr>
            <p:spPr>
              <a:xfrm>
                <a:off x="3663950" y="2357447"/>
                <a:ext cx="1812925" cy="717607"/>
              </a:xfrm>
              <a:prstGeom prst="rect">
                <a:avLst/>
              </a:prstGeom>
            </p:spPr>
            <p:style>
              <a:lnRef idx="0">
                <a:scrgbClr r="0" g="0" b="0"/>
              </a:lnRef>
              <a:fillRef idx="0">
                <a:scrgbClr r="0" g="0" b="0"/>
              </a:fillRef>
              <a:effectRef idx="0">
                <a:scrgbClr r="0" g="0" b="0"/>
              </a:effectRef>
              <a:fontRef idx="minor">
                <a:schemeClr val="lt1"/>
              </a:fontRef>
            </p:style>
            <p:txBody>
              <a:bodyPr lIns="12700" tIns="12700" rIns="12700" bIns="12700" spcCol="1270" anchor="ctr"/>
              <a:lstStyle/>
              <a:p>
                <a:pPr algn="ctr" defTabSz="444500">
                  <a:lnSpc>
                    <a:spcPct val="90000"/>
                  </a:lnSpc>
                  <a:spcAft>
                    <a:spcPct val="35000"/>
                  </a:spcAft>
                  <a:defRPr/>
                </a:pPr>
                <a:r>
                  <a:rPr lang="en-US" b="1" dirty="0">
                    <a:solidFill>
                      <a:schemeClr val="bg1"/>
                    </a:solidFill>
                  </a:rPr>
                  <a:t>KEPUTUSAN</a:t>
                </a:r>
              </a:p>
              <a:p>
                <a:pPr algn="ctr" defTabSz="444500">
                  <a:lnSpc>
                    <a:spcPct val="90000"/>
                  </a:lnSpc>
                  <a:spcAft>
                    <a:spcPct val="35000"/>
                  </a:spcAft>
                  <a:defRPr/>
                </a:pPr>
                <a:r>
                  <a:rPr lang="en-US" b="1" dirty="0">
                    <a:solidFill>
                      <a:schemeClr val="bg1"/>
                    </a:solidFill>
                  </a:rPr>
                  <a:t>MEMBELI</a:t>
                </a:r>
              </a:p>
            </p:txBody>
          </p:sp>
        </p:grpSp>
      </p:grpSp>
      <p:grpSp>
        <p:nvGrpSpPr>
          <p:cNvPr id="58373" name="Group 100"/>
          <p:cNvGrpSpPr>
            <a:grpSpLocks/>
          </p:cNvGrpSpPr>
          <p:nvPr/>
        </p:nvGrpSpPr>
        <p:grpSpPr bwMode="auto">
          <a:xfrm>
            <a:off x="1493838" y="5451475"/>
            <a:ext cx="4195762" cy="739775"/>
            <a:chOff x="3141754" y="5494020"/>
            <a:chExt cx="4196306" cy="738664"/>
          </a:xfrm>
        </p:grpSpPr>
        <p:sp>
          <p:nvSpPr>
            <p:cNvPr id="100" name="TextBox 99"/>
            <p:cNvSpPr txBox="1"/>
            <p:nvPr/>
          </p:nvSpPr>
          <p:spPr>
            <a:xfrm>
              <a:off x="3832406" y="5494020"/>
              <a:ext cx="3505654" cy="738664"/>
            </a:xfrm>
            <a:prstGeom prst="rect">
              <a:avLst/>
            </a:prstGeom>
            <a:noFill/>
          </p:spPr>
          <p:txBody>
            <a:bodyPr>
              <a:spAutoFit/>
            </a:bodyPr>
            <a:lstStyle/>
            <a:p>
              <a:pPr>
                <a:defRPr/>
              </a:pPr>
              <a:r>
                <a:rPr lang="en-US" sz="1400" dirty="0">
                  <a:latin typeface="+mn-lt"/>
                </a:rPr>
                <a:t>=    </a:t>
              </a:r>
              <a:r>
                <a:rPr lang="en-US" sz="1400" dirty="0" err="1">
                  <a:latin typeface="+mn-lt"/>
                </a:rPr>
                <a:t>simbol</a:t>
              </a:r>
              <a:r>
                <a:rPr lang="en-US" sz="1400" dirty="0">
                  <a:latin typeface="+mn-lt"/>
                </a:rPr>
                <a:t> </a:t>
              </a:r>
              <a:r>
                <a:rPr lang="en-US" sz="1400" dirty="0" err="1">
                  <a:latin typeface="+mn-lt"/>
                </a:rPr>
                <a:t>untuk</a:t>
              </a:r>
              <a:r>
                <a:rPr lang="en-US" sz="1400" dirty="0">
                  <a:latin typeface="+mn-lt"/>
                </a:rPr>
                <a:t> </a:t>
              </a:r>
              <a:r>
                <a:rPr lang="en-US" sz="1400" dirty="0" err="1">
                  <a:latin typeface="+mn-lt"/>
                </a:rPr>
                <a:t>variabel</a:t>
              </a:r>
              <a:r>
                <a:rPr lang="en-US" sz="1400" dirty="0">
                  <a:latin typeface="+mn-lt"/>
                </a:rPr>
                <a:t> </a:t>
              </a:r>
              <a:r>
                <a:rPr lang="en-US" sz="1400" dirty="0" err="1">
                  <a:latin typeface="+mn-lt"/>
                </a:rPr>
                <a:t>laten</a:t>
              </a:r>
              <a:endParaRPr lang="en-US" sz="1400" dirty="0">
                <a:latin typeface="+mn-lt"/>
              </a:endParaRPr>
            </a:p>
            <a:p>
              <a:pPr>
                <a:defRPr/>
              </a:pPr>
              <a:endParaRPr lang="en-US" sz="1400" dirty="0">
                <a:latin typeface="+mn-lt"/>
              </a:endParaRPr>
            </a:p>
            <a:p>
              <a:pPr>
                <a:defRPr/>
              </a:pPr>
              <a:r>
                <a:rPr lang="en-US" sz="1400" dirty="0">
                  <a:latin typeface="+mn-lt"/>
                </a:rPr>
                <a:t>=    </a:t>
              </a:r>
              <a:r>
                <a:rPr lang="en-US" sz="1400" dirty="0" err="1">
                  <a:latin typeface="+mn-lt"/>
                </a:rPr>
                <a:t>simbol</a:t>
              </a:r>
              <a:r>
                <a:rPr lang="en-US" sz="1400" dirty="0">
                  <a:latin typeface="+mn-lt"/>
                </a:rPr>
                <a:t> </a:t>
              </a:r>
              <a:r>
                <a:rPr lang="en-US" sz="1400" dirty="0" err="1">
                  <a:latin typeface="+mn-lt"/>
                </a:rPr>
                <a:t>untuk</a:t>
              </a:r>
              <a:r>
                <a:rPr lang="en-US" sz="1400" dirty="0">
                  <a:latin typeface="+mn-lt"/>
                </a:rPr>
                <a:t> </a:t>
              </a:r>
              <a:r>
                <a:rPr lang="en-US" sz="1400" dirty="0" err="1">
                  <a:latin typeface="+mn-lt"/>
                </a:rPr>
                <a:t>variabel</a:t>
              </a:r>
              <a:r>
                <a:rPr lang="en-US" sz="1400" dirty="0">
                  <a:latin typeface="+mn-lt"/>
                </a:rPr>
                <a:t> manifest</a:t>
              </a:r>
            </a:p>
          </p:txBody>
        </p:sp>
        <p:sp>
          <p:nvSpPr>
            <p:cNvPr id="97" name="Oval 96"/>
            <p:cNvSpPr/>
            <p:nvPr/>
          </p:nvSpPr>
          <p:spPr>
            <a:xfrm flipV="1">
              <a:off x="3141754" y="5532120"/>
              <a:ext cx="653006" cy="247126"/>
            </a:xfrm>
            <a:prstGeom prst="ellipse">
              <a:avLst/>
            </a:prstGeom>
          </p:spPr>
          <p:style>
            <a:lnRef idx="0">
              <a:schemeClr val="lt1">
                <a:hueOff val="0"/>
                <a:satOff val="0"/>
                <a:lumOff val="0"/>
                <a:alphaOff val="0"/>
              </a:schemeClr>
            </a:lnRef>
            <a:fillRef idx="3">
              <a:schemeClr val="accent2">
                <a:hueOff val="-4331455"/>
                <a:satOff val="3914"/>
                <a:lumOff val="442"/>
                <a:alphaOff val="0"/>
              </a:schemeClr>
            </a:fillRef>
            <a:effectRef idx="2">
              <a:schemeClr val="accent2">
                <a:hueOff val="-4331455"/>
                <a:satOff val="3914"/>
                <a:lumOff val="442"/>
                <a:alphaOff val="0"/>
              </a:schemeClr>
            </a:effectRef>
            <a:fontRef idx="minor">
              <a:schemeClr val="lt1"/>
            </a:fontRef>
          </p:style>
        </p:sp>
        <p:sp>
          <p:nvSpPr>
            <p:cNvPr id="99" name="TextBox 98"/>
            <p:cNvSpPr txBox="1">
              <a:spLocks noChangeAspect="1"/>
            </p:cNvSpPr>
            <p:nvPr/>
          </p:nvSpPr>
          <p:spPr>
            <a:xfrm>
              <a:off x="3307080" y="5974080"/>
              <a:ext cx="454800" cy="228600"/>
            </a:xfrm>
            <a:prstGeom prst="rect">
              <a:avLst/>
            </a:prstGeom>
          </p:spPr>
          <p:style>
            <a:lnRef idx="0">
              <a:schemeClr val="accent4"/>
            </a:lnRef>
            <a:fillRef idx="3">
              <a:schemeClr val="accent4"/>
            </a:fillRef>
            <a:effectRef idx="3">
              <a:schemeClr val="accent4"/>
            </a:effectRef>
            <a:fontRef idx="minor">
              <a:schemeClr val="lt1"/>
            </a:fontRef>
          </p:style>
          <p:txBody>
            <a:bodyPr>
              <a:spAutoFit/>
            </a:bodyPr>
            <a:lstStyle/>
            <a:p>
              <a:pPr algn="ctr" fontAlgn="auto">
                <a:spcBef>
                  <a:spcPts val="0"/>
                </a:spcBef>
                <a:spcAft>
                  <a:spcPts val="0"/>
                </a:spcAft>
                <a:defRPr/>
              </a:pPr>
              <a:endParaRPr lang="en-US" b="1" dirty="0">
                <a:solidFill>
                  <a:schemeClr val="bg1"/>
                </a:solidFill>
              </a:endParaRPr>
            </a:p>
            <a:p>
              <a:pPr algn="ctr" fontAlgn="auto">
                <a:spcBef>
                  <a:spcPts val="0"/>
                </a:spcBef>
                <a:spcAft>
                  <a:spcPts val="0"/>
                </a:spcAft>
                <a:defRPr/>
              </a:pPr>
              <a:endParaRPr lang="id-ID" b="1" dirty="0">
                <a:solidFill>
                  <a:schemeClr val="bg1"/>
                </a:solidFill>
              </a:endParaRPr>
            </a:p>
          </p:txBody>
        </p:sp>
      </p:grpSp>
    </p:spTree>
    <p:extLst>
      <p:ext uri="{BB962C8B-B14F-4D97-AF65-F5344CB8AC3E}">
        <p14:creationId xmlns:p14="http://schemas.microsoft.com/office/powerpoint/2010/main" val="2096828765"/>
      </p:ext>
    </p:extLst>
  </p:cSld>
  <p:clrMapOvr>
    <a:masterClrMapping/>
  </p:clrMapOvr>
  <p:transition spd="slow">
    <p:blinds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457200" y="152400"/>
            <a:ext cx="8229600" cy="792162"/>
          </a:xfrm>
          <a:solidFill>
            <a:schemeClr val="accent3">
              <a:lumMod val="60000"/>
              <a:lumOff val="40000"/>
            </a:schemeClr>
          </a:solidFill>
        </p:spPr>
        <p:txBody>
          <a:bodyPr>
            <a:normAutofit/>
          </a:bodyPr>
          <a:lstStyle/>
          <a:p>
            <a:pPr eaLnBrk="1" fontAlgn="auto" hangingPunct="1">
              <a:spcAft>
                <a:spcPts val="0"/>
              </a:spcAft>
              <a:defRPr/>
            </a:pPr>
            <a:r>
              <a:rPr lang="en-US" sz="4000" b="1" dirty="0">
                <a:solidFill>
                  <a:schemeClr val="tx2">
                    <a:satMod val="200000"/>
                  </a:schemeClr>
                </a:solidFill>
              </a:rPr>
              <a:t>SKALA UKUR VARIABEL</a:t>
            </a:r>
            <a:endParaRPr lang="id-ID" sz="4000" b="1" dirty="0">
              <a:solidFill>
                <a:schemeClr val="tx2">
                  <a:satMod val="200000"/>
                </a:schemeClr>
              </a:solidFill>
            </a:endParaRPr>
          </a:p>
        </p:txBody>
      </p:sp>
      <p:sp>
        <p:nvSpPr>
          <p:cNvPr id="62468"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96484099-9C18-42E1-B640-372E47315CDE}" type="slidenum">
              <a:rPr lang="en-US" smtClean="0"/>
              <a:pPr fontAlgn="base">
                <a:spcBef>
                  <a:spcPct val="0"/>
                </a:spcBef>
                <a:spcAft>
                  <a:spcPct val="0"/>
                </a:spcAft>
                <a:defRPr/>
              </a:pPr>
              <a:t>14</a:t>
            </a:fld>
            <a:endParaRPr lang="en-US"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524000"/>
            <a:ext cx="8353688" cy="4401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80039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63842"/>
                                        </p:tgtEl>
                                        <p:attrNameLst>
                                          <p:attrName>style.visibility</p:attrName>
                                        </p:attrNameLst>
                                      </p:cBhvr>
                                      <p:to>
                                        <p:strVal val="visible"/>
                                      </p:to>
                                    </p:set>
                                    <p:anim calcmode="lin" valueType="num">
                                      <p:cBhvr>
                                        <p:cTn id="7" dur="500" fill="hold"/>
                                        <p:tgtEl>
                                          <p:spTgt spid="163842"/>
                                        </p:tgtEl>
                                        <p:attrNameLst>
                                          <p:attrName>ppt_w</p:attrName>
                                        </p:attrNameLst>
                                      </p:cBhvr>
                                      <p:tavLst>
                                        <p:tav tm="0">
                                          <p:val>
                                            <p:fltVal val="0"/>
                                          </p:val>
                                        </p:tav>
                                        <p:tav tm="100000">
                                          <p:val>
                                            <p:strVal val="#ppt_w"/>
                                          </p:val>
                                        </p:tav>
                                      </p:tavLst>
                                    </p:anim>
                                    <p:anim calcmode="lin" valueType="num">
                                      <p:cBhvr>
                                        <p:cTn id="8" dur="500" fill="hold"/>
                                        <p:tgtEl>
                                          <p:spTgt spid="163842"/>
                                        </p:tgtEl>
                                        <p:attrNameLst>
                                          <p:attrName>ppt_h</p:attrName>
                                        </p:attrNameLst>
                                      </p:cBhvr>
                                      <p:tavLst>
                                        <p:tav tm="0">
                                          <p:val>
                                            <p:fltVal val="0"/>
                                          </p:val>
                                        </p:tav>
                                        <p:tav tm="100000">
                                          <p:val>
                                            <p:strVal val="#ppt_h"/>
                                          </p:val>
                                        </p:tav>
                                      </p:tavLst>
                                    </p:anim>
                                    <p:anim calcmode="lin" valueType="num">
                                      <p:cBhvr>
                                        <p:cTn id="9" dur="500" fill="hold"/>
                                        <p:tgtEl>
                                          <p:spTgt spid="163842"/>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16384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457200" y="152400"/>
            <a:ext cx="8229600" cy="792162"/>
          </a:xfrm>
          <a:solidFill>
            <a:schemeClr val="accent3">
              <a:lumMod val="20000"/>
              <a:lumOff val="80000"/>
            </a:schemeClr>
          </a:solidFill>
        </p:spPr>
        <p:txBody>
          <a:bodyPr>
            <a:normAutofit/>
          </a:bodyPr>
          <a:lstStyle/>
          <a:p>
            <a:pPr eaLnBrk="1" fontAlgn="auto" hangingPunct="1">
              <a:spcAft>
                <a:spcPts val="0"/>
              </a:spcAft>
              <a:defRPr/>
            </a:pPr>
            <a:r>
              <a:rPr lang="en-US" sz="4000" b="1" dirty="0">
                <a:solidFill>
                  <a:schemeClr val="tx2">
                    <a:satMod val="200000"/>
                  </a:schemeClr>
                </a:solidFill>
              </a:rPr>
              <a:t>SKALA UKUR VARIABEL</a:t>
            </a:r>
            <a:endParaRPr lang="id-ID" sz="4000" b="1" dirty="0">
              <a:solidFill>
                <a:schemeClr val="tx2">
                  <a:satMod val="200000"/>
                </a:schemeClr>
              </a:solidFill>
            </a:endParaRPr>
          </a:p>
        </p:txBody>
      </p:sp>
      <p:sp>
        <p:nvSpPr>
          <p:cNvPr id="163843" name="Rectangle 3"/>
          <p:cNvSpPr>
            <a:spLocks noGrp="1" noChangeArrowheads="1"/>
          </p:cNvSpPr>
          <p:nvPr>
            <p:ph idx="1"/>
          </p:nvPr>
        </p:nvSpPr>
        <p:spPr>
          <a:xfrm>
            <a:off x="546100" y="1524000"/>
            <a:ext cx="8140700" cy="4800600"/>
          </a:xfrm>
          <a:solidFill>
            <a:schemeClr val="accent3">
              <a:lumMod val="60000"/>
              <a:lumOff val="40000"/>
            </a:schemeClr>
          </a:solidFill>
        </p:spPr>
        <p:txBody>
          <a:bodyPr/>
          <a:lstStyle/>
          <a:p>
            <a:pPr eaLnBrk="1" hangingPunct="1"/>
            <a:r>
              <a:rPr lang="id-ID" altLang="id-ID" sz="2800" dirty="0" smtClean="0"/>
              <a:t>Untuk fenomena y</a:t>
            </a:r>
            <a:r>
              <a:rPr lang="en-US" altLang="id-ID" sz="2800" dirty="0" smtClean="0"/>
              <a:t>an</a:t>
            </a:r>
            <a:r>
              <a:rPr lang="id-ID" altLang="id-ID" sz="2800" dirty="0" smtClean="0"/>
              <a:t>g variabelnya mempunyai dimensi deskrit (terpisah)</a:t>
            </a:r>
            <a:r>
              <a:rPr lang="en-US" altLang="id-ID" sz="2800" dirty="0" smtClean="0"/>
              <a:t>,</a:t>
            </a:r>
            <a:r>
              <a:rPr lang="id-ID" altLang="id-ID" sz="2800" dirty="0" smtClean="0"/>
              <a:t> hakikatnya t</a:t>
            </a:r>
            <a:r>
              <a:rPr lang="en-US" altLang="id-ID" sz="2800" dirty="0" smtClean="0"/>
              <a:t>id</a:t>
            </a:r>
            <a:r>
              <a:rPr lang="id-ID" altLang="id-ID" sz="2800" dirty="0" smtClean="0"/>
              <a:t>ak </a:t>
            </a:r>
            <a:r>
              <a:rPr lang="en-US" altLang="id-ID" sz="2800" dirty="0" err="1" smtClean="0"/>
              <a:t>dapat</a:t>
            </a:r>
            <a:r>
              <a:rPr lang="id-ID" altLang="id-ID" sz="2800" dirty="0" smtClean="0"/>
              <a:t> diberi nilai berdasarkan dimensi itu. Fenomena itu disebut fenomena nominal</a:t>
            </a:r>
            <a:r>
              <a:rPr lang="en-US" altLang="id-ID" sz="2800" dirty="0" smtClean="0"/>
              <a:t>, </a:t>
            </a:r>
            <a:r>
              <a:rPr lang="id-ID" altLang="id-ID" sz="2800" dirty="0" smtClean="0"/>
              <a:t>variabelnya disebut variabel nominal. </a:t>
            </a:r>
          </a:p>
          <a:p>
            <a:pPr eaLnBrk="1" hangingPunct="1"/>
            <a:r>
              <a:rPr lang="en-US" altLang="id-ID" sz="2800" dirty="0" err="1" smtClean="0"/>
              <a:t>Kategori</a:t>
            </a:r>
            <a:r>
              <a:rPr lang="en-US" altLang="id-ID" sz="2800" dirty="0" smtClean="0"/>
              <a:t> d</a:t>
            </a:r>
            <a:r>
              <a:rPr lang="id-ID" altLang="id-ID" sz="2800" dirty="0" smtClean="0"/>
              <a:t>imensi </a:t>
            </a:r>
            <a:r>
              <a:rPr lang="id-ID" altLang="id-ID" sz="2800" b="1" dirty="0" smtClean="0">
                <a:solidFill>
                  <a:srgbClr val="C00000"/>
                </a:solidFill>
              </a:rPr>
              <a:t>variabel nominal </a:t>
            </a:r>
            <a:r>
              <a:rPr lang="id-ID" altLang="id-ID" sz="2800" dirty="0" smtClean="0"/>
              <a:t>adalah:</a:t>
            </a:r>
          </a:p>
          <a:p>
            <a:pPr lvl="1" eaLnBrk="1" hangingPunct="1"/>
            <a:r>
              <a:rPr lang="id-ID" altLang="id-ID" sz="2000" b="1" dirty="0" smtClean="0">
                <a:solidFill>
                  <a:srgbClr val="C00000"/>
                </a:solidFill>
              </a:rPr>
              <a:t>Jenis </a:t>
            </a:r>
            <a:r>
              <a:rPr lang="en-US" altLang="id-ID" sz="2000" b="1" dirty="0" smtClean="0">
                <a:solidFill>
                  <a:srgbClr val="C00000"/>
                </a:solidFill>
              </a:rPr>
              <a:t>k</a:t>
            </a:r>
            <a:r>
              <a:rPr lang="id-ID" altLang="id-ID" sz="2000" b="1" dirty="0" smtClean="0">
                <a:solidFill>
                  <a:srgbClr val="C00000"/>
                </a:solidFill>
              </a:rPr>
              <a:t>elamin</a:t>
            </a:r>
            <a:r>
              <a:rPr lang="id-ID" altLang="id-ID" sz="2000" dirty="0" smtClean="0"/>
              <a:t>: Laki-laki </a:t>
            </a:r>
            <a:r>
              <a:rPr lang="en-US" altLang="id-ID" sz="2000" dirty="0" smtClean="0"/>
              <a:t>-</a:t>
            </a:r>
            <a:r>
              <a:rPr lang="id-ID" altLang="id-ID" sz="2000" dirty="0" smtClean="0"/>
              <a:t> Perempuan</a:t>
            </a:r>
          </a:p>
          <a:p>
            <a:pPr lvl="1" eaLnBrk="1" hangingPunct="1"/>
            <a:r>
              <a:rPr lang="id-ID" altLang="id-ID" sz="2000" b="1" dirty="0" smtClean="0">
                <a:solidFill>
                  <a:srgbClr val="C00000"/>
                </a:solidFill>
              </a:rPr>
              <a:t>Kota kelahiran</a:t>
            </a:r>
            <a:r>
              <a:rPr lang="id-ID" altLang="id-ID" sz="2000" dirty="0" smtClean="0"/>
              <a:t>: Bandung</a:t>
            </a:r>
            <a:r>
              <a:rPr lang="en-US" altLang="id-ID" sz="2000" dirty="0" smtClean="0"/>
              <a:t>, </a:t>
            </a:r>
            <a:r>
              <a:rPr lang="id-ID" altLang="id-ID" sz="2000" dirty="0" smtClean="0"/>
              <a:t>Malang, Surabaya, Padang</a:t>
            </a:r>
          </a:p>
          <a:p>
            <a:pPr lvl="1" eaLnBrk="1" hangingPunct="1"/>
            <a:r>
              <a:rPr lang="id-ID" altLang="id-ID" sz="2000" b="1" dirty="0" smtClean="0">
                <a:solidFill>
                  <a:srgbClr val="C00000"/>
                </a:solidFill>
              </a:rPr>
              <a:t>Status perkawinan</a:t>
            </a:r>
            <a:r>
              <a:rPr lang="id-ID" altLang="id-ID" sz="2000" dirty="0" smtClean="0"/>
              <a:t>: Menikah </a:t>
            </a:r>
            <a:r>
              <a:rPr lang="en-US" altLang="id-ID" sz="2000" dirty="0" smtClean="0"/>
              <a:t>-</a:t>
            </a:r>
            <a:r>
              <a:rPr lang="id-ID" altLang="id-ID" sz="2000" dirty="0" smtClean="0"/>
              <a:t> Belum menikah </a:t>
            </a:r>
            <a:r>
              <a:rPr lang="en-US" altLang="id-ID" sz="2000" dirty="0" smtClean="0"/>
              <a:t>-</a:t>
            </a:r>
            <a:r>
              <a:rPr lang="id-ID" altLang="id-ID" sz="2000" dirty="0" smtClean="0"/>
              <a:t> Duda - Janda</a:t>
            </a:r>
          </a:p>
          <a:p>
            <a:pPr lvl="1" eaLnBrk="1" hangingPunct="1"/>
            <a:r>
              <a:rPr lang="id-ID" altLang="id-ID" sz="2000" b="1" dirty="0" smtClean="0">
                <a:solidFill>
                  <a:srgbClr val="C00000"/>
                </a:solidFill>
              </a:rPr>
              <a:t>Status </a:t>
            </a:r>
            <a:r>
              <a:rPr lang="en-US" altLang="id-ID" sz="2000" b="1" dirty="0" smtClean="0">
                <a:solidFill>
                  <a:srgbClr val="C00000"/>
                </a:solidFill>
              </a:rPr>
              <a:t>p</a:t>
            </a:r>
            <a:r>
              <a:rPr lang="id-ID" altLang="id-ID" sz="2000" b="1" dirty="0" smtClean="0">
                <a:solidFill>
                  <a:srgbClr val="C00000"/>
                </a:solidFill>
              </a:rPr>
              <a:t>ekerjaan</a:t>
            </a:r>
            <a:r>
              <a:rPr lang="id-ID" altLang="id-ID" sz="2000" dirty="0" smtClean="0"/>
              <a:t>: PNS</a:t>
            </a:r>
            <a:r>
              <a:rPr lang="en-US" altLang="id-ID" sz="2000" dirty="0" smtClean="0"/>
              <a:t> -</a:t>
            </a:r>
            <a:r>
              <a:rPr lang="id-ID" altLang="id-ID" sz="2000" dirty="0" smtClean="0"/>
              <a:t> Wiraswasta</a:t>
            </a:r>
            <a:r>
              <a:rPr lang="en-US" altLang="id-ID" sz="2000" dirty="0" smtClean="0"/>
              <a:t> -</a:t>
            </a:r>
            <a:r>
              <a:rPr lang="id-ID" altLang="id-ID" sz="2000" dirty="0" smtClean="0"/>
              <a:t> Tentara</a:t>
            </a:r>
            <a:r>
              <a:rPr lang="en-US" altLang="id-ID" sz="2000" dirty="0" smtClean="0"/>
              <a:t> </a:t>
            </a:r>
            <a:r>
              <a:rPr lang="id-ID" altLang="id-ID" sz="2000" dirty="0" smtClean="0"/>
              <a:t>- Polisi</a:t>
            </a:r>
          </a:p>
          <a:p>
            <a:pPr eaLnBrk="1" hangingPunct="1">
              <a:buFont typeface="Wingdings" pitchFamily="2" charset="2"/>
              <a:buNone/>
            </a:pPr>
            <a:endParaRPr lang="id-ID" altLang="id-ID" sz="2000" dirty="0" smtClean="0"/>
          </a:p>
        </p:txBody>
      </p:sp>
      <p:sp>
        <p:nvSpPr>
          <p:cNvPr id="62468"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96484099-9C18-42E1-B640-372E47315CDE}" type="slidenum">
              <a:rPr lang="en-US" smtClean="0"/>
              <a:pPr fontAlgn="base">
                <a:spcBef>
                  <a:spcPct val="0"/>
                </a:spcBef>
                <a:spcAft>
                  <a:spcPct val="0"/>
                </a:spcAft>
                <a:defRPr/>
              </a:pPr>
              <a:t>15</a:t>
            </a:fld>
            <a:endParaRPr lang="en-US" smtClean="0"/>
          </a:p>
        </p:txBody>
      </p:sp>
    </p:spTree>
    <p:extLst>
      <p:ext uri="{BB962C8B-B14F-4D97-AF65-F5344CB8AC3E}">
        <p14:creationId xmlns:p14="http://schemas.microsoft.com/office/powerpoint/2010/main" val="17022397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63842"/>
                                        </p:tgtEl>
                                        <p:attrNameLst>
                                          <p:attrName>style.visibility</p:attrName>
                                        </p:attrNameLst>
                                      </p:cBhvr>
                                      <p:to>
                                        <p:strVal val="visible"/>
                                      </p:to>
                                    </p:set>
                                    <p:anim calcmode="lin" valueType="num">
                                      <p:cBhvr>
                                        <p:cTn id="7" dur="500" fill="hold"/>
                                        <p:tgtEl>
                                          <p:spTgt spid="163842"/>
                                        </p:tgtEl>
                                        <p:attrNameLst>
                                          <p:attrName>ppt_w</p:attrName>
                                        </p:attrNameLst>
                                      </p:cBhvr>
                                      <p:tavLst>
                                        <p:tav tm="0">
                                          <p:val>
                                            <p:fltVal val="0"/>
                                          </p:val>
                                        </p:tav>
                                        <p:tav tm="100000">
                                          <p:val>
                                            <p:strVal val="#ppt_w"/>
                                          </p:val>
                                        </p:tav>
                                      </p:tavLst>
                                    </p:anim>
                                    <p:anim calcmode="lin" valueType="num">
                                      <p:cBhvr>
                                        <p:cTn id="8" dur="500" fill="hold"/>
                                        <p:tgtEl>
                                          <p:spTgt spid="163842"/>
                                        </p:tgtEl>
                                        <p:attrNameLst>
                                          <p:attrName>ppt_h</p:attrName>
                                        </p:attrNameLst>
                                      </p:cBhvr>
                                      <p:tavLst>
                                        <p:tav tm="0">
                                          <p:val>
                                            <p:fltVal val="0"/>
                                          </p:val>
                                        </p:tav>
                                        <p:tav tm="100000">
                                          <p:val>
                                            <p:strVal val="#ppt_h"/>
                                          </p:val>
                                        </p:tav>
                                      </p:tavLst>
                                    </p:anim>
                                    <p:anim calcmode="lin" valueType="num">
                                      <p:cBhvr>
                                        <p:cTn id="9" dur="500" fill="hold"/>
                                        <p:tgtEl>
                                          <p:spTgt spid="163842"/>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16384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63843">
                                            <p:bg/>
                                          </p:spTgt>
                                        </p:tgtEl>
                                        <p:attrNameLst>
                                          <p:attrName>style.visibility</p:attrName>
                                        </p:attrNameLst>
                                      </p:cBhvr>
                                      <p:to>
                                        <p:strVal val="visible"/>
                                      </p:to>
                                    </p:set>
                                    <p:animEffect transition="in" filter="diamond(in)">
                                      <p:cBhvr>
                                        <p:cTn id="15" dur="500"/>
                                        <p:tgtEl>
                                          <p:spTgt spid="163843">
                                            <p:bg/>
                                          </p:spTgt>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63843">
                                            <p:txEl>
                                              <p:pRg st="0" end="0"/>
                                            </p:txEl>
                                          </p:spTgt>
                                        </p:tgtEl>
                                        <p:attrNameLst>
                                          <p:attrName>style.visibility</p:attrName>
                                        </p:attrNameLst>
                                      </p:cBhvr>
                                      <p:to>
                                        <p:strVal val="visible"/>
                                      </p:to>
                                    </p:set>
                                    <p:animEffect transition="in" filter="diamond(in)">
                                      <p:cBhvr>
                                        <p:cTn id="20" dur="500"/>
                                        <p:tgtEl>
                                          <p:spTgt spid="16384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163843">
                                            <p:txEl>
                                              <p:pRg st="1" end="1"/>
                                            </p:txEl>
                                          </p:spTgt>
                                        </p:tgtEl>
                                        <p:attrNameLst>
                                          <p:attrName>style.visibility</p:attrName>
                                        </p:attrNameLst>
                                      </p:cBhvr>
                                      <p:to>
                                        <p:strVal val="visible"/>
                                      </p:to>
                                    </p:set>
                                    <p:animEffect transition="in" filter="diamond(in)">
                                      <p:cBhvr>
                                        <p:cTn id="25" dur="500"/>
                                        <p:tgtEl>
                                          <p:spTgt spid="163843">
                                            <p:txEl>
                                              <p:pRg st="1" end="1"/>
                                            </p:txEl>
                                          </p:spTgt>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163843">
                                            <p:txEl>
                                              <p:pRg st="2" end="2"/>
                                            </p:txEl>
                                          </p:spTgt>
                                        </p:tgtEl>
                                        <p:attrNameLst>
                                          <p:attrName>style.visibility</p:attrName>
                                        </p:attrNameLst>
                                      </p:cBhvr>
                                      <p:to>
                                        <p:strVal val="visible"/>
                                      </p:to>
                                    </p:set>
                                    <p:animEffect transition="in" filter="diamond(in)">
                                      <p:cBhvr>
                                        <p:cTn id="28" dur="2000"/>
                                        <p:tgtEl>
                                          <p:spTgt spid="163843">
                                            <p:txEl>
                                              <p:pRg st="2" end="2"/>
                                            </p:txEl>
                                          </p:spTgt>
                                        </p:tgtEl>
                                      </p:cBhvr>
                                    </p:animEffect>
                                  </p:childTnLst>
                                </p:cTn>
                              </p:par>
                              <p:par>
                                <p:cTn id="29" presetID="8" presetClass="entr" presetSubtype="16" fill="hold" grpId="0" nodeType="withEffect">
                                  <p:stCondLst>
                                    <p:cond delay="0"/>
                                  </p:stCondLst>
                                  <p:childTnLst>
                                    <p:set>
                                      <p:cBhvr>
                                        <p:cTn id="30" dur="1" fill="hold">
                                          <p:stCondLst>
                                            <p:cond delay="0"/>
                                          </p:stCondLst>
                                        </p:cTn>
                                        <p:tgtEl>
                                          <p:spTgt spid="163843">
                                            <p:txEl>
                                              <p:pRg st="3" end="3"/>
                                            </p:txEl>
                                          </p:spTgt>
                                        </p:tgtEl>
                                        <p:attrNameLst>
                                          <p:attrName>style.visibility</p:attrName>
                                        </p:attrNameLst>
                                      </p:cBhvr>
                                      <p:to>
                                        <p:strVal val="visible"/>
                                      </p:to>
                                    </p:set>
                                    <p:animEffect transition="in" filter="diamond(in)">
                                      <p:cBhvr>
                                        <p:cTn id="31" dur="2000"/>
                                        <p:tgtEl>
                                          <p:spTgt spid="163843">
                                            <p:txEl>
                                              <p:pRg st="3" end="3"/>
                                            </p:txEl>
                                          </p:spTgt>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163843">
                                            <p:txEl>
                                              <p:pRg st="4" end="4"/>
                                            </p:txEl>
                                          </p:spTgt>
                                        </p:tgtEl>
                                        <p:attrNameLst>
                                          <p:attrName>style.visibility</p:attrName>
                                        </p:attrNameLst>
                                      </p:cBhvr>
                                      <p:to>
                                        <p:strVal val="visible"/>
                                      </p:to>
                                    </p:set>
                                    <p:animEffect transition="in" filter="diamond(in)">
                                      <p:cBhvr>
                                        <p:cTn id="34" dur="2000"/>
                                        <p:tgtEl>
                                          <p:spTgt spid="163843">
                                            <p:txEl>
                                              <p:pRg st="4" end="4"/>
                                            </p:txEl>
                                          </p:spTgt>
                                        </p:tgtEl>
                                      </p:cBhvr>
                                    </p:animEffect>
                                  </p:childTnLst>
                                </p:cTn>
                              </p:par>
                              <p:par>
                                <p:cTn id="35" presetID="8" presetClass="entr" presetSubtype="16" fill="hold" grpId="0" nodeType="withEffect">
                                  <p:stCondLst>
                                    <p:cond delay="0"/>
                                  </p:stCondLst>
                                  <p:childTnLst>
                                    <p:set>
                                      <p:cBhvr>
                                        <p:cTn id="36" dur="1" fill="hold">
                                          <p:stCondLst>
                                            <p:cond delay="0"/>
                                          </p:stCondLst>
                                        </p:cTn>
                                        <p:tgtEl>
                                          <p:spTgt spid="163843">
                                            <p:txEl>
                                              <p:pRg st="5" end="5"/>
                                            </p:txEl>
                                          </p:spTgt>
                                        </p:tgtEl>
                                        <p:attrNameLst>
                                          <p:attrName>style.visibility</p:attrName>
                                        </p:attrNameLst>
                                      </p:cBhvr>
                                      <p:to>
                                        <p:strVal val="visible"/>
                                      </p:to>
                                    </p:set>
                                    <p:animEffect transition="in" filter="diamond(in)">
                                      <p:cBhvr>
                                        <p:cTn id="37" dur="2000"/>
                                        <p:tgtEl>
                                          <p:spTgt spid="1638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2" grpId="0" animBg="1"/>
      <p:bldP spid="16384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65890" name="Group 2"/>
          <p:cNvGraphicFramePr>
            <a:graphicFrameLocks noGrp="1"/>
          </p:cNvGraphicFramePr>
          <p:nvPr>
            <p:extLst>
              <p:ext uri="{D42A27DB-BD31-4B8C-83A1-F6EECF244321}">
                <p14:modId xmlns:p14="http://schemas.microsoft.com/office/powerpoint/2010/main" val="776227382"/>
              </p:ext>
            </p:extLst>
          </p:nvPr>
        </p:nvGraphicFramePr>
        <p:xfrm>
          <a:off x="406400" y="1149350"/>
          <a:ext cx="8305800" cy="3568833"/>
        </p:xfrm>
        <a:graphic>
          <a:graphicData uri="http://schemas.openxmlformats.org/drawingml/2006/table">
            <a:tbl>
              <a:tblPr firstRow="1">
                <a:tableStyleId>{6E25E649-3F16-4E02-A733-19D2CDBF48F0}</a:tableStyleId>
              </a:tblPr>
              <a:tblGrid>
                <a:gridCol w="1752600"/>
                <a:gridCol w="1371600"/>
                <a:gridCol w="1143000"/>
                <a:gridCol w="1524000"/>
                <a:gridCol w="1524000"/>
                <a:gridCol w="990600"/>
              </a:tblGrid>
              <a:tr h="69486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4E5B6F"/>
                            </a:outerShdw>
                          </a:effectLst>
                        </a:rPr>
                        <a:t>VARIABEL/ </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4E5B6F"/>
                            </a:outerShdw>
                          </a:effectLst>
                        </a:rPr>
                        <a:t>DIMENSI</a:t>
                      </a:r>
                      <a:endParaRPr kumimoji="0" lang="id-ID" sz="1800" b="1" i="0" u="none" strike="noStrike" cap="none" normalizeH="0" baseline="0" dirty="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JUMLAH</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(ORANG)</a:t>
                      </a:r>
                      <a:endParaRPr kumimoji="0" lang="id-ID" sz="1800" b="1"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smtClean="0">
                        <a:ln>
                          <a:noFill/>
                        </a:ln>
                        <a:effectLst>
                          <a:outerShdw blurRad="38100" dist="38100" dir="2700000" algn="tl">
                            <a:srgbClr val="4E5B6F"/>
                          </a:outerShdw>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 %)</a:t>
                      </a:r>
                      <a:endParaRPr kumimoji="0" lang="id-ID" sz="1800" b="1"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VARIABEL/ </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DIMENSI</a:t>
                      </a:r>
                      <a:endParaRPr kumimoji="0" lang="id-ID" sz="1800" b="1"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JUMLAH</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(ORANG)</a:t>
                      </a:r>
                      <a:endParaRPr kumimoji="0" lang="id-ID" sz="1800" b="1"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smtClean="0">
                        <a:ln>
                          <a:noFill/>
                        </a:ln>
                        <a:effectLst>
                          <a:outerShdw blurRad="38100" dist="38100" dir="2700000" algn="tl">
                            <a:srgbClr val="4E5B6F"/>
                          </a:outerShdw>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a:t>
                      </a:r>
                      <a:endParaRPr kumimoji="0" lang="id-ID" sz="1800" b="1"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r>
              <a:tr h="234071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FFFFFF"/>
                            </a:outerShdw>
                          </a:effectLst>
                        </a:rPr>
                        <a:t>STATUS PERKAWINAN </a:t>
                      </a:r>
                    </a:p>
                    <a:p>
                      <a:pPr marL="176213" marR="0" lvl="0" indent="-176213" algn="l" defTabSz="914400" rtl="0" eaLnBrk="1" fontAlgn="base" latinLnBrk="0" hangingPunct="1">
                        <a:lnSpc>
                          <a:spcPct val="100000"/>
                        </a:lnSpc>
                        <a:spcBef>
                          <a:spcPct val="20000"/>
                        </a:spcBef>
                        <a:spcAft>
                          <a:spcPct val="0"/>
                        </a:spcAft>
                        <a:buClr>
                          <a:schemeClr val="hlink"/>
                        </a:buClr>
                        <a:buSzPct val="70000"/>
                        <a:buFont typeface="Arial" panose="020B0604020202020204" pitchFamily="34" charset="0"/>
                        <a:buChar char="•"/>
                        <a:tabLst/>
                      </a:pPr>
                      <a:r>
                        <a:rPr kumimoji="0" lang="en-US" sz="1800" u="none" strike="noStrike" cap="none" normalizeH="0" baseline="0" dirty="0" smtClean="0">
                          <a:ln>
                            <a:noFill/>
                          </a:ln>
                          <a:effectLst>
                            <a:outerShdw blurRad="38100" dist="38100" dir="2700000" algn="tl">
                              <a:srgbClr val="4E5B6F"/>
                            </a:outerShdw>
                          </a:effectLst>
                        </a:rPr>
                        <a:t>MENIKAH</a:t>
                      </a:r>
                    </a:p>
                    <a:p>
                      <a:pPr marL="176213" marR="0" lvl="0" indent="-176213" algn="l" defTabSz="914400" rtl="0" eaLnBrk="1" fontAlgn="base" latinLnBrk="0" hangingPunct="1">
                        <a:lnSpc>
                          <a:spcPct val="100000"/>
                        </a:lnSpc>
                        <a:spcBef>
                          <a:spcPct val="20000"/>
                        </a:spcBef>
                        <a:spcAft>
                          <a:spcPct val="0"/>
                        </a:spcAft>
                        <a:buClr>
                          <a:schemeClr val="hlink"/>
                        </a:buClr>
                        <a:buSzPct val="70000"/>
                        <a:buFont typeface="Arial" panose="020B0604020202020204" pitchFamily="34" charset="0"/>
                        <a:buChar char="•"/>
                        <a:tabLst/>
                      </a:pPr>
                      <a:r>
                        <a:rPr kumimoji="0" lang="en-US" sz="1800" u="none" strike="noStrike" cap="none" normalizeH="0" baseline="0" dirty="0" smtClean="0">
                          <a:ln>
                            <a:noFill/>
                          </a:ln>
                          <a:effectLst>
                            <a:outerShdw blurRad="38100" dist="38100" dir="2700000" algn="tl">
                              <a:srgbClr val="4E5B6F"/>
                            </a:outerShdw>
                          </a:effectLst>
                        </a:rPr>
                        <a:t>BELUM    MENIKAH</a:t>
                      </a:r>
                    </a:p>
                    <a:p>
                      <a:pPr marL="176213" marR="0" lvl="0" indent="-176213" algn="l" defTabSz="914400" rtl="0" eaLnBrk="1" fontAlgn="base" latinLnBrk="0" hangingPunct="1">
                        <a:lnSpc>
                          <a:spcPct val="100000"/>
                        </a:lnSpc>
                        <a:spcBef>
                          <a:spcPct val="20000"/>
                        </a:spcBef>
                        <a:spcAft>
                          <a:spcPct val="0"/>
                        </a:spcAft>
                        <a:buClr>
                          <a:schemeClr val="hlink"/>
                        </a:buClr>
                        <a:buSzPct val="70000"/>
                        <a:buFont typeface="Arial" panose="020B0604020202020204" pitchFamily="34" charset="0"/>
                        <a:buChar char="•"/>
                        <a:tabLst/>
                      </a:pPr>
                      <a:r>
                        <a:rPr kumimoji="0" lang="en-US" sz="1800" u="none" strike="noStrike" cap="none" normalizeH="0" baseline="0" dirty="0" smtClean="0">
                          <a:ln>
                            <a:noFill/>
                          </a:ln>
                          <a:effectLst>
                            <a:outerShdw blurRad="38100" dist="38100" dir="2700000" algn="tl">
                              <a:srgbClr val="4E5B6F"/>
                            </a:outerShdw>
                          </a:effectLst>
                        </a:rPr>
                        <a:t>DUDA</a:t>
                      </a:r>
                    </a:p>
                    <a:p>
                      <a:pPr marL="176213" marR="0" lvl="0" indent="-176213" algn="l" defTabSz="914400" rtl="0" eaLnBrk="1" fontAlgn="base" latinLnBrk="0" hangingPunct="1">
                        <a:lnSpc>
                          <a:spcPct val="100000"/>
                        </a:lnSpc>
                        <a:spcBef>
                          <a:spcPct val="20000"/>
                        </a:spcBef>
                        <a:spcAft>
                          <a:spcPct val="0"/>
                        </a:spcAft>
                        <a:buClr>
                          <a:schemeClr val="hlink"/>
                        </a:buClr>
                        <a:buSzPct val="70000"/>
                        <a:buFont typeface="Arial" panose="020B0604020202020204" pitchFamily="34" charset="0"/>
                        <a:buChar char="•"/>
                        <a:tabLst/>
                      </a:pPr>
                      <a:r>
                        <a:rPr kumimoji="0" lang="en-US" sz="1800" u="none" strike="noStrike" cap="none" normalizeH="0" baseline="0" dirty="0" smtClean="0">
                          <a:ln>
                            <a:noFill/>
                          </a:ln>
                          <a:effectLst>
                            <a:outerShdw blurRad="38100" dist="38100" dir="2700000" algn="tl">
                              <a:srgbClr val="4E5B6F"/>
                            </a:outerShdw>
                          </a:effectLst>
                        </a:rPr>
                        <a:t>JANDA</a:t>
                      </a:r>
                      <a:endParaRPr kumimoji="0" lang="id-ID" sz="1800" b="0" i="0" u="none" strike="noStrike" cap="none" normalizeH="0" baseline="0" dirty="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dirty="0" smtClean="0">
                        <a:ln>
                          <a:noFill/>
                        </a:ln>
                        <a:effectLst>
                          <a:outerShdw blurRad="38100" dist="38100" dir="2700000" algn="tl">
                            <a:srgbClr val="4E5B6F"/>
                          </a:outerShdw>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dirty="0" smtClean="0">
                        <a:ln>
                          <a:noFill/>
                        </a:ln>
                        <a:effectLst>
                          <a:outerShdw blurRad="38100" dist="38100" dir="2700000" algn="tl">
                            <a:srgbClr val="4E5B6F"/>
                          </a:outerShdw>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4E5B6F"/>
                            </a:outerShdw>
                          </a:effectLst>
                        </a:rPr>
                        <a:t>75</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000" u="none" strike="noStrike" cap="none" normalizeH="0" baseline="0" dirty="0" smtClean="0">
                        <a:ln>
                          <a:noFill/>
                        </a:ln>
                        <a:effectLst>
                          <a:outerShdw blurRad="38100" dist="38100" dir="2700000" algn="tl">
                            <a:srgbClr val="4E5B6F"/>
                          </a:outerShdw>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4E5B6F"/>
                            </a:outerShdw>
                          </a:effectLst>
                        </a:rPr>
                        <a:t>40</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4E5B6F"/>
                            </a:outerShdw>
                          </a:effectLst>
                        </a:rPr>
                        <a:t>65</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4E5B6F"/>
                            </a:outerShdw>
                          </a:effectLst>
                        </a:rPr>
                        <a:t>60</a:t>
                      </a:r>
                      <a:endParaRPr kumimoji="0" lang="id-ID" sz="1800" b="0" i="0" u="none" strike="noStrike" cap="none" normalizeH="0" baseline="0" dirty="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smtClean="0">
                        <a:ln>
                          <a:noFill/>
                        </a:ln>
                        <a:effectLst>
                          <a:outerShdw blurRad="38100" dist="38100" dir="2700000" algn="tl">
                            <a:srgbClr val="4E5B6F"/>
                          </a:outerShdw>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smtClean="0">
                        <a:ln>
                          <a:noFill/>
                        </a:ln>
                        <a:effectLst>
                          <a:outerShdw blurRad="38100" dist="38100" dir="2700000" algn="tl">
                            <a:srgbClr val="4E5B6F"/>
                          </a:outerShdw>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31,25</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smtClean="0">
                        <a:ln>
                          <a:noFill/>
                        </a:ln>
                        <a:effectLst>
                          <a:outerShdw blurRad="38100" dist="38100" dir="2700000" algn="tl">
                            <a:srgbClr val="4E5B6F"/>
                          </a:outerShdw>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16,67</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27,08</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25,00</a:t>
                      </a:r>
                      <a:endParaRPr kumimoji="0" lang="id-ID" sz="1800" b="0"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dirty="0" smtClean="0">
                        <a:ln>
                          <a:noFill/>
                        </a:ln>
                        <a:effectLst>
                          <a:outerShdw blurRad="38100" dist="38100" dir="2700000" algn="tl">
                            <a:srgbClr val="FFFFFF"/>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FFFFFF"/>
                            </a:outerShdw>
                          </a:effectLst>
                        </a:rPr>
                        <a:t>AGAMA :</a:t>
                      </a:r>
                    </a:p>
                    <a:p>
                      <a:pPr marL="176213" marR="0" lvl="0" indent="-176213" algn="l" defTabSz="914400" rtl="0" eaLnBrk="1" fontAlgn="base" latinLnBrk="0" hangingPunct="1">
                        <a:lnSpc>
                          <a:spcPct val="100000"/>
                        </a:lnSpc>
                        <a:spcBef>
                          <a:spcPct val="20000"/>
                        </a:spcBef>
                        <a:spcAft>
                          <a:spcPct val="0"/>
                        </a:spcAft>
                        <a:buClr>
                          <a:schemeClr val="hlink"/>
                        </a:buClr>
                        <a:buSzPct val="70000"/>
                        <a:buFont typeface="Arial" panose="020B0604020202020204" pitchFamily="34" charset="0"/>
                        <a:buChar char="•"/>
                        <a:tabLst/>
                      </a:pPr>
                      <a:r>
                        <a:rPr kumimoji="0" lang="en-US" sz="1800" u="none" strike="noStrike" cap="none" normalizeH="0" baseline="0" dirty="0" smtClean="0">
                          <a:ln>
                            <a:noFill/>
                          </a:ln>
                          <a:effectLst>
                            <a:outerShdw blurRad="38100" dist="38100" dir="2700000" algn="tl">
                              <a:srgbClr val="4E5B6F"/>
                            </a:outerShdw>
                          </a:effectLst>
                        </a:rPr>
                        <a:t>ISLAM</a:t>
                      </a:r>
                    </a:p>
                    <a:p>
                      <a:pPr marL="176213" marR="0" lvl="0" indent="-176213" algn="l" defTabSz="914400" rtl="0" eaLnBrk="1" fontAlgn="base" latinLnBrk="0" hangingPunct="1">
                        <a:lnSpc>
                          <a:spcPct val="100000"/>
                        </a:lnSpc>
                        <a:spcBef>
                          <a:spcPct val="20000"/>
                        </a:spcBef>
                        <a:spcAft>
                          <a:spcPct val="0"/>
                        </a:spcAft>
                        <a:buClr>
                          <a:schemeClr val="hlink"/>
                        </a:buClr>
                        <a:buSzPct val="70000"/>
                        <a:buFont typeface="Arial" panose="020B0604020202020204" pitchFamily="34" charset="0"/>
                        <a:buChar char="•"/>
                        <a:tabLst/>
                      </a:pPr>
                      <a:r>
                        <a:rPr kumimoji="0" lang="en-US" sz="1800" u="none" strike="noStrike" cap="none" normalizeH="0" baseline="0" dirty="0" smtClean="0">
                          <a:ln>
                            <a:noFill/>
                          </a:ln>
                          <a:effectLst>
                            <a:outerShdw blurRad="38100" dist="38100" dir="2700000" algn="tl">
                              <a:srgbClr val="4E5B6F"/>
                            </a:outerShdw>
                          </a:effectLst>
                        </a:rPr>
                        <a:t>NASRANI</a:t>
                      </a:r>
                    </a:p>
                    <a:p>
                      <a:pPr marL="176213" marR="0" lvl="0" indent="-176213" algn="l" defTabSz="914400" rtl="0" eaLnBrk="1" fontAlgn="base" latinLnBrk="0" hangingPunct="1">
                        <a:lnSpc>
                          <a:spcPct val="100000"/>
                        </a:lnSpc>
                        <a:spcBef>
                          <a:spcPct val="20000"/>
                        </a:spcBef>
                        <a:spcAft>
                          <a:spcPct val="0"/>
                        </a:spcAft>
                        <a:buClr>
                          <a:schemeClr val="hlink"/>
                        </a:buClr>
                        <a:buSzPct val="70000"/>
                        <a:buFont typeface="Arial" panose="020B0604020202020204" pitchFamily="34" charset="0"/>
                        <a:buChar char="•"/>
                        <a:tabLst/>
                      </a:pPr>
                      <a:r>
                        <a:rPr kumimoji="0" lang="en-US" sz="1800" u="none" strike="noStrike" cap="none" normalizeH="0" baseline="0" dirty="0" smtClean="0">
                          <a:ln>
                            <a:noFill/>
                          </a:ln>
                          <a:effectLst>
                            <a:outerShdw blurRad="38100" dist="38100" dir="2700000" algn="tl">
                              <a:srgbClr val="4E5B6F"/>
                            </a:outerShdw>
                          </a:effectLst>
                        </a:rPr>
                        <a:t>HINDU</a:t>
                      </a:r>
                    </a:p>
                    <a:p>
                      <a:pPr marL="176213" marR="0" lvl="0" indent="-176213" algn="l" defTabSz="914400" rtl="0" eaLnBrk="1" fontAlgn="base" latinLnBrk="0" hangingPunct="1">
                        <a:lnSpc>
                          <a:spcPct val="100000"/>
                        </a:lnSpc>
                        <a:spcBef>
                          <a:spcPct val="20000"/>
                        </a:spcBef>
                        <a:spcAft>
                          <a:spcPct val="0"/>
                        </a:spcAft>
                        <a:buClr>
                          <a:schemeClr val="hlink"/>
                        </a:buClr>
                        <a:buSzPct val="70000"/>
                        <a:buFont typeface="Arial" panose="020B0604020202020204" pitchFamily="34" charset="0"/>
                        <a:buChar char="•"/>
                        <a:tabLst/>
                      </a:pPr>
                      <a:r>
                        <a:rPr kumimoji="0" lang="en-US" sz="1800" u="none" strike="noStrike" cap="none" normalizeH="0" baseline="0" dirty="0" smtClean="0">
                          <a:ln>
                            <a:noFill/>
                          </a:ln>
                          <a:effectLst>
                            <a:outerShdw blurRad="38100" dist="38100" dir="2700000" algn="tl">
                              <a:srgbClr val="4E5B6F"/>
                            </a:outerShdw>
                          </a:effectLst>
                        </a:rPr>
                        <a:t>BUDDHA </a:t>
                      </a:r>
                      <a:endParaRPr kumimoji="0" lang="id-ID" sz="1800" b="0" i="0" u="none" strike="noStrike" cap="none" normalizeH="0" baseline="0" dirty="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dirty="0" smtClean="0">
                        <a:ln>
                          <a:noFill/>
                        </a:ln>
                        <a:effectLst>
                          <a:outerShdw blurRad="38100" dist="38100" dir="2700000" algn="tl">
                            <a:srgbClr val="4E5B6F"/>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dirty="0" smtClean="0">
                        <a:ln>
                          <a:noFill/>
                        </a:ln>
                        <a:effectLst>
                          <a:outerShdw blurRad="38100" dist="38100" dir="2700000" algn="tl">
                            <a:srgbClr val="4E5B6F"/>
                          </a:outerShdw>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4E5B6F"/>
                            </a:outerShdw>
                          </a:effectLst>
                        </a:rPr>
                        <a:t>150</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4E5B6F"/>
                            </a:outerShdw>
                          </a:effectLst>
                        </a:rPr>
                        <a:t>110</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4E5B6F"/>
                            </a:outerShdw>
                          </a:effectLst>
                        </a:rPr>
                        <a:t>75</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4E5B6F"/>
                            </a:outerShdw>
                          </a:effectLst>
                        </a:rPr>
                        <a:t>60</a:t>
                      </a:r>
                      <a:endParaRPr kumimoji="0" lang="id-ID" sz="1800" b="0" i="0" u="none" strike="noStrike" cap="none" normalizeH="0" baseline="0" dirty="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smtClean="0">
                        <a:ln>
                          <a:noFill/>
                        </a:ln>
                        <a:effectLst>
                          <a:outerShdw blurRad="38100" dist="38100" dir="2700000" algn="tl">
                            <a:srgbClr val="4E5B6F"/>
                          </a:outerShdw>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u="none" strike="noStrike" cap="none" normalizeH="0" baseline="0" smtClean="0">
                        <a:ln>
                          <a:noFill/>
                        </a:ln>
                        <a:effectLst>
                          <a:outerShdw blurRad="38100" dist="38100" dir="2700000" algn="tl">
                            <a:srgbClr val="4E5B6F"/>
                          </a:outerShdw>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37,97</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27,85</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18,99</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15,19</a:t>
                      </a:r>
                      <a:endParaRPr kumimoji="0" lang="id-ID" sz="1800" b="0"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r>
              <a:tr h="53312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JUMLAH</a:t>
                      </a:r>
                      <a:endParaRPr kumimoji="0" lang="id-ID" sz="1800" b="1"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240</a:t>
                      </a:r>
                      <a:endParaRPr kumimoji="0" lang="id-ID" sz="1800" b="1"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100,00</a:t>
                      </a:r>
                      <a:endParaRPr kumimoji="0" lang="id-ID" sz="1800" b="1"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JUMLAH</a:t>
                      </a:r>
                      <a:endParaRPr kumimoji="0" lang="id-ID" sz="1800" b="1"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smtClean="0">
                          <a:ln>
                            <a:noFill/>
                          </a:ln>
                          <a:effectLst>
                            <a:outerShdw blurRad="38100" dist="38100" dir="2700000" algn="tl">
                              <a:srgbClr val="4E5B6F"/>
                            </a:outerShdw>
                          </a:effectLst>
                        </a:rPr>
                        <a:t>395</a:t>
                      </a:r>
                      <a:endParaRPr kumimoji="0" lang="id-ID" sz="1800" b="1" i="0" u="none" strike="noStrike" cap="none" normalizeH="0" baseline="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u="none" strike="noStrike" cap="none" normalizeH="0" baseline="0" dirty="0" smtClean="0">
                          <a:ln>
                            <a:noFill/>
                          </a:ln>
                          <a:effectLst>
                            <a:outerShdw blurRad="38100" dist="38100" dir="2700000" algn="tl">
                              <a:srgbClr val="4E5B6F"/>
                            </a:outerShdw>
                          </a:effectLst>
                        </a:rPr>
                        <a:t>100,00</a:t>
                      </a:r>
                      <a:endParaRPr kumimoji="0" lang="id-ID" sz="1800" b="1" i="0" u="none" strike="noStrike" cap="none" normalizeH="0" baseline="0" dirty="0" smtClean="0">
                        <a:ln>
                          <a:noFill/>
                        </a:ln>
                        <a:solidFill>
                          <a:schemeClr val="tx1"/>
                        </a:solidFill>
                        <a:effectLst>
                          <a:outerShdw blurRad="38100" dist="38100" dir="2700000" algn="tl">
                            <a:srgbClr val="4E5B6F"/>
                          </a:outerShdw>
                        </a:effectLst>
                        <a:latin typeface="Tahoma" pitchFamily="34" charset="0"/>
                      </a:endParaRPr>
                    </a:p>
                  </a:txBody>
                  <a:tcPr marT="45696" marB="45696" horzOverflow="overflow"/>
                </a:tc>
              </a:tr>
            </a:tbl>
          </a:graphicData>
        </a:graphic>
      </p:graphicFrame>
      <p:sp>
        <p:nvSpPr>
          <p:cNvPr id="165920" name="Text Box 32"/>
          <p:cNvSpPr txBox="1">
            <a:spLocks noChangeArrowheads="1"/>
          </p:cNvSpPr>
          <p:nvPr/>
        </p:nvSpPr>
        <p:spPr bwMode="auto">
          <a:xfrm>
            <a:off x="603250" y="5035550"/>
            <a:ext cx="8194675" cy="1200150"/>
          </a:xfrm>
          <a:prstGeom prst="rect">
            <a:avLst/>
          </a:prstGeom>
          <a:solidFill>
            <a:schemeClr val="accent3">
              <a:lumMod val="20000"/>
              <a:lumOff val="80000"/>
            </a:schemeClr>
          </a:solidFill>
          <a:ln>
            <a:noFill/>
          </a:ln>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d-ID" altLang="id-ID" dirty="0"/>
              <a:t>CATATAN: </a:t>
            </a:r>
            <a:r>
              <a:rPr lang="en-US" altLang="id-ID" dirty="0"/>
              <a:t>  </a:t>
            </a:r>
            <a:r>
              <a:rPr lang="id-ID" altLang="id-ID" dirty="0"/>
              <a:t>Dimensinya bersifat terpisah (tidak bertingkat sehingga tidak </a:t>
            </a:r>
            <a:r>
              <a:rPr lang="en-US" altLang="id-ID" dirty="0" err="1"/>
              <a:t>dapat</a:t>
            </a:r>
            <a:endParaRPr lang="id-ID" altLang="id-ID" dirty="0"/>
          </a:p>
          <a:p>
            <a:pPr eaLnBrk="1" hangingPunct="1"/>
            <a:r>
              <a:rPr lang="id-ID" altLang="id-ID" dirty="0"/>
              <a:t>                    diberi nilai</a:t>
            </a:r>
            <a:r>
              <a:rPr lang="en-US" altLang="id-ID" dirty="0"/>
              <a:t>)</a:t>
            </a:r>
            <a:r>
              <a:rPr lang="id-ID" altLang="id-ID" dirty="0"/>
              <a:t>. Angka dalam kolom bukan nilai atas dimensi</a:t>
            </a:r>
            <a:r>
              <a:rPr lang="en-US" altLang="id-ID" dirty="0"/>
              <a:t>,</a:t>
            </a:r>
            <a:r>
              <a:rPr lang="id-ID" altLang="id-ID" dirty="0"/>
              <a:t> tetapi </a:t>
            </a:r>
          </a:p>
          <a:p>
            <a:pPr eaLnBrk="1" hangingPunct="1"/>
            <a:r>
              <a:rPr lang="id-ID" altLang="id-ID" dirty="0"/>
              <a:t>                    merupakan hitungan terhadap sub</a:t>
            </a:r>
            <a:r>
              <a:rPr lang="en-US" altLang="id-ID" dirty="0"/>
              <a:t>j</a:t>
            </a:r>
            <a:r>
              <a:rPr lang="id-ID" altLang="id-ID" dirty="0"/>
              <a:t>ek yang mendukung dimensi</a:t>
            </a:r>
          </a:p>
          <a:p>
            <a:pPr eaLnBrk="1" hangingPunct="1"/>
            <a:r>
              <a:rPr lang="id-ID" altLang="id-ID" dirty="0"/>
              <a:t>                    atau variabel itu.</a:t>
            </a:r>
          </a:p>
        </p:txBody>
      </p:sp>
      <p:sp>
        <p:nvSpPr>
          <p:cNvPr id="165921" name="Text Box 33"/>
          <p:cNvSpPr txBox="1">
            <a:spLocks noChangeArrowheads="1"/>
          </p:cNvSpPr>
          <p:nvPr/>
        </p:nvSpPr>
        <p:spPr bwMode="auto">
          <a:xfrm>
            <a:off x="304800" y="270797"/>
            <a:ext cx="8382000" cy="584775"/>
          </a:xfrm>
          <a:prstGeom prst="rect">
            <a:avLst/>
          </a:prstGeom>
          <a:solidFill>
            <a:schemeClr val="accent3">
              <a:lumMod val="20000"/>
              <a:lumOff val="80000"/>
            </a:schemeClr>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id-ID" sz="3200" b="1" dirty="0">
                <a:latin typeface="+mn-lt"/>
              </a:rPr>
              <a:t>DIMENSI VARIABEL NOMINAL</a:t>
            </a:r>
            <a:endParaRPr lang="id-ID" altLang="id-ID" sz="3200" b="1" dirty="0">
              <a:latin typeface="+mn-lt"/>
            </a:endParaRPr>
          </a:p>
        </p:txBody>
      </p:sp>
      <p:sp>
        <p:nvSpPr>
          <p:cNvPr id="63522" name="Slide Number Placeholder 4"/>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C6B05D08-AEF0-4D5E-A550-CD222DAECC71}" type="slidenum">
              <a:rPr lang="en-US" smtClean="0"/>
              <a:pPr fontAlgn="base">
                <a:spcBef>
                  <a:spcPct val="0"/>
                </a:spcBef>
                <a:spcAft>
                  <a:spcPct val="0"/>
                </a:spcAft>
                <a:defRPr/>
              </a:pPr>
              <a:t>16</a:t>
            </a:fld>
            <a:endParaRPr lang="en-US" smtClean="0"/>
          </a:p>
        </p:txBody>
      </p:sp>
    </p:spTree>
    <p:extLst>
      <p:ext uri="{BB962C8B-B14F-4D97-AF65-F5344CB8AC3E}">
        <p14:creationId xmlns:p14="http://schemas.microsoft.com/office/powerpoint/2010/main" val="2060775124"/>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65921"/>
                                        </p:tgtEl>
                                        <p:attrNameLst>
                                          <p:attrName>style.visibility</p:attrName>
                                        </p:attrNameLst>
                                      </p:cBhvr>
                                      <p:to>
                                        <p:strVal val="visible"/>
                                      </p:to>
                                    </p:set>
                                    <p:animEffect transition="in" filter="diamond(in)">
                                      <p:cBhvr>
                                        <p:cTn id="7" dur="500"/>
                                        <p:tgtEl>
                                          <p:spTgt spid="1659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65890"/>
                                        </p:tgtEl>
                                        <p:attrNameLst>
                                          <p:attrName>style.visibility</p:attrName>
                                        </p:attrNameLst>
                                      </p:cBhvr>
                                      <p:to>
                                        <p:strVal val="visible"/>
                                      </p:to>
                                    </p:set>
                                    <p:animEffect transition="in" filter="wipe(left)">
                                      <p:cBhvr>
                                        <p:cTn id="12" dur="500"/>
                                        <p:tgtEl>
                                          <p:spTgt spid="16589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65920"/>
                                        </p:tgtEl>
                                        <p:attrNameLst>
                                          <p:attrName>style.visibility</p:attrName>
                                        </p:attrNameLst>
                                      </p:cBhvr>
                                      <p:to>
                                        <p:strVal val="visible"/>
                                      </p:to>
                                    </p:set>
                                    <p:animEffect transition="in" filter="diamond(in)">
                                      <p:cBhvr>
                                        <p:cTn id="17" dur="500"/>
                                        <p:tgtEl>
                                          <p:spTgt spid="1659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920" grpId="0" animBg="1"/>
      <p:bldP spid="1659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609600" y="152400"/>
            <a:ext cx="8001000" cy="685800"/>
          </a:xfrm>
          <a:solidFill>
            <a:schemeClr val="accent3">
              <a:lumMod val="20000"/>
              <a:lumOff val="80000"/>
            </a:schemeClr>
          </a:solidFill>
        </p:spPr>
        <p:txBody>
          <a:bodyPr>
            <a:normAutofit fontScale="90000"/>
          </a:bodyPr>
          <a:lstStyle/>
          <a:p>
            <a:pPr eaLnBrk="1" fontAlgn="auto" hangingPunct="1">
              <a:spcAft>
                <a:spcPts val="0"/>
              </a:spcAft>
              <a:defRPr/>
            </a:pPr>
            <a:r>
              <a:rPr lang="en-US" b="1" dirty="0">
                <a:solidFill>
                  <a:srgbClr val="C00000"/>
                </a:solidFill>
              </a:rPr>
              <a:t>SKALA ORDINAL</a:t>
            </a:r>
            <a:endParaRPr lang="id-ID" b="1" dirty="0">
              <a:solidFill>
                <a:srgbClr val="C00000"/>
              </a:solidFill>
            </a:endParaRPr>
          </a:p>
        </p:txBody>
      </p:sp>
      <p:sp>
        <p:nvSpPr>
          <p:cNvPr id="64517" name="Slide Number Placeholder 1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B43816CC-224D-4712-A9BA-EF03859FAC13}" type="slidenum">
              <a:rPr lang="en-US" smtClean="0"/>
              <a:pPr fontAlgn="base">
                <a:spcBef>
                  <a:spcPct val="0"/>
                </a:spcBef>
                <a:spcAft>
                  <a:spcPct val="0"/>
                </a:spcAft>
                <a:defRPr/>
              </a:pPr>
              <a:t>17</a:t>
            </a:fld>
            <a:endParaRPr lang="en-US" smtClean="0"/>
          </a:p>
        </p:txBody>
      </p:sp>
      <p:sp>
        <p:nvSpPr>
          <p:cNvPr id="3" name="Rectangle 2"/>
          <p:cNvSpPr/>
          <p:nvPr/>
        </p:nvSpPr>
        <p:spPr>
          <a:xfrm>
            <a:off x="609600" y="1859340"/>
            <a:ext cx="8077200" cy="3139321"/>
          </a:xfrm>
          <a:prstGeom prst="rect">
            <a:avLst/>
          </a:prstGeom>
          <a:solidFill>
            <a:schemeClr val="bg2">
              <a:lumMod val="90000"/>
            </a:schemeClr>
          </a:solidFill>
        </p:spPr>
        <p:txBody>
          <a:bodyPr wrap="square" lIns="182880" tIns="91440" rIns="182880" bIns="91440">
            <a:spAutoFit/>
          </a:bodyPr>
          <a:lstStyle/>
          <a:p>
            <a:r>
              <a:rPr lang="id-ID" sz="2400" dirty="0"/>
              <a:t>Contoh yang paling umum dari skala ordinal menyangkut </a:t>
            </a:r>
            <a:r>
              <a:rPr lang="id-ID" sz="2400" dirty="0" smtClean="0"/>
              <a:t>rangking</a:t>
            </a:r>
            <a:r>
              <a:rPr lang="en-US" sz="2400" dirty="0" smtClean="0"/>
              <a:t> </a:t>
            </a:r>
            <a:r>
              <a:rPr lang="id-ID" sz="2400" dirty="0" smtClean="0"/>
              <a:t>kualitas</a:t>
            </a:r>
            <a:r>
              <a:rPr lang="id-ID" sz="2400" dirty="0"/>
              <a:t>, rangking team dalam suatu turnamen, kelas-kelas sosio ekonomi,tingkat perasaan, tingkat motivasi, tingkat kepuasan kerja, dan </a:t>
            </a:r>
            <a:r>
              <a:rPr lang="id-ID" sz="2400" dirty="0" smtClean="0"/>
              <a:t>status</a:t>
            </a:r>
            <a:r>
              <a:rPr lang="en-US" sz="2400" dirty="0" smtClean="0"/>
              <a:t> </a:t>
            </a:r>
            <a:r>
              <a:rPr lang="id-ID" sz="2400" dirty="0" smtClean="0"/>
              <a:t>pekerjaan</a:t>
            </a:r>
            <a:r>
              <a:rPr lang="id-ID" sz="2400" dirty="0"/>
              <a:t>. Adapun angka-angka yang digunakan dalam skala ordinal </a:t>
            </a:r>
            <a:r>
              <a:rPr lang="id-ID" sz="2400" dirty="0" smtClean="0"/>
              <a:t>itu</a:t>
            </a:r>
            <a:r>
              <a:rPr lang="en-US" sz="2400" dirty="0" smtClean="0"/>
              <a:t> </a:t>
            </a:r>
            <a:r>
              <a:rPr lang="id-ID" sz="2400" dirty="0" smtClean="0"/>
              <a:t>hanya </a:t>
            </a:r>
            <a:r>
              <a:rPr lang="id-ID" sz="2400" dirty="0"/>
              <a:t>menunjukkan perbedaan tingkat, perbedaan derajat, atau </a:t>
            </a:r>
            <a:r>
              <a:rPr lang="id-ID" sz="2400" dirty="0" smtClean="0"/>
              <a:t>perbedaan</a:t>
            </a:r>
            <a:r>
              <a:rPr lang="en-US" sz="2400" dirty="0" smtClean="0"/>
              <a:t> </a:t>
            </a:r>
            <a:r>
              <a:rPr lang="id-ID" sz="2400" dirty="0" smtClean="0"/>
              <a:t>jenjang </a:t>
            </a:r>
            <a:r>
              <a:rPr lang="id-ID" sz="2400" dirty="0"/>
              <a:t>dan perbedaan kuantitas, tetapi tidak diketahui mana yang lebih </a:t>
            </a:r>
            <a:r>
              <a:rPr lang="id-ID" sz="2400" dirty="0" smtClean="0"/>
              <a:t>tinggi</a:t>
            </a:r>
            <a:r>
              <a:rPr lang="en-US" sz="2400" dirty="0" smtClean="0"/>
              <a:t> </a:t>
            </a:r>
            <a:r>
              <a:rPr lang="id-ID" sz="2400" dirty="0" smtClean="0"/>
              <a:t>dan </a:t>
            </a:r>
            <a:r>
              <a:rPr lang="id-ID" sz="2400" dirty="0"/>
              <a:t>mana yang lebih rendah</a:t>
            </a:r>
          </a:p>
        </p:txBody>
      </p:sp>
    </p:spTree>
    <p:extLst>
      <p:ext uri="{BB962C8B-B14F-4D97-AF65-F5344CB8AC3E}">
        <p14:creationId xmlns:p14="http://schemas.microsoft.com/office/powerpoint/2010/main" val="6381792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67938"/>
                                        </p:tgtEl>
                                        <p:attrNameLst>
                                          <p:attrName>style.visibility</p:attrName>
                                        </p:attrNameLst>
                                      </p:cBhvr>
                                      <p:to>
                                        <p:strVal val="visible"/>
                                      </p:to>
                                    </p:set>
                                    <p:animEffect transition="in" filter="diamond(in)">
                                      <p:cBhvr>
                                        <p:cTn id="7" dur="500"/>
                                        <p:tgtEl>
                                          <p:spTgt spid="167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609600" y="152400"/>
            <a:ext cx="8001000" cy="685800"/>
          </a:xfrm>
          <a:solidFill>
            <a:schemeClr val="accent3">
              <a:lumMod val="20000"/>
              <a:lumOff val="80000"/>
            </a:schemeClr>
          </a:solidFill>
        </p:spPr>
        <p:txBody>
          <a:bodyPr>
            <a:normAutofit fontScale="90000"/>
          </a:bodyPr>
          <a:lstStyle/>
          <a:p>
            <a:pPr eaLnBrk="1" fontAlgn="auto" hangingPunct="1">
              <a:spcAft>
                <a:spcPts val="0"/>
              </a:spcAft>
              <a:defRPr/>
            </a:pPr>
            <a:r>
              <a:rPr lang="en-US" b="1" dirty="0">
                <a:solidFill>
                  <a:srgbClr val="C00000"/>
                </a:solidFill>
              </a:rPr>
              <a:t>SKALA ORDINAL</a:t>
            </a:r>
            <a:endParaRPr lang="id-ID" b="1" dirty="0">
              <a:solidFill>
                <a:srgbClr val="C00000"/>
              </a:solidFill>
            </a:endParaRPr>
          </a:p>
        </p:txBody>
      </p:sp>
      <p:sp>
        <p:nvSpPr>
          <p:cNvPr id="167939" name="Rectangle 3"/>
          <p:cNvSpPr>
            <a:spLocks noGrp="1" noChangeArrowheads="1"/>
          </p:cNvSpPr>
          <p:nvPr>
            <p:ph idx="1"/>
          </p:nvPr>
        </p:nvSpPr>
        <p:spPr>
          <a:xfrm>
            <a:off x="609600" y="1238093"/>
            <a:ext cx="7977188" cy="1957387"/>
          </a:xfrm>
          <a:solidFill>
            <a:schemeClr val="bg2">
              <a:lumMod val="90000"/>
            </a:schemeClr>
          </a:solidFill>
        </p:spPr>
        <p:txBody>
          <a:bodyPr>
            <a:normAutofit fontScale="92500" lnSpcReduction="10000"/>
          </a:bodyPr>
          <a:lstStyle/>
          <a:p>
            <a:pPr marL="411480" eaLnBrk="1" fontAlgn="auto" hangingPunct="1">
              <a:lnSpc>
                <a:spcPct val="90000"/>
              </a:lnSpc>
              <a:spcAft>
                <a:spcPts val="0"/>
              </a:spcAft>
              <a:buFont typeface="Wingdings"/>
              <a:buChar char=""/>
              <a:defRPr/>
            </a:pPr>
            <a:r>
              <a:rPr lang="en-US" sz="2400" dirty="0"/>
              <a:t>SKALA PENGUKURAN YANG MENYATAKAN SESUATU LEBIH DARI YANG </a:t>
            </a:r>
            <a:r>
              <a:rPr lang="en-US" sz="2400" dirty="0" smtClean="0"/>
              <a:t>LAIN.</a:t>
            </a:r>
            <a:endParaRPr lang="en-US" sz="2400" dirty="0"/>
          </a:p>
          <a:p>
            <a:pPr marL="411480" eaLnBrk="1" fontAlgn="auto" hangingPunct="1">
              <a:lnSpc>
                <a:spcPct val="90000"/>
              </a:lnSpc>
              <a:spcAft>
                <a:spcPts val="0"/>
              </a:spcAft>
              <a:buFont typeface="Wingdings"/>
              <a:buChar char=""/>
              <a:defRPr/>
            </a:pPr>
            <a:r>
              <a:rPr lang="en-US" sz="2400" dirty="0"/>
              <a:t>MEMBERIKAN NILAI PERINGKAT TERHADAP DIMENSI VARIABEL YANG DIUKUR SEHINGGA MENUNJUKKAN SUATU URUTAN PENILAIAN ATAU TINGKAT </a:t>
            </a:r>
            <a:r>
              <a:rPr lang="en-US" sz="2400" dirty="0" smtClean="0"/>
              <a:t>PREFERENSI.</a:t>
            </a:r>
            <a:endParaRPr lang="en-US" sz="2400" dirty="0"/>
          </a:p>
          <a:p>
            <a:pPr marL="411480" eaLnBrk="1" fontAlgn="auto" hangingPunct="1">
              <a:lnSpc>
                <a:spcPct val="90000"/>
              </a:lnSpc>
              <a:spcAft>
                <a:spcPts val="0"/>
              </a:spcAft>
              <a:buFont typeface="Wingdings"/>
              <a:buNone/>
              <a:defRPr/>
            </a:pPr>
            <a:r>
              <a:rPr lang="en-US" sz="2400" dirty="0" smtClean="0">
                <a:solidFill>
                  <a:srgbClr val="C00000"/>
                </a:solidFill>
              </a:rPr>
              <a:t>   </a:t>
            </a:r>
            <a:endParaRPr lang="id-ID" sz="2400" dirty="0">
              <a:solidFill>
                <a:srgbClr val="C00000"/>
              </a:solidFill>
            </a:endParaRPr>
          </a:p>
        </p:txBody>
      </p:sp>
      <p:sp>
        <p:nvSpPr>
          <p:cNvPr id="64517" name="Slide Number Placeholder 1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B43816CC-224D-4712-A9BA-EF03859FAC13}" type="slidenum">
              <a:rPr lang="en-US" smtClean="0"/>
              <a:pPr fontAlgn="base">
                <a:spcBef>
                  <a:spcPct val="0"/>
                </a:spcBef>
                <a:spcAft>
                  <a:spcPct val="0"/>
                </a:spcAft>
                <a:defRPr/>
              </a:pPr>
              <a:t>18</a:t>
            </a:fld>
            <a:endParaRPr lang="en-US"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324828"/>
            <a:ext cx="8001000" cy="25531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2675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67938"/>
                                        </p:tgtEl>
                                        <p:attrNameLst>
                                          <p:attrName>style.visibility</p:attrName>
                                        </p:attrNameLst>
                                      </p:cBhvr>
                                      <p:to>
                                        <p:strVal val="visible"/>
                                      </p:to>
                                    </p:set>
                                    <p:animEffect transition="in" filter="diamond(in)">
                                      <p:cBhvr>
                                        <p:cTn id="7" dur="500"/>
                                        <p:tgtEl>
                                          <p:spTgt spid="1679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7939">
                                            <p:bg/>
                                          </p:spTgt>
                                        </p:tgtEl>
                                        <p:attrNameLst>
                                          <p:attrName>style.visibility</p:attrName>
                                        </p:attrNameLst>
                                      </p:cBhvr>
                                      <p:to>
                                        <p:strVal val="visible"/>
                                      </p:to>
                                    </p:set>
                                    <p:animEffect transition="in" filter="wipe(left)">
                                      <p:cBhvr>
                                        <p:cTn id="12" dur="500"/>
                                        <p:tgtEl>
                                          <p:spTgt spid="167939">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7939">
                                            <p:txEl>
                                              <p:pRg st="0" end="0"/>
                                            </p:txEl>
                                          </p:spTgt>
                                        </p:tgtEl>
                                        <p:attrNameLst>
                                          <p:attrName>style.visibility</p:attrName>
                                        </p:attrNameLst>
                                      </p:cBhvr>
                                      <p:to>
                                        <p:strVal val="visible"/>
                                      </p:to>
                                    </p:set>
                                    <p:animEffect transition="in" filter="wipe(left)">
                                      <p:cBhvr>
                                        <p:cTn id="17" dur="500"/>
                                        <p:tgtEl>
                                          <p:spTgt spid="167939">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7939">
                                            <p:txEl>
                                              <p:pRg st="1" end="1"/>
                                            </p:txEl>
                                          </p:spTgt>
                                        </p:tgtEl>
                                        <p:attrNameLst>
                                          <p:attrName>style.visibility</p:attrName>
                                        </p:attrNameLst>
                                      </p:cBhvr>
                                      <p:to>
                                        <p:strVal val="visible"/>
                                      </p:to>
                                    </p:set>
                                    <p:animEffect transition="in" filter="wipe(left)">
                                      <p:cBhvr>
                                        <p:cTn id="22" dur="500"/>
                                        <p:tgtEl>
                                          <p:spTgt spid="167939">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7939">
                                            <p:txEl>
                                              <p:pRg st="2" end="2"/>
                                            </p:txEl>
                                          </p:spTgt>
                                        </p:tgtEl>
                                        <p:attrNameLst>
                                          <p:attrName>style.visibility</p:attrName>
                                        </p:attrNameLst>
                                      </p:cBhvr>
                                      <p:to>
                                        <p:strVal val="visible"/>
                                      </p:to>
                                    </p:set>
                                    <p:animEffect transition="in" filter="wipe(left)">
                                      <p:cBhvr>
                                        <p:cTn id="27" dur="500"/>
                                        <p:tgtEl>
                                          <p:spTgt spid="1679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8" grpId="0" animBg="1"/>
      <p:bldP spid="167939"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txBox="1">
            <a:spLocks noChangeArrowheads="1"/>
          </p:cNvSpPr>
          <p:nvPr/>
        </p:nvSpPr>
        <p:spPr>
          <a:xfrm>
            <a:off x="457200" y="152400"/>
            <a:ext cx="8305800" cy="685800"/>
          </a:xfrm>
          <a:prstGeom prst="rect">
            <a:avLst/>
          </a:prstGeom>
          <a:solidFill>
            <a:schemeClr val="accent3">
              <a:lumMod val="40000"/>
              <a:lumOff val="60000"/>
            </a:schemeClr>
          </a:solidFill>
        </p:spPr>
        <p:txBody>
          <a:bodyPr/>
          <a:lstStyle/>
          <a:p>
            <a:pPr algn="ctr" fontAlgn="auto">
              <a:spcAft>
                <a:spcPts val="0"/>
              </a:spcAft>
              <a:defRPr/>
            </a:pPr>
            <a:r>
              <a:rPr lang="en-US" sz="4000" b="1" spc="-100" dirty="0">
                <a:solidFill>
                  <a:srgbClr val="C00000"/>
                </a:solidFill>
                <a:latin typeface="+mj-lt"/>
                <a:ea typeface="+mj-ea"/>
                <a:cs typeface="+mj-cs"/>
              </a:rPr>
              <a:t>SKALA INTERVAL</a:t>
            </a:r>
            <a:endParaRPr lang="id-ID" sz="4000" b="1" spc="-100" dirty="0">
              <a:solidFill>
                <a:srgbClr val="C00000"/>
              </a:solidFill>
              <a:latin typeface="+mj-lt"/>
              <a:ea typeface="+mj-ea"/>
              <a:cs typeface="+mj-cs"/>
            </a:endParaRPr>
          </a:p>
        </p:txBody>
      </p:sp>
      <p:sp>
        <p:nvSpPr>
          <p:cNvPr id="65539" name="Rectangle 3"/>
          <p:cNvSpPr>
            <a:spLocks noGrp="1" noChangeArrowheads="1"/>
          </p:cNvSpPr>
          <p:nvPr>
            <p:ph idx="1"/>
          </p:nvPr>
        </p:nvSpPr>
        <p:spPr>
          <a:xfrm>
            <a:off x="609600" y="1676400"/>
            <a:ext cx="8077200" cy="3352800"/>
          </a:xfrm>
          <a:solidFill>
            <a:schemeClr val="bg2">
              <a:lumMod val="90000"/>
            </a:schemeClr>
          </a:solidFill>
        </p:spPr>
        <p:txBody>
          <a:bodyPr/>
          <a:lstStyle/>
          <a:p>
            <a:pPr marL="0" indent="0">
              <a:buNone/>
            </a:pPr>
            <a:r>
              <a:rPr lang="id-ID" sz="2400" dirty="0"/>
              <a:t>Dalam skala interval, jarak skala yang sama menunjukkan </a:t>
            </a:r>
            <a:r>
              <a:rPr lang="id-ID" sz="2400" dirty="0" smtClean="0"/>
              <a:t>nilai-nilai</a:t>
            </a:r>
            <a:r>
              <a:rPr lang="en-US" sz="2400" dirty="0" smtClean="0"/>
              <a:t> </a:t>
            </a:r>
            <a:r>
              <a:rPr lang="id-ID" sz="2400" dirty="0" smtClean="0"/>
              <a:t>yang </a:t>
            </a:r>
            <a:r>
              <a:rPr lang="id-ID" sz="2400" dirty="0"/>
              <a:t>sama dalam karakteristik yang diukur. Skala ini selain memiliki ciri yangsama dengan skala ordinal, yaitu dapat membedakan objek penelitian kedalam golongan-golongan yang berjenjang, kelebihan yang dimilikinya </a:t>
            </a:r>
            <a:r>
              <a:rPr lang="id-ID" sz="2400" dirty="0" smtClean="0"/>
              <a:t>adalah</a:t>
            </a:r>
            <a:r>
              <a:rPr lang="en-US" sz="2400" dirty="0" smtClean="0"/>
              <a:t> </a:t>
            </a:r>
            <a:r>
              <a:rPr lang="id-ID" sz="2400" dirty="0" smtClean="0"/>
              <a:t>bahwa </a:t>
            </a:r>
            <a:r>
              <a:rPr lang="id-ID" sz="2400" b="1" dirty="0"/>
              <a:t>skala interval mempunyai unit pengukuran </a:t>
            </a:r>
            <a:r>
              <a:rPr lang="id-ID" sz="2400" dirty="0"/>
              <a:t>yang sama sehingga </a:t>
            </a:r>
            <a:r>
              <a:rPr lang="id-ID" sz="2400" dirty="0" smtClean="0"/>
              <a:t>jarak</a:t>
            </a:r>
            <a:r>
              <a:rPr lang="en-US" sz="2400" dirty="0" smtClean="0"/>
              <a:t> </a:t>
            </a:r>
            <a:r>
              <a:rPr lang="id-ID" sz="2400" dirty="0" smtClean="0"/>
              <a:t>antara </a:t>
            </a:r>
            <a:r>
              <a:rPr lang="id-ID" sz="2400" dirty="0"/>
              <a:t>satu titik dengan titik yang lain, atau satu golongan dengan </a:t>
            </a:r>
            <a:r>
              <a:rPr lang="id-ID" sz="2400" dirty="0" smtClean="0"/>
              <a:t>golongan</a:t>
            </a:r>
            <a:r>
              <a:rPr lang="en-US" sz="2400" dirty="0" smtClean="0"/>
              <a:t> </a:t>
            </a:r>
            <a:r>
              <a:rPr lang="id-ID" sz="2400" dirty="0" smtClean="0"/>
              <a:t>lain </a:t>
            </a:r>
            <a:r>
              <a:rPr lang="id-ID" sz="2400" dirty="0"/>
              <a:t>dapat </a:t>
            </a:r>
            <a:r>
              <a:rPr lang="id-ID" sz="2400" b="1" dirty="0"/>
              <a:t>diketahui</a:t>
            </a:r>
            <a:r>
              <a:rPr lang="id-ID" sz="2400" dirty="0"/>
              <a:t>.</a:t>
            </a:r>
            <a:endParaRPr lang="id-ID" altLang="id-ID" sz="2000" dirty="0" smtClean="0">
              <a:solidFill>
                <a:srgbClr val="C00000"/>
              </a:solidFill>
            </a:endParaRPr>
          </a:p>
        </p:txBody>
      </p:sp>
      <p:sp>
        <p:nvSpPr>
          <p:cNvPr id="65545" name="Slide Number Placeholder 8"/>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DAB15B0F-F6CE-421F-A043-995694319637}" type="slidenum">
              <a:rPr lang="en-US" smtClean="0"/>
              <a:pPr fontAlgn="base">
                <a:spcBef>
                  <a:spcPct val="0"/>
                </a:spcBef>
                <a:spcAft>
                  <a:spcPct val="0"/>
                </a:spcAft>
                <a:defRPr/>
              </a:pPr>
              <a:t>19</a:t>
            </a:fld>
            <a:endParaRPr lang="en-US" smtClean="0"/>
          </a:p>
        </p:txBody>
      </p:sp>
    </p:spTree>
    <p:extLst>
      <p:ext uri="{BB962C8B-B14F-4D97-AF65-F5344CB8AC3E}">
        <p14:creationId xmlns:p14="http://schemas.microsoft.com/office/powerpoint/2010/main" val="18236938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i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001000" cy="500063"/>
          </a:xfrm>
          <a:solidFill>
            <a:schemeClr val="accent2"/>
          </a:solidFill>
        </p:spPr>
        <p:txBody>
          <a:bodyPr>
            <a:normAutofit fontScale="90000"/>
          </a:bodyPr>
          <a:lstStyle/>
          <a:p>
            <a:pPr eaLnBrk="1" fontAlgn="auto" hangingPunct="1">
              <a:spcAft>
                <a:spcPts val="0"/>
              </a:spcAft>
              <a:defRPr/>
            </a:pPr>
            <a:r>
              <a:rPr lang="id-ID" b="1" cap="small" dirty="0" smtClean="0"/>
              <a:t>Komponen Ilmu</a:t>
            </a:r>
            <a:endParaRPr lang="id-ID" b="1" cap="small" dirty="0"/>
          </a:p>
        </p:txBody>
      </p:sp>
      <p:grpSp>
        <p:nvGrpSpPr>
          <p:cNvPr id="51203" name="Group 5"/>
          <p:cNvGrpSpPr>
            <a:grpSpLocks/>
          </p:cNvGrpSpPr>
          <p:nvPr/>
        </p:nvGrpSpPr>
        <p:grpSpPr bwMode="auto">
          <a:xfrm>
            <a:off x="1679575" y="1558925"/>
            <a:ext cx="6096000" cy="4064000"/>
            <a:chOff x="1524000" y="1397000"/>
            <a:chExt cx="6096000" cy="4064000"/>
          </a:xfrm>
        </p:grpSpPr>
        <p:sp>
          <p:nvSpPr>
            <p:cNvPr id="5" name="Oval 4"/>
            <p:cNvSpPr/>
            <p:nvPr/>
          </p:nvSpPr>
          <p:spPr>
            <a:xfrm>
              <a:off x="2857488" y="1928802"/>
              <a:ext cx="3357586" cy="3214710"/>
            </a:xfrm>
            <a:prstGeom prst="ellipse">
              <a:avLst/>
            </a:prstGeom>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endParaRPr lang="en-US"/>
            </a:p>
          </p:txBody>
        </p:sp>
        <p:graphicFrame>
          <p:nvGraphicFramePr>
            <p:cNvPr id="4" name="Diagram 3"/>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sp>
        <p:nvSpPr>
          <p:cNvPr id="9" name="TextBox 8"/>
          <p:cNvSpPr txBox="1">
            <a:spLocks noChangeArrowheads="1"/>
          </p:cNvSpPr>
          <p:nvPr/>
        </p:nvSpPr>
        <p:spPr bwMode="auto">
          <a:xfrm>
            <a:off x="5219700" y="990600"/>
            <a:ext cx="2857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d-ID" altLang="id-ID" sz="1600" b="1" dirty="0">
                <a:latin typeface="Cambria Math" pitchFamily="18" charset="0"/>
                <a:ea typeface="Cambria Math" pitchFamily="18" charset="0"/>
                <a:cs typeface="Cambria Math" pitchFamily="18" charset="0"/>
              </a:rPr>
              <a:t>Suatu peristiwa yang ditangkap oleh indra manusia dan dapat dijelaskan </a:t>
            </a:r>
            <a:r>
              <a:rPr lang="id-ID" altLang="id-ID" sz="1600" b="1" dirty="0">
                <a:solidFill>
                  <a:srgbClr val="C00000"/>
                </a:solidFill>
                <a:latin typeface="Cambria Math" pitchFamily="18" charset="0"/>
                <a:ea typeface="Cambria Math" pitchFamily="18" charset="0"/>
                <a:cs typeface="Cambria Math" pitchFamily="18" charset="0"/>
              </a:rPr>
              <a:t>secara ilmiah</a:t>
            </a:r>
            <a:r>
              <a:rPr lang="en-US" altLang="id-ID" sz="1600" b="1" dirty="0">
                <a:solidFill>
                  <a:srgbClr val="C00000"/>
                </a:solidFill>
                <a:latin typeface="Cambria Math" pitchFamily="18" charset="0"/>
                <a:ea typeface="Cambria Math" pitchFamily="18" charset="0"/>
                <a:cs typeface="Cambria Math" pitchFamily="18" charset="0"/>
              </a:rPr>
              <a:t>.</a:t>
            </a:r>
            <a:endParaRPr lang="en-US" altLang="id-ID" sz="1600" b="1" dirty="0">
              <a:solidFill>
                <a:srgbClr val="C00000"/>
              </a:solidFill>
              <a:latin typeface="Corbel" pitchFamily="34" charset="0"/>
            </a:endParaRPr>
          </a:p>
        </p:txBody>
      </p:sp>
      <p:sp>
        <p:nvSpPr>
          <p:cNvPr id="10" name="TextBox 9"/>
          <p:cNvSpPr txBox="1">
            <a:spLocks noChangeArrowheads="1"/>
          </p:cNvSpPr>
          <p:nvPr/>
        </p:nvSpPr>
        <p:spPr bwMode="auto">
          <a:xfrm>
            <a:off x="6910388" y="2162175"/>
            <a:ext cx="192881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1400" b="1" dirty="0">
                <a:latin typeface="Cambria Math" pitchFamily="18" charset="0"/>
                <a:ea typeface="Cambria Math" pitchFamily="18" charset="0"/>
                <a:cs typeface="Cambria Math" pitchFamily="18" charset="0"/>
              </a:rPr>
              <a:t>A</a:t>
            </a:r>
            <a:r>
              <a:rPr lang="id-ID" altLang="id-ID" sz="1400" b="1" dirty="0">
                <a:latin typeface="Cambria Math" pitchFamily="18" charset="0"/>
                <a:ea typeface="Cambria Math" pitchFamily="18" charset="0"/>
                <a:cs typeface="Cambria Math" pitchFamily="18" charset="0"/>
              </a:rPr>
              <a:t>bstraksi dari fenomena y</a:t>
            </a:r>
            <a:r>
              <a:rPr lang="en-US" altLang="id-ID" sz="1400" b="1" dirty="0">
                <a:latin typeface="Cambria Math" pitchFamily="18" charset="0"/>
                <a:ea typeface="Cambria Math" pitchFamily="18" charset="0"/>
                <a:cs typeface="Cambria Math" pitchFamily="18" charset="0"/>
              </a:rPr>
              <a:t>an</a:t>
            </a:r>
            <a:r>
              <a:rPr lang="id-ID" altLang="id-ID" sz="1400" b="1" dirty="0">
                <a:latin typeface="Cambria Math" pitchFamily="18" charset="0"/>
                <a:ea typeface="Cambria Math" pitchFamily="18" charset="0"/>
                <a:cs typeface="Cambria Math" pitchFamily="18" charset="0"/>
              </a:rPr>
              <a:t>g disusun berdasarkan </a:t>
            </a:r>
            <a:r>
              <a:rPr lang="en-US" altLang="id-ID" sz="1400" b="1" dirty="0">
                <a:latin typeface="Cambria Math" pitchFamily="18" charset="0"/>
                <a:ea typeface="Cambria Math" pitchFamily="18" charset="0"/>
                <a:cs typeface="Cambria Math" pitchFamily="18" charset="0"/>
              </a:rPr>
              <a:t>   </a:t>
            </a:r>
            <a:r>
              <a:rPr lang="id-ID" altLang="id-ID" sz="1400" b="1" dirty="0">
                <a:latin typeface="Cambria Math" pitchFamily="18" charset="0"/>
                <a:ea typeface="Cambria Math" pitchFamily="18" charset="0"/>
                <a:cs typeface="Cambria Math" pitchFamily="18" charset="0"/>
              </a:rPr>
              <a:t>generalisasi atas ide-ide, simbol-simbol kar</a:t>
            </a:r>
            <a:r>
              <a:rPr lang="en-US" altLang="id-ID" sz="1400" b="1" dirty="0">
                <a:latin typeface="Cambria Math" pitchFamily="18" charset="0"/>
                <a:ea typeface="Cambria Math" pitchFamily="18" charset="0"/>
                <a:cs typeface="Cambria Math" pitchFamily="18" charset="0"/>
              </a:rPr>
              <a:t>e</a:t>
            </a:r>
            <a:r>
              <a:rPr lang="id-ID" altLang="id-ID" sz="1400" b="1" dirty="0">
                <a:latin typeface="Cambria Math" pitchFamily="18" charset="0"/>
                <a:ea typeface="Cambria Math" pitchFamily="18" charset="0"/>
                <a:cs typeface="Cambria Math" pitchFamily="18" charset="0"/>
              </a:rPr>
              <a:t>kteristik suatu peristiwa dengan </a:t>
            </a:r>
            <a:r>
              <a:rPr lang="id-ID" altLang="id-ID" sz="1400" b="1" dirty="0">
                <a:solidFill>
                  <a:srgbClr val="C00000"/>
                </a:solidFill>
                <a:latin typeface="Cambria Math" pitchFamily="18" charset="0"/>
                <a:ea typeface="Cambria Math" pitchFamily="18" charset="0"/>
                <a:cs typeface="Cambria Math" pitchFamily="18" charset="0"/>
              </a:rPr>
              <a:t>nama yang diambil dari bahasa sehari-hari</a:t>
            </a:r>
            <a:r>
              <a:rPr lang="id-ID" altLang="id-ID" sz="1400" b="1" dirty="0">
                <a:latin typeface="Cambria Math" pitchFamily="18" charset="0"/>
                <a:ea typeface="Cambria Math" pitchFamily="18" charset="0"/>
                <a:cs typeface="Cambria Math" pitchFamily="18" charset="0"/>
              </a:rPr>
              <a:t>.</a:t>
            </a:r>
            <a:endParaRPr lang="en-US" altLang="id-ID" sz="1400" b="1" dirty="0">
              <a:latin typeface="Corbel" pitchFamily="34" charset="0"/>
            </a:endParaRPr>
          </a:p>
        </p:txBody>
      </p:sp>
      <p:sp>
        <p:nvSpPr>
          <p:cNvPr id="12" name="TextBox 11"/>
          <p:cNvSpPr txBox="1">
            <a:spLocks noChangeArrowheads="1"/>
          </p:cNvSpPr>
          <p:nvPr/>
        </p:nvSpPr>
        <p:spPr bwMode="auto">
          <a:xfrm>
            <a:off x="6457950" y="4576763"/>
            <a:ext cx="19288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d-ID" altLang="id-ID" sz="1400" b="1" dirty="0">
                <a:latin typeface="Cambria Math" pitchFamily="18" charset="0"/>
                <a:ea typeface="Cambria Math" pitchFamily="18" charset="0"/>
                <a:cs typeface="Cambria Math" pitchFamily="18" charset="0"/>
              </a:rPr>
              <a:t>Hubungan kausalitas </a:t>
            </a:r>
            <a:r>
              <a:rPr lang="id-ID" altLang="id-ID" sz="1400" b="1" dirty="0">
                <a:solidFill>
                  <a:srgbClr val="C00000"/>
                </a:solidFill>
                <a:latin typeface="Cambria Math" pitchFamily="18" charset="0"/>
                <a:ea typeface="Cambria Math" pitchFamily="18" charset="0"/>
                <a:cs typeface="Cambria Math" pitchFamily="18" charset="0"/>
              </a:rPr>
              <a:t>yang berlaku umum </a:t>
            </a:r>
            <a:r>
              <a:rPr lang="id-ID" altLang="id-ID" sz="1400" b="1" dirty="0">
                <a:latin typeface="Cambria Math" pitchFamily="18" charset="0"/>
                <a:ea typeface="Cambria Math" pitchFamily="18" charset="0"/>
                <a:cs typeface="Cambria Math" pitchFamily="18" charset="0"/>
              </a:rPr>
              <a:t>antara dua variabel atau lebih</a:t>
            </a:r>
            <a:r>
              <a:rPr lang="en-US" altLang="id-ID" sz="1400" b="1" dirty="0">
                <a:latin typeface="Cambria Math" pitchFamily="18" charset="0"/>
                <a:ea typeface="Cambria Math" pitchFamily="18" charset="0"/>
                <a:cs typeface="Cambria Math" pitchFamily="18" charset="0"/>
              </a:rPr>
              <a:t>.</a:t>
            </a:r>
            <a:endParaRPr lang="en-US" altLang="id-ID" sz="1400" b="1" dirty="0">
              <a:latin typeface="Corbel" pitchFamily="34" charset="0"/>
            </a:endParaRPr>
          </a:p>
        </p:txBody>
      </p:sp>
      <p:sp>
        <p:nvSpPr>
          <p:cNvPr id="13" name="TextBox 12"/>
          <p:cNvSpPr txBox="1">
            <a:spLocks noChangeArrowheads="1"/>
          </p:cNvSpPr>
          <p:nvPr/>
        </p:nvSpPr>
        <p:spPr bwMode="auto">
          <a:xfrm>
            <a:off x="1295400" y="4662488"/>
            <a:ext cx="17859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id-ID" b="1">
                <a:latin typeface="Cambria Math" pitchFamily="18" charset="0"/>
                <a:ea typeface="Cambria Math" pitchFamily="18" charset="0"/>
                <a:cs typeface="Cambria Math" pitchFamily="18" charset="0"/>
              </a:rPr>
              <a:t>P</a:t>
            </a:r>
            <a:r>
              <a:rPr lang="id-ID" altLang="id-ID" b="1">
                <a:latin typeface="Cambria Math" pitchFamily="18" charset="0"/>
                <a:ea typeface="Cambria Math" pitchFamily="18" charset="0"/>
                <a:cs typeface="Cambria Math" pitchFamily="18" charset="0"/>
              </a:rPr>
              <a:t>roposisi yang telah didukung oleh data empiri</a:t>
            </a:r>
            <a:r>
              <a:rPr lang="en-US" altLang="id-ID" b="1">
                <a:latin typeface="Cambria Math" pitchFamily="18" charset="0"/>
                <a:ea typeface="Cambria Math" pitchFamily="18" charset="0"/>
                <a:cs typeface="Cambria Math" pitchFamily="18" charset="0"/>
              </a:rPr>
              <a:t>s</a:t>
            </a:r>
            <a:endParaRPr lang="en-US" altLang="id-ID" b="1">
              <a:latin typeface="Corbel" pitchFamily="34" charset="0"/>
            </a:endParaRPr>
          </a:p>
        </p:txBody>
      </p:sp>
      <p:sp>
        <p:nvSpPr>
          <p:cNvPr id="15" name="TextBox 14"/>
          <p:cNvSpPr txBox="1">
            <a:spLocks noChangeArrowheads="1"/>
          </p:cNvSpPr>
          <p:nvPr/>
        </p:nvSpPr>
        <p:spPr bwMode="auto">
          <a:xfrm>
            <a:off x="533400" y="1555750"/>
            <a:ext cx="20002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id-ID" sz="1400" b="1">
                <a:latin typeface="Cambria Math" pitchFamily="18" charset="0"/>
                <a:ea typeface="Cambria Math" pitchFamily="18" charset="0"/>
                <a:cs typeface="Cambria Math" pitchFamily="18" charset="0"/>
              </a:rPr>
              <a:t>S</a:t>
            </a:r>
            <a:r>
              <a:rPr lang="id-ID" altLang="id-ID" sz="1400" b="1">
                <a:latin typeface="Cambria Math" pitchFamily="18" charset="0"/>
                <a:ea typeface="Cambria Math" pitchFamily="18" charset="0"/>
                <a:cs typeface="Cambria Math" pitchFamily="18" charset="0"/>
              </a:rPr>
              <a:t>eperangkat konsep, definisi</a:t>
            </a:r>
            <a:r>
              <a:rPr lang="en-US" altLang="id-ID" sz="1400" b="1">
                <a:latin typeface="Cambria Math" pitchFamily="18" charset="0"/>
                <a:ea typeface="Cambria Math" pitchFamily="18" charset="0"/>
                <a:cs typeface="Cambria Math" pitchFamily="18" charset="0"/>
              </a:rPr>
              <a:t>, </a:t>
            </a:r>
            <a:r>
              <a:rPr lang="id-ID" altLang="id-ID" sz="1400" b="1">
                <a:latin typeface="Cambria Math" pitchFamily="18" charset="0"/>
                <a:ea typeface="Cambria Math" pitchFamily="18" charset="0"/>
                <a:cs typeface="Cambria Math" pitchFamily="18" charset="0"/>
              </a:rPr>
              <a:t>dan proposisi-proposisi yang berhubungan satu sama lain, menunjukkan fenomena secara sistematis untuk menjelaskan (</a:t>
            </a:r>
            <a:r>
              <a:rPr lang="id-ID" altLang="id-ID" sz="1400" b="1" i="1">
                <a:latin typeface="Cambria Math" pitchFamily="18" charset="0"/>
                <a:ea typeface="Cambria Math" pitchFamily="18" charset="0"/>
                <a:cs typeface="Cambria Math" pitchFamily="18" charset="0"/>
              </a:rPr>
              <a:t>explanation</a:t>
            </a:r>
            <a:r>
              <a:rPr lang="id-ID" altLang="id-ID" sz="1400" b="1">
                <a:latin typeface="Cambria Math" pitchFamily="18" charset="0"/>
                <a:ea typeface="Cambria Math" pitchFamily="18" charset="0"/>
                <a:cs typeface="Cambria Math" pitchFamily="18" charset="0"/>
              </a:rPr>
              <a:t>), meramalkan (</a:t>
            </a:r>
            <a:r>
              <a:rPr lang="id-ID" altLang="id-ID" sz="1400" b="1" i="1">
                <a:latin typeface="Cambria Math" pitchFamily="18" charset="0"/>
                <a:ea typeface="Cambria Math" pitchFamily="18" charset="0"/>
                <a:cs typeface="Cambria Math" pitchFamily="18" charset="0"/>
              </a:rPr>
              <a:t>prediction</a:t>
            </a:r>
            <a:r>
              <a:rPr lang="id-ID" altLang="id-ID" sz="1400" b="1">
                <a:latin typeface="Cambria Math" pitchFamily="18" charset="0"/>
                <a:ea typeface="Cambria Math" pitchFamily="18" charset="0"/>
                <a:cs typeface="Cambria Math" pitchFamily="18" charset="0"/>
              </a:rPr>
              <a:t>) fenomena.</a:t>
            </a:r>
            <a:endParaRPr lang="en-US" altLang="id-ID" sz="1400" b="1">
              <a:latin typeface="Corbel" pitchFamily="34" charset="0"/>
            </a:endParaRPr>
          </a:p>
        </p:txBody>
      </p:sp>
      <p:cxnSp>
        <p:nvCxnSpPr>
          <p:cNvPr id="14" name="Straight Arrow Connector 13"/>
          <p:cNvCxnSpPr/>
          <p:nvPr/>
        </p:nvCxnSpPr>
        <p:spPr>
          <a:xfrm rot="5400000">
            <a:off x="5336475" y="4886325"/>
            <a:ext cx="213360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6" name="TextBox 15"/>
          <p:cNvSpPr txBox="1">
            <a:spLocks noChangeArrowheads="1"/>
          </p:cNvSpPr>
          <p:nvPr/>
        </p:nvSpPr>
        <p:spPr bwMode="auto">
          <a:xfrm>
            <a:off x="5641975" y="6105525"/>
            <a:ext cx="18113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id-ID" sz="2800" b="1" dirty="0">
                <a:solidFill>
                  <a:srgbClr val="C00000"/>
                </a:solidFill>
                <a:latin typeface="Corbel" pitchFamily="34" charset="0"/>
              </a:rPr>
              <a:t>VARIABEL</a:t>
            </a:r>
          </a:p>
        </p:txBody>
      </p:sp>
    </p:spTree>
    <p:extLst>
      <p:ext uri="{BB962C8B-B14F-4D97-AF65-F5344CB8AC3E}">
        <p14:creationId xmlns:p14="http://schemas.microsoft.com/office/powerpoint/2010/main" val="745242413"/>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1000"/>
                                        <p:tgtEl>
                                          <p:spTgt spid="9"/>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nodeType="afterGroup">
                            <p:stCondLst>
                              <p:cond delay="1500"/>
                            </p:stCondLst>
                            <p:childTnLst>
                              <p:par>
                                <p:cTn id="13" presetID="22" presetClass="entr" presetSubtype="4"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par>
                          <p:cTn id="16" fill="hold" nodeType="afterGroup">
                            <p:stCondLst>
                              <p:cond delay="2000"/>
                            </p:stCondLst>
                            <p:childTnLst>
                              <p:par>
                                <p:cTn id="17" presetID="22" presetClass="entr" presetSubtype="4"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par>
                          <p:cTn id="20" fill="hold" nodeType="afterGroup">
                            <p:stCondLst>
                              <p:cond delay="2500"/>
                            </p:stCondLst>
                            <p:childTnLst>
                              <p:par>
                                <p:cTn id="21" presetID="22" presetClass="entr" presetSubtype="4"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1"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up)">
                                      <p:cBhvr>
                                        <p:cTn id="28" dur="500"/>
                                        <p:tgtEl>
                                          <p:spTgt spid="14"/>
                                        </p:tgtEl>
                                      </p:cBhvr>
                                    </p:animEffect>
                                  </p:childTnLst>
                                </p:cTn>
                              </p:par>
                            </p:childTnLst>
                          </p:cTn>
                        </p:par>
                        <p:par>
                          <p:cTn id="29" fill="hold" nodeType="afterGroup">
                            <p:stCondLst>
                              <p:cond delay="500"/>
                            </p:stCondLst>
                            <p:childTnLst>
                              <p:par>
                                <p:cTn id="30" presetID="8" presetClass="entr" presetSubtype="16"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amond(in)">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P spid="15"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txBox="1">
            <a:spLocks noChangeArrowheads="1"/>
          </p:cNvSpPr>
          <p:nvPr/>
        </p:nvSpPr>
        <p:spPr>
          <a:xfrm>
            <a:off x="457200" y="152400"/>
            <a:ext cx="8305800" cy="685800"/>
          </a:xfrm>
          <a:prstGeom prst="rect">
            <a:avLst/>
          </a:prstGeom>
          <a:solidFill>
            <a:schemeClr val="accent3">
              <a:lumMod val="40000"/>
              <a:lumOff val="60000"/>
            </a:schemeClr>
          </a:solidFill>
        </p:spPr>
        <p:txBody>
          <a:bodyPr/>
          <a:lstStyle/>
          <a:p>
            <a:pPr algn="ctr" fontAlgn="auto">
              <a:spcAft>
                <a:spcPts val="0"/>
              </a:spcAft>
              <a:defRPr/>
            </a:pPr>
            <a:r>
              <a:rPr lang="en-US" sz="4000" b="1" spc="-100" dirty="0">
                <a:solidFill>
                  <a:srgbClr val="C00000"/>
                </a:solidFill>
                <a:latin typeface="+mj-lt"/>
                <a:ea typeface="+mj-ea"/>
                <a:cs typeface="+mj-cs"/>
              </a:rPr>
              <a:t>SKALA INTERVAL</a:t>
            </a:r>
            <a:endParaRPr lang="id-ID" sz="4000" b="1" spc="-100" dirty="0">
              <a:solidFill>
                <a:srgbClr val="C00000"/>
              </a:solidFill>
              <a:latin typeface="+mj-lt"/>
              <a:ea typeface="+mj-ea"/>
              <a:cs typeface="+mj-cs"/>
            </a:endParaRPr>
          </a:p>
        </p:txBody>
      </p:sp>
      <p:sp>
        <p:nvSpPr>
          <p:cNvPr id="65539" name="Rectangle 3"/>
          <p:cNvSpPr>
            <a:spLocks noGrp="1" noChangeArrowheads="1"/>
          </p:cNvSpPr>
          <p:nvPr>
            <p:ph idx="1"/>
          </p:nvPr>
        </p:nvSpPr>
        <p:spPr>
          <a:xfrm>
            <a:off x="634188" y="1344964"/>
            <a:ext cx="7772400" cy="4572000"/>
          </a:xfrm>
          <a:solidFill>
            <a:schemeClr val="bg2">
              <a:lumMod val="90000"/>
            </a:schemeClr>
          </a:solidFill>
        </p:spPr>
        <p:txBody>
          <a:bodyPr/>
          <a:lstStyle/>
          <a:p>
            <a:pPr eaLnBrk="1" hangingPunct="1">
              <a:lnSpc>
                <a:spcPct val="80000"/>
              </a:lnSpc>
            </a:pPr>
            <a:r>
              <a:rPr lang="id-ID" altLang="id-ID" sz="2400" dirty="0" smtClean="0"/>
              <a:t>Menyatakan peringkat dan jarak dari konstruks/variabel yang diukur</a:t>
            </a:r>
            <a:r>
              <a:rPr lang="en-US" altLang="id-ID" sz="2400" dirty="0" smtClean="0"/>
              <a:t>.</a:t>
            </a:r>
            <a:endParaRPr lang="id-ID" altLang="id-ID" sz="2400" dirty="0" smtClean="0"/>
          </a:p>
          <a:p>
            <a:pPr eaLnBrk="1" hangingPunct="1">
              <a:lnSpc>
                <a:spcPct val="80000"/>
              </a:lnSpc>
            </a:pPr>
            <a:r>
              <a:rPr lang="id-ID" altLang="id-ID" sz="2400" dirty="0" smtClean="0"/>
              <a:t>Mencakup konsep kesamaan jarak sehingga jarak antara 9 dan 10 sama dengan jarak 15 dan 16.</a:t>
            </a:r>
          </a:p>
          <a:p>
            <a:pPr eaLnBrk="1" hangingPunct="1">
              <a:lnSpc>
                <a:spcPct val="80000"/>
              </a:lnSpc>
            </a:pPr>
            <a:r>
              <a:rPr lang="id-ID" altLang="id-ID" sz="2400" dirty="0" smtClean="0"/>
              <a:t>Nilai dalam skala interval bukan angka nol mutlak.</a:t>
            </a:r>
          </a:p>
          <a:p>
            <a:pPr eaLnBrk="1" hangingPunct="1">
              <a:lnSpc>
                <a:spcPct val="80000"/>
              </a:lnSpc>
            </a:pPr>
            <a:r>
              <a:rPr lang="id-ID" altLang="id-ID" sz="2400" dirty="0" smtClean="0">
                <a:solidFill>
                  <a:srgbClr val="C00000"/>
                </a:solidFill>
              </a:rPr>
              <a:t>Contoh: skala </a:t>
            </a:r>
            <a:r>
              <a:rPr lang="en-US" altLang="id-ID" sz="2400" dirty="0" smtClean="0">
                <a:solidFill>
                  <a:srgbClr val="C00000"/>
                </a:solidFill>
              </a:rPr>
              <a:t>L</a:t>
            </a:r>
            <a:r>
              <a:rPr lang="id-ID" altLang="id-ID" sz="2400" dirty="0" smtClean="0">
                <a:solidFill>
                  <a:srgbClr val="C00000"/>
                </a:solidFill>
              </a:rPr>
              <a:t>ikert 5 titik</a:t>
            </a:r>
          </a:p>
          <a:p>
            <a:pPr lvl="1" eaLnBrk="1" hangingPunct="1">
              <a:lnSpc>
                <a:spcPct val="80000"/>
              </a:lnSpc>
              <a:buFontTx/>
              <a:buNone/>
            </a:pPr>
            <a:r>
              <a:rPr lang="id-ID" altLang="id-ID" sz="2000" dirty="0" smtClean="0">
                <a:solidFill>
                  <a:srgbClr val="C00000"/>
                </a:solidFill>
              </a:rPr>
              <a:t>    </a:t>
            </a:r>
            <a:r>
              <a:rPr lang="en-US" altLang="id-ID" sz="2000" dirty="0" smtClean="0">
                <a:solidFill>
                  <a:srgbClr val="C00000"/>
                </a:solidFill>
              </a:rPr>
              <a:t> </a:t>
            </a:r>
            <a:r>
              <a:rPr lang="id-ID" altLang="id-ID" sz="2000" dirty="0" smtClean="0">
                <a:solidFill>
                  <a:srgbClr val="C00000"/>
                </a:solidFill>
              </a:rPr>
              <a:t>Menurut  saya</a:t>
            </a:r>
            <a:r>
              <a:rPr lang="en-US" altLang="id-ID" sz="2000" dirty="0" smtClean="0">
                <a:solidFill>
                  <a:srgbClr val="C00000"/>
                </a:solidFill>
              </a:rPr>
              <a:t>,</a:t>
            </a:r>
            <a:r>
              <a:rPr lang="id-ID" altLang="id-ID" sz="2000" dirty="0" smtClean="0">
                <a:solidFill>
                  <a:srgbClr val="C00000"/>
                </a:solidFill>
              </a:rPr>
              <a:t> sistem pengembangan karier di perusahaan ini </a:t>
            </a:r>
            <a:r>
              <a:rPr lang="en-US" altLang="id-ID" sz="2000" dirty="0" smtClean="0">
                <a:solidFill>
                  <a:srgbClr val="C00000"/>
                </a:solidFill>
              </a:rPr>
              <a:t>   </a:t>
            </a:r>
            <a:r>
              <a:rPr lang="id-ID" altLang="id-ID" sz="2000" dirty="0" smtClean="0">
                <a:solidFill>
                  <a:srgbClr val="C00000"/>
                </a:solidFill>
              </a:rPr>
              <a:t>sudah sesuai dengan yang saya harapkan.</a:t>
            </a:r>
          </a:p>
          <a:p>
            <a:pPr lvl="1" eaLnBrk="1" hangingPunct="1">
              <a:lnSpc>
                <a:spcPct val="80000"/>
              </a:lnSpc>
              <a:buFontTx/>
              <a:buNone/>
            </a:pPr>
            <a:r>
              <a:rPr lang="id-ID" altLang="id-ID" sz="2000" dirty="0" smtClean="0">
                <a:solidFill>
                  <a:srgbClr val="C00000"/>
                </a:solidFill>
              </a:rPr>
              <a:t>            </a:t>
            </a:r>
            <a:r>
              <a:rPr lang="en-US" altLang="id-ID" sz="2000" dirty="0" smtClean="0">
                <a:solidFill>
                  <a:srgbClr val="C00000"/>
                </a:solidFill>
              </a:rPr>
              <a:t>        </a:t>
            </a:r>
            <a:r>
              <a:rPr lang="id-ID" altLang="id-ID" sz="2000" dirty="0" smtClean="0">
                <a:solidFill>
                  <a:srgbClr val="C00000"/>
                </a:solidFill>
              </a:rPr>
              <a:t> Sangat Setuju       </a:t>
            </a:r>
          </a:p>
          <a:p>
            <a:pPr lvl="1" eaLnBrk="1" hangingPunct="1">
              <a:lnSpc>
                <a:spcPct val="80000"/>
              </a:lnSpc>
              <a:buFontTx/>
              <a:buNone/>
            </a:pPr>
            <a:r>
              <a:rPr lang="id-ID" altLang="id-ID" sz="2000" dirty="0" smtClean="0">
                <a:solidFill>
                  <a:srgbClr val="C00000"/>
                </a:solidFill>
              </a:rPr>
              <a:t>            </a:t>
            </a:r>
            <a:r>
              <a:rPr lang="en-US" altLang="id-ID" sz="2000" dirty="0" smtClean="0">
                <a:solidFill>
                  <a:srgbClr val="C00000"/>
                </a:solidFill>
              </a:rPr>
              <a:t>        </a:t>
            </a:r>
            <a:r>
              <a:rPr lang="id-ID" altLang="id-ID" sz="2000" dirty="0" smtClean="0">
                <a:solidFill>
                  <a:srgbClr val="C00000"/>
                </a:solidFill>
              </a:rPr>
              <a:t> Setuju        </a:t>
            </a:r>
          </a:p>
          <a:p>
            <a:pPr lvl="1" eaLnBrk="1" hangingPunct="1">
              <a:lnSpc>
                <a:spcPct val="80000"/>
              </a:lnSpc>
              <a:buFontTx/>
              <a:buNone/>
            </a:pPr>
            <a:r>
              <a:rPr lang="id-ID" altLang="id-ID" sz="2000" dirty="0" smtClean="0">
                <a:solidFill>
                  <a:srgbClr val="C00000"/>
                </a:solidFill>
              </a:rPr>
              <a:t>             </a:t>
            </a:r>
            <a:r>
              <a:rPr lang="en-US" altLang="id-ID" sz="2000" dirty="0" smtClean="0">
                <a:solidFill>
                  <a:srgbClr val="C00000"/>
                </a:solidFill>
              </a:rPr>
              <a:t>        </a:t>
            </a:r>
            <a:r>
              <a:rPr lang="id-ID" altLang="id-ID" sz="2000" dirty="0" smtClean="0">
                <a:solidFill>
                  <a:srgbClr val="C00000"/>
                </a:solidFill>
              </a:rPr>
              <a:t>Netral</a:t>
            </a:r>
          </a:p>
          <a:p>
            <a:pPr lvl="1" eaLnBrk="1" hangingPunct="1">
              <a:lnSpc>
                <a:spcPct val="80000"/>
              </a:lnSpc>
              <a:buFontTx/>
              <a:buNone/>
            </a:pPr>
            <a:r>
              <a:rPr lang="id-ID" altLang="id-ID" sz="2000" dirty="0" smtClean="0">
                <a:solidFill>
                  <a:srgbClr val="C00000"/>
                </a:solidFill>
              </a:rPr>
              <a:t>             </a:t>
            </a:r>
            <a:r>
              <a:rPr lang="en-US" altLang="id-ID" sz="2000" dirty="0" smtClean="0">
                <a:solidFill>
                  <a:srgbClr val="C00000"/>
                </a:solidFill>
              </a:rPr>
              <a:t>        </a:t>
            </a:r>
            <a:r>
              <a:rPr lang="id-ID" altLang="id-ID" sz="2000" dirty="0" smtClean="0">
                <a:solidFill>
                  <a:srgbClr val="C00000"/>
                </a:solidFill>
              </a:rPr>
              <a:t>Tidak Setuju</a:t>
            </a:r>
          </a:p>
          <a:p>
            <a:pPr lvl="1" eaLnBrk="1" hangingPunct="1">
              <a:lnSpc>
                <a:spcPct val="80000"/>
              </a:lnSpc>
              <a:buFontTx/>
              <a:buNone/>
            </a:pPr>
            <a:r>
              <a:rPr lang="id-ID" altLang="id-ID" sz="2000" dirty="0" smtClean="0">
                <a:solidFill>
                  <a:srgbClr val="C00000"/>
                </a:solidFill>
              </a:rPr>
              <a:t>            </a:t>
            </a:r>
            <a:r>
              <a:rPr lang="en-US" altLang="id-ID" sz="2000" dirty="0" smtClean="0">
                <a:solidFill>
                  <a:srgbClr val="C00000"/>
                </a:solidFill>
              </a:rPr>
              <a:t>        </a:t>
            </a:r>
            <a:r>
              <a:rPr lang="id-ID" altLang="id-ID" sz="2000" dirty="0" smtClean="0">
                <a:solidFill>
                  <a:srgbClr val="C00000"/>
                </a:solidFill>
              </a:rPr>
              <a:t> Sangat Tidak Setuju</a:t>
            </a:r>
          </a:p>
        </p:txBody>
      </p:sp>
      <p:sp>
        <p:nvSpPr>
          <p:cNvPr id="65540" name="Rectangle 4"/>
          <p:cNvSpPr>
            <a:spLocks noChangeArrowheads="1"/>
          </p:cNvSpPr>
          <p:nvPr/>
        </p:nvSpPr>
        <p:spPr bwMode="auto">
          <a:xfrm>
            <a:off x="1777188" y="5256564"/>
            <a:ext cx="304800" cy="152400"/>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d-ID" altLang="id-ID">
              <a:latin typeface="Corbel" pitchFamily="34" charset="0"/>
            </a:endParaRPr>
          </a:p>
        </p:txBody>
      </p:sp>
      <p:sp>
        <p:nvSpPr>
          <p:cNvPr id="65541" name="Rectangle 5"/>
          <p:cNvSpPr>
            <a:spLocks noChangeArrowheads="1"/>
          </p:cNvSpPr>
          <p:nvPr/>
        </p:nvSpPr>
        <p:spPr bwMode="auto">
          <a:xfrm>
            <a:off x="1777188" y="4037364"/>
            <a:ext cx="304800" cy="152400"/>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d-ID" altLang="id-ID">
              <a:latin typeface="Corbel" pitchFamily="34" charset="0"/>
            </a:endParaRPr>
          </a:p>
        </p:txBody>
      </p:sp>
      <p:sp>
        <p:nvSpPr>
          <p:cNvPr id="65542" name="Rectangle 6"/>
          <p:cNvSpPr>
            <a:spLocks noChangeArrowheads="1"/>
          </p:cNvSpPr>
          <p:nvPr/>
        </p:nvSpPr>
        <p:spPr bwMode="auto">
          <a:xfrm>
            <a:off x="1777188" y="4342164"/>
            <a:ext cx="304800" cy="152400"/>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d-ID" altLang="id-ID">
              <a:latin typeface="Corbel" pitchFamily="34" charset="0"/>
            </a:endParaRPr>
          </a:p>
        </p:txBody>
      </p:sp>
      <p:sp>
        <p:nvSpPr>
          <p:cNvPr id="65543" name="Rectangle 7"/>
          <p:cNvSpPr>
            <a:spLocks noChangeArrowheads="1"/>
          </p:cNvSpPr>
          <p:nvPr/>
        </p:nvSpPr>
        <p:spPr bwMode="auto">
          <a:xfrm>
            <a:off x="1777188" y="4646964"/>
            <a:ext cx="304800" cy="152400"/>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d-ID" altLang="id-ID">
              <a:latin typeface="Corbel" pitchFamily="34" charset="0"/>
            </a:endParaRPr>
          </a:p>
        </p:txBody>
      </p:sp>
      <p:sp>
        <p:nvSpPr>
          <p:cNvPr id="65544" name="Rectangle 8"/>
          <p:cNvSpPr>
            <a:spLocks noChangeArrowheads="1"/>
          </p:cNvSpPr>
          <p:nvPr/>
        </p:nvSpPr>
        <p:spPr bwMode="auto">
          <a:xfrm>
            <a:off x="1777188" y="4951764"/>
            <a:ext cx="304800" cy="152400"/>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d-ID" altLang="id-ID">
              <a:latin typeface="Corbel" pitchFamily="34" charset="0"/>
            </a:endParaRPr>
          </a:p>
        </p:txBody>
      </p:sp>
      <p:sp>
        <p:nvSpPr>
          <p:cNvPr id="65545" name="Slide Number Placeholder 8"/>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DAB15B0F-F6CE-421F-A043-995694319637}" type="slidenum">
              <a:rPr lang="en-US" smtClean="0"/>
              <a:pPr fontAlgn="base">
                <a:spcBef>
                  <a:spcPct val="0"/>
                </a:spcBef>
                <a:spcAft>
                  <a:spcPct val="0"/>
                </a:spcAft>
                <a:defRPr/>
              </a:pPr>
              <a:t>20</a:t>
            </a:fld>
            <a:endParaRPr lang="en-US" smtClean="0"/>
          </a:p>
        </p:txBody>
      </p:sp>
    </p:spTree>
    <p:extLst>
      <p:ext uri="{BB962C8B-B14F-4D97-AF65-F5344CB8AC3E}">
        <p14:creationId xmlns:p14="http://schemas.microsoft.com/office/powerpoint/2010/main" val="22419914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i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533400" y="252413"/>
            <a:ext cx="8077200" cy="738187"/>
          </a:xfrm>
          <a:solidFill>
            <a:schemeClr val="accent1">
              <a:lumMod val="20000"/>
              <a:lumOff val="80000"/>
            </a:schemeClr>
          </a:solidFill>
        </p:spPr>
        <p:txBody>
          <a:bodyPr>
            <a:normAutofit fontScale="90000"/>
          </a:bodyPr>
          <a:lstStyle/>
          <a:p>
            <a:pPr eaLnBrk="1" fontAlgn="auto" hangingPunct="1">
              <a:spcAft>
                <a:spcPts val="0"/>
              </a:spcAft>
              <a:defRPr/>
            </a:pPr>
            <a:r>
              <a:rPr lang="id-ID" b="1" dirty="0" smtClean="0">
                <a:solidFill>
                  <a:schemeClr val="tx1"/>
                </a:solidFill>
              </a:rPr>
              <a:t>SKALA RATIO </a:t>
            </a:r>
            <a:endParaRPr lang="id-ID" b="1" dirty="0">
              <a:solidFill>
                <a:schemeClr val="tx1"/>
              </a:solidFill>
            </a:endParaRPr>
          </a:p>
        </p:txBody>
      </p:sp>
      <p:sp>
        <p:nvSpPr>
          <p:cNvPr id="172035" name="Rectangle 3"/>
          <p:cNvSpPr>
            <a:spLocks noGrp="1" noChangeArrowheads="1"/>
          </p:cNvSpPr>
          <p:nvPr>
            <p:ph idx="1"/>
          </p:nvPr>
        </p:nvSpPr>
        <p:spPr>
          <a:xfrm>
            <a:off x="533401" y="1752600"/>
            <a:ext cx="8153400" cy="3657600"/>
          </a:xfrm>
          <a:solidFill>
            <a:schemeClr val="accent3">
              <a:lumMod val="40000"/>
              <a:lumOff val="60000"/>
            </a:schemeClr>
          </a:solidFill>
        </p:spPr>
        <p:txBody>
          <a:bodyPr>
            <a:normAutofit/>
          </a:bodyPr>
          <a:lstStyle/>
          <a:p>
            <a:pPr marL="0" indent="0">
              <a:buNone/>
            </a:pPr>
            <a:r>
              <a:rPr lang="id-ID" sz="2400" dirty="0"/>
              <a:t>Skala rasio memiliki ciri dari skala nominal, ordinal, dan interval </a:t>
            </a:r>
            <a:r>
              <a:rPr lang="id-ID" sz="2400" dirty="0" smtClean="0"/>
              <a:t>dan</a:t>
            </a:r>
            <a:r>
              <a:rPr lang="en-US" sz="2400" dirty="0" smtClean="0"/>
              <a:t> </a:t>
            </a:r>
            <a:r>
              <a:rPr lang="id-ID" sz="2400" dirty="0" smtClean="0"/>
              <a:t>juga </a:t>
            </a:r>
            <a:r>
              <a:rPr lang="id-ID" sz="2400" dirty="0"/>
              <a:t>memiliki nilai absolut. Karena memiliki prototipe seperti itu, maka </a:t>
            </a:r>
            <a:r>
              <a:rPr lang="id-ID" sz="2400" dirty="0" smtClean="0"/>
              <a:t>skala</a:t>
            </a:r>
            <a:r>
              <a:rPr lang="en-US" sz="2400" dirty="0" smtClean="0"/>
              <a:t> </a:t>
            </a:r>
            <a:r>
              <a:rPr lang="id-ID" sz="2400" dirty="0" smtClean="0"/>
              <a:t>ini </a:t>
            </a:r>
            <a:r>
              <a:rPr lang="id-ID" sz="2400" dirty="0"/>
              <a:t>sering dikatakan sebagai skala tingkat tinggi</a:t>
            </a:r>
            <a:r>
              <a:rPr lang="id-ID" sz="2400" dirty="0" smtClean="0"/>
              <a:t>.</a:t>
            </a:r>
            <a:r>
              <a:rPr lang="en-US" sz="2400" dirty="0" smtClean="0"/>
              <a:t> </a:t>
            </a:r>
            <a:r>
              <a:rPr lang="id-ID" sz="2400" dirty="0" smtClean="0"/>
              <a:t>Dalam </a:t>
            </a:r>
            <a:r>
              <a:rPr lang="id-ID" sz="2400" dirty="0"/>
              <a:t>skala rasio, kita </a:t>
            </a:r>
            <a:r>
              <a:rPr lang="id-ID" sz="2400" dirty="0" smtClean="0"/>
              <a:t>dapat</a:t>
            </a:r>
            <a:r>
              <a:rPr lang="en-US" sz="2400" dirty="0" smtClean="0"/>
              <a:t> </a:t>
            </a:r>
            <a:r>
              <a:rPr lang="id-ID" sz="2400" dirty="0" smtClean="0"/>
              <a:t>mengidentifikasi </a:t>
            </a:r>
            <a:r>
              <a:rPr lang="id-ID" sz="2400" dirty="0"/>
              <a:t>dan mengelompokkan objek-objek, dan </a:t>
            </a:r>
            <a:r>
              <a:rPr lang="id-ID" sz="2400" dirty="0" smtClean="0"/>
              <a:t>membandingkan</a:t>
            </a:r>
            <a:r>
              <a:rPr lang="en-US" sz="2400" dirty="0" smtClean="0"/>
              <a:t> </a:t>
            </a:r>
            <a:r>
              <a:rPr lang="id-ID" sz="2400" dirty="0" smtClean="0"/>
              <a:t>interval </a:t>
            </a:r>
            <a:r>
              <a:rPr lang="id-ID" sz="2400" dirty="0"/>
              <a:t>atau perbedaan. Contoh yang umum untuk skala rasio adalah </a:t>
            </a:r>
            <a:r>
              <a:rPr lang="id-ID" sz="2400" dirty="0" smtClean="0"/>
              <a:t>tinggi</a:t>
            </a:r>
            <a:r>
              <a:rPr lang="en-US" sz="2400" dirty="0" smtClean="0"/>
              <a:t> </a:t>
            </a:r>
            <a:r>
              <a:rPr lang="id-ID" sz="2400" dirty="0" smtClean="0"/>
              <a:t>badan</a:t>
            </a:r>
            <a:r>
              <a:rPr lang="id-ID" sz="2400" dirty="0"/>
              <a:t>, biaya (cost), pangsa pasar, dan jumlah pelanggan. Conto-contoh ituseksligus merupakan variabel-variabel yang diukur dari skala rasio.</a:t>
            </a:r>
            <a:endParaRPr lang="id-ID" altLang="id-ID" sz="2000" dirty="0" smtClean="0"/>
          </a:p>
        </p:txBody>
      </p:sp>
      <p:sp>
        <p:nvSpPr>
          <p:cNvPr id="66564"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09700575-B67D-4D55-8046-D25665BFFB58}" type="slidenum">
              <a:rPr lang="en-US" smtClean="0"/>
              <a:pPr fontAlgn="base">
                <a:spcBef>
                  <a:spcPct val="0"/>
                </a:spcBef>
                <a:spcAft>
                  <a:spcPct val="0"/>
                </a:spcAft>
                <a:defRPr/>
              </a:pPr>
              <a:t>21</a:t>
            </a:fld>
            <a:endParaRPr lang="en-US" smtClean="0"/>
          </a:p>
        </p:txBody>
      </p:sp>
    </p:spTree>
    <p:extLst>
      <p:ext uri="{BB962C8B-B14F-4D97-AF65-F5344CB8AC3E}">
        <p14:creationId xmlns:p14="http://schemas.microsoft.com/office/powerpoint/2010/main" val="40372193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72034"/>
                                        </p:tgtEl>
                                        <p:attrNameLst>
                                          <p:attrName>style.visibility</p:attrName>
                                        </p:attrNameLst>
                                      </p:cBhvr>
                                      <p:to>
                                        <p:strVal val="visible"/>
                                      </p:to>
                                    </p:set>
                                    <p:animEffect transition="in" filter="diamond(in)">
                                      <p:cBhvr>
                                        <p:cTn id="7" dur="1000"/>
                                        <p:tgtEl>
                                          <p:spTgt spid="1720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2035">
                                            <p:bg/>
                                          </p:spTgt>
                                        </p:tgtEl>
                                        <p:attrNameLst>
                                          <p:attrName>style.visibility</p:attrName>
                                        </p:attrNameLst>
                                      </p:cBhvr>
                                      <p:to>
                                        <p:strVal val="visible"/>
                                      </p:to>
                                    </p:set>
                                    <p:animEffect transition="in" filter="wipe(left)">
                                      <p:cBhvr>
                                        <p:cTn id="12" dur="500"/>
                                        <p:tgtEl>
                                          <p:spTgt spid="172035">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2035">
                                            <p:txEl>
                                              <p:pRg st="0" end="0"/>
                                            </p:txEl>
                                          </p:spTgt>
                                        </p:tgtEl>
                                        <p:attrNameLst>
                                          <p:attrName>style.visibility</p:attrName>
                                        </p:attrNameLst>
                                      </p:cBhvr>
                                      <p:to>
                                        <p:strVal val="visible"/>
                                      </p:to>
                                    </p:set>
                                    <p:animEffect transition="in" filter="wipe(left)">
                                      <p:cBhvr>
                                        <p:cTn id="17" dur="500"/>
                                        <p:tgtEl>
                                          <p:spTgt spid="1720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4" grpId="0" animBg="1"/>
      <p:bldP spid="172035"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533400" y="252413"/>
            <a:ext cx="8077200" cy="738187"/>
          </a:xfrm>
          <a:solidFill>
            <a:schemeClr val="accent1">
              <a:lumMod val="20000"/>
              <a:lumOff val="80000"/>
            </a:schemeClr>
          </a:solidFill>
        </p:spPr>
        <p:txBody>
          <a:bodyPr>
            <a:normAutofit fontScale="90000"/>
          </a:bodyPr>
          <a:lstStyle/>
          <a:p>
            <a:pPr eaLnBrk="1" fontAlgn="auto" hangingPunct="1">
              <a:spcAft>
                <a:spcPts val="0"/>
              </a:spcAft>
              <a:defRPr/>
            </a:pPr>
            <a:r>
              <a:rPr lang="id-ID" b="1" dirty="0" smtClean="0">
                <a:solidFill>
                  <a:schemeClr val="tx1"/>
                </a:solidFill>
              </a:rPr>
              <a:t>SKALA RATIO </a:t>
            </a:r>
            <a:endParaRPr lang="id-ID" b="1" dirty="0">
              <a:solidFill>
                <a:schemeClr val="tx1"/>
              </a:solidFill>
            </a:endParaRPr>
          </a:p>
        </p:txBody>
      </p:sp>
      <p:sp>
        <p:nvSpPr>
          <p:cNvPr id="172035" name="Rectangle 3"/>
          <p:cNvSpPr>
            <a:spLocks noGrp="1" noChangeArrowheads="1"/>
          </p:cNvSpPr>
          <p:nvPr>
            <p:ph idx="1"/>
          </p:nvPr>
        </p:nvSpPr>
        <p:spPr>
          <a:xfrm>
            <a:off x="533400" y="1403350"/>
            <a:ext cx="8378825" cy="5226050"/>
          </a:xfrm>
          <a:solidFill>
            <a:schemeClr val="accent3">
              <a:lumMod val="40000"/>
              <a:lumOff val="60000"/>
            </a:schemeClr>
          </a:solidFill>
        </p:spPr>
        <p:txBody>
          <a:bodyPr>
            <a:noAutofit/>
          </a:bodyPr>
          <a:lstStyle/>
          <a:p>
            <a:pPr eaLnBrk="1" hangingPunct="1"/>
            <a:r>
              <a:rPr lang="id-ID" altLang="id-ID" sz="2000" dirty="0" smtClean="0"/>
              <a:t>Menunjukkan peringkat, jarak</a:t>
            </a:r>
            <a:r>
              <a:rPr lang="en-US" altLang="id-ID" sz="2000" dirty="0" smtClean="0"/>
              <a:t>,</a:t>
            </a:r>
            <a:r>
              <a:rPr lang="id-ID" altLang="id-ID" sz="2000" dirty="0" smtClean="0"/>
              <a:t> dan perbandingan konstruk/variabel yang diukur.</a:t>
            </a:r>
          </a:p>
          <a:p>
            <a:pPr eaLnBrk="1" hangingPunct="1"/>
            <a:r>
              <a:rPr lang="id-ID" altLang="id-ID" sz="2000" dirty="0" smtClean="0"/>
              <a:t>Nilai pada skala ra</a:t>
            </a:r>
            <a:r>
              <a:rPr lang="en-US" altLang="id-ID" sz="2000" dirty="0" smtClean="0"/>
              <a:t>s</a:t>
            </a:r>
            <a:r>
              <a:rPr lang="id-ID" altLang="id-ID" sz="2000" dirty="0" smtClean="0"/>
              <a:t>io adalah angka nol mutlak  (10 adalah 2 kali lebih besar dari  5).</a:t>
            </a:r>
          </a:p>
          <a:p>
            <a:pPr marL="0" indent="0" eaLnBrk="1" hangingPunct="1">
              <a:buNone/>
            </a:pPr>
            <a:r>
              <a:rPr lang="id-ID" altLang="id-ID" sz="2000" dirty="0" smtClean="0"/>
              <a:t>Kesimpulan:</a:t>
            </a:r>
            <a:endParaRPr lang="en-US" altLang="id-ID" sz="2000" dirty="0" smtClean="0"/>
          </a:p>
          <a:p>
            <a:pPr eaLnBrk="1" hangingPunct="1"/>
            <a:r>
              <a:rPr lang="id-ID" altLang="id-ID" sz="2000" b="1" dirty="0" smtClean="0">
                <a:solidFill>
                  <a:srgbClr val="C00000"/>
                </a:solidFill>
              </a:rPr>
              <a:t>Skala Ra</a:t>
            </a:r>
            <a:r>
              <a:rPr lang="en-US" altLang="id-ID" sz="2000" b="1" dirty="0" smtClean="0">
                <a:solidFill>
                  <a:srgbClr val="C00000"/>
                </a:solidFill>
              </a:rPr>
              <a:t>s</a:t>
            </a:r>
            <a:r>
              <a:rPr lang="id-ID" altLang="id-ID" sz="2000" b="1" dirty="0" smtClean="0">
                <a:solidFill>
                  <a:srgbClr val="C00000"/>
                </a:solidFill>
              </a:rPr>
              <a:t>io </a:t>
            </a:r>
            <a:r>
              <a:rPr lang="id-ID" altLang="id-ID" sz="2000" dirty="0" smtClean="0"/>
              <a:t>menyatakan sesuatu </a:t>
            </a:r>
            <a:r>
              <a:rPr lang="id-ID" altLang="id-ID" sz="2000" b="1" dirty="0" smtClean="0">
                <a:solidFill>
                  <a:schemeClr val="bg2">
                    <a:lumMod val="25000"/>
                  </a:schemeClr>
                </a:solidFill>
              </a:rPr>
              <a:t>sekian kali besarnya </a:t>
            </a:r>
            <a:r>
              <a:rPr lang="id-ID" altLang="id-ID" sz="2000" dirty="0" smtClean="0"/>
              <a:t>dari yang lain, </a:t>
            </a:r>
            <a:r>
              <a:rPr lang="id-ID" altLang="id-ID" sz="2000" b="1" dirty="0" smtClean="0">
                <a:solidFill>
                  <a:srgbClr val="00FF00"/>
                </a:solidFill>
              </a:rPr>
              <a:t>Skala Interval </a:t>
            </a:r>
            <a:r>
              <a:rPr lang="id-ID" altLang="id-ID" sz="2000" dirty="0" smtClean="0"/>
              <a:t>menyatakan  </a:t>
            </a:r>
            <a:r>
              <a:rPr lang="id-ID" altLang="id-ID" sz="2000" b="1" dirty="0" smtClean="0">
                <a:solidFill>
                  <a:schemeClr val="accent3">
                    <a:lumMod val="50000"/>
                  </a:schemeClr>
                </a:solidFill>
              </a:rPr>
              <a:t>sesuatu lebihnya sekian </a:t>
            </a:r>
            <a:r>
              <a:rPr lang="id-ID" altLang="id-ID" sz="2000" dirty="0" smtClean="0"/>
              <a:t>dari yang lain, sedangkan </a:t>
            </a:r>
            <a:r>
              <a:rPr lang="id-ID" altLang="id-ID" sz="2000" b="1" dirty="0" smtClean="0">
                <a:solidFill>
                  <a:schemeClr val="tx2">
                    <a:lumMod val="50000"/>
                  </a:schemeClr>
                </a:solidFill>
              </a:rPr>
              <a:t>Skala Ordinal </a:t>
            </a:r>
            <a:r>
              <a:rPr lang="id-ID" altLang="id-ID" sz="2000" dirty="0" smtClean="0"/>
              <a:t>menyatakan </a:t>
            </a:r>
            <a:r>
              <a:rPr lang="id-ID" altLang="id-ID" sz="2000" b="1" dirty="0" smtClean="0">
                <a:solidFill>
                  <a:schemeClr val="accent6">
                    <a:lumMod val="50000"/>
                  </a:schemeClr>
                </a:solidFill>
              </a:rPr>
              <a:t>sesuatu lebih dari </a:t>
            </a:r>
            <a:r>
              <a:rPr lang="id-ID" altLang="id-ID" sz="2000" dirty="0" smtClean="0"/>
              <a:t>yang lain</a:t>
            </a:r>
            <a:r>
              <a:rPr lang="en-US" altLang="id-ID" sz="2000" dirty="0" smtClean="0"/>
              <a:t>. </a:t>
            </a:r>
            <a:r>
              <a:rPr lang="id-ID" altLang="id-ID" sz="2000" b="1" dirty="0" smtClean="0">
                <a:solidFill>
                  <a:srgbClr val="C00000"/>
                </a:solidFill>
              </a:rPr>
              <a:t>Skala Nominal </a:t>
            </a:r>
            <a:r>
              <a:rPr lang="id-ID" altLang="id-ID" sz="2000" dirty="0" smtClean="0"/>
              <a:t>menyatakan </a:t>
            </a:r>
            <a:r>
              <a:rPr lang="id-ID" altLang="id-ID" sz="2000" b="1" dirty="0" smtClean="0">
                <a:solidFill>
                  <a:schemeClr val="accent4"/>
                </a:solidFill>
              </a:rPr>
              <a:t>kategori saja</a:t>
            </a:r>
            <a:r>
              <a:rPr lang="id-ID" altLang="id-ID" sz="2000" dirty="0" smtClean="0"/>
              <a:t>.</a:t>
            </a:r>
            <a:endParaRPr lang="en-US" altLang="id-ID" sz="2000" dirty="0" smtClean="0"/>
          </a:p>
          <a:p>
            <a:r>
              <a:rPr lang="id-ID" sz="2000" dirty="0"/>
              <a:t>Sebagai contoh, misalkan peneliti ingin mengetahui berapa banyaknyauang yang dibelanjakan konsumen pada dua toko yang berbeda pada kurunwaktu tertentu. Bila responden membelanjakan uangnya sebesar Rp 100.000 ditoko A, dan Rp 10.000 di toko B, maka berarti responden itu membelanjakan10 kali lipat toko B dari pada toko A. Kalau terdapat titik nol, itu berartibahwa titik nol mempunyai arti bahwa responden tidak membelanjakansedikitpun di kedua toko (A dan B).</a:t>
            </a:r>
            <a:endParaRPr lang="id-ID" altLang="id-ID" sz="2000" dirty="0" smtClean="0"/>
          </a:p>
        </p:txBody>
      </p:sp>
      <p:sp>
        <p:nvSpPr>
          <p:cNvPr id="66564"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09700575-B67D-4D55-8046-D25665BFFB58}" type="slidenum">
              <a:rPr lang="en-US" smtClean="0"/>
              <a:pPr fontAlgn="base">
                <a:spcBef>
                  <a:spcPct val="0"/>
                </a:spcBef>
                <a:spcAft>
                  <a:spcPct val="0"/>
                </a:spcAft>
                <a:defRPr/>
              </a:pPr>
              <a:t>22</a:t>
            </a:fld>
            <a:endParaRPr lang="en-US" smtClean="0"/>
          </a:p>
        </p:txBody>
      </p:sp>
    </p:spTree>
    <p:extLst>
      <p:ext uri="{BB962C8B-B14F-4D97-AF65-F5344CB8AC3E}">
        <p14:creationId xmlns:p14="http://schemas.microsoft.com/office/powerpoint/2010/main" val="42612031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72034"/>
                                        </p:tgtEl>
                                        <p:attrNameLst>
                                          <p:attrName>style.visibility</p:attrName>
                                        </p:attrNameLst>
                                      </p:cBhvr>
                                      <p:to>
                                        <p:strVal val="visible"/>
                                      </p:to>
                                    </p:set>
                                    <p:animEffect transition="in" filter="diamond(in)">
                                      <p:cBhvr>
                                        <p:cTn id="7" dur="1000"/>
                                        <p:tgtEl>
                                          <p:spTgt spid="1720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2035">
                                            <p:bg/>
                                          </p:spTgt>
                                        </p:tgtEl>
                                        <p:attrNameLst>
                                          <p:attrName>style.visibility</p:attrName>
                                        </p:attrNameLst>
                                      </p:cBhvr>
                                      <p:to>
                                        <p:strVal val="visible"/>
                                      </p:to>
                                    </p:set>
                                    <p:animEffect transition="in" filter="wipe(left)">
                                      <p:cBhvr>
                                        <p:cTn id="12" dur="500"/>
                                        <p:tgtEl>
                                          <p:spTgt spid="172035">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2035">
                                            <p:txEl>
                                              <p:pRg st="0" end="0"/>
                                            </p:txEl>
                                          </p:spTgt>
                                        </p:tgtEl>
                                        <p:attrNameLst>
                                          <p:attrName>style.visibility</p:attrName>
                                        </p:attrNameLst>
                                      </p:cBhvr>
                                      <p:to>
                                        <p:strVal val="visible"/>
                                      </p:to>
                                    </p:set>
                                    <p:animEffect transition="in" filter="wipe(left)">
                                      <p:cBhvr>
                                        <p:cTn id="17" dur="500"/>
                                        <p:tgtEl>
                                          <p:spTgt spid="17203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2035">
                                            <p:txEl>
                                              <p:pRg st="1" end="1"/>
                                            </p:txEl>
                                          </p:spTgt>
                                        </p:tgtEl>
                                        <p:attrNameLst>
                                          <p:attrName>style.visibility</p:attrName>
                                        </p:attrNameLst>
                                      </p:cBhvr>
                                      <p:to>
                                        <p:strVal val="visible"/>
                                      </p:to>
                                    </p:set>
                                    <p:animEffect transition="in" filter="wipe(left)">
                                      <p:cBhvr>
                                        <p:cTn id="22" dur="500"/>
                                        <p:tgtEl>
                                          <p:spTgt spid="172035">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2035">
                                            <p:txEl>
                                              <p:pRg st="2" end="2"/>
                                            </p:txEl>
                                          </p:spTgt>
                                        </p:tgtEl>
                                        <p:attrNameLst>
                                          <p:attrName>style.visibility</p:attrName>
                                        </p:attrNameLst>
                                      </p:cBhvr>
                                      <p:to>
                                        <p:strVal val="visible"/>
                                      </p:to>
                                    </p:set>
                                    <p:animEffect transition="in" filter="wipe(left)">
                                      <p:cBhvr>
                                        <p:cTn id="27" dur="500"/>
                                        <p:tgtEl>
                                          <p:spTgt spid="17203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2035">
                                            <p:txEl>
                                              <p:pRg st="3" end="3"/>
                                            </p:txEl>
                                          </p:spTgt>
                                        </p:tgtEl>
                                        <p:attrNameLst>
                                          <p:attrName>style.visibility</p:attrName>
                                        </p:attrNameLst>
                                      </p:cBhvr>
                                      <p:to>
                                        <p:strVal val="visible"/>
                                      </p:to>
                                    </p:set>
                                    <p:animEffect transition="in" filter="wipe(left)">
                                      <p:cBhvr>
                                        <p:cTn id="32" dur="500"/>
                                        <p:tgtEl>
                                          <p:spTgt spid="17203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2035">
                                            <p:txEl>
                                              <p:pRg st="4" end="4"/>
                                            </p:txEl>
                                          </p:spTgt>
                                        </p:tgtEl>
                                        <p:attrNameLst>
                                          <p:attrName>style.visibility</p:attrName>
                                        </p:attrNameLst>
                                      </p:cBhvr>
                                      <p:to>
                                        <p:strVal val="visible"/>
                                      </p:to>
                                    </p:set>
                                    <p:animEffect transition="in" filter="wipe(left)">
                                      <p:cBhvr>
                                        <p:cTn id="37" dur="500"/>
                                        <p:tgtEl>
                                          <p:spTgt spid="1720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4" grpId="0" animBg="1"/>
      <p:bldP spid="172035"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a:solidFill>
            <a:schemeClr val="accent1">
              <a:lumMod val="20000"/>
              <a:lumOff val="80000"/>
            </a:schemeClr>
          </a:solidFill>
        </p:spPr>
        <p:txBody>
          <a:bodyPr>
            <a:noAutofit/>
          </a:bodyPr>
          <a:lstStyle/>
          <a:p>
            <a:r>
              <a:rPr lang="en-US" sz="2800" b="1" dirty="0"/>
              <a:t>S</a:t>
            </a:r>
            <a:r>
              <a:rPr lang="id-ID" sz="2800" b="1" dirty="0" smtClean="0"/>
              <a:t>kala komparatif</a:t>
            </a:r>
            <a:r>
              <a:rPr lang="en-US" sz="2800" b="1" dirty="0" smtClean="0"/>
              <a:t> </a:t>
            </a:r>
            <a:r>
              <a:rPr lang="id-ID" sz="2800" b="1" i="1" dirty="0" smtClean="0"/>
              <a:t>(comparative</a:t>
            </a:r>
            <a:r>
              <a:rPr lang="en-US" sz="2800" b="1" i="1" dirty="0" smtClean="0"/>
              <a:t> </a:t>
            </a:r>
            <a:r>
              <a:rPr lang="id-ID" sz="2800" b="1" i="1" dirty="0" smtClean="0"/>
              <a:t>scales)</a:t>
            </a:r>
            <a:r>
              <a:rPr lang="en-US" sz="2800" b="1" i="1" dirty="0" smtClean="0"/>
              <a:t> </a:t>
            </a:r>
            <a:r>
              <a:rPr lang="id-ID" sz="2800" b="1" dirty="0" smtClean="0"/>
              <a:t>dan skala </a:t>
            </a:r>
            <a:r>
              <a:rPr lang="en-US" sz="2800" b="1" dirty="0"/>
              <a:t>N</a:t>
            </a:r>
            <a:r>
              <a:rPr lang="id-ID" sz="2800" b="1" dirty="0" smtClean="0"/>
              <a:t>on komparatif</a:t>
            </a:r>
            <a:r>
              <a:rPr lang="id-ID" sz="2800" b="1" i="1" dirty="0" smtClean="0"/>
              <a:t> (noncomparative scales).</a:t>
            </a:r>
            <a:endParaRPr lang="id-ID" sz="2800" b="1" dirty="0"/>
          </a:p>
        </p:txBody>
      </p:sp>
      <p:sp>
        <p:nvSpPr>
          <p:cNvPr id="3" name="Content Placeholder 2"/>
          <p:cNvSpPr>
            <a:spLocks noGrp="1"/>
          </p:cNvSpPr>
          <p:nvPr>
            <p:ph idx="1"/>
          </p:nvPr>
        </p:nvSpPr>
        <p:spPr>
          <a:xfrm>
            <a:off x="457200" y="1600201"/>
            <a:ext cx="8229600" cy="1295399"/>
          </a:xfrm>
          <a:solidFill>
            <a:schemeClr val="bg2">
              <a:lumMod val="90000"/>
            </a:schemeClr>
          </a:solidFill>
        </p:spPr>
        <p:txBody>
          <a:bodyPr>
            <a:normAutofit/>
          </a:bodyPr>
          <a:lstStyle/>
          <a:p>
            <a:pPr marL="0" indent="0">
              <a:buNone/>
            </a:pPr>
            <a:r>
              <a:rPr lang="id-ID" sz="2000" dirty="0"/>
              <a:t>Teknik-teknik penskalaan (pembuatan skala) yang sering dipakai </a:t>
            </a:r>
            <a:r>
              <a:rPr lang="id-ID" sz="2000" dirty="0" smtClean="0"/>
              <a:t>dalam</a:t>
            </a:r>
            <a:r>
              <a:rPr lang="en-US" sz="2000" dirty="0" smtClean="0"/>
              <a:t> </a:t>
            </a:r>
            <a:r>
              <a:rPr lang="id-ID" sz="2000" b="1" dirty="0" smtClean="0"/>
              <a:t>marketing  research</a:t>
            </a:r>
            <a:r>
              <a:rPr lang="en-US" sz="2000" b="1" dirty="0" smtClean="0"/>
              <a:t> </a:t>
            </a:r>
            <a:r>
              <a:rPr lang="id-ID" sz="2000" dirty="0" smtClean="0"/>
              <a:t>dapat </a:t>
            </a:r>
            <a:r>
              <a:rPr lang="id-ID" sz="2000" dirty="0"/>
              <a:t>diklasifikasikan kedalam skala </a:t>
            </a:r>
            <a:r>
              <a:rPr lang="id-ID" sz="2000" dirty="0" smtClean="0"/>
              <a:t>komparatif</a:t>
            </a:r>
            <a:r>
              <a:rPr lang="en-US" sz="2000" dirty="0" smtClean="0"/>
              <a:t> </a:t>
            </a:r>
            <a:r>
              <a:rPr lang="id-ID" sz="2000" i="1" dirty="0" smtClean="0"/>
              <a:t>(comparative</a:t>
            </a:r>
            <a:r>
              <a:rPr lang="en-US" sz="2000" i="1" dirty="0" smtClean="0"/>
              <a:t> </a:t>
            </a:r>
            <a:r>
              <a:rPr lang="id-ID" sz="2000" i="1" dirty="0" smtClean="0"/>
              <a:t>scales)</a:t>
            </a:r>
            <a:r>
              <a:rPr lang="en-US" sz="2000" i="1" dirty="0" smtClean="0"/>
              <a:t> </a:t>
            </a:r>
            <a:r>
              <a:rPr lang="id-ID" sz="2000" dirty="0" smtClean="0"/>
              <a:t>dan </a:t>
            </a:r>
            <a:r>
              <a:rPr lang="id-ID" sz="2000" dirty="0"/>
              <a:t>skala non komparatif</a:t>
            </a:r>
            <a:r>
              <a:rPr lang="id-ID" sz="2000" i="1" dirty="0"/>
              <a:t> (noncomparative scales).</a:t>
            </a:r>
            <a:endParaRPr lang="id-ID"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244" y="2939844"/>
            <a:ext cx="7529052" cy="3644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0651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228600" y="152400"/>
            <a:ext cx="8534400" cy="914400"/>
          </a:xfrm>
          <a:solidFill>
            <a:schemeClr val="tx2">
              <a:lumMod val="10000"/>
            </a:schemeClr>
          </a:solidFill>
        </p:spPr>
        <p:txBody>
          <a:bodyPr>
            <a:normAutofit fontScale="90000"/>
          </a:bodyPr>
          <a:lstStyle/>
          <a:p>
            <a:pPr algn="ctr" eaLnBrk="1" fontAlgn="auto" hangingPunct="1">
              <a:spcAft>
                <a:spcPts val="0"/>
              </a:spcAft>
              <a:defRPr/>
            </a:pPr>
            <a:r>
              <a:rPr lang="en-US" sz="2800" b="1" dirty="0" smtClean="0">
                <a:solidFill>
                  <a:schemeClr val="bg1">
                    <a:lumMod val="95000"/>
                  </a:schemeClr>
                </a:solidFill>
              </a:rPr>
              <a:t>VALIDITAS DAN RELIABILITAS</a:t>
            </a:r>
            <a:br>
              <a:rPr lang="en-US" sz="2800" b="1" dirty="0" smtClean="0">
                <a:solidFill>
                  <a:schemeClr val="bg1">
                    <a:lumMod val="95000"/>
                  </a:schemeClr>
                </a:solidFill>
              </a:rPr>
            </a:br>
            <a:r>
              <a:rPr lang="en-US" sz="2800" b="1" dirty="0" smtClean="0">
                <a:solidFill>
                  <a:schemeClr val="bg1">
                    <a:lumMod val="95000"/>
                  </a:schemeClr>
                </a:solidFill>
              </a:rPr>
              <a:t>INSTRUMEN PENELITIAN</a:t>
            </a:r>
            <a:endParaRPr lang="id-ID" sz="2800" b="1" dirty="0" smtClean="0">
              <a:solidFill>
                <a:schemeClr val="bg1">
                  <a:lumMod val="95000"/>
                </a:schemeClr>
              </a:solidFill>
            </a:endParaRPr>
          </a:p>
        </p:txBody>
      </p:sp>
      <p:sp>
        <p:nvSpPr>
          <p:cNvPr id="148483" name="Rectangle 3"/>
          <p:cNvSpPr>
            <a:spLocks noGrp="1" noChangeArrowheads="1"/>
          </p:cNvSpPr>
          <p:nvPr>
            <p:ph type="body" idx="1"/>
          </p:nvPr>
        </p:nvSpPr>
        <p:spPr>
          <a:xfrm>
            <a:off x="304800" y="1752600"/>
            <a:ext cx="8382000" cy="4343400"/>
          </a:xfrm>
          <a:solidFill>
            <a:schemeClr val="bg2">
              <a:lumMod val="20000"/>
              <a:lumOff val="80000"/>
            </a:schemeClr>
          </a:solidFill>
        </p:spPr>
        <p:txBody>
          <a:bodyPr lIns="182880" tIns="182880">
            <a:normAutofit lnSpcReduction="10000"/>
          </a:bodyPr>
          <a:lstStyle/>
          <a:p>
            <a:pPr eaLnBrk="1" hangingPunct="1">
              <a:lnSpc>
                <a:spcPct val="90000"/>
              </a:lnSpc>
              <a:spcBef>
                <a:spcPts val="1800"/>
              </a:spcBef>
              <a:buClrTx/>
              <a:buFont typeface="Wingdings" panose="05000000000000000000" pitchFamily="2" charset="2"/>
              <a:buChar char="§"/>
            </a:pPr>
            <a:r>
              <a:rPr lang="en-US" altLang="id-ID" dirty="0" smtClean="0">
                <a:solidFill>
                  <a:schemeClr val="bg1">
                    <a:lumMod val="95000"/>
                  </a:schemeClr>
                </a:solidFill>
              </a:rPr>
              <a:t>VALIDITAS  ADALAH </a:t>
            </a:r>
            <a:r>
              <a:rPr lang="en-US" altLang="id-ID" b="1" dirty="0" smtClean="0">
                <a:solidFill>
                  <a:schemeClr val="bg1">
                    <a:lumMod val="95000"/>
                  </a:schemeClr>
                </a:solidFill>
              </a:rPr>
              <a:t>KETEPATAN ALAT UKUR </a:t>
            </a:r>
            <a:r>
              <a:rPr lang="en-US" altLang="id-ID" dirty="0" smtClean="0">
                <a:solidFill>
                  <a:schemeClr val="bg1">
                    <a:lumMod val="95000"/>
                  </a:schemeClr>
                </a:solidFill>
              </a:rPr>
              <a:t>(INSTRUMEN) DALAM MENGUKUR </a:t>
            </a:r>
            <a:r>
              <a:rPr lang="en-US" altLang="id-ID" b="1" dirty="0" smtClean="0">
                <a:solidFill>
                  <a:schemeClr val="bg1">
                    <a:lumMod val="95000"/>
                  </a:schemeClr>
                </a:solidFill>
              </a:rPr>
              <a:t>APA YANG HENDAK DIUKUR</a:t>
            </a:r>
            <a:r>
              <a:rPr lang="en-US" altLang="id-ID" dirty="0" smtClean="0">
                <a:solidFill>
                  <a:schemeClr val="bg1">
                    <a:lumMod val="95000"/>
                  </a:schemeClr>
                </a:solidFill>
              </a:rPr>
              <a:t>. VALIDITAS DAPAT DIUKUR DENGAN :</a:t>
            </a:r>
          </a:p>
          <a:p>
            <a:pPr lvl="1" eaLnBrk="1" hangingPunct="1">
              <a:lnSpc>
                <a:spcPct val="90000"/>
              </a:lnSpc>
              <a:spcBef>
                <a:spcPts val="1800"/>
              </a:spcBef>
              <a:buClrTx/>
              <a:buFont typeface="Wingdings" panose="05000000000000000000" pitchFamily="2" charset="2"/>
              <a:buChar char="Ø"/>
            </a:pPr>
            <a:r>
              <a:rPr lang="en-US" altLang="id-ID" b="1" dirty="0" smtClean="0">
                <a:solidFill>
                  <a:schemeClr val="bg1">
                    <a:lumMod val="95000"/>
                  </a:schemeClr>
                </a:solidFill>
              </a:rPr>
              <a:t>ANALISI FAKTOR </a:t>
            </a:r>
          </a:p>
          <a:p>
            <a:pPr lvl="1" eaLnBrk="1" hangingPunct="1">
              <a:lnSpc>
                <a:spcPct val="90000"/>
              </a:lnSpc>
              <a:spcBef>
                <a:spcPts val="1800"/>
              </a:spcBef>
              <a:buClrTx/>
              <a:buFont typeface="Wingdings" panose="05000000000000000000" pitchFamily="2" charset="2"/>
              <a:buChar char="Ø"/>
            </a:pPr>
            <a:r>
              <a:rPr lang="en-US" altLang="id-ID" dirty="0" smtClean="0">
                <a:solidFill>
                  <a:schemeClr val="bg1">
                    <a:lumMod val="95000"/>
                  </a:schemeClr>
                </a:solidFill>
              </a:rPr>
              <a:t>VALIDITAS INSTRUMEN DITENTUKAN DENGAN </a:t>
            </a:r>
            <a:r>
              <a:rPr lang="en-US" altLang="id-ID" b="1" dirty="0" smtClean="0">
                <a:solidFill>
                  <a:schemeClr val="bg1">
                    <a:lumMod val="95000"/>
                  </a:schemeClr>
                </a:solidFill>
              </a:rPr>
              <a:t>MENGORELASIKAN ANTARA SKOR </a:t>
            </a:r>
            <a:r>
              <a:rPr lang="en-US" altLang="id-ID" dirty="0" smtClean="0">
                <a:solidFill>
                  <a:schemeClr val="bg1">
                    <a:lumMod val="95000"/>
                  </a:schemeClr>
                </a:solidFill>
              </a:rPr>
              <a:t>YANG DIPEROLEH SETIAP BUTIR PERTANYAAN DENGAN SKOR TOTALNYA. </a:t>
            </a:r>
            <a:endParaRPr lang="id-ID" altLang="id-ID" dirty="0" smtClean="0">
              <a:solidFill>
                <a:schemeClr val="bg1">
                  <a:lumMod val="95000"/>
                </a:schemeClr>
              </a:solidFill>
            </a:endParaRPr>
          </a:p>
        </p:txBody>
      </p:sp>
      <p:sp>
        <p:nvSpPr>
          <p:cNvPr id="79876"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6A74ECAF-182E-4F34-928D-09D58EF558BF}" type="slidenum">
              <a:rPr lang="en-US" smtClean="0">
                <a:solidFill>
                  <a:schemeClr val="bg1"/>
                </a:solidFill>
              </a:rPr>
              <a:pPr fontAlgn="base">
                <a:spcBef>
                  <a:spcPct val="0"/>
                </a:spcBef>
                <a:spcAft>
                  <a:spcPct val="0"/>
                </a:spcAft>
                <a:defRPr/>
              </a:pPr>
              <a:t>24</a:t>
            </a:fld>
            <a:endParaRPr lang="en-US" smtClean="0">
              <a:solidFill>
                <a:schemeClr val="bg1"/>
              </a:solidFill>
            </a:endParaRPr>
          </a:p>
        </p:txBody>
      </p:sp>
    </p:spTree>
    <p:extLst>
      <p:ext uri="{BB962C8B-B14F-4D97-AF65-F5344CB8AC3E}">
        <p14:creationId xmlns:p14="http://schemas.microsoft.com/office/powerpoint/2010/main" val="14304861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8482"/>
                                        </p:tgtEl>
                                        <p:attrNameLst>
                                          <p:attrName>style.visibility</p:attrName>
                                        </p:attrNameLst>
                                      </p:cBhvr>
                                      <p:to>
                                        <p:strVal val="visible"/>
                                      </p:to>
                                    </p:set>
                                    <p:anim to="" calcmode="lin" valueType="num">
                                      <p:cBhvr>
                                        <p:cTn id="7" dur="1" fill="hold"/>
                                        <p:tgtEl>
                                          <p:spTgt spid="148482"/>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148483">
                                            <p:bg/>
                                          </p:spTgt>
                                        </p:tgtEl>
                                        <p:attrNameLst>
                                          <p:attrName>style.visibility</p:attrName>
                                        </p:attrNameLst>
                                      </p:cBhvr>
                                      <p:to>
                                        <p:strVal val="visible"/>
                                      </p:to>
                                    </p:set>
                                    <p:anim calcmode="lin" valueType="num">
                                      <p:cBhvr>
                                        <p:cTn id="12" dur="1000" fill="hold"/>
                                        <p:tgtEl>
                                          <p:spTgt spid="148483">
                                            <p:bg/>
                                          </p:spTgt>
                                        </p:tgtEl>
                                        <p:attrNameLst>
                                          <p:attrName>ppt_w</p:attrName>
                                        </p:attrNameLst>
                                      </p:cBhvr>
                                      <p:tavLst>
                                        <p:tav tm="0">
                                          <p:val>
                                            <p:fltVal val="0"/>
                                          </p:val>
                                        </p:tav>
                                        <p:tav tm="100000">
                                          <p:val>
                                            <p:strVal val="#ppt_w"/>
                                          </p:val>
                                        </p:tav>
                                      </p:tavLst>
                                    </p:anim>
                                    <p:anim calcmode="lin" valueType="num">
                                      <p:cBhvr>
                                        <p:cTn id="13" dur="1000" fill="hold"/>
                                        <p:tgtEl>
                                          <p:spTgt spid="148483">
                                            <p:bg/>
                                          </p:spTgt>
                                        </p:tgtEl>
                                        <p:attrNameLst>
                                          <p:attrName>ppt_h</p:attrName>
                                        </p:attrNameLst>
                                      </p:cBhvr>
                                      <p:tavLst>
                                        <p:tav tm="0">
                                          <p:val>
                                            <p:fltVal val="0"/>
                                          </p:val>
                                        </p:tav>
                                        <p:tav tm="100000">
                                          <p:val>
                                            <p:strVal val="#ppt_h"/>
                                          </p:val>
                                        </p:tav>
                                      </p:tavLst>
                                    </p:anim>
                                    <p:anim calcmode="lin" valueType="num">
                                      <p:cBhvr>
                                        <p:cTn id="14" dur="1000" fill="hold"/>
                                        <p:tgtEl>
                                          <p:spTgt spid="148483">
                                            <p:bg/>
                                          </p:spTgt>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48483">
                                            <p:bg/>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grpId="0" nodeType="clickEffect">
                                  <p:stCondLst>
                                    <p:cond delay="0"/>
                                  </p:stCondLst>
                                  <p:childTnLst>
                                    <p:set>
                                      <p:cBhvr>
                                        <p:cTn id="19" dur="1" fill="hold">
                                          <p:stCondLst>
                                            <p:cond delay="0"/>
                                          </p:stCondLst>
                                        </p:cTn>
                                        <p:tgtEl>
                                          <p:spTgt spid="148483">
                                            <p:txEl>
                                              <p:pRg st="0" end="0"/>
                                            </p:txEl>
                                          </p:spTgt>
                                        </p:tgtEl>
                                        <p:attrNameLst>
                                          <p:attrName>style.visibility</p:attrName>
                                        </p:attrNameLst>
                                      </p:cBhvr>
                                      <p:to>
                                        <p:strVal val="visible"/>
                                      </p:to>
                                    </p:set>
                                    <p:anim calcmode="lin" valueType="num">
                                      <p:cBhvr>
                                        <p:cTn id="20" dur="1000" fill="hold"/>
                                        <p:tgtEl>
                                          <p:spTgt spid="148483">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148483">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14848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148483">
                                            <p:txEl>
                                              <p:pRg st="0" end="0"/>
                                            </p:txEl>
                                          </p:spTgt>
                                        </p:tgtEl>
                                        <p:attrNameLst>
                                          <p:attrName>ppt_y</p:attrName>
                                        </p:attrNameLst>
                                      </p:cBhvr>
                                      <p:tavLst>
                                        <p:tav tm="0" fmla="#ppt_y+(sin(-2*pi*(1-$))*-#ppt_x+cos(-2*pi*(1-$))*(1-#ppt_y))*(1-$)">
                                          <p:val>
                                            <p:fltVal val="0"/>
                                          </p:val>
                                        </p:tav>
                                        <p:tav tm="100000">
                                          <p:val>
                                            <p:fltVal val="1"/>
                                          </p:val>
                                        </p:tav>
                                      </p:tavLst>
                                    </p:anim>
                                  </p:childTnLst>
                                </p:cTn>
                              </p:par>
                              <p:par>
                                <p:cTn id="24" presetID="15" presetClass="entr" presetSubtype="0" fill="hold" grpId="0" nodeType="withEffect">
                                  <p:stCondLst>
                                    <p:cond delay="0"/>
                                  </p:stCondLst>
                                  <p:childTnLst>
                                    <p:set>
                                      <p:cBhvr>
                                        <p:cTn id="25" dur="1" fill="hold">
                                          <p:stCondLst>
                                            <p:cond delay="0"/>
                                          </p:stCondLst>
                                        </p:cTn>
                                        <p:tgtEl>
                                          <p:spTgt spid="148483">
                                            <p:txEl>
                                              <p:pRg st="1" end="1"/>
                                            </p:txEl>
                                          </p:spTgt>
                                        </p:tgtEl>
                                        <p:attrNameLst>
                                          <p:attrName>style.visibility</p:attrName>
                                        </p:attrNameLst>
                                      </p:cBhvr>
                                      <p:to>
                                        <p:strVal val="visible"/>
                                      </p:to>
                                    </p:set>
                                    <p:anim calcmode="lin" valueType="num">
                                      <p:cBhvr>
                                        <p:cTn id="26" dur="1000" fill="hold"/>
                                        <p:tgtEl>
                                          <p:spTgt spid="148483">
                                            <p:txEl>
                                              <p:pRg st="1" end="1"/>
                                            </p:txEl>
                                          </p:spTgt>
                                        </p:tgtEl>
                                        <p:attrNameLst>
                                          <p:attrName>ppt_w</p:attrName>
                                        </p:attrNameLst>
                                      </p:cBhvr>
                                      <p:tavLst>
                                        <p:tav tm="0">
                                          <p:val>
                                            <p:fltVal val="0"/>
                                          </p:val>
                                        </p:tav>
                                        <p:tav tm="100000">
                                          <p:val>
                                            <p:strVal val="#ppt_w"/>
                                          </p:val>
                                        </p:tav>
                                      </p:tavLst>
                                    </p:anim>
                                    <p:anim calcmode="lin" valueType="num">
                                      <p:cBhvr>
                                        <p:cTn id="27" dur="1000" fill="hold"/>
                                        <p:tgtEl>
                                          <p:spTgt spid="148483">
                                            <p:txEl>
                                              <p:pRg st="1" end="1"/>
                                            </p:txEl>
                                          </p:spTgt>
                                        </p:tgtEl>
                                        <p:attrNameLst>
                                          <p:attrName>ppt_h</p:attrName>
                                        </p:attrNameLst>
                                      </p:cBhvr>
                                      <p:tavLst>
                                        <p:tav tm="0">
                                          <p:val>
                                            <p:fltVal val="0"/>
                                          </p:val>
                                        </p:tav>
                                        <p:tav tm="100000">
                                          <p:val>
                                            <p:strVal val="#ppt_h"/>
                                          </p:val>
                                        </p:tav>
                                      </p:tavLst>
                                    </p:anim>
                                    <p:anim calcmode="lin" valueType="num">
                                      <p:cBhvr>
                                        <p:cTn id="28" dur="1000" fill="hold"/>
                                        <p:tgtEl>
                                          <p:spTgt spid="14848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148483">
                                            <p:txEl>
                                              <p:pRg st="1" end="1"/>
                                            </p:txEl>
                                          </p:spTgt>
                                        </p:tgtEl>
                                        <p:attrNameLst>
                                          <p:attrName>ppt_y</p:attrName>
                                        </p:attrNameLst>
                                      </p:cBhvr>
                                      <p:tavLst>
                                        <p:tav tm="0" fmla="#ppt_y+(sin(-2*pi*(1-$))*-#ppt_x+cos(-2*pi*(1-$))*(1-#ppt_y))*(1-$)">
                                          <p:val>
                                            <p:fltVal val="0"/>
                                          </p:val>
                                        </p:tav>
                                        <p:tav tm="100000">
                                          <p:val>
                                            <p:fltVal val="1"/>
                                          </p:val>
                                        </p:tav>
                                      </p:tavLst>
                                    </p:anim>
                                  </p:childTnLst>
                                </p:cTn>
                              </p:par>
                              <p:par>
                                <p:cTn id="30" presetID="15" presetClass="entr" presetSubtype="0" fill="hold" grpId="0" nodeType="withEffect">
                                  <p:stCondLst>
                                    <p:cond delay="0"/>
                                  </p:stCondLst>
                                  <p:childTnLst>
                                    <p:set>
                                      <p:cBhvr>
                                        <p:cTn id="31" dur="1" fill="hold">
                                          <p:stCondLst>
                                            <p:cond delay="0"/>
                                          </p:stCondLst>
                                        </p:cTn>
                                        <p:tgtEl>
                                          <p:spTgt spid="148483">
                                            <p:txEl>
                                              <p:pRg st="2" end="2"/>
                                            </p:txEl>
                                          </p:spTgt>
                                        </p:tgtEl>
                                        <p:attrNameLst>
                                          <p:attrName>style.visibility</p:attrName>
                                        </p:attrNameLst>
                                      </p:cBhvr>
                                      <p:to>
                                        <p:strVal val="visible"/>
                                      </p:to>
                                    </p:set>
                                    <p:anim calcmode="lin" valueType="num">
                                      <p:cBhvr>
                                        <p:cTn id="32" dur="1000" fill="hold"/>
                                        <p:tgtEl>
                                          <p:spTgt spid="148483">
                                            <p:txEl>
                                              <p:pRg st="2" end="2"/>
                                            </p:txEl>
                                          </p:spTgt>
                                        </p:tgtEl>
                                        <p:attrNameLst>
                                          <p:attrName>ppt_w</p:attrName>
                                        </p:attrNameLst>
                                      </p:cBhvr>
                                      <p:tavLst>
                                        <p:tav tm="0">
                                          <p:val>
                                            <p:fltVal val="0"/>
                                          </p:val>
                                        </p:tav>
                                        <p:tav tm="100000">
                                          <p:val>
                                            <p:strVal val="#ppt_w"/>
                                          </p:val>
                                        </p:tav>
                                      </p:tavLst>
                                    </p:anim>
                                    <p:anim calcmode="lin" valueType="num">
                                      <p:cBhvr>
                                        <p:cTn id="33" dur="1000" fill="hold"/>
                                        <p:tgtEl>
                                          <p:spTgt spid="148483">
                                            <p:txEl>
                                              <p:pRg st="2" end="2"/>
                                            </p:txEl>
                                          </p:spTgt>
                                        </p:tgtEl>
                                        <p:attrNameLst>
                                          <p:attrName>ppt_h</p:attrName>
                                        </p:attrNameLst>
                                      </p:cBhvr>
                                      <p:tavLst>
                                        <p:tav tm="0">
                                          <p:val>
                                            <p:fltVal val="0"/>
                                          </p:val>
                                        </p:tav>
                                        <p:tav tm="100000">
                                          <p:val>
                                            <p:strVal val="#ppt_h"/>
                                          </p:val>
                                        </p:tav>
                                      </p:tavLst>
                                    </p:anim>
                                    <p:anim calcmode="lin" valueType="num">
                                      <p:cBhvr>
                                        <p:cTn id="34" dur="1000" fill="hold"/>
                                        <p:tgtEl>
                                          <p:spTgt spid="14848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14848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2" grpId="0" animBg="1"/>
      <p:bldP spid="148483"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 name="Rectangle 14"/>
          <p:cNvSpPr/>
          <p:nvPr/>
        </p:nvSpPr>
        <p:spPr>
          <a:xfrm>
            <a:off x="304800" y="1300308"/>
            <a:ext cx="8679431" cy="4933308"/>
          </a:xfrm>
          <a:prstGeom prst="rect">
            <a:avLst/>
          </a:prstGeom>
          <a:solidFill>
            <a:schemeClr val="bg2">
              <a:lumMod val="20000"/>
              <a:lumOff val="80000"/>
            </a:schemeClr>
          </a:solidFill>
          <a:ln>
            <a:solidFill>
              <a:schemeClr val="tx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153604" name="Rectangle 4"/>
          <p:cNvSpPr>
            <a:spLocks noGrp="1" noChangeArrowheads="1"/>
          </p:cNvSpPr>
          <p:nvPr>
            <p:ph type="title"/>
          </p:nvPr>
        </p:nvSpPr>
        <p:spPr>
          <a:xfrm>
            <a:off x="466725" y="1300308"/>
            <a:ext cx="8534400" cy="914400"/>
          </a:xfrm>
        </p:spPr>
        <p:txBody>
          <a:bodyPr>
            <a:normAutofit fontScale="90000"/>
          </a:bodyPr>
          <a:lstStyle/>
          <a:p>
            <a:pPr algn="ctr" eaLnBrk="1" fontAlgn="auto" hangingPunct="1">
              <a:spcAft>
                <a:spcPts val="0"/>
              </a:spcAft>
              <a:defRPr/>
            </a:pPr>
            <a:r>
              <a:rPr lang="en-US" sz="2800" dirty="0" smtClean="0"/>
              <a:t>MODEL YANG DIGUNAKAN ADALAH KORELASI PRODUCT MOMENT</a:t>
            </a:r>
            <a:endParaRPr lang="id-ID" sz="2800" dirty="0" smtClean="0"/>
          </a:p>
        </p:txBody>
      </p:sp>
      <p:grpSp>
        <p:nvGrpSpPr>
          <p:cNvPr id="2" name="Group 12"/>
          <p:cNvGrpSpPr>
            <a:grpSpLocks/>
          </p:cNvGrpSpPr>
          <p:nvPr/>
        </p:nvGrpSpPr>
        <p:grpSpPr bwMode="auto">
          <a:xfrm>
            <a:off x="2655888" y="2463946"/>
            <a:ext cx="4278312" cy="879475"/>
            <a:chOff x="2655888" y="2154284"/>
            <a:chExt cx="4278312" cy="880108"/>
          </a:xfrm>
        </p:grpSpPr>
        <p:sp>
          <p:nvSpPr>
            <p:cNvPr id="5" name="TextBox 4"/>
            <p:cNvSpPr txBox="1"/>
            <p:nvPr/>
          </p:nvSpPr>
          <p:spPr bwMode="auto">
            <a:xfrm>
              <a:off x="2655888" y="2351276"/>
              <a:ext cx="685800" cy="368565"/>
            </a:xfrm>
            <a:prstGeom prst="rect">
              <a:avLst/>
            </a:prstGeom>
            <a:noFill/>
          </p:spPr>
          <p:txBody>
            <a:bodyPr>
              <a:spAutoFit/>
            </a:bodyPr>
            <a:lstStyle/>
            <a:p>
              <a:pPr>
                <a:defRPr/>
              </a:pPr>
              <a:r>
                <a:rPr lang="en-US" dirty="0">
                  <a:latin typeface="+mn-lt"/>
                </a:rPr>
                <a:t>r    =</a:t>
              </a:r>
            </a:p>
          </p:txBody>
        </p:sp>
        <p:sp>
          <p:nvSpPr>
            <p:cNvPr id="6" name="TextBox 5"/>
            <p:cNvSpPr txBox="1"/>
            <p:nvPr/>
          </p:nvSpPr>
          <p:spPr bwMode="auto">
            <a:xfrm>
              <a:off x="3921125" y="2154284"/>
              <a:ext cx="2286000" cy="370153"/>
            </a:xfrm>
            <a:prstGeom prst="rect">
              <a:avLst/>
            </a:prstGeom>
            <a:noFill/>
          </p:spPr>
          <p:txBody>
            <a:bodyPr>
              <a:spAutoFit/>
            </a:bodyPr>
            <a:lstStyle/>
            <a:p>
              <a:pPr algn="ctr">
                <a:defRPr/>
              </a:pPr>
              <a:r>
                <a:rPr lang="en-US" dirty="0">
                  <a:latin typeface="+mn-lt"/>
                </a:rPr>
                <a:t>N (</a:t>
              </a:r>
              <a:r>
                <a:rPr lang="el-GR" dirty="0">
                  <a:latin typeface="+mn-lt"/>
                </a:rPr>
                <a:t>Σ</a:t>
              </a:r>
              <a:r>
                <a:rPr lang="en-US" dirty="0">
                  <a:latin typeface="+mn-lt"/>
                </a:rPr>
                <a:t>XY) </a:t>
              </a:r>
              <a:r>
                <a:rPr lang="el-GR" dirty="0">
                  <a:latin typeface="+mn-lt"/>
                </a:rPr>
                <a:t>−</a:t>
              </a:r>
              <a:r>
                <a:rPr lang="en-US" dirty="0">
                  <a:latin typeface="+mn-lt"/>
                </a:rPr>
                <a:t> (</a:t>
              </a:r>
              <a:r>
                <a:rPr lang="el-GR" dirty="0">
                  <a:latin typeface="+mn-lt"/>
                </a:rPr>
                <a:t>Σ</a:t>
              </a:r>
              <a:r>
                <a:rPr lang="en-US" dirty="0">
                  <a:latin typeface="+mn-lt"/>
                </a:rPr>
                <a:t>X</a:t>
              </a:r>
              <a:r>
                <a:rPr lang="el-GR" dirty="0">
                  <a:latin typeface="+mn-lt"/>
                </a:rPr>
                <a:t> Σ</a:t>
              </a:r>
              <a:r>
                <a:rPr lang="en-US" dirty="0">
                  <a:latin typeface="+mn-lt"/>
                </a:rPr>
                <a:t>Y)</a:t>
              </a:r>
            </a:p>
          </p:txBody>
        </p:sp>
        <p:grpSp>
          <p:nvGrpSpPr>
            <p:cNvPr id="80904" name="Group 10"/>
            <p:cNvGrpSpPr>
              <a:grpSpLocks/>
            </p:cNvGrpSpPr>
            <p:nvPr/>
          </p:nvGrpSpPr>
          <p:grpSpPr bwMode="auto">
            <a:xfrm>
              <a:off x="3234330" y="2557216"/>
              <a:ext cx="3635105" cy="477176"/>
              <a:chOff x="3562350" y="2809875"/>
              <a:chExt cx="3635375" cy="477054"/>
            </a:xfrm>
          </p:grpSpPr>
          <p:sp>
            <p:nvSpPr>
              <p:cNvPr id="7" name="TextBox 6"/>
              <p:cNvSpPr txBox="1"/>
              <p:nvPr/>
            </p:nvSpPr>
            <p:spPr>
              <a:xfrm>
                <a:off x="3561758" y="2810458"/>
                <a:ext cx="457234" cy="476471"/>
              </a:xfrm>
              <a:prstGeom prst="rect">
                <a:avLst/>
              </a:prstGeom>
              <a:noFill/>
            </p:spPr>
            <p:txBody>
              <a:bodyPr>
                <a:spAutoFit/>
              </a:bodyPr>
              <a:lstStyle/>
              <a:p>
                <a:pPr>
                  <a:defRPr/>
                </a:pPr>
                <a:r>
                  <a:rPr lang="en-US" sz="2500" dirty="0">
                    <a:latin typeface="+mn-lt"/>
                  </a:rPr>
                  <a:t>√</a:t>
                </a:r>
              </a:p>
            </p:txBody>
          </p:sp>
          <p:sp>
            <p:nvSpPr>
              <p:cNvPr id="8" name="TextBox 7"/>
              <p:cNvSpPr txBox="1"/>
              <p:nvPr/>
            </p:nvSpPr>
            <p:spPr>
              <a:xfrm>
                <a:off x="3844354" y="2881928"/>
                <a:ext cx="3353049" cy="370059"/>
              </a:xfrm>
              <a:prstGeom prst="rect">
                <a:avLst/>
              </a:prstGeom>
              <a:noFill/>
            </p:spPr>
            <p:txBody>
              <a:bodyPr>
                <a:spAutoFit/>
              </a:bodyPr>
              <a:lstStyle/>
              <a:p>
                <a:pPr algn="ctr">
                  <a:defRPr/>
                </a:pPr>
                <a:r>
                  <a:rPr lang="en-US" dirty="0">
                    <a:latin typeface="+mn-lt"/>
                  </a:rPr>
                  <a:t>[ N </a:t>
                </a:r>
                <a:r>
                  <a:rPr lang="el-GR" dirty="0">
                    <a:latin typeface="+mn-lt"/>
                  </a:rPr>
                  <a:t>Σ</a:t>
                </a:r>
                <a:r>
                  <a:rPr lang="en-US" dirty="0">
                    <a:latin typeface="+mn-lt"/>
                  </a:rPr>
                  <a:t>X</a:t>
                </a:r>
                <a:r>
                  <a:rPr lang="en-US" baseline="30000" dirty="0">
                    <a:latin typeface="+mn-lt"/>
                  </a:rPr>
                  <a:t>2</a:t>
                </a:r>
                <a:r>
                  <a:rPr lang="en-US" dirty="0">
                    <a:latin typeface="+mn-lt"/>
                  </a:rPr>
                  <a:t> </a:t>
                </a:r>
                <a:r>
                  <a:rPr lang="el-GR" dirty="0">
                    <a:latin typeface="+mn-lt"/>
                  </a:rPr>
                  <a:t>−</a:t>
                </a:r>
                <a:r>
                  <a:rPr lang="en-US" dirty="0">
                    <a:latin typeface="+mn-lt"/>
                  </a:rPr>
                  <a:t> (</a:t>
                </a:r>
                <a:r>
                  <a:rPr lang="el-GR" dirty="0">
                    <a:latin typeface="+mn-lt"/>
                  </a:rPr>
                  <a:t>Σ</a:t>
                </a:r>
                <a:r>
                  <a:rPr lang="en-US" dirty="0">
                    <a:latin typeface="+mn-lt"/>
                  </a:rPr>
                  <a:t>X)</a:t>
                </a:r>
                <a:r>
                  <a:rPr lang="en-US" baseline="30000" dirty="0">
                    <a:latin typeface="+mn-lt"/>
                  </a:rPr>
                  <a:t>2</a:t>
                </a:r>
                <a:r>
                  <a:rPr lang="en-US" dirty="0">
                    <a:latin typeface="+mn-lt"/>
                  </a:rPr>
                  <a:t> ] </a:t>
                </a:r>
                <a:r>
                  <a:rPr lang="el-GR" dirty="0">
                    <a:latin typeface="+mn-lt"/>
                  </a:rPr>
                  <a:t>−</a:t>
                </a:r>
                <a:r>
                  <a:rPr lang="en-US" dirty="0">
                    <a:latin typeface="+mn-lt"/>
                  </a:rPr>
                  <a:t> [ N </a:t>
                </a:r>
                <a:r>
                  <a:rPr lang="el-GR" dirty="0">
                    <a:latin typeface="+mn-lt"/>
                  </a:rPr>
                  <a:t>Σ</a:t>
                </a:r>
                <a:r>
                  <a:rPr lang="en-US" dirty="0">
                    <a:latin typeface="+mn-lt"/>
                  </a:rPr>
                  <a:t>Y</a:t>
                </a:r>
                <a:r>
                  <a:rPr lang="en-US" baseline="30000" dirty="0">
                    <a:latin typeface="+mn-lt"/>
                  </a:rPr>
                  <a:t>2</a:t>
                </a:r>
                <a:r>
                  <a:rPr lang="en-US" dirty="0">
                    <a:latin typeface="+mn-lt"/>
                  </a:rPr>
                  <a:t> </a:t>
                </a:r>
                <a:r>
                  <a:rPr lang="el-GR" dirty="0">
                    <a:latin typeface="+mn-lt"/>
                  </a:rPr>
                  <a:t>−</a:t>
                </a:r>
                <a:r>
                  <a:rPr lang="en-US" dirty="0">
                    <a:latin typeface="+mn-lt"/>
                  </a:rPr>
                  <a:t> (</a:t>
                </a:r>
                <a:r>
                  <a:rPr lang="el-GR" dirty="0">
                    <a:latin typeface="+mn-lt"/>
                  </a:rPr>
                  <a:t>Σ</a:t>
                </a:r>
                <a:r>
                  <a:rPr lang="en-US" dirty="0">
                    <a:latin typeface="+mn-lt"/>
                  </a:rPr>
                  <a:t>Y)</a:t>
                </a:r>
                <a:r>
                  <a:rPr lang="en-US" baseline="30000" dirty="0">
                    <a:latin typeface="+mn-lt"/>
                  </a:rPr>
                  <a:t>2</a:t>
                </a:r>
                <a:r>
                  <a:rPr lang="en-US" dirty="0">
                    <a:latin typeface="+mn-lt"/>
                  </a:rPr>
                  <a:t> ]</a:t>
                </a:r>
              </a:p>
            </p:txBody>
          </p:sp>
          <p:cxnSp>
            <p:nvCxnSpPr>
              <p:cNvPr id="10" name="Straight Connector 9"/>
              <p:cNvCxnSpPr/>
              <p:nvPr/>
            </p:nvCxnSpPr>
            <p:spPr>
              <a:xfrm>
                <a:off x="3828478" y="2894634"/>
                <a:ext cx="3353049" cy="158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p:cNvCxnSpPr/>
            <p:nvPr/>
          </p:nvCxnSpPr>
          <p:spPr bwMode="auto">
            <a:xfrm>
              <a:off x="3276600" y="2549856"/>
              <a:ext cx="3657600" cy="1589"/>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685799" y="3681558"/>
            <a:ext cx="8298431" cy="2185214"/>
          </a:xfrm>
          <a:prstGeom prst="rect">
            <a:avLst/>
          </a:prstGeom>
          <a:noFill/>
        </p:spPr>
        <p:txBody>
          <a:bodyPr wrap="square">
            <a:spAutoFit/>
          </a:bodyPr>
          <a:lstStyle/>
          <a:p>
            <a:pPr>
              <a:tabLst>
                <a:tab pos="914400" algn="l"/>
                <a:tab pos="1257300" algn="l"/>
                <a:tab pos="1543050" algn="l"/>
              </a:tabLst>
              <a:defRPr/>
            </a:pPr>
            <a:r>
              <a:rPr lang="en-US" sz="1700" dirty="0" err="1">
                <a:latin typeface="+mn-lt"/>
              </a:rPr>
              <a:t>di</a:t>
            </a:r>
            <a:r>
              <a:rPr lang="en-US" sz="1700" dirty="0">
                <a:latin typeface="+mn-lt"/>
              </a:rPr>
              <a:t> </a:t>
            </a:r>
            <a:r>
              <a:rPr lang="en-US" sz="1700" dirty="0" err="1">
                <a:latin typeface="+mn-lt"/>
              </a:rPr>
              <a:t>mana</a:t>
            </a:r>
            <a:r>
              <a:rPr lang="en-US" sz="1700" dirty="0">
                <a:latin typeface="+mn-lt"/>
              </a:rPr>
              <a:t>	r	=	</a:t>
            </a:r>
            <a:r>
              <a:rPr lang="en-US" sz="1700" dirty="0" err="1">
                <a:latin typeface="+mn-lt"/>
              </a:rPr>
              <a:t>koefisien</a:t>
            </a:r>
            <a:r>
              <a:rPr lang="en-US" sz="1700" dirty="0">
                <a:latin typeface="+mn-lt"/>
              </a:rPr>
              <a:t> </a:t>
            </a:r>
            <a:r>
              <a:rPr lang="en-US" sz="1700" dirty="0" err="1">
                <a:latin typeface="+mn-lt"/>
              </a:rPr>
              <a:t>korelasi</a:t>
            </a:r>
            <a:endParaRPr lang="en-US" sz="1700" dirty="0">
              <a:latin typeface="+mn-lt"/>
            </a:endParaRPr>
          </a:p>
          <a:p>
            <a:pPr>
              <a:tabLst>
                <a:tab pos="914400" algn="l"/>
                <a:tab pos="1257300" algn="l"/>
                <a:tab pos="1543050" algn="l"/>
              </a:tabLst>
              <a:defRPr/>
            </a:pPr>
            <a:r>
              <a:rPr lang="en-US" sz="1700" dirty="0">
                <a:latin typeface="+mn-lt"/>
              </a:rPr>
              <a:t>	X	=	</a:t>
            </a:r>
            <a:r>
              <a:rPr lang="en-US" sz="1700" dirty="0" err="1">
                <a:latin typeface="+mn-lt"/>
              </a:rPr>
              <a:t>skor</a:t>
            </a:r>
            <a:r>
              <a:rPr lang="en-US" sz="1700" dirty="0">
                <a:latin typeface="+mn-lt"/>
              </a:rPr>
              <a:t> </a:t>
            </a:r>
            <a:r>
              <a:rPr lang="en-US" sz="1700" dirty="0" err="1">
                <a:latin typeface="+mn-lt"/>
              </a:rPr>
              <a:t>butir</a:t>
            </a:r>
            <a:endParaRPr lang="en-US" sz="1700" dirty="0">
              <a:latin typeface="+mn-lt"/>
            </a:endParaRPr>
          </a:p>
          <a:p>
            <a:pPr>
              <a:tabLst>
                <a:tab pos="914400" algn="l"/>
                <a:tab pos="1257300" algn="l"/>
                <a:tab pos="1543050" algn="l"/>
              </a:tabLst>
              <a:defRPr/>
            </a:pPr>
            <a:r>
              <a:rPr lang="en-US" sz="1700" dirty="0">
                <a:latin typeface="+mn-lt"/>
              </a:rPr>
              <a:t>	Y	=	</a:t>
            </a:r>
            <a:r>
              <a:rPr lang="en-US" sz="1700" dirty="0" err="1">
                <a:latin typeface="+mn-lt"/>
              </a:rPr>
              <a:t>skor</a:t>
            </a:r>
            <a:r>
              <a:rPr lang="en-US" sz="1700" dirty="0">
                <a:latin typeface="+mn-lt"/>
              </a:rPr>
              <a:t> total </a:t>
            </a:r>
            <a:r>
              <a:rPr lang="en-US" sz="1700" dirty="0" err="1">
                <a:latin typeface="+mn-lt"/>
              </a:rPr>
              <a:t>butir</a:t>
            </a:r>
            <a:endParaRPr lang="en-US" sz="1700" dirty="0">
              <a:latin typeface="+mn-lt"/>
            </a:endParaRPr>
          </a:p>
          <a:p>
            <a:pPr>
              <a:tabLst>
                <a:tab pos="914400" algn="l"/>
                <a:tab pos="1257300" algn="l"/>
                <a:tab pos="1543050" algn="l"/>
              </a:tabLst>
              <a:defRPr/>
            </a:pPr>
            <a:r>
              <a:rPr lang="en-US" sz="1700" dirty="0">
                <a:latin typeface="+mn-lt"/>
              </a:rPr>
              <a:t>	N	=	</a:t>
            </a:r>
            <a:r>
              <a:rPr lang="en-US" sz="1700" dirty="0" err="1">
                <a:latin typeface="+mn-lt"/>
              </a:rPr>
              <a:t>jumlah</a:t>
            </a:r>
            <a:r>
              <a:rPr lang="en-US" sz="1700" dirty="0">
                <a:latin typeface="+mn-lt"/>
              </a:rPr>
              <a:t> </a:t>
            </a:r>
            <a:r>
              <a:rPr lang="en-US" sz="1700" dirty="0" err="1">
                <a:latin typeface="+mn-lt"/>
              </a:rPr>
              <a:t>sampel</a:t>
            </a:r>
            <a:r>
              <a:rPr lang="en-US" sz="1700" dirty="0">
                <a:latin typeface="+mn-lt"/>
              </a:rPr>
              <a:t> (</a:t>
            </a:r>
            <a:r>
              <a:rPr lang="en-US" sz="1700" dirty="0" err="1">
                <a:latin typeface="+mn-lt"/>
              </a:rPr>
              <a:t>responden</a:t>
            </a:r>
            <a:r>
              <a:rPr lang="en-US" sz="1700" dirty="0">
                <a:latin typeface="+mn-lt"/>
              </a:rPr>
              <a:t>)	</a:t>
            </a:r>
          </a:p>
          <a:p>
            <a:pPr>
              <a:defRPr/>
            </a:pPr>
            <a:endParaRPr lang="en-US" sz="1700" dirty="0">
              <a:latin typeface="+mn-lt"/>
            </a:endParaRPr>
          </a:p>
          <a:p>
            <a:pPr>
              <a:defRPr/>
            </a:pPr>
            <a:r>
              <a:rPr lang="id-ID" sz="1700" dirty="0">
                <a:latin typeface="+mn-lt"/>
              </a:rPr>
              <a:t>Selanjutnya, nilai r dibandingkan dengan nilai r tabel </a:t>
            </a:r>
            <a:r>
              <a:rPr lang="en-US" sz="1700" dirty="0" err="1">
                <a:latin typeface="+mn-lt"/>
              </a:rPr>
              <a:t>menggunakan</a:t>
            </a:r>
            <a:r>
              <a:rPr lang="en-US" sz="1700" dirty="0">
                <a:latin typeface="+mn-lt"/>
              </a:rPr>
              <a:t> </a:t>
            </a:r>
            <a:r>
              <a:rPr lang="id-ID" sz="1700" dirty="0">
                <a:latin typeface="+mn-lt"/>
              </a:rPr>
              <a:t>derajat bebas (n</a:t>
            </a:r>
            <a:r>
              <a:rPr lang="en-US" sz="1700" dirty="0">
                <a:latin typeface="+mn-lt"/>
              </a:rPr>
              <a:t> </a:t>
            </a:r>
            <a:r>
              <a:rPr lang="el-GR" sz="1700" dirty="0">
                <a:latin typeface="+mn-lt"/>
              </a:rPr>
              <a:t>−</a:t>
            </a:r>
            <a:r>
              <a:rPr lang="en-US" sz="1700" dirty="0">
                <a:latin typeface="+mn-lt"/>
              </a:rPr>
              <a:t> </a:t>
            </a:r>
            <a:r>
              <a:rPr lang="id-ID" sz="1700" dirty="0">
                <a:latin typeface="+mn-lt"/>
              </a:rPr>
              <a:t>2). Jika nilai r hasil perhitungan lebih besar daripada nilai r dalam tabel pada alfa tertentu</a:t>
            </a:r>
            <a:r>
              <a:rPr lang="en-US" sz="1700" dirty="0">
                <a:latin typeface="+mn-lt"/>
              </a:rPr>
              <a:t> </a:t>
            </a:r>
            <a:r>
              <a:rPr lang="id-ID" sz="1700" dirty="0">
                <a:latin typeface="+mn-lt"/>
              </a:rPr>
              <a:t>maka berarti signifikan sehingga disimpulkan bahwa butir pertanyaan atau pernyataan itu valid.</a:t>
            </a:r>
            <a:endParaRPr lang="en-US" sz="1700" dirty="0">
              <a:latin typeface="+mn-lt"/>
            </a:endParaRPr>
          </a:p>
        </p:txBody>
      </p:sp>
      <p:sp>
        <p:nvSpPr>
          <p:cNvPr id="3" name="Rectangle 2"/>
          <p:cNvSpPr/>
          <p:nvPr/>
        </p:nvSpPr>
        <p:spPr>
          <a:xfrm>
            <a:off x="609600" y="228600"/>
            <a:ext cx="4583113" cy="461665"/>
          </a:xfrm>
          <a:prstGeom prst="rect">
            <a:avLst/>
          </a:prstGeom>
          <a:solidFill>
            <a:schemeClr val="accent5">
              <a:lumMod val="60000"/>
              <a:lumOff val="40000"/>
            </a:schemeClr>
          </a:solidFill>
        </p:spPr>
        <p:txBody>
          <a:bodyPr wrap="square">
            <a:spAutoFit/>
          </a:bodyPr>
          <a:lstStyle/>
          <a:p>
            <a:r>
              <a:rPr lang="en-US" altLang="id-ID" sz="2400" b="1" dirty="0" smtClean="0"/>
              <a:t>VALIDITAS INSTRUMEN</a:t>
            </a:r>
            <a:endParaRPr lang="id-ID" sz="2400" b="1" dirty="0"/>
          </a:p>
        </p:txBody>
      </p:sp>
    </p:spTree>
    <p:extLst>
      <p:ext uri="{BB962C8B-B14F-4D97-AF65-F5344CB8AC3E}">
        <p14:creationId xmlns:p14="http://schemas.microsoft.com/office/powerpoint/2010/main" val="1026413646"/>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53604"/>
                                        </p:tgtEl>
                                        <p:attrNameLst>
                                          <p:attrName>style.visibility</p:attrName>
                                        </p:attrNameLst>
                                      </p:cBhvr>
                                      <p:to>
                                        <p:strVal val="visible"/>
                                      </p:to>
                                    </p:set>
                                    <p:animEffect transition="in" filter="fade">
                                      <p:cBhvr>
                                        <p:cTn id="7" dur="1000"/>
                                        <p:tgtEl>
                                          <p:spTgt spid="153604"/>
                                        </p:tgtEl>
                                      </p:cBhvr>
                                    </p:animEffect>
                                    <p:anim calcmode="lin" valueType="num">
                                      <p:cBhvr>
                                        <p:cTn id="8" dur="1000" fill="hold"/>
                                        <p:tgtEl>
                                          <p:spTgt spid="153604"/>
                                        </p:tgtEl>
                                        <p:attrNameLst>
                                          <p:attrName>ppt_x</p:attrName>
                                        </p:attrNameLst>
                                      </p:cBhvr>
                                      <p:tavLst>
                                        <p:tav tm="0">
                                          <p:val>
                                            <p:strVal val="#ppt_x"/>
                                          </p:val>
                                        </p:tav>
                                        <p:tav tm="100000">
                                          <p:val>
                                            <p:strVal val="#ppt_x"/>
                                          </p:val>
                                        </p:tav>
                                      </p:tavLst>
                                    </p:anim>
                                    <p:anim calcmode="lin" valueType="num">
                                      <p:cBhvr>
                                        <p:cTn id="9" dur="898" decel="100000" fill="hold"/>
                                        <p:tgtEl>
                                          <p:spTgt spid="153604"/>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15360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26E3132D-248F-4918-B44A-6FF2964EBC66}" type="slidenum">
              <a:rPr lang="en-US" smtClean="0"/>
              <a:pPr fontAlgn="base">
                <a:spcBef>
                  <a:spcPct val="0"/>
                </a:spcBef>
                <a:spcAft>
                  <a:spcPct val="0"/>
                </a:spcAft>
                <a:defRPr/>
              </a:pPr>
              <a:t>26</a:t>
            </a:fld>
            <a:endParaRPr lang="en-US" smtClean="0"/>
          </a:p>
        </p:txBody>
      </p:sp>
      <p:sp>
        <p:nvSpPr>
          <p:cNvPr id="81923" name="TextBox 2"/>
          <p:cNvSpPr txBox="1">
            <a:spLocks noChangeArrowheads="1"/>
          </p:cNvSpPr>
          <p:nvPr/>
        </p:nvSpPr>
        <p:spPr bwMode="auto">
          <a:xfrm>
            <a:off x="555625" y="171450"/>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eaLnBrk="1" hangingPunct="1">
              <a:spcBef>
                <a:spcPct val="0"/>
              </a:spcBef>
              <a:buClrTx/>
              <a:buSzTx/>
              <a:buFontTx/>
              <a:buNone/>
            </a:pPr>
            <a:r>
              <a:rPr lang="en-US" altLang="id-ID" sz="1600" b="1">
                <a:solidFill>
                  <a:schemeClr val="bg1"/>
                </a:solidFill>
              </a:rPr>
              <a:t>CONTOH PERHITUNGAN VALIDITAS</a:t>
            </a:r>
          </a:p>
          <a:p>
            <a:pPr eaLnBrk="1" hangingPunct="1">
              <a:spcBef>
                <a:spcPct val="0"/>
              </a:spcBef>
              <a:buClrTx/>
              <a:buSzTx/>
              <a:buFontTx/>
              <a:buNone/>
            </a:pPr>
            <a:r>
              <a:rPr lang="en-US" altLang="id-ID" sz="1600" b="1">
                <a:solidFill>
                  <a:schemeClr val="bg1"/>
                </a:solidFill>
              </a:rPr>
              <a:t>Tabel: Rekapitulasi Jawaban Responden terhadap Variabel Prestasi Kerja </a:t>
            </a:r>
          </a:p>
        </p:txBody>
      </p:sp>
      <p:graphicFrame>
        <p:nvGraphicFramePr>
          <p:cNvPr id="12" name="Table 11"/>
          <p:cNvGraphicFramePr>
            <a:graphicFrameLocks noGrp="1"/>
          </p:cNvGraphicFramePr>
          <p:nvPr>
            <p:extLst>
              <p:ext uri="{D42A27DB-BD31-4B8C-83A1-F6EECF244321}">
                <p14:modId xmlns:p14="http://schemas.microsoft.com/office/powerpoint/2010/main" val="28246993"/>
              </p:ext>
            </p:extLst>
          </p:nvPr>
        </p:nvGraphicFramePr>
        <p:xfrm>
          <a:off x="663573" y="849310"/>
          <a:ext cx="8099426" cy="5762627"/>
        </p:xfrm>
        <a:graphic>
          <a:graphicData uri="http://schemas.openxmlformats.org/drawingml/2006/table">
            <a:tbl>
              <a:tblPr firstRow="1" firstCol="1">
                <a:tableStyleId>{6E25E649-3F16-4E02-A733-19D2CDBF48F0}</a:tableStyleId>
              </a:tblPr>
              <a:tblGrid>
                <a:gridCol w="1133085"/>
                <a:gridCol w="377399"/>
                <a:gridCol w="377399"/>
                <a:gridCol w="377399"/>
                <a:gridCol w="377399"/>
                <a:gridCol w="377399"/>
                <a:gridCol w="377399"/>
                <a:gridCol w="377399"/>
                <a:gridCol w="377399"/>
                <a:gridCol w="377399"/>
                <a:gridCol w="377399"/>
                <a:gridCol w="377399"/>
                <a:gridCol w="377399"/>
                <a:gridCol w="377399"/>
                <a:gridCol w="377399"/>
                <a:gridCol w="377399"/>
                <a:gridCol w="377399"/>
                <a:gridCol w="927957"/>
              </a:tblGrid>
              <a:tr h="250549">
                <a:tc rowSpan="2">
                  <a:txBody>
                    <a:bodyPr/>
                    <a:lstStyle/>
                    <a:p>
                      <a:pPr algn="ctr">
                        <a:spcAft>
                          <a:spcPts val="0"/>
                        </a:spcAft>
                      </a:pPr>
                      <a:r>
                        <a:rPr lang="en-US" sz="1200" dirty="0" err="1"/>
                        <a:t>Responden</a:t>
                      </a:r>
                      <a:endParaRPr lang="en-US" sz="1200" dirty="0">
                        <a:solidFill>
                          <a:schemeClr val="bg1"/>
                        </a:solidFill>
                        <a:latin typeface="Tahoma" pitchFamily="34" charset="0"/>
                        <a:ea typeface="Calibri"/>
                        <a:cs typeface="Tahoma" pitchFamily="34" charset="0"/>
                      </a:endParaRPr>
                    </a:p>
                  </a:txBody>
                  <a:tcPr marL="45723" marR="45723" marT="27418" marB="27418" anchor="b">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gridSpan="16">
                  <a:txBody>
                    <a:bodyPr/>
                    <a:lstStyle/>
                    <a:p>
                      <a:pPr algn="ctr">
                        <a:spcAft>
                          <a:spcPts val="0"/>
                        </a:spcAft>
                      </a:pPr>
                      <a:r>
                        <a:rPr lang="en-US" sz="1200" dirty="0" err="1"/>
                        <a:t>Skor</a:t>
                      </a:r>
                      <a:r>
                        <a:rPr lang="en-US" sz="1200" dirty="0"/>
                        <a:t> </a:t>
                      </a:r>
                      <a:r>
                        <a:rPr lang="en-US" sz="1200" dirty="0" err="1"/>
                        <a:t>Butir</a:t>
                      </a:r>
                      <a:r>
                        <a:rPr lang="en-US" sz="1200" dirty="0"/>
                        <a:t> </a:t>
                      </a:r>
                      <a:r>
                        <a:rPr lang="en-US" sz="1200" dirty="0" err="1"/>
                        <a:t>Kuesioner</a:t>
                      </a:r>
                      <a:endParaRPr lang="en-US" sz="1200" dirty="0">
                        <a:solidFill>
                          <a:schemeClr val="bg1"/>
                        </a:solidFill>
                        <a:latin typeface="Tahoma" pitchFamily="34" charset="0"/>
                        <a:ea typeface="Calibri"/>
                        <a:cs typeface="Tahoma" pitchFamily="34" charset="0"/>
                      </a:endParaRPr>
                    </a:p>
                  </a:txBody>
                  <a:tcPr marL="45723" marR="45723" marT="27418" marB="2741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a:spcAft>
                          <a:spcPts val="0"/>
                        </a:spcAft>
                      </a:pPr>
                      <a:r>
                        <a:rPr lang="en-US" sz="1200" dirty="0" err="1"/>
                        <a:t>Skor</a:t>
                      </a:r>
                      <a:r>
                        <a:rPr lang="en-US" sz="1200" dirty="0"/>
                        <a:t> Total</a:t>
                      </a:r>
                      <a:endParaRPr lang="en-US" sz="1200" dirty="0">
                        <a:solidFill>
                          <a:schemeClr val="bg1"/>
                        </a:solidFill>
                        <a:latin typeface="Tahoma" pitchFamily="34" charset="0"/>
                        <a:ea typeface="Calibri"/>
                        <a:cs typeface="Tahoma" pitchFamily="34" charset="0"/>
                      </a:endParaRPr>
                    </a:p>
                  </a:txBody>
                  <a:tcPr marL="45723" marR="45723" marT="27418" marB="27418" anchor="b">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r>
              <a:tr h="250549">
                <a:tc vMerge="1">
                  <a:txBody>
                    <a:bodyPr/>
                    <a:lstStyle/>
                    <a:p>
                      <a:endParaRPr lang="en-US"/>
                    </a:p>
                  </a:txBody>
                  <a:tcPr/>
                </a:tc>
                <a:tc>
                  <a:txBody>
                    <a:bodyPr/>
                    <a:lstStyle/>
                    <a:p>
                      <a:pPr algn="ctr">
                        <a:spcAft>
                          <a:spcPts val="0"/>
                        </a:spcAft>
                      </a:pPr>
                      <a:r>
                        <a:rPr lang="en-US" sz="1200" dirty="0"/>
                        <a:t>1</a:t>
                      </a:r>
                      <a:endParaRPr lang="en-US" sz="1200" dirty="0">
                        <a:solidFill>
                          <a:schemeClr val="bg1"/>
                        </a:solidFill>
                        <a:latin typeface="Tahoma" pitchFamily="34" charset="0"/>
                        <a:ea typeface="Calibri"/>
                        <a:cs typeface="Tahoma" pitchFamily="34" charset="0"/>
                      </a:endParaRPr>
                    </a:p>
                  </a:txBody>
                  <a:tcPr marL="45723" marR="45723" marT="27418" marB="27418" anchor="b">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2</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6</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7</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8</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9</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10</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11</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12</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13</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14</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15</a:t>
                      </a:r>
                      <a:endParaRPr lang="en-US" sz="1200" dirty="0">
                        <a:solidFill>
                          <a:schemeClr val="bg1"/>
                        </a:solidFill>
                        <a:latin typeface="Tahoma" pitchFamily="34" charset="0"/>
                        <a:ea typeface="Calibri"/>
                        <a:cs typeface="Tahoma" pitchFamily="34" charset="0"/>
                      </a:endParaRPr>
                    </a:p>
                  </a:txBody>
                  <a:tcPr marL="45723" marR="45723" marT="27418" marB="27418"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16</a:t>
                      </a:r>
                      <a:endParaRPr lang="en-US" sz="1200" dirty="0">
                        <a:solidFill>
                          <a:schemeClr val="bg1"/>
                        </a:solidFill>
                        <a:latin typeface="Tahoma" pitchFamily="34" charset="0"/>
                        <a:ea typeface="Calibri"/>
                        <a:cs typeface="Tahoma" pitchFamily="34" charset="0"/>
                      </a:endParaRPr>
                    </a:p>
                  </a:txBody>
                  <a:tcPr marL="45723" marR="45723" marT="27418" marB="27418" anchor="b">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vMerge="1">
                  <a:txBody>
                    <a:bodyPr/>
                    <a:lstStyle/>
                    <a:p>
                      <a:endParaRPr lang="en-US"/>
                    </a:p>
                  </a:txBody>
                  <a:tcPr/>
                </a:tc>
              </a:tr>
              <a:tr h="250549">
                <a:tc>
                  <a:txBody>
                    <a:bodyPr/>
                    <a:lstStyle/>
                    <a:p>
                      <a:pPr algn="ctr">
                        <a:spcAft>
                          <a:spcPts val="0"/>
                        </a:spcAft>
                      </a:pPr>
                      <a:r>
                        <a:rPr lang="en-US" sz="1200" dirty="0"/>
                        <a:t>1</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74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dirty="0"/>
                        <a:t>2</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47</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76</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62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6</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74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7</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2</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8</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72</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9</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58</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10</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78</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11</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12</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58</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13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64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14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69</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15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80</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16</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69</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17</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80</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18</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58</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19</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56</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a:t>20</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66</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0549">
                <a:tc>
                  <a:txBody>
                    <a:bodyPr/>
                    <a:lstStyle/>
                    <a:p>
                      <a:pPr algn="ctr">
                        <a:spcAft>
                          <a:spcPts val="0"/>
                        </a:spcAft>
                      </a:pPr>
                      <a:r>
                        <a:rPr lang="en-US" sz="1200" dirty="0"/>
                        <a:t>21</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59</a:t>
                      </a:r>
                      <a:endParaRPr lang="en-US" sz="1200" dirty="0">
                        <a:solidFill>
                          <a:schemeClr val="bg1"/>
                        </a:solidFill>
                        <a:latin typeface="Tahoma" pitchFamily="34" charset="0"/>
                        <a:ea typeface="Calibri"/>
                        <a:cs typeface="Tahoma" pitchFamily="34" charset="0"/>
                      </a:endParaRPr>
                    </a:p>
                  </a:txBody>
                  <a:tcPr marL="45723" marR="45723" marT="27418" marB="2741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bl>
          </a:graphicData>
        </a:graphic>
      </p:graphicFrame>
      <p:sp>
        <p:nvSpPr>
          <p:cNvPr id="82345" name="TextBox 4"/>
          <p:cNvSpPr txBox="1">
            <a:spLocks noChangeArrowheads="1"/>
          </p:cNvSpPr>
          <p:nvPr/>
        </p:nvSpPr>
        <p:spPr bwMode="auto">
          <a:xfrm>
            <a:off x="6411913" y="6335713"/>
            <a:ext cx="2209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algn="r" eaLnBrk="1" hangingPunct="1">
              <a:spcBef>
                <a:spcPct val="0"/>
              </a:spcBef>
              <a:buClrTx/>
              <a:buSzTx/>
              <a:buFontTx/>
              <a:buNone/>
            </a:pPr>
            <a:r>
              <a:rPr lang="en-US" altLang="id-ID" sz="1200">
                <a:latin typeface="Tahoma" pitchFamily="34" charset="0"/>
                <a:cs typeface="Tahoma" pitchFamily="34" charset="0"/>
              </a:rPr>
              <a:t>(</a:t>
            </a:r>
            <a:r>
              <a:rPr lang="en-US" altLang="id-ID" sz="1200" i="1">
                <a:latin typeface="Tahoma" pitchFamily="34" charset="0"/>
                <a:cs typeface="Tahoma" pitchFamily="34" charset="0"/>
              </a:rPr>
              <a:t>bersambung</a:t>
            </a:r>
            <a:r>
              <a:rPr lang="en-US" altLang="id-ID" sz="1200">
                <a:latin typeface="Tahoma" pitchFamily="34" charset="0"/>
                <a:cs typeface="Tahoma" pitchFamily="34" charset="0"/>
              </a:rPr>
              <a:t>)</a:t>
            </a:r>
          </a:p>
        </p:txBody>
      </p:sp>
    </p:spTree>
    <p:extLst>
      <p:ext uri="{BB962C8B-B14F-4D97-AF65-F5344CB8AC3E}">
        <p14:creationId xmlns:p14="http://schemas.microsoft.com/office/powerpoint/2010/main" val="1805807189"/>
      </p:ext>
    </p:extLst>
  </p:cSld>
  <p:clrMapOvr>
    <a:masterClrMapping/>
  </p:clrMapOvr>
  <p:transition spd="slow">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D3775737-8313-4F62-B460-91ED7E7F493A}" type="slidenum">
              <a:rPr lang="en-US" smtClean="0"/>
              <a:pPr fontAlgn="base">
                <a:spcBef>
                  <a:spcPct val="0"/>
                </a:spcBef>
                <a:spcAft>
                  <a:spcPct val="0"/>
                </a:spcAft>
                <a:defRPr/>
              </a:pPr>
              <a:t>27</a:t>
            </a:fld>
            <a:endParaRPr lang="en-US" smtClean="0"/>
          </a:p>
        </p:txBody>
      </p:sp>
      <p:sp>
        <p:nvSpPr>
          <p:cNvPr id="82947" name="TextBox 2"/>
          <p:cNvSpPr txBox="1">
            <a:spLocks noChangeArrowheads="1"/>
          </p:cNvSpPr>
          <p:nvPr/>
        </p:nvSpPr>
        <p:spPr bwMode="auto">
          <a:xfrm>
            <a:off x="555625" y="171450"/>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eaLnBrk="1" hangingPunct="1">
              <a:spcBef>
                <a:spcPct val="0"/>
              </a:spcBef>
              <a:buClrTx/>
              <a:buSzTx/>
              <a:buFontTx/>
              <a:buNone/>
            </a:pPr>
            <a:endParaRPr lang="en-US" altLang="id-ID" sz="1600" b="1"/>
          </a:p>
          <a:p>
            <a:pPr eaLnBrk="1" hangingPunct="1">
              <a:spcBef>
                <a:spcPct val="0"/>
              </a:spcBef>
              <a:buClrTx/>
              <a:buSzTx/>
              <a:buFontTx/>
              <a:buNone/>
            </a:pPr>
            <a:r>
              <a:rPr lang="en-US" altLang="id-ID" sz="1600" b="1"/>
              <a:t>Tabel: (</a:t>
            </a:r>
            <a:r>
              <a:rPr lang="en-US" altLang="id-ID" sz="1600" b="1" i="1"/>
              <a:t>lanjutan</a:t>
            </a:r>
            <a:r>
              <a:rPr lang="en-US" altLang="id-ID" sz="1600" b="1"/>
              <a:t>)  Rekapitulasi Jawaban Responden terhadap Variabel Prestasi Kerja</a:t>
            </a:r>
          </a:p>
        </p:txBody>
      </p:sp>
      <p:graphicFrame>
        <p:nvGraphicFramePr>
          <p:cNvPr id="12" name="Table 11"/>
          <p:cNvGraphicFramePr>
            <a:graphicFrameLocks noGrp="1"/>
          </p:cNvGraphicFramePr>
          <p:nvPr>
            <p:extLst>
              <p:ext uri="{D42A27DB-BD31-4B8C-83A1-F6EECF244321}">
                <p14:modId xmlns:p14="http://schemas.microsoft.com/office/powerpoint/2010/main" val="1247235997"/>
              </p:ext>
            </p:extLst>
          </p:nvPr>
        </p:nvGraphicFramePr>
        <p:xfrm>
          <a:off x="663576" y="1365487"/>
          <a:ext cx="8251823" cy="4120912"/>
        </p:xfrm>
        <a:graphic>
          <a:graphicData uri="http://schemas.openxmlformats.org/drawingml/2006/table">
            <a:tbl>
              <a:tblPr firstRow="1" firstCol="1">
                <a:tableStyleId>{6E25E649-3F16-4E02-A733-19D2CDBF48F0}</a:tableStyleId>
              </a:tblPr>
              <a:tblGrid>
                <a:gridCol w="1154405"/>
                <a:gridCol w="384500"/>
                <a:gridCol w="384500"/>
                <a:gridCol w="384500"/>
                <a:gridCol w="384500"/>
                <a:gridCol w="384500"/>
                <a:gridCol w="384500"/>
                <a:gridCol w="384500"/>
                <a:gridCol w="384500"/>
                <a:gridCol w="384500"/>
                <a:gridCol w="384500"/>
                <a:gridCol w="384500"/>
                <a:gridCol w="384500"/>
                <a:gridCol w="384500"/>
                <a:gridCol w="384500"/>
                <a:gridCol w="384500"/>
                <a:gridCol w="384500"/>
                <a:gridCol w="945418"/>
              </a:tblGrid>
              <a:tr h="257557">
                <a:tc rowSpan="2">
                  <a:txBody>
                    <a:bodyPr/>
                    <a:lstStyle/>
                    <a:p>
                      <a:pPr algn="ctr">
                        <a:spcAft>
                          <a:spcPts val="0"/>
                        </a:spcAft>
                      </a:pPr>
                      <a:r>
                        <a:rPr lang="en-US" sz="1200" dirty="0" err="1"/>
                        <a:t>Responden</a:t>
                      </a:r>
                      <a:endParaRPr lang="en-US" sz="1200" dirty="0">
                        <a:solidFill>
                          <a:schemeClr val="bg1"/>
                        </a:solidFill>
                        <a:latin typeface="Tahoma" pitchFamily="34" charset="0"/>
                        <a:ea typeface="Calibri"/>
                        <a:cs typeface="Tahoma" pitchFamily="34" charset="0"/>
                      </a:endParaRPr>
                    </a:p>
                  </a:txBody>
                  <a:tcPr marL="45723" marR="45723" marT="27426" marB="27426" anchor="b">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gridSpan="16">
                  <a:txBody>
                    <a:bodyPr/>
                    <a:lstStyle/>
                    <a:p>
                      <a:pPr algn="ctr">
                        <a:spcAft>
                          <a:spcPts val="0"/>
                        </a:spcAft>
                      </a:pPr>
                      <a:r>
                        <a:rPr lang="en-US" sz="1200" dirty="0" err="1"/>
                        <a:t>Skor</a:t>
                      </a:r>
                      <a:r>
                        <a:rPr lang="en-US" sz="1200" dirty="0"/>
                        <a:t> </a:t>
                      </a:r>
                      <a:r>
                        <a:rPr lang="en-US" sz="1200" dirty="0" err="1"/>
                        <a:t>Butir</a:t>
                      </a:r>
                      <a:r>
                        <a:rPr lang="en-US" sz="1200" dirty="0"/>
                        <a:t> </a:t>
                      </a:r>
                      <a:r>
                        <a:rPr lang="en-US" sz="1200" dirty="0" err="1"/>
                        <a:t>Kuesioner</a:t>
                      </a:r>
                      <a:endParaRPr lang="en-US" sz="1200" dirty="0">
                        <a:solidFill>
                          <a:schemeClr val="bg1"/>
                        </a:solidFill>
                        <a:latin typeface="Tahoma" pitchFamily="34" charset="0"/>
                        <a:ea typeface="Calibri"/>
                        <a:cs typeface="Tahoma" pitchFamily="34" charset="0"/>
                      </a:endParaRPr>
                    </a:p>
                  </a:txBody>
                  <a:tcPr marL="45723" marR="45723" marT="27426" marB="27426"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a:spcAft>
                          <a:spcPts val="0"/>
                        </a:spcAft>
                      </a:pPr>
                      <a:r>
                        <a:rPr lang="en-US" sz="1200" dirty="0" err="1"/>
                        <a:t>Skor</a:t>
                      </a:r>
                      <a:r>
                        <a:rPr lang="en-US" sz="1200" dirty="0"/>
                        <a:t> Total</a:t>
                      </a:r>
                      <a:endParaRPr lang="en-US" sz="1200" dirty="0">
                        <a:solidFill>
                          <a:schemeClr val="bg1"/>
                        </a:solidFill>
                        <a:latin typeface="Tahoma" pitchFamily="34" charset="0"/>
                        <a:ea typeface="Calibri"/>
                        <a:cs typeface="Tahoma" pitchFamily="34" charset="0"/>
                      </a:endParaRPr>
                    </a:p>
                  </a:txBody>
                  <a:tcPr marL="45723" marR="45723" marT="27426" marB="27426" anchor="b">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r>
              <a:tr h="257557">
                <a:tc vMerge="1">
                  <a:txBody>
                    <a:bodyPr/>
                    <a:lstStyle/>
                    <a:p>
                      <a:endParaRPr lang="en-US"/>
                    </a:p>
                  </a:txBody>
                  <a:tcPr/>
                </a:tc>
                <a:tc>
                  <a:txBody>
                    <a:bodyPr/>
                    <a:lstStyle/>
                    <a:p>
                      <a:pPr algn="ctr">
                        <a:spcAft>
                          <a:spcPts val="0"/>
                        </a:spcAft>
                      </a:pPr>
                      <a:r>
                        <a:rPr lang="en-US" sz="1200"/>
                        <a:t>1</a:t>
                      </a:r>
                      <a:endParaRPr lang="en-US" sz="1200">
                        <a:solidFill>
                          <a:schemeClr val="bg1"/>
                        </a:solidFill>
                        <a:latin typeface="Tahoma" pitchFamily="34" charset="0"/>
                        <a:ea typeface="Calibri"/>
                        <a:cs typeface="Tahoma" pitchFamily="34" charset="0"/>
                      </a:endParaRPr>
                    </a:p>
                  </a:txBody>
                  <a:tcPr marL="45723" marR="45723" marT="27426" marB="27426" anchor="b">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2</a:t>
                      </a:r>
                      <a:endParaRPr lang="en-US" sz="1200" dirty="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6</a:t>
                      </a:r>
                      <a:endParaRPr lang="en-US" sz="1200" dirty="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7</a:t>
                      </a:r>
                      <a:endParaRPr lang="en-US" sz="1200" dirty="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8</a:t>
                      </a:r>
                      <a:endParaRPr lang="en-US" sz="1200" dirty="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9</a:t>
                      </a:r>
                      <a:endParaRPr lang="en-US" sz="1200" dirty="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10</a:t>
                      </a:r>
                      <a:endParaRPr lang="en-US" sz="1200" dirty="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11</a:t>
                      </a:r>
                      <a:endParaRPr lang="en-US" sz="120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12</a:t>
                      </a:r>
                      <a:endParaRPr lang="en-US" sz="120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13</a:t>
                      </a:r>
                      <a:endParaRPr lang="en-US" sz="1200" dirty="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14</a:t>
                      </a:r>
                      <a:endParaRPr lang="en-US" sz="120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15</a:t>
                      </a:r>
                      <a:endParaRPr lang="en-US" sz="1200">
                        <a:solidFill>
                          <a:schemeClr val="bg1"/>
                        </a:solidFill>
                        <a:latin typeface="Tahoma" pitchFamily="34" charset="0"/>
                        <a:ea typeface="Calibri"/>
                        <a:cs typeface="Tahoma" pitchFamily="34" charset="0"/>
                      </a:endParaRPr>
                    </a:p>
                  </a:txBody>
                  <a:tcPr marL="45723" marR="45723" marT="27426" marB="27426" anchor="b">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16</a:t>
                      </a:r>
                      <a:endParaRPr lang="en-US" sz="1200" dirty="0">
                        <a:solidFill>
                          <a:schemeClr val="bg1"/>
                        </a:solidFill>
                        <a:latin typeface="Tahoma" pitchFamily="34" charset="0"/>
                        <a:ea typeface="Calibri"/>
                        <a:cs typeface="Tahoma" pitchFamily="34" charset="0"/>
                      </a:endParaRPr>
                    </a:p>
                  </a:txBody>
                  <a:tcPr marL="45723" marR="45723" marT="27426" marB="27426" anchor="b">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vMerge="1">
                  <a:txBody>
                    <a:bodyPr/>
                    <a:lstStyle/>
                    <a:p>
                      <a:endParaRPr lang="en-US"/>
                    </a:p>
                  </a:txBody>
                  <a:tcPr/>
                </a:tc>
              </a:tr>
              <a:tr h="257557">
                <a:tc>
                  <a:txBody>
                    <a:bodyPr/>
                    <a:lstStyle/>
                    <a:p>
                      <a:pPr algn="ctr">
                        <a:spcAft>
                          <a:spcPts val="0"/>
                        </a:spcAft>
                      </a:pPr>
                      <a:r>
                        <a:rPr lang="en-US" sz="1200" dirty="0"/>
                        <a:t>22</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74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dirty="0"/>
                        <a:t>23</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64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a:t>24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60</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a:t>25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73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a:t>26</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80</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a:t>27</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59</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a:t>28</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3</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a:t>29</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79</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a:t>30</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70</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a:t>31</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2</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2</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38</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a:t>32</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72</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a:t>33</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76</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a:t>34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64</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57557">
                <a:tc>
                  <a:txBody>
                    <a:bodyPr/>
                    <a:lstStyle/>
                    <a:p>
                      <a:pPr algn="ctr">
                        <a:spcAft>
                          <a:spcPts val="0"/>
                        </a:spcAft>
                      </a:pPr>
                      <a:r>
                        <a:rPr lang="en-US" sz="1200" dirty="0"/>
                        <a:t>35</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5</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a:t>4</a:t>
                      </a:r>
                      <a:endParaRPr lang="en-US" sz="120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sz="1200" dirty="0"/>
                        <a:t>70</a:t>
                      </a:r>
                      <a:endParaRPr lang="en-US" sz="1200" dirty="0">
                        <a:solidFill>
                          <a:schemeClr val="bg1"/>
                        </a:solidFill>
                        <a:latin typeface="Tahoma" pitchFamily="34" charset="0"/>
                        <a:ea typeface="Calibri"/>
                        <a:cs typeface="Tahoma" pitchFamily="34" charset="0"/>
                      </a:endParaRPr>
                    </a:p>
                  </a:txBody>
                  <a:tcPr marL="45723" marR="45723" marT="27426" marB="2742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bl>
          </a:graphicData>
        </a:graphic>
      </p:graphicFrame>
      <p:sp>
        <p:nvSpPr>
          <p:cNvPr id="83243" name="Line 6"/>
          <p:cNvSpPr>
            <a:spLocks noChangeShapeType="1"/>
          </p:cNvSpPr>
          <p:nvPr/>
        </p:nvSpPr>
        <p:spPr bwMode="auto">
          <a:xfrm>
            <a:off x="1955800" y="5813195"/>
            <a:ext cx="644842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83244" name="Line 7"/>
          <p:cNvSpPr>
            <a:spLocks noChangeShapeType="1"/>
          </p:cNvSpPr>
          <p:nvPr/>
        </p:nvSpPr>
        <p:spPr bwMode="auto">
          <a:xfrm flipV="1">
            <a:off x="1955800" y="5584595"/>
            <a:ext cx="0" cy="228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83245" name="Line 8"/>
          <p:cNvSpPr>
            <a:spLocks noChangeShapeType="1"/>
          </p:cNvSpPr>
          <p:nvPr/>
        </p:nvSpPr>
        <p:spPr bwMode="auto">
          <a:xfrm flipH="1" flipV="1">
            <a:off x="8404223" y="5584595"/>
            <a:ext cx="0" cy="228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Tree>
    <p:extLst>
      <p:ext uri="{BB962C8B-B14F-4D97-AF65-F5344CB8AC3E}">
        <p14:creationId xmlns:p14="http://schemas.microsoft.com/office/powerpoint/2010/main" val="120850161"/>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8509689D-4DB7-4045-8901-E19536A70485}" type="slidenum">
              <a:rPr lang="en-US" smtClean="0"/>
              <a:pPr fontAlgn="base">
                <a:spcBef>
                  <a:spcPct val="0"/>
                </a:spcBef>
                <a:spcAft>
                  <a:spcPct val="0"/>
                </a:spcAft>
                <a:defRPr/>
              </a:pPr>
              <a:t>28</a:t>
            </a:fld>
            <a:endParaRPr lang="en-US" smtClean="0"/>
          </a:p>
        </p:txBody>
      </p:sp>
      <p:sp>
        <p:nvSpPr>
          <p:cNvPr id="83971" name="TextBox 2"/>
          <p:cNvSpPr txBox="1">
            <a:spLocks noChangeArrowheads="1"/>
          </p:cNvSpPr>
          <p:nvPr/>
        </p:nvSpPr>
        <p:spPr bwMode="auto">
          <a:xfrm>
            <a:off x="555625" y="171450"/>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eaLnBrk="1" hangingPunct="1">
              <a:spcBef>
                <a:spcPct val="0"/>
              </a:spcBef>
              <a:buClrTx/>
              <a:buSzTx/>
              <a:buFontTx/>
              <a:buNone/>
            </a:pPr>
            <a:endParaRPr lang="en-US" altLang="id-ID" sz="1600" b="1"/>
          </a:p>
          <a:p>
            <a:pPr eaLnBrk="1" hangingPunct="1">
              <a:spcBef>
                <a:spcPct val="0"/>
              </a:spcBef>
              <a:buClrTx/>
              <a:buSzTx/>
              <a:buFontTx/>
              <a:buNone/>
            </a:pPr>
            <a:r>
              <a:rPr lang="en-US" altLang="id-ID" sz="1600" b="1"/>
              <a:t>Tabel: Perhitungan Validitas Pertanyaan Butir ke-1 dengan Skor Total</a:t>
            </a:r>
          </a:p>
        </p:txBody>
      </p:sp>
      <p:sp>
        <p:nvSpPr>
          <p:cNvPr id="83972" name="TextBox 4"/>
          <p:cNvSpPr txBox="1">
            <a:spLocks noChangeArrowheads="1"/>
          </p:cNvSpPr>
          <p:nvPr/>
        </p:nvSpPr>
        <p:spPr bwMode="auto">
          <a:xfrm>
            <a:off x="6205538" y="6335713"/>
            <a:ext cx="2209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algn="r" eaLnBrk="1" hangingPunct="1">
              <a:spcBef>
                <a:spcPct val="0"/>
              </a:spcBef>
              <a:buClrTx/>
              <a:buSzTx/>
              <a:buFontTx/>
              <a:buNone/>
            </a:pPr>
            <a:r>
              <a:rPr lang="en-US" altLang="id-ID" sz="1200">
                <a:latin typeface="Tahoma" pitchFamily="34" charset="0"/>
                <a:cs typeface="Tahoma" pitchFamily="34" charset="0"/>
              </a:rPr>
              <a:t>(</a:t>
            </a:r>
            <a:r>
              <a:rPr lang="en-US" altLang="id-ID" sz="1200" i="1">
                <a:latin typeface="Tahoma" pitchFamily="34" charset="0"/>
                <a:cs typeface="Tahoma" pitchFamily="34" charset="0"/>
              </a:rPr>
              <a:t>bersambung</a:t>
            </a:r>
            <a:r>
              <a:rPr lang="en-US" altLang="id-ID" sz="1200">
                <a:latin typeface="Tahoma" pitchFamily="34" charset="0"/>
                <a:cs typeface="Tahoma" pitchFamily="34" charset="0"/>
              </a:rPr>
              <a:t>)</a:t>
            </a:r>
          </a:p>
        </p:txBody>
      </p:sp>
      <p:graphicFrame>
        <p:nvGraphicFramePr>
          <p:cNvPr id="8" name="Table 7"/>
          <p:cNvGraphicFramePr>
            <a:graphicFrameLocks noGrp="1"/>
          </p:cNvGraphicFramePr>
          <p:nvPr>
            <p:extLst>
              <p:ext uri="{D42A27DB-BD31-4B8C-83A1-F6EECF244321}">
                <p14:modId xmlns:p14="http://schemas.microsoft.com/office/powerpoint/2010/main" val="2636817489"/>
              </p:ext>
            </p:extLst>
          </p:nvPr>
        </p:nvGraphicFramePr>
        <p:xfrm>
          <a:off x="652463" y="685791"/>
          <a:ext cx="7762875" cy="5686961"/>
        </p:xfrm>
        <a:graphic>
          <a:graphicData uri="http://schemas.openxmlformats.org/drawingml/2006/table">
            <a:tbl>
              <a:tblPr firstRow="1" firstCol="1">
                <a:tableStyleId>{EB344D84-9AFB-497E-A393-DC336BA19D2E}</a:tableStyleId>
              </a:tblPr>
              <a:tblGrid>
                <a:gridCol w="1683144"/>
                <a:gridCol w="1010124"/>
                <a:gridCol w="1010124"/>
                <a:gridCol w="1353161"/>
                <a:gridCol w="1353161"/>
                <a:gridCol w="1353161"/>
              </a:tblGrid>
              <a:tr h="305475">
                <a:tc>
                  <a:txBody>
                    <a:bodyPr/>
                    <a:lstStyle/>
                    <a:p>
                      <a:pPr algn="ctr">
                        <a:spcAft>
                          <a:spcPts val="0"/>
                        </a:spcAft>
                      </a:pPr>
                      <a:r>
                        <a:rPr lang="en-US" sz="1200" dirty="0" err="1"/>
                        <a:t>Responden</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en-US" sz="1200" dirty="0"/>
                        <a:t>X</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en-US" sz="1200" dirty="0"/>
                        <a:t>Y</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en-US" sz="1200" dirty="0"/>
                        <a:t>X</a:t>
                      </a:r>
                      <a:r>
                        <a:rPr lang="en-US" sz="1200" baseline="30000" dirty="0"/>
                        <a:t>2</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en-US" sz="1200" dirty="0"/>
                        <a:t>Y</a:t>
                      </a:r>
                      <a:r>
                        <a:rPr lang="en-US" sz="1200" baseline="30000" dirty="0"/>
                        <a:t>2</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en-US" sz="1200" dirty="0"/>
                        <a:t>XY</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r>
              <a:tr h="244613">
                <a:tc>
                  <a:txBody>
                    <a:bodyPr/>
                    <a:lstStyle/>
                    <a:p>
                      <a:pPr algn="ctr">
                        <a:spcAft>
                          <a:spcPts val="0"/>
                        </a:spcAft>
                      </a:pPr>
                      <a:r>
                        <a:rPr lang="id-ID" sz="1200" dirty="0"/>
                        <a:t>1</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dirty="0"/>
                        <a:t>4</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74</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5.476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296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dirty="0"/>
                        <a:t>2</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3</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47</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9</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2.209</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141</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dirty="0"/>
                        <a:t>3</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dirty="0"/>
                        <a:t>4</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76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5.776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304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dirty="0"/>
                        <a:t>3</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62</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9</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3.844</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186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5</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52</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2.704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208</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dirty="0"/>
                        <a:t>5</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74</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25</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5.476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370</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7</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dirty="0"/>
                        <a:t>2</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42</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4</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1.764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84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8</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72</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5.184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288</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9</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dirty="0"/>
                        <a:t>3</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58</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9</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3.364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174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10</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78</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6.084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312</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11</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3</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9</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2.916</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162</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12</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3</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58</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9</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3.364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174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13</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64</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4.096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256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14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69</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4.761</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276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15</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5</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80</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25</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6.400</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400</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3</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69</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9</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4.761</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207</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17</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5</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80</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25</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6.400</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400</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18</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3</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58</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9</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3.364</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174</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19</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3</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9</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3.136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168</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20</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5</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66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25</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4.356</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330</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a:t>21</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3</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59</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9</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3.481</a:t>
                      </a:r>
                      <a:endParaRPr lang="en-US" sz="120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177</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44613">
                <a:tc>
                  <a:txBody>
                    <a:bodyPr/>
                    <a:lstStyle/>
                    <a:p>
                      <a:pPr algn="ctr">
                        <a:spcAft>
                          <a:spcPts val="0"/>
                        </a:spcAft>
                      </a:pPr>
                      <a:r>
                        <a:rPr lang="id-ID" sz="1200" dirty="0"/>
                        <a:t>22</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dirty="0"/>
                        <a:t>4</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74</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16</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5.476</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296</a:t>
                      </a:r>
                      <a:endParaRPr lang="en-US" sz="1200" dirty="0">
                        <a:solidFill>
                          <a:schemeClr val="bg1"/>
                        </a:solidFill>
                        <a:latin typeface="Tahoma" pitchFamily="34" charset="0"/>
                        <a:ea typeface="Calibri"/>
                        <a:cs typeface="Tahoma" pitchFamily="34" charset="0"/>
                      </a:endParaRPr>
                    </a:p>
                  </a:txBody>
                  <a:tcPr marL="49431" marR="49431" marT="27418" marB="2741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92783835"/>
      </p:ext>
    </p:extLst>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685800" y="4655793"/>
            <a:ext cx="7848600" cy="1973607"/>
          </a:xfrm>
          <a:prstGeom prst="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84995" name="TextBox 2"/>
          <p:cNvSpPr txBox="1">
            <a:spLocks noChangeArrowheads="1"/>
          </p:cNvSpPr>
          <p:nvPr/>
        </p:nvSpPr>
        <p:spPr bwMode="auto">
          <a:xfrm>
            <a:off x="555625" y="171450"/>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eaLnBrk="1" hangingPunct="1">
              <a:spcBef>
                <a:spcPct val="0"/>
              </a:spcBef>
              <a:buClrTx/>
              <a:buSzTx/>
              <a:buFontTx/>
              <a:buNone/>
            </a:pPr>
            <a:endParaRPr lang="en-US" altLang="id-ID" sz="1600" b="1">
              <a:solidFill>
                <a:schemeClr val="bg1"/>
              </a:solidFill>
            </a:endParaRPr>
          </a:p>
          <a:p>
            <a:pPr eaLnBrk="1" hangingPunct="1">
              <a:spcBef>
                <a:spcPct val="0"/>
              </a:spcBef>
              <a:buClrTx/>
              <a:buSzTx/>
              <a:buFontTx/>
              <a:buNone/>
            </a:pPr>
            <a:r>
              <a:rPr lang="en-US" altLang="id-ID" sz="1600" b="1">
                <a:solidFill>
                  <a:schemeClr val="bg1"/>
                </a:solidFill>
              </a:rPr>
              <a:t>Tabel: (</a:t>
            </a:r>
            <a:r>
              <a:rPr lang="en-US" altLang="id-ID" sz="1600" b="1" i="1">
                <a:solidFill>
                  <a:schemeClr val="bg1"/>
                </a:solidFill>
              </a:rPr>
              <a:t>lanjutan</a:t>
            </a:r>
            <a:r>
              <a:rPr lang="en-US" altLang="id-ID" sz="1600" b="1">
                <a:solidFill>
                  <a:schemeClr val="bg1"/>
                </a:solidFill>
              </a:rPr>
              <a:t>)  Perhitungan Validitas Pertanyaan Butir ke-1 dengan Skor Total</a:t>
            </a:r>
          </a:p>
        </p:txBody>
      </p:sp>
      <p:graphicFrame>
        <p:nvGraphicFramePr>
          <p:cNvPr id="8" name="Table 7"/>
          <p:cNvGraphicFramePr>
            <a:graphicFrameLocks noGrp="1"/>
          </p:cNvGraphicFramePr>
          <p:nvPr>
            <p:extLst>
              <p:ext uri="{D42A27DB-BD31-4B8C-83A1-F6EECF244321}">
                <p14:modId xmlns:p14="http://schemas.microsoft.com/office/powerpoint/2010/main" val="2347381910"/>
              </p:ext>
            </p:extLst>
          </p:nvPr>
        </p:nvGraphicFramePr>
        <p:xfrm>
          <a:off x="652463" y="846138"/>
          <a:ext cx="7653335" cy="3565620"/>
        </p:xfrm>
        <a:graphic>
          <a:graphicData uri="http://schemas.openxmlformats.org/drawingml/2006/table">
            <a:tbl>
              <a:tblPr firstRow="1" firstCol="1">
                <a:tableStyleId>{6E25E649-3F16-4E02-A733-19D2CDBF48F0}</a:tableStyleId>
              </a:tblPr>
              <a:tblGrid>
                <a:gridCol w="1659394"/>
                <a:gridCol w="995870"/>
                <a:gridCol w="995870"/>
                <a:gridCol w="1334067"/>
                <a:gridCol w="1334067"/>
                <a:gridCol w="1334067"/>
              </a:tblGrid>
              <a:tr h="237702">
                <a:tc>
                  <a:txBody>
                    <a:bodyPr/>
                    <a:lstStyle/>
                    <a:p>
                      <a:pPr algn="ctr">
                        <a:spcAft>
                          <a:spcPts val="0"/>
                        </a:spcAft>
                      </a:pPr>
                      <a:r>
                        <a:rPr lang="en-US" sz="1200" dirty="0" err="1"/>
                        <a:t>Responden</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en-US" sz="1200" dirty="0"/>
                        <a:t>X</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en-US" sz="1200" dirty="0"/>
                        <a:t>Y</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en-US" sz="1200"/>
                        <a:t>X</a:t>
                      </a:r>
                      <a:r>
                        <a:rPr lang="en-US" sz="1200" baseline="30000"/>
                        <a:t>2</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en-US" sz="1200"/>
                        <a:t>Y</a:t>
                      </a:r>
                      <a:r>
                        <a:rPr lang="en-US" sz="1200" baseline="30000"/>
                        <a:t>2</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en-US" sz="1200" dirty="0"/>
                        <a:t>XY</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r>
              <a:tr h="237702">
                <a:tc>
                  <a:txBody>
                    <a:bodyPr/>
                    <a:lstStyle/>
                    <a:p>
                      <a:pPr algn="ctr">
                        <a:spcAft>
                          <a:spcPts val="0"/>
                        </a:spcAft>
                      </a:pPr>
                      <a:r>
                        <a:rPr lang="id-ID" sz="1200" dirty="0"/>
                        <a:t>23</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dirty="0"/>
                        <a:t>3</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64</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9</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4.096</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192</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dirty="0"/>
                        <a:t>24</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dirty="0"/>
                        <a:t>5</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60</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25</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3.600</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300</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dirty="0"/>
                        <a:t>25</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dirty="0"/>
                        <a:t>4</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73</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16</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5.329</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292</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dirty="0"/>
                        <a:t>26</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5</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80</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25</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6.400</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400</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a:t>27</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59</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16</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3.481</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236</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a:t>28</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3</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53</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9</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2.809</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159</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a:t>29</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5</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79</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25</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6.241</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395</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a:t>30</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70</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16</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4.900</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280</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a:t>31</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3</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38</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9</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1.444</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114</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a:t>32</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72</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5.184</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288</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a:t>33</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5</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76</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25</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5.776</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380</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a:t>34</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64</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4.096</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256</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id-ID" sz="1200"/>
                        <a:t>35</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70</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a:t>4.900</a:t>
                      </a:r>
                      <a:endParaRPr lang="en-US" sz="120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280</a:t>
                      </a:r>
                      <a:endParaRPr lang="en-US" sz="1200"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37702">
                <a:tc>
                  <a:txBody>
                    <a:bodyPr/>
                    <a:lstStyle/>
                    <a:p>
                      <a:pPr algn="ctr">
                        <a:spcAft>
                          <a:spcPts val="0"/>
                        </a:spcAft>
                      </a:pPr>
                      <a:r>
                        <a:rPr lang="en-US" sz="1200" dirty="0" err="1"/>
                        <a:t>Jumlah</a:t>
                      </a:r>
                      <a:endParaRPr lang="en-US" sz="1200" b="1"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a:spcAft>
                          <a:spcPts val="0"/>
                        </a:spcAft>
                      </a:pPr>
                      <a:r>
                        <a:rPr lang="id-ID" sz="1200" dirty="0"/>
                        <a:t>134</a:t>
                      </a:r>
                      <a:endParaRPr lang="en-US" sz="1200" b="1"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2.280</a:t>
                      </a:r>
                      <a:endParaRPr lang="en-US" sz="1200" b="1"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536</a:t>
                      </a:r>
                      <a:endParaRPr lang="en-US" sz="1200" b="1"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152.648</a:t>
                      </a:r>
                      <a:endParaRPr lang="en-US" sz="1200" b="1"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id-ID" sz="1200" dirty="0"/>
                        <a:t>8.955</a:t>
                      </a:r>
                      <a:endParaRPr lang="en-US" sz="1200" b="1" dirty="0">
                        <a:solidFill>
                          <a:schemeClr val="bg1"/>
                        </a:solidFill>
                        <a:latin typeface="Tahoma" pitchFamily="34" charset="0"/>
                        <a:ea typeface="Calibri"/>
                        <a:cs typeface="Tahoma" pitchFamily="34" charset="0"/>
                      </a:endParaRPr>
                    </a:p>
                  </a:txBody>
                  <a:tcPr marL="49431" marR="49431" marT="27414" marB="27414"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bl>
          </a:graphicData>
        </a:graphic>
      </p:graphicFrame>
      <p:sp>
        <p:nvSpPr>
          <p:cNvPr id="85098" name="Rectangle 2"/>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eaLnBrk="1" hangingPunct="1">
              <a:spcBef>
                <a:spcPct val="0"/>
              </a:spcBef>
              <a:buClrTx/>
              <a:buSzTx/>
              <a:buFontTx/>
              <a:buNone/>
            </a:pPr>
            <a:endParaRPr lang="id-ID" altLang="id-ID" sz="1800">
              <a:solidFill>
                <a:schemeClr val="bg1"/>
              </a:solidFill>
              <a:latin typeface="Arial" charset="0"/>
            </a:endParaRPr>
          </a:p>
        </p:txBody>
      </p:sp>
      <p:grpSp>
        <p:nvGrpSpPr>
          <p:cNvPr id="85099" name="Group 30"/>
          <p:cNvGrpSpPr>
            <a:grpSpLocks/>
          </p:cNvGrpSpPr>
          <p:nvPr/>
        </p:nvGrpSpPr>
        <p:grpSpPr bwMode="auto">
          <a:xfrm>
            <a:off x="1384300" y="4655793"/>
            <a:ext cx="6514575" cy="1897407"/>
            <a:chOff x="560386" y="1600200"/>
            <a:chExt cx="5607682" cy="1862260"/>
          </a:xfrm>
        </p:grpSpPr>
        <p:sp>
          <p:nvSpPr>
            <p:cNvPr id="32" name="TextBox 31"/>
            <p:cNvSpPr txBox="1"/>
            <p:nvPr/>
          </p:nvSpPr>
          <p:spPr bwMode="auto">
            <a:xfrm>
              <a:off x="565150" y="1755785"/>
              <a:ext cx="685877" cy="268305"/>
            </a:xfrm>
            <a:prstGeom prst="rect">
              <a:avLst/>
            </a:prstGeom>
            <a:noFill/>
          </p:spPr>
          <p:txBody>
            <a:bodyPr>
              <a:spAutoFit/>
            </a:bodyPr>
            <a:lstStyle/>
            <a:p>
              <a:pPr>
                <a:defRPr/>
              </a:pPr>
              <a:r>
                <a:rPr lang="en-US" sz="1150" dirty="0">
                  <a:latin typeface="Tahoma" pitchFamily="34" charset="0"/>
                  <a:cs typeface="Tahoma" pitchFamily="34" charset="0"/>
                </a:rPr>
                <a:t>r    =</a:t>
              </a:r>
            </a:p>
          </p:txBody>
        </p:sp>
        <p:sp>
          <p:nvSpPr>
            <p:cNvPr id="33" name="TextBox 32"/>
            <p:cNvSpPr txBox="1"/>
            <p:nvPr/>
          </p:nvSpPr>
          <p:spPr bwMode="auto">
            <a:xfrm>
              <a:off x="1176405" y="1600200"/>
              <a:ext cx="3611970" cy="269893"/>
            </a:xfrm>
            <a:prstGeom prst="rect">
              <a:avLst/>
            </a:prstGeom>
            <a:noFill/>
          </p:spPr>
          <p:txBody>
            <a:bodyPr>
              <a:spAutoFit/>
            </a:bodyPr>
            <a:lstStyle/>
            <a:p>
              <a:pPr algn="ctr">
                <a:defRPr/>
              </a:pPr>
              <a:r>
                <a:rPr lang="en-US" sz="1150" dirty="0">
                  <a:latin typeface="Tahoma" pitchFamily="34" charset="0"/>
                  <a:cs typeface="Tahoma" pitchFamily="34" charset="0"/>
                </a:rPr>
                <a:t>35</a:t>
              </a:r>
              <a:r>
                <a:rPr lang="en-US" sz="1150" baseline="30000" dirty="0">
                  <a:latin typeface="Tahoma" pitchFamily="34" charset="0"/>
                  <a:cs typeface="Tahoma" pitchFamily="34" charset="0"/>
                </a:rPr>
                <a:t> </a:t>
              </a:r>
              <a:r>
                <a:rPr lang="en-US" sz="1150" dirty="0">
                  <a:latin typeface="Tahoma" pitchFamily="34" charset="0"/>
                  <a:cs typeface="Tahoma" pitchFamily="34" charset="0"/>
                </a:rPr>
                <a:t>(8.955) </a:t>
              </a:r>
              <a:r>
                <a:rPr lang="el-GR" sz="1150" dirty="0">
                  <a:latin typeface="Tahoma"/>
                  <a:cs typeface="Tahoma"/>
                </a:rPr>
                <a:t>−</a:t>
              </a:r>
              <a:r>
                <a:rPr lang="en-US" sz="1150" dirty="0">
                  <a:latin typeface="Tahoma" pitchFamily="34" charset="0"/>
                  <a:cs typeface="Tahoma" pitchFamily="34" charset="0"/>
                </a:rPr>
                <a:t> (134 </a:t>
              </a:r>
              <a:r>
                <a:rPr lang="en-US" sz="1150" dirty="0">
                  <a:latin typeface="Tahoma"/>
                  <a:cs typeface="Tahoma"/>
                </a:rPr>
                <a:t>×</a:t>
              </a:r>
              <a:r>
                <a:rPr lang="en-US" sz="1150" dirty="0">
                  <a:latin typeface="Tahoma" pitchFamily="34" charset="0"/>
                  <a:cs typeface="Tahoma" pitchFamily="34" charset="0"/>
                </a:rPr>
                <a:t> 2.280) </a:t>
              </a:r>
            </a:p>
          </p:txBody>
        </p:sp>
        <p:sp>
          <p:nvSpPr>
            <p:cNvPr id="34" name="TextBox 6"/>
            <p:cNvSpPr txBox="1"/>
            <p:nvPr/>
          </p:nvSpPr>
          <p:spPr bwMode="auto">
            <a:xfrm>
              <a:off x="1111311" y="1898670"/>
              <a:ext cx="457252" cy="439766"/>
            </a:xfrm>
            <a:prstGeom prst="rect">
              <a:avLst/>
            </a:prstGeom>
            <a:noFill/>
          </p:spPr>
          <p:txBody>
            <a:bodyPr>
              <a:spAutoFit/>
            </a:bodyPr>
            <a:lstStyle/>
            <a:p>
              <a:pPr>
                <a:defRPr/>
              </a:pPr>
              <a:r>
                <a:rPr lang="en-US" sz="2250" dirty="0">
                  <a:latin typeface="+mn-lt"/>
                </a:rPr>
                <a:t>√</a:t>
              </a:r>
            </a:p>
          </p:txBody>
        </p:sp>
        <p:cxnSp>
          <p:nvCxnSpPr>
            <p:cNvPr id="35" name="Straight Connector 34"/>
            <p:cNvCxnSpPr/>
            <p:nvPr/>
          </p:nvCxnSpPr>
          <p:spPr bwMode="auto">
            <a:xfrm>
              <a:off x="1358989" y="1973287"/>
              <a:ext cx="3181709" cy="158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auto">
            <a:xfrm>
              <a:off x="1160529" y="1892319"/>
              <a:ext cx="3519885" cy="158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bwMode="auto">
            <a:xfrm>
              <a:off x="1327235" y="1997101"/>
              <a:ext cx="3611969" cy="268305"/>
            </a:xfrm>
            <a:prstGeom prst="rect">
              <a:avLst/>
            </a:prstGeom>
            <a:noFill/>
          </p:spPr>
          <p:txBody>
            <a:bodyPr>
              <a:spAutoFit/>
            </a:bodyPr>
            <a:lstStyle/>
            <a:p>
              <a:pPr>
                <a:defRPr/>
              </a:pPr>
              <a:r>
                <a:rPr lang="en-US" sz="1150" dirty="0">
                  <a:latin typeface="Tahoma"/>
                  <a:cs typeface="Tahoma"/>
                </a:rPr>
                <a:t>[</a:t>
              </a:r>
              <a:r>
                <a:rPr lang="en-US" sz="1150" baseline="30000" dirty="0">
                  <a:latin typeface="Tahoma"/>
                  <a:cs typeface="Tahoma"/>
                </a:rPr>
                <a:t> </a:t>
              </a:r>
              <a:r>
                <a:rPr lang="en-US" sz="1150" dirty="0">
                  <a:latin typeface="Tahoma"/>
                  <a:cs typeface="Tahoma"/>
                </a:rPr>
                <a:t>35</a:t>
              </a:r>
              <a:r>
                <a:rPr lang="en-US" sz="1150" baseline="30000" dirty="0">
                  <a:latin typeface="Tahoma"/>
                  <a:cs typeface="Tahoma"/>
                </a:rPr>
                <a:t> </a:t>
              </a:r>
              <a:r>
                <a:rPr lang="en-US" sz="1150" dirty="0">
                  <a:latin typeface="Tahoma"/>
                  <a:cs typeface="Tahoma"/>
                </a:rPr>
                <a:t>(536) </a:t>
              </a:r>
              <a:r>
                <a:rPr lang="el-GR" sz="1150" dirty="0">
                  <a:latin typeface="Tahoma"/>
                  <a:cs typeface="Tahoma"/>
                </a:rPr>
                <a:t>−</a:t>
              </a:r>
              <a:r>
                <a:rPr lang="en-US" sz="1150" dirty="0">
                  <a:latin typeface="Tahoma"/>
                  <a:cs typeface="Tahoma"/>
                </a:rPr>
                <a:t> (134)</a:t>
              </a:r>
              <a:r>
                <a:rPr lang="en-US" sz="1150" baseline="30000" dirty="0">
                  <a:latin typeface="Tahoma"/>
                  <a:cs typeface="Tahoma"/>
                </a:rPr>
                <a:t>2 </a:t>
              </a:r>
              <a:r>
                <a:rPr lang="en-US" sz="1150" dirty="0">
                  <a:latin typeface="Tahoma"/>
                  <a:cs typeface="Tahoma"/>
                </a:rPr>
                <a:t>] [</a:t>
              </a:r>
              <a:r>
                <a:rPr lang="en-US" sz="1150" baseline="30000" dirty="0">
                  <a:latin typeface="Tahoma"/>
                  <a:cs typeface="Tahoma"/>
                </a:rPr>
                <a:t> </a:t>
              </a:r>
              <a:r>
                <a:rPr lang="en-US" sz="1150" dirty="0">
                  <a:latin typeface="Tahoma"/>
                  <a:cs typeface="Tahoma"/>
                </a:rPr>
                <a:t>35</a:t>
              </a:r>
              <a:r>
                <a:rPr lang="en-US" sz="1150" baseline="30000" dirty="0">
                  <a:latin typeface="Tahoma"/>
                  <a:cs typeface="Tahoma"/>
                </a:rPr>
                <a:t> </a:t>
              </a:r>
              <a:r>
                <a:rPr lang="en-US" sz="1150" dirty="0">
                  <a:latin typeface="Tahoma"/>
                  <a:cs typeface="Tahoma"/>
                </a:rPr>
                <a:t>(152.648) </a:t>
              </a:r>
              <a:r>
                <a:rPr lang="el-GR" sz="1150" dirty="0">
                  <a:latin typeface="Tahoma"/>
                  <a:cs typeface="Tahoma"/>
                </a:rPr>
                <a:t>−</a:t>
              </a:r>
              <a:r>
                <a:rPr lang="en-US" sz="1150" dirty="0">
                  <a:latin typeface="Tahoma"/>
                  <a:cs typeface="Tahoma"/>
                </a:rPr>
                <a:t> (2.280)</a:t>
              </a:r>
              <a:r>
                <a:rPr lang="en-US" sz="1150" baseline="30000" dirty="0">
                  <a:latin typeface="Tahoma"/>
                  <a:cs typeface="Tahoma"/>
                </a:rPr>
                <a:t>2 </a:t>
              </a:r>
              <a:r>
                <a:rPr lang="en-US" sz="1150" dirty="0">
                  <a:latin typeface="Tahoma"/>
                  <a:cs typeface="Tahoma"/>
                </a:rPr>
                <a:t>]</a:t>
              </a:r>
              <a:endParaRPr lang="en-US" sz="1150" dirty="0">
                <a:latin typeface="Tahoma" pitchFamily="34" charset="0"/>
                <a:cs typeface="Tahoma" pitchFamily="34" charset="0"/>
              </a:endParaRPr>
            </a:p>
          </p:txBody>
        </p:sp>
        <p:sp>
          <p:nvSpPr>
            <p:cNvPr id="38" name="TextBox 37"/>
            <p:cNvSpPr txBox="1"/>
            <p:nvPr/>
          </p:nvSpPr>
          <p:spPr bwMode="auto">
            <a:xfrm>
              <a:off x="598490" y="2541649"/>
              <a:ext cx="685877" cy="269893"/>
            </a:xfrm>
            <a:prstGeom prst="rect">
              <a:avLst/>
            </a:prstGeom>
            <a:noFill/>
          </p:spPr>
          <p:txBody>
            <a:bodyPr>
              <a:spAutoFit/>
            </a:bodyPr>
            <a:lstStyle/>
            <a:p>
              <a:pPr algn="ctr">
                <a:defRPr/>
              </a:pPr>
              <a:r>
                <a:rPr lang="en-US" sz="1150" dirty="0">
                  <a:latin typeface="Tahoma" pitchFamily="34" charset="0"/>
                  <a:cs typeface="Tahoma" pitchFamily="34" charset="0"/>
                </a:rPr>
                <a:t>=</a:t>
              </a:r>
            </a:p>
          </p:txBody>
        </p:sp>
        <p:sp>
          <p:nvSpPr>
            <p:cNvPr id="39" name="TextBox 38"/>
            <p:cNvSpPr txBox="1"/>
            <p:nvPr/>
          </p:nvSpPr>
          <p:spPr bwMode="auto">
            <a:xfrm>
              <a:off x="4953494" y="2394002"/>
              <a:ext cx="1192346" cy="269893"/>
            </a:xfrm>
            <a:prstGeom prst="rect">
              <a:avLst/>
            </a:prstGeom>
            <a:noFill/>
          </p:spPr>
          <p:txBody>
            <a:bodyPr>
              <a:spAutoFit/>
            </a:bodyPr>
            <a:lstStyle/>
            <a:p>
              <a:pPr algn="ctr">
                <a:defRPr/>
              </a:pPr>
              <a:r>
                <a:rPr lang="en-US" sz="1150" dirty="0">
                  <a:latin typeface="Tahoma" pitchFamily="34" charset="0"/>
                  <a:cs typeface="Tahoma" pitchFamily="34" charset="0"/>
                </a:rPr>
                <a:t>7.905</a:t>
              </a:r>
            </a:p>
          </p:txBody>
        </p:sp>
        <p:sp>
          <p:nvSpPr>
            <p:cNvPr id="40" name="TextBox 6"/>
            <p:cNvSpPr txBox="1"/>
            <p:nvPr/>
          </p:nvSpPr>
          <p:spPr bwMode="auto">
            <a:xfrm>
              <a:off x="4883636" y="2694059"/>
              <a:ext cx="457252" cy="438179"/>
            </a:xfrm>
            <a:prstGeom prst="rect">
              <a:avLst/>
            </a:prstGeom>
            <a:noFill/>
          </p:spPr>
          <p:txBody>
            <a:bodyPr>
              <a:spAutoFit/>
            </a:bodyPr>
            <a:lstStyle/>
            <a:p>
              <a:pPr>
                <a:defRPr/>
              </a:pPr>
              <a:r>
                <a:rPr lang="en-US" sz="2250" dirty="0">
                  <a:latin typeface="+mn-lt"/>
                </a:rPr>
                <a:t>√</a:t>
              </a:r>
            </a:p>
          </p:txBody>
        </p:sp>
        <p:cxnSp>
          <p:nvCxnSpPr>
            <p:cNvPr id="41" name="Straight Connector 40"/>
            <p:cNvCxnSpPr/>
            <p:nvPr/>
          </p:nvCxnSpPr>
          <p:spPr bwMode="auto">
            <a:xfrm>
              <a:off x="5131314" y="2768677"/>
              <a:ext cx="943081" cy="158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auto">
            <a:xfrm>
              <a:off x="4932854" y="2687709"/>
              <a:ext cx="1235214" cy="158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bwMode="auto">
            <a:xfrm>
              <a:off x="5099561" y="2790904"/>
              <a:ext cx="997062" cy="269893"/>
            </a:xfrm>
            <a:prstGeom prst="rect">
              <a:avLst/>
            </a:prstGeom>
            <a:noFill/>
          </p:spPr>
          <p:txBody>
            <a:bodyPr>
              <a:spAutoFit/>
            </a:bodyPr>
            <a:lstStyle/>
            <a:p>
              <a:pPr>
                <a:defRPr/>
              </a:pPr>
              <a:r>
                <a:rPr lang="en-US" sz="1150" dirty="0">
                  <a:latin typeface="Tahoma"/>
                  <a:cs typeface="Tahoma"/>
                </a:rPr>
                <a:t>116.001.120</a:t>
              </a:r>
              <a:endParaRPr lang="en-US" sz="1150" dirty="0">
                <a:latin typeface="Tahoma" pitchFamily="34" charset="0"/>
                <a:cs typeface="Tahoma" pitchFamily="34" charset="0"/>
              </a:endParaRPr>
            </a:p>
          </p:txBody>
        </p:sp>
        <p:sp>
          <p:nvSpPr>
            <p:cNvPr id="44" name="TextBox 43"/>
            <p:cNvSpPr txBox="1"/>
            <p:nvPr/>
          </p:nvSpPr>
          <p:spPr bwMode="auto">
            <a:xfrm>
              <a:off x="560386" y="3192567"/>
              <a:ext cx="2341827" cy="269893"/>
            </a:xfrm>
            <a:prstGeom prst="rect">
              <a:avLst/>
            </a:prstGeom>
            <a:noFill/>
          </p:spPr>
          <p:txBody>
            <a:bodyPr>
              <a:spAutoFit/>
            </a:bodyPr>
            <a:lstStyle/>
            <a:p>
              <a:pPr>
                <a:defRPr/>
              </a:pPr>
              <a:r>
                <a:rPr lang="en-US" sz="1150" dirty="0">
                  <a:latin typeface="Tahoma" pitchFamily="34" charset="0"/>
                  <a:cs typeface="Tahoma" pitchFamily="34" charset="0"/>
                </a:rPr>
                <a:t>r    =  </a:t>
              </a:r>
              <a:r>
                <a:rPr lang="en-US" sz="1150" baseline="30000" dirty="0">
                  <a:latin typeface="Tahoma" pitchFamily="34" charset="0"/>
                  <a:cs typeface="Tahoma" pitchFamily="34" charset="0"/>
                </a:rPr>
                <a:t> </a:t>
              </a:r>
              <a:r>
                <a:rPr lang="en-US" sz="1150" dirty="0">
                  <a:latin typeface="Tahoma" pitchFamily="34" charset="0"/>
                  <a:cs typeface="Tahoma" pitchFamily="34" charset="0"/>
                </a:rPr>
                <a:t> 0,734</a:t>
              </a:r>
            </a:p>
          </p:txBody>
        </p:sp>
        <p:sp>
          <p:nvSpPr>
            <p:cNvPr id="45" name="TextBox 44"/>
            <p:cNvSpPr txBox="1"/>
            <p:nvPr/>
          </p:nvSpPr>
          <p:spPr bwMode="auto">
            <a:xfrm>
              <a:off x="4313659" y="2548000"/>
              <a:ext cx="684290" cy="268306"/>
            </a:xfrm>
            <a:prstGeom prst="rect">
              <a:avLst/>
            </a:prstGeom>
            <a:noFill/>
          </p:spPr>
          <p:txBody>
            <a:bodyPr>
              <a:spAutoFit/>
            </a:bodyPr>
            <a:lstStyle/>
            <a:p>
              <a:pPr algn="ctr">
                <a:defRPr/>
              </a:pPr>
              <a:r>
                <a:rPr lang="en-US" sz="1150" dirty="0">
                  <a:latin typeface="Tahoma" pitchFamily="34" charset="0"/>
                  <a:cs typeface="Tahoma" pitchFamily="34" charset="0"/>
                </a:rPr>
                <a:t>=</a:t>
              </a:r>
            </a:p>
          </p:txBody>
        </p:sp>
        <p:grpSp>
          <p:nvGrpSpPr>
            <p:cNvPr id="85114" name="Group 59"/>
            <p:cNvGrpSpPr>
              <a:grpSpLocks/>
            </p:cNvGrpSpPr>
            <p:nvPr/>
          </p:nvGrpSpPr>
          <p:grpSpPr bwMode="auto">
            <a:xfrm>
              <a:off x="1104900" y="2398915"/>
              <a:ext cx="3314696" cy="748145"/>
              <a:chOff x="1160784" y="2398915"/>
              <a:chExt cx="3314696" cy="748145"/>
            </a:xfrm>
          </p:grpSpPr>
          <p:grpSp>
            <p:nvGrpSpPr>
              <p:cNvPr id="85115" name="Group 34"/>
              <p:cNvGrpSpPr>
                <a:grpSpLocks/>
              </p:cNvGrpSpPr>
              <p:nvPr/>
            </p:nvGrpSpPr>
            <p:grpSpPr bwMode="auto">
              <a:xfrm>
                <a:off x="1160784" y="2708478"/>
                <a:ext cx="3314696" cy="438582"/>
                <a:chOff x="5410204" y="919163"/>
                <a:chExt cx="3314696" cy="438582"/>
              </a:xfrm>
            </p:grpSpPr>
            <p:sp>
              <p:nvSpPr>
                <p:cNvPr id="50" name="TextBox 6"/>
                <p:cNvSpPr txBox="1"/>
                <p:nvPr/>
              </p:nvSpPr>
              <p:spPr bwMode="auto">
                <a:xfrm>
                  <a:off x="5410264" y="919033"/>
                  <a:ext cx="457252" cy="438179"/>
                </a:xfrm>
                <a:prstGeom prst="rect">
                  <a:avLst/>
                </a:prstGeom>
                <a:noFill/>
              </p:spPr>
              <p:txBody>
                <a:bodyPr>
                  <a:spAutoFit/>
                </a:bodyPr>
                <a:lstStyle/>
                <a:p>
                  <a:pPr>
                    <a:defRPr/>
                  </a:pPr>
                  <a:r>
                    <a:rPr lang="en-US" sz="2250" dirty="0">
                      <a:latin typeface="+mn-lt"/>
                    </a:rPr>
                    <a:t>√</a:t>
                  </a:r>
                </a:p>
              </p:txBody>
            </p:sp>
            <p:cxnSp>
              <p:nvCxnSpPr>
                <p:cNvPr id="51" name="Straight Connector 50"/>
                <p:cNvCxnSpPr/>
                <p:nvPr/>
              </p:nvCxnSpPr>
              <p:spPr bwMode="auto">
                <a:xfrm>
                  <a:off x="5657942" y="993650"/>
                  <a:ext cx="2953083" cy="158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bwMode="auto">
                <a:xfrm>
                  <a:off x="5638890" y="1015876"/>
                  <a:ext cx="3086448" cy="269893"/>
                </a:xfrm>
                <a:prstGeom prst="rect">
                  <a:avLst/>
                </a:prstGeom>
                <a:noFill/>
              </p:spPr>
              <p:txBody>
                <a:bodyPr>
                  <a:spAutoFit/>
                </a:bodyPr>
                <a:lstStyle/>
                <a:p>
                  <a:pPr>
                    <a:defRPr/>
                  </a:pPr>
                  <a:r>
                    <a:rPr lang="en-US" sz="1150" dirty="0">
                      <a:latin typeface="Tahoma"/>
                      <a:cs typeface="Tahoma"/>
                    </a:rPr>
                    <a:t>(18.760 </a:t>
                  </a:r>
                  <a:r>
                    <a:rPr lang="el-GR" sz="1150" dirty="0">
                      <a:latin typeface="Tahoma"/>
                      <a:cs typeface="Tahoma"/>
                    </a:rPr>
                    <a:t>−</a:t>
                  </a:r>
                  <a:r>
                    <a:rPr lang="en-US" sz="1150" dirty="0">
                      <a:latin typeface="Tahoma"/>
                      <a:cs typeface="Tahoma"/>
                    </a:rPr>
                    <a:t> 17.956) (5.342.680 </a:t>
                  </a:r>
                  <a:r>
                    <a:rPr lang="el-GR" sz="1150" dirty="0">
                      <a:latin typeface="Tahoma"/>
                      <a:cs typeface="Tahoma"/>
                    </a:rPr>
                    <a:t>−</a:t>
                  </a:r>
                  <a:r>
                    <a:rPr lang="en-US" sz="1150" dirty="0">
                      <a:latin typeface="Tahoma"/>
                      <a:cs typeface="Tahoma"/>
                    </a:rPr>
                    <a:t> 5.198.400)</a:t>
                  </a:r>
                  <a:endParaRPr lang="en-US" sz="1150" dirty="0">
                    <a:latin typeface="Tahoma" pitchFamily="34" charset="0"/>
                    <a:cs typeface="Tahoma" pitchFamily="34" charset="0"/>
                  </a:endParaRPr>
                </a:p>
              </p:txBody>
            </p:sp>
          </p:grpSp>
          <p:sp>
            <p:nvSpPr>
              <p:cNvPr id="48" name="TextBox 47"/>
              <p:cNvSpPr txBox="1"/>
              <p:nvPr/>
            </p:nvSpPr>
            <p:spPr bwMode="auto">
              <a:xfrm>
                <a:off x="1224351" y="2398765"/>
                <a:ext cx="3200761" cy="269893"/>
              </a:xfrm>
              <a:prstGeom prst="rect">
                <a:avLst/>
              </a:prstGeom>
              <a:noFill/>
            </p:spPr>
            <p:txBody>
              <a:bodyPr>
                <a:spAutoFit/>
              </a:bodyPr>
              <a:lstStyle/>
              <a:p>
                <a:pPr algn="ctr">
                  <a:defRPr/>
                </a:pPr>
                <a:r>
                  <a:rPr lang="en-US" sz="1150" dirty="0">
                    <a:latin typeface="Tahoma" pitchFamily="34" charset="0"/>
                    <a:cs typeface="Tahoma" pitchFamily="34" charset="0"/>
                  </a:rPr>
                  <a:t>313.425 </a:t>
                </a:r>
                <a:r>
                  <a:rPr lang="el-GR" sz="1150" dirty="0">
                    <a:latin typeface="Tahoma"/>
                    <a:cs typeface="Tahoma"/>
                  </a:rPr>
                  <a:t>−</a:t>
                </a:r>
                <a:r>
                  <a:rPr lang="en-US" sz="1150" dirty="0">
                    <a:latin typeface="Tahoma" pitchFamily="34" charset="0"/>
                    <a:cs typeface="Tahoma" pitchFamily="34" charset="0"/>
                  </a:rPr>
                  <a:t> 305.520</a:t>
                </a:r>
              </a:p>
            </p:txBody>
          </p:sp>
          <p:cxnSp>
            <p:nvCxnSpPr>
              <p:cNvPr id="49" name="Straight Connector 48"/>
              <p:cNvCxnSpPr/>
              <p:nvPr/>
            </p:nvCxnSpPr>
            <p:spPr bwMode="auto">
              <a:xfrm>
                <a:off x="1205299" y="2690884"/>
                <a:ext cx="3246803" cy="158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486029789"/>
      </p:ext>
    </p:extLst>
  </p:cSld>
  <p:clrMapOvr>
    <a:masterClrMapping/>
  </p:clrMapOvr>
  <p:transition spd="slow">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solidFill>
            <a:schemeClr val="accent1">
              <a:lumMod val="20000"/>
              <a:lumOff val="80000"/>
            </a:schemeClr>
          </a:solidFill>
          <a:ln>
            <a:solidFill>
              <a:schemeClr val="accent1"/>
            </a:solidFill>
          </a:ln>
        </p:spPr>
        <p:txBody>
          <a:bodyPr>
            <a:normAutofit/>
          </a:bodyPr>
          <a:lstStyle/>
          <a:p>
            <a:r>
              <a:rPr lang="id-ID" b="1" dirty="0"/>
              <a:t>Penelitian </a:t>
            </a:r>
            <a:r>
              <a:rPr lang="id-ID" b="1" dirty="0" smtClean="0"/>
              <a:t>Kuantitatif</a:t>
            </a:r>
            <a:endParaRPr lang="id-ID" dirty="0"/>
          </a:p>
        </p:txBody>
      </p:sp>
      <p:sp>
        <p:nvSpPr>
          <p:cNvPr id="3" name="Content Placeholder 2"/>
          <p:cNvSpPr>
            <a:spLocks noGrp="1"/>
          </p:cNvSpPr>
          <p:nvPr>
            <p:ph idx="1"/>
          </p:nvPr>
        </p:nvSpPr>
        <p:spPr>
          <a:xfrm>
            <a:off x="457200" y="1600201"/>
            <a:ext cx="8229600" cy="4114800"/>
          </a:xfrm>
          <a:solidFill>
            <a:schemeClr val="bg2">
              <a:lumMod val="90000"/>
            </a:schemeClr>
          </a:solidFill>
          <a:ln>
            <a:solidFill>
              <a:schemeClr val="accent1"/>
            </a:solidFill>
          </a:ln>
        </p:spPr>
        <p:txBody>
          <a:bodyPr>
            <a:normAutofit/>
          </a:bodyPr>
          <a:lstStyle/>
          <a:p>
            <a:pPr marL="0" indent="0" algn="ctr">
              <a:buNone/>
            </a:pPr>
            <a:r>
              <a:rPr lang="id-ID" dirty="0" smtClean="0">
                <a:latin typeface="Book Antiqua" panose="02040602050305030304" pitchFamily="18" charset="0"/>
              </a:rPr>
              <a:t>Penelitian </a:t>
            </a:r>
            <a:r>
              <a:rPr lang="id-ID" dirty="0">
                <a:latin typeface="Book Antiqua" panose="02040602050305030304" pitchFamily="18" charset="0"/>
              </a:rPr>
              <a:t>kuantitatif pada </a:t>
            </a:r>
            <a:r>
              <a:rPr lang="id-ID" dirty="0" smtClean="0">
                <a:latin typeface="Book Antiqua" panose="02040602050305030304" pitchFamily="18" charset="0"/>
              </a:rPr>
              <a:t>dasarnya</a:t>
            </a:r>
            <a:r>
              <a:rPr lang="en-US" dirty="0" smtClean="0">
                <a:latin typeface="Book Antiqua" panose="02040602050305030304" pitchFamily="18" charset="0"/>
              </a:rPr>
              <a:t> </a:t>
            </a:r>
            <a:r>
              <a:rPr lang="id-ID" dirty="0" smtClean="0">
                <a:latin typeface="Book Antiqua" panose="02040602050305030304" pitchFamily="18" charset="0"/>
              </a:rPr>
              <a:t>merupakan </a:t>
            </a:r>
            <a:r>
              <a:rPr lang="id-ID" dirty="0">
                <a:latin typeface="Book Antiqua" panose="02040602050305030304" pitchFamily="18" charset="0"/>
              </a:rPr>
              <a:t>suatu pengamatan yang </a:t>
            </a:r>
            <a:r>
              <a:rPr lang="id-ID" dirty="0" smtClean="0">
                <a:latin typeface="Book Antiqua" panose="02040602050305030304" pitchFamily="18" charset="0"/>
              </a:rPr>
              <a:t>melibatkan</a:t>
            </a:r>
            <a:r>
              <a:rPr lang="en-US" dirty="0" smtClean="0">
                <a:latin typeface="Book Antiqua" panose="02040602050305030304" pitchFamily="18" charset="0"/>
              </a:rPr>
              <a:t> </a:t>
            </a:r>
            <a:r>
              <a:rPr lang="id-ID" dirty="0" smtClean="0">
                <a:latin typeface="Book Antiqua" panose="02040602050305030304" pitchFamily="18" charset="0"/>
              </a:rPr>
              <a:t>suatu </a:t>
            </a:r>
            <a:r>
              <a:rPr lang="id-ID" dirty="0">
                <a:latin typeface="Book Antiqua" panose="02040602050305030304" pitchFamily="18" charset="0"/>
              </a:rPr>
              <a:t>ciri tertentu, berupa perhitungan, angka atau kuantitas. Penelitian kuantitatif </a:t>
            </a:r>
            <a:r>
              <a:rPr lang="id-ID" dirty="0" smtClean="0">
                <a:latin typeface="Book Antiqua" panose="02040602050305030304" pitchFamily="18" charset="0"/>
              </a:rPr>
              <a:t>ini</a:t>
            </a:r>
            <a:r>
              <a:rPr lang="en-US" dirty="0" smtClean="0">
                <a:latin typeface="Book Antiqua" panose="02040602050305030304" pitchFamily="18" charset="0"/>
              </a:rPr>
              <a:t> </a:t>
            </a:r>
            <a:r>
              <a:rPr lang="id-ID" dirty="0" smtClean="0">
                <a:latin typeface="Book Antiqua" panose="02040602050305030304" pitchFamily="18" charset="0"/>
              </a:rPr>
              <a:t>didasarkan </a:t>
            </a:r>
            <a:r>
              <a:rPr lang="id-ID" dirty="0">
                <a:latin typeface="Book Antiqua" panose="02040602050305030304" pitchFamily="18" charset="0"/>
              </a:rPr>
              <a:t>pada perhitungan persentase, rata-rata, chi kuadrat, dan juga </a:t>
            </a:r>
            <a:r>
              <a:rPr lang="id-ID" dirty="0" smtClean="0">
                <a:latin typeface="Book Antiqua" panose="02040602050305030304" pitchFamily="18" charset="0"/>
              </a:rPr>
              <a:t>perhitungan</a:t>
            </a:r>
            <a:r>
              <a:rPr lang="en-US" dirty="0" smtClean="0">
                <a:latin typeface="Book Antiqua" panose="02040602050305030304" pitchFamily="18" charset="0"/>
              </a:rPr>
              <a:t> </a:t>
            </a:r>
            <a:r>
              <a:rPr lang="id-ID" dirty="0" smtClean="0">
                <a:latin typeface="Book Antiqua" panose="02040602050305030304" pitchFamily="18" charset="0"/>
              </a:rPr>
              <a:t>statistik </a:t>
            </a:r>
            <a:r>
              <a:rPr lang="id-ID" dirty="0">
                <a:latin typeface="Book Antiqua" panose="02040602050305030304" pitchFamily="18" charset="0"/>
              </a:rPr>
              <a:t>lainnya.</a:t>
            </a:r>
            <a:endParaRPr lang="id-ID" dirty="0">
              <a:latin typeface="Book Antiqua" panose="02040602050305030304" pitchFamily="18" charset="0"/>
            </a:endParaRPr>
          </a:p>
        </p:txBody>
      </p:sp>
    </p:spTree>
    <p:extLst>
      <p:ext uri="{BB962C8B-B14F-4D97-AF65-F5344CB8AC3E}">
        <p14:creationId xmlns:p14="http://schemas.microsoft.com/office/powerpoint/2010/main" val="21889436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04C80F91-0F06-4383-A032-C80936E45F35}" type="slidenum">
              <a:rPr lang="en-US" smtClean="0">
                <a:solidFill>
                  <a:schemeClr val="bg1"/>
                </a:solidFill>
              </a:rPr>
              <a:pPr fontAlgn="base">
                <a:spcBef>
                  <a:spcPct val="0"/>
                </a:spcBef>
                <a:spcAft>
                  <a:spcPct val="0"/>
                </a:spcAft>
                <a:defRPr/>
              </a:pPr>
              <a:t>30</a:t>
            </a:fld>
            <a:endParaRPr lang="en-US" smtClean="0">
              <a:solidFill>
                <a:schemeClr val="bg1"/>
              </a:solidFill>
            </a:endParaRPr>
          </a:p>
        </p:txBody>
      </p:sp>
      <p:sp>
        <p:nvSpPr>
          <p:cNvPr id="86019" name="TextBox 2"/>
          <p:cNvSpPr txBox="1">
            <a:spLocks noChangeArrowheads="1"/>
          </p:cNvSpPr>
          <p:nvPr/>
        </p:nvSpPr>
        <p:spPr bwMode="auto">
          <a:xfrm>
            <a:off x="555625" y="171450"/>
            <a:ext cx="7848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eaLnBrk="1" hangingPunct="1">
              <a:spcBef>
                <a:spcPct val="0"/>
              </a:spcBef>
              <a:buClrTx/>
              <a:buSzTx/>
              <a:buFontTx/>
              <a:buNone/>
            </a:pPr>
            <a:r>
              <a:rPr lang="en-US" altLang="id-ID" sz="1600" b="1">
                <a:solidFill>
                  <a:schemeClr val="bg1"/>
                </a:solidFill>
              </a:rPr>
              <a:t>Tabel: Nilai-nilai  r  Product  Moment</a:t>
            </a:r>
          </a:p>
        </p:txBody>
      </p:sp>
      <p:graphicFrame>
        <p:nvGraphicFramePr>
          <p:cNvPr id="18" name="Table 17"/>
          <p:cNvGraphicFramePr>
            <a:graphicFrameLocks noGrp="1"/>
          </p:cNvGraphicFramePr>
          <p:nvPr>
            <p:extLst>
              <p:ext uri="{D42A27DB-BD31-4B8C-83A1-F6EECF244321}">
                <p14:modId xmlns:p14="http://schemas.microsoft.com/office/powerpoint/2010/main" val="1033186342"/>
              </p:ext>
            </p:extLst>
          </p:nvPr>
        </p:nvGraphicFramePr>
        <p:xfrm>
          <a:off x="650875" y="609600"/>
          <a:ext cx="7315200" cy="5962892"/>
        </p:xfrm>
        <a:graphic>
          <a:graphicData uri="http://schemas.openxmlformats.org/drawingml/2006/table">
            <a:tbl>
              <a:tblPr firstRow="1" firstCol="1">
                <a:tableStyleId>{2A488322-F2BA-4B5B-9748-0D474271808F}</a:tableStyleId>
              </a:tblPr>
              <a:tblGrid>
                <a:gridCol w="662752"/>
                <a:gridCol w="887824"/>
                <a:gridCol w="887824"/>
                <a:gridCol w="662752"/>
                <a:gridCol w="887824"/>
                <a:gridCol w="887824"/>
                <a:gridCol w="662752"/>
                <a:gridCol w="887824"/>
                <a:gridCol w="887824"/>
              </a:tblGrid>
              <a:tr h="229333">
                <a:tc rowSpan="2">
                  <a:txBody>
                    <a:bodyPr/>
                    <a:lstStyle/>
                    <a:p>
                      <a:pPr algn="ctr">
                        <a:lnSpc>
                          <a:spcPct val="115000"/>
                        </a:lnSpc>
                        <a:spcAft>
                          <a:spcPts val="0"/>
                        </a:spcAft>
                      </a:pPr>
                      <a:r>
                        <a:rPr lang="en-US" sz="1100" dirty="0"/>
                        <a:t>N</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gridSpan="2">
                  <a:txBody>
                    <a:bodyPr/>
                    <a:lstStyle/>
                    <a:p>
                      <a:pPr algn="ctr">
                        <a:lnSpc>
                          <a:spcPct val="115000"/>
                        </a:lnSpc>
                        <a:spcAft>
                          <a:spcPts val="0"/>
                        </a:spcAft>
                      </a:pPr>
                      <a:r>
                        <a:rPr lang="en-US" sz="1100" dirty="0" err="1"/>
                        <a:t>Taraf</a:t>
                      </a:r>
                      <a:r>
                        <a:rPr lang="en-US" sz="1100" dirty="0"/>
                        <a:t> </a:t>
                      </a:r>
                      <a:r>
                        <a:rPr lang="en-US" sz="1100" dirty="0" err="1"/>
                        <a:t>Signif</a:t>
                      </a:r>
                      <a:r>
                        <a:rPr lang="en-US" sz="1100" dirty="0"/>
                        <a:t>.</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hMerge="1">
                  <a:txBody>
                    <a:bodyPr/>
                    <a:lstStyle/>
                    <a:p>
                      <a:endParaRPr lang="en-US"/>
                    </a:p>
                  </a:txBody>
                  <a:tcPr/>
                </a:tc>
                <a:tc rowSpan="2">
                  <a:txBody>
                    <a:bodyPr/>
                    <a:lstStyle/>
                    <a:p>
                      <a:pPr algn="ctr">
                        <a:lnSpc>
                          <a:spcPct val="115000"/>
                        </a:lnSpc>
                        <a:spcAft>
                          <a:spcPts val="0"/>
                        </a:spcAft>
                      </a:pPr>
                      <a:r>
                        <a:rPr lang="en-US" sz="1100" dirty="0"/>
                        <a:t>N</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gridSpan="2">
                  <a:txBody>
                    <a:bodyPr/>
                    <a:lstStyle/>
                    <a:p>
                      <a:pPr algn="ctr">
                        <a:lnSpc>
                          <a:spcPct val="115000"/>
                        </a:lnSpc>
                        <a:spcAft>
                          <a:spcPts val="0"/>
                        </a:spcAft>
                      </a:pPr>
                      <a:r>
                        <a:rPr lang="en-US" sz="1100"/>
                        <a:t>Taraf Signif.</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hMerge="1">
                  <a:txBody>
                    <a:bodyPr/>
                    <a:lstStyle/>
                    <a:p>
                      <a:endParaRPr lang="en-US"/>
                    </a:p>
                  </a:txBody>
                  <a:tcPr/>
                </a:tc>
                <a:tc rowSpan="2">
                  <a:txBody>
                    <a:bodyPr/>
                    <a:lstStyle/>
                    <a:p>
                      <a:pPr algn="ctr">
                        <a:lnSpc>
                          <a:spcPct val="115000"/>
                        </a:lnSpc>
                        <a:spcAft>
                          <a:spcPts val="0"/>
                        </a:spcAft>
                      </a:pPr>
                      <a:r>
                        <a:rPr lang="en-US" sz="1100" dirty="0"/>
                        <a:t>N</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gridSpan="2">
                  <a:txBody>
                    <a:bodyPr/>
                    <a:lstStyle/>
                    <a:p>
                      <a:pPr algn="ctr">
                        <a:lnSpc>
                          <a:spcPct val="115000"/>
                        </a:lnSpc>
                        <a:spcAft>
                          <a:spcPts val="0"/>
                        </a:spcAft>
                      </a:pPr>
                      <a:r>
                        <a:rPr lang="en-US" sz="1100" dirty="0" err="1"/>
                        <a:t>Taraf</a:t>
                      </a:r>
                      <a:r>
                        <a:rPr lang="en-US" sz="1100" dirty="0"/>
                        <a:t> </a:t>
                      </a:r>
                      <a:r>
                        <a:rPr lang="en-US" sz="1100" dirty="0" err="1"/>
                        <a:t>Signif</a:t>
                      </a:r>
                      <a:r>
                        <a:rPr lang="en-US" sz="1100" dirty="0"/>
                        <a:t>.</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hMerge="1">
                  <a:txBody>
                    <a:bodyPr/>
                    <a:lstStyle/>
                    <a:p>
                      <a:endParaRPr lang="en-US"/>
                    </a:p>
                  </a:txBody>
                  <a:tcPr/>
                </a:tc>
              </a:tr>
              <a:tr h="229333">
                <a:tc vMerge="1">
                  <a:txBody>
                    <a:bodyPr/>
                    <a:lstStyle/>
                    <a:p>
                      <a:pPr algn="ctr">
                        <a:lnSpc>
                          <a:spcPct val="115000"/>
                        </a:lnSpc>
                        <a:spcAft>
                          <a:spcPts val="0"/>
                        </a:spcAft>
                      </a:pPr>
                      <a:endParaRPr lang="en-US" sz="1100" dirty="0">
                        <a:latin typeface="Tahoma" pitchFamily="34" charset="0"/>
                        <a:ea typeface="Calibri"/>
                        <a:cs typeface="Tahoma" pitchFamily="34" charset="0"/>
                      </a:endParaRPr>
                    </a:p>
                  </a:txBody>
                  <a:tcPr marL="45720" marR="45720" marT="27432" marB="274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tcPr>
                </a:tc>
                <a:tc>
                  <a:txBody>
                    <a:bodyPr/>
                    <a:lstStyle/>
                    <a:p>
                      <a:pPr algn="ctr">
                        <a:lnSpc>
                          <a:spcPct val="115000"/>
                        </a:lnSpc>
                        <a:spcAft>
                          <a:spcPts val="0"/>
                        </a:spcAft>
                      </a:pPr>
                      <a:r>
                        <a:rPr lang="en-US" sz="1100" dirty="0"/>
                        <a:t>5%</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vMerge="1">
                  <a:txBody>
                    <a:bodyPr/>
                    <a:lstStyle/>
                    <a:p>
                      <a:pPr algn="ctr">
                        <a:lnSpc>
                          <a:spcPct val="115000"/>
                        </a:lnSpc>
                        <a:spcAft>
                          <a:spcPts val="0"/>
                        </a:spcAft>
                      </a:pPr>
                      <a:endParaRPr lang="en-US" sz="1100" dirty="0">
                        <a:latin typeface="Tahoma" pitchFamily="34" charset="0"/>
                        <a:ea typeface="Calibri"/>
                        <a:cs typeface="Tahoma" pitchFamily="34" charset="0"/>
                      </a:endParaRPr>
                    </a:p>
                  </a:txBody>
                  <a:tcPr marL="45720" marR="45720" marT="27432" marB="274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tcPr>
                </a:tc>
                <a:tc>
                  <a:txBody>
                    <a:bodyPr/>
                    <a:lstStyle/>
                    <a:p>
                      <a:pPr algn="ctr">
                        <a:lnSpc>
                          <a:spcPct val="115000"/>
                        </a:lnSpc>
                        <a:spcAft>
                          <a:spcPts val="0"/>
                        </a:spcAft>
                      </a:pPr>
                      <a:r>
                        <a:rPr lang="en-US" sz="1100" dirty="0"/>
                        <a:t>5%</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dirty="0"/>
                        <a:t>1%</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vMerge="1">
                  <a:txBody>
                    <a:bodyPr/>
                    <a:lstStyle/>
                    <a:p>
                      <a:pPr algn="ctr">
                        <a:lnSpc>
                          <a:spcPct val="115000"/>
                        </a:lnSpc>
                        <a:spcAft>
                          <a:spcPts val="0"/>
                        </a:spcAft>
                      </a:pPr>
                      <a:endParaRPr lang="en-US" sz="1100" dirty="0">
                        <a:latin typeface="Tahoma" pitchFamily="34" charset="0"/>
                        <a:ea typeface="Calibri"/>
                        <a:cs typeface="Tahoma" pitchFamily="34" charset="0"/>
                      </a:endParaRPr>
                    </a:p>
                  </a:txBody>
                  <a:tcPr marL="45720" marR="45720" marT="27432" marB="274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tcPr>
                </a:tc>
                <a:tc>
                  <a:txBody>
                    <a:bodyPr/>
                    <a:lstStyle/>
                    <a:p>
                      <a:pPr algn="ctr">
                        <a:lnSpc>
                          <a:spcPct val="115000"/>
                        </a:lnSpc>
                        <a:spcAft>
                          <a:spcPts val="0"/>
                        </a:spcAft>
                      </a:pPr>
                      <a:r>
                        <a:rPr lang="en-US" sz="1100"/>
                        <a:t>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dirty="0"/>
                        <a:t>1%</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r>
              <a:tr h="229333">
                <a:tc>
                  <a:txBody>
                    <a:bodyPr/>
                    <a:lstStyle/>
                    <a:p>
                      <a:pPr algn="ctr">
                        <a:lnSpc>
                          <a:spcPct val="115000"/>
                        </a:lnSpc>
                        <a:spcAft>
                          <a:spcPts val="0"/>
                        </a:spcAft>
                      </a:pPr>
                      <a:r>
                        <a:rPr lang="en-US" sz="1100" dirty="0"/>
                        <a:t>3</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dirty="0"/>
                        <a:t>0,997</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0,999</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27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0,381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0,487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55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0,266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0,345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dirty="0"/>
                        <a:t>0,950</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0,990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28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0,374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0,478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60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0,254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0,330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dirty="0"/>
                        <a:t>0,887</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0,959</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29</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0,367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0,470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65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0,244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0,317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dirty="0"/>
                        <a:t>6</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dirty="0"/>
                        <a:t>0,811</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0,917</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30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0,361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0,463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70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0,235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0,306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0,754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0,874</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31</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0,355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0,456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75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0,227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0,296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dirty="0"/>
                        <a:t>0,707</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0,834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32</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0,349</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0,449</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80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0,220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0,286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9</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0,666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0,798</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33</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0,344</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0,442</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85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0,213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0,278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10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0,632</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0,765</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34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0,339</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0,436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90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0,207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0,270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11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0,602</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0,735</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35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0,334</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0,430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95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0,202</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0,263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12</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0,576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0,708</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36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0,329</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0,424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100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0,195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0,256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13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0,553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0,684</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37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0,325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0,418</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125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0,176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0,230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14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0,532</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0,661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38</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0,320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0,413</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150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0,159</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0,210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15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0,514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0,641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39</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0,316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0,408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175</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0,148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0,194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16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0,497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0,623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40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0,312</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0,403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200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0,138</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0,181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17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0,482</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0,606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41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0,308</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0,398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300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0,113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0,148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18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0,468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0,590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42</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0,304</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0,393</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400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0,098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0,128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19</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0,456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0,575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43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0,301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0,389</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500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0,088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0,115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20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0,444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0,561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44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0,297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0,384</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600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0,080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0,105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21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0,433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0,549</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45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0,294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0,380</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700</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0,074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0,097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22</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0,423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0,537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46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0,291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0,376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800</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0,070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0,091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23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0,413</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0,526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47</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0,288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0,372</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900</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0,065</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0,086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24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0,404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0,515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48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0,284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0,368</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1000</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0,062</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0,081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a:t>25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a:t>0,396</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0,505</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49</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0,281</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a:t>0,364</a:t>
                      </a:r>
                      <a:endParaRPr lang="en-US" sz="110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endParaRPr lang="en-US" sz="1100">
                        <a:solidFill>
                          <a:schemeClr val="bg1"/>
                        </a:solidFill>
                        <a:latin typeface="Tahoma" pitchFamily="34" charset="0"/>
                        <a:ea typeface="Times New Roman"/>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endParaRPr lang="en-US" sz="1100" dirty="0">
                        <a:solidFill>
                          <a:schemeClr val="bg1"/>
                        </a:solidFill>
                        <a:latin typeface="Tahoma" pitchFamily="34" charset="0"/>
                        <a:ea typeface="Times New Roman"/>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endParaRPr lang="en-US" sz="1100" dirty="0">
                        <a:solidFill>
                          <a:schemeClr val="bg1"/>
                        </a:solidFill>
                        <a:latin typeface="Tahoma" pitchFamily="34" charset="0"/>
                        <a:ea typeface="Times New Roman"/>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9333">
                <a:tc>
                  <a:txBody>
                    <a:bodyPr/>
                    <a:lstStyle/>
                    <a:p>
                      <a:pPr algn="ctr">
                        <a:lnSpc>
                          <a:spcPct val="115000"/>
                        </a:lnSpc>
                        <a:spcAft>
                          <a:spcPts val="0"/>
                        </a:spcAft>
                      </a:pPr>
                      <a:r>
                        <a:rPr lang="en-US" sz="1100" dirty="0"/>
                        <a:t>26</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en-US" sz="1100" dirty="0"/>
                        <a:t>0,388</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0,496</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50</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0,279</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0"/>
                        </a:spcAft>
                      </a:pPr>
                      <a:r>
                        <a:rPr lang="en-US" sz="1100" dirty="0"/>
                        <a:t>0,361</a:t>
                      </a:r>
                      <a:endParaRPr lang="en-US" sz="1100" dirty="0">
                        <a:solidFill>
                          <a:schemeClr val="bg1"/>
                        </a:solidFill>
                        <a:latin typeface="Tahoma" pitchFamily="34" charset="0"/>
                        <a:ea typeface="Calibri"/>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endParaRPr lang="en-US" sz="1100" dirty="0">
                        <a:solidFill>
                          <a:schemeClr val="bg1"/>
                        </a:solidFill>
                        <a:latin typeface="Tahoma" pitchFamily="34" charset="0"/>
                        <a:ea typeface="Times New Roman"/>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endParaRPr lang="en-US" sz="1100" dirty="0">
                        <a:solidFill>
                          <a:schemeClr val="bg1"/>
                        </a:solidFill>
                        <a:latin typeface="Tahoma" pitchFamily="34" charset="0"/>
                        <a:ea typeface="Times New Roman"/>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endParaRPr lang="en-US" sz="1100" dirty="0">
                        <a:solidFill>
                          <a:schemeClr val="bg1"/>
                        </a:solidFill>
                        <a:latin typeface="Tahoma" pitchFamily="34" charset="0"/>
                        <a:ea typeface="Times New Roman"/>
                        <a:cs typeface="Tahoma" pitchFamily="34" charset="0"/>
                      </a:endParaRPr>
                    </a:p>
                  </a:txBody>
                  <a:tcPr marL="45720" marR="45720" marT="18278" marB="18278"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3592615"/>
      </p:ext>
    </p:extLst>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CBE96C5B-F83A-4E81-A87A-1C4C71DE5CA0}" type="slidenum">
              <a:rPr lang="en-US" smtClean="0"/>
              <a:pPr fontAlgn="base">
                <a:spcBef>
                  <a:spcPct val="0"/>
                </a:spcBef>
                <a:spcAft>
                  <a:spcPct val="0"/>
                </a:spcAft>
                <a:defRPr/>
              </a:pPr>
              <a:t>31</a:t>
            </a:fld>
            <a:endParaRPr lang="en-US" smtClean="0"/>
          </a:p>
        </p:txBody>
      </p:sp>
      <p:sp>
        <p:nvSpPr>
          <p:cNvPr id="6" name="Rectangle 3"/>
          <p:cNvSpPr txBox="1">
            <a:spLocks noChangeArrowheads="1"/>
          </p:cNvSpPr>
          <p:nvPr/>
        </p:nvSpPr>
        <p:spPr>
          <a:xfrm>
            <a:off x="381000" y="685800"/>
            <a:ext cx="8324850" cy="5837237"/>
          </a:xfrm>
          <a:prstGeom prst="rect">
            <a:avLst/>
          </a:prstGeom>
          <a:solidFill>
            <a:schemeClr val="accent1">
              <a:lumMod val="20000"/>
              <a:lumOff val="80000"/>
            </a:schemeClr>
          </a:solidFill>
        </p:spPr>
        <p:txBody>
          <a:bodyPr lIns="182880" tIns="182880"/>
          <a:lstStyle/>
          <a:p>
            <a:pPr marL="457200" indent="-457200">
              <a:lnSpc>
                <a:spcPct val="90000"/>
              </a:lnSpc>
              <a:spcBef>
                <a:spcPts val="1200"/>
              </a:spcBef>
              <a:buSzPct val="95000"/>
              <a:buFont typeface="Wingdings" panose="05000000000000000000" pitchFamily="2" charset="2"/>
              <a:buChar char="§"/>
              <a:defRPr/>
            </a:pPr>
            <a:r>
              <a:rPr lang="en-US" sz="2800" dirty="0" err="1">
                <a:latin typeface="+mn-lt"/>
              </a:rPr>
              <a:t>Selanjutnya</a:t>
            </a:r>
            <a:r>
              <a:rPr lang="en-US" sz="2800" dirty="0">
                <a:latin typeface="+mn-lt"/>
              </a:rPr>
              <a:t>, </a:t>
            </a:r>
            <a:r>
              <a:rPr lang="en-US" sz="2800" b="1" i="1" dirty="0" err="1">
                <a:latin typeface="+mn-lt"/>
              </a:rPr>
              <a:t>dikonsultasikan</a:t>
            </a:r>
            <a:r>
              <a:rPr lang="en-US" sz="2800" b="1" dirty="0">
                <a:latin typeface="+mn-lt"/>
              </a:rPr>
              <a:t> (</a:t>
            </a:r>
            <a:r>
              <a:rPr lang="en-US" sz="2800" b="1" dirty="0" err="1">
                <a:latin typeface="+mn-lt"/>
              </a:rPr>
              <a:t>dibandingkan</a:t>
            </a:r>
            <a:r>
              <a:rPr lang="en-US" sz="2800" b="1" dirty="0">
                <a:latin typeface="+mn-lt"/>
              </a:rPr>
              <a:t>) </a:t>
            </a:r>
            <a:r>
              <a:rPr lang="en-US" sz="2800" b="1" dirty="0" err="1">
                <a:latin typeface="+mn-lt"/>
              </a:rPr>
              <a:t>dengan</a:t>
            </a:r>
            <a:r>
              <a:rPr lang="en-US" sz="2800" b="1" dirty="0">
                <a:latin typeface="+mn-lt"/>
              </a:rPr>
              <a:t> </a:t>
            </a:r>
            <a:r>
              <a:rPr lang="en-US" sz="2800" b="1" dirty="0" err="1">
                <a:latin typeface="+mn-lt"/>
              </a:rPr>
              <a:t>nilai</a:t>
            </a:r>
            <a:r>
              <a:rPr lang="en-US" sz="2800" b="1" dirty="0">
                <a:latin typeface="+mn-lt"/>
              </a:rPr>
              <a:t> </a:t>
            </a:r>
            <a:r>
              <a:rPr lang="en-US" sz="2800" b="1" dirty="0" err="1">
                <a:latin typeface="+mn-lt"/>
              </a:rPr>
              <a:t>korelasi</a:t>
            </a:r>
            <a:r>
              <a:rPr lang="en-US" sz="2800" b="1" dirty="0">
                <a:latin typeface="+mn-lt"/>
              </a:rPr>
              <a:t> yang </a:t>
            </a:r>
            <a:r>
              <a:rPr lang="en-US" sz="2800" b="1" dirty="0" err="1">
                <a:latin typeface="+mn-lt"/>
              </a:rPr>
              <a:t>terdapat</a:t>
            </a:r>
            <a:r>
              <a:rPr lang="en-US" sz="2800" b="1" dirty="0">
                <a:latin typeface="+mn-lt"/>
              </a:rPr>
              <a:t> </a:t>
            </a:r>
            <a:r>
              <a:rPr lang="en-US" sz="2800" b="1" dirty="0" err="1">
                <a:latin typeface="+mn-lt"/>
              </a:rPr>
              <a:t>pada</a:t>
            </a:r>
            <a:r>
              <a:rPr lang="en-US" sz="2800" b="1" dirty="0">
                <a:latin typeface="+mn-lt"/>
              </a:rPr>
              <a:t> </a:t>
            </a:r>
            <a:r>
              <a:rPr lang="en-US" sz="2800" b="1" dirty="0" err="1">
                <a:latin typeface="+mn-lt"/>
              </a:rPr>
              <a:t>tabel</a:t>
            </a:r>
            <a:r>
              <a:rPr lang="en-US" sz="2800" dirty="0">
                <a:latin typeface="+mn-lt"/>
              </a:rPr>
              <a:t>. </a:t>
            </a:r>
            <a:r>
              <a:rPr lang="en-US" sz="2800" dirty="0" err="1">
                <a:latin typeface="+mn-lt"/>
              </a:rPr>
              <a:t>Pada</a:t>
            </a:r>
            <a:r>
              <a:rPr lang="en-US" sz="2800" dirty="0">
                <a:latin typeface="+mn-lt"/>
              </a:rPr>
              <a:t> </a:t>
            </a:r>
            <a:r>
              <a:rPr lang="en-US" sz="2800" dirty="0" err="1">
                <a:latin typeface="+mn-lt"/>
              </a:rPr>
              <a:t>alfa</a:t>
            </a:r>
            <a:r>
              <a:rPr lang="en-US" sz="2800" dirty="0">
                <a:latin typeface="+mn-lt"/>
              </a:rPr>
              <a:t> 1% </a:t>
            </a:r>
            <a:r>
              <a:rPr lang="en-US" sz="2800" dirty="0" err="1">
                <a:latin typeface="+mn-lt"/>
              </a:rPr>
              <a:t>dan</a:t>
            </a:r>
            <a:r>
              <a:rPr lang="en-US" sz="2800" dirty="0">
                <a:latin typeface="+mn-lt"/>
              </a:rPr>
              <a:t> </a:t>
            </a:r>
            <a:r>
              <a:rPr lang="en-US" sz="2800" dirty="0" err="1">
                <a:latin typeface="+mn-lt"/>
              </a:rPr>
              <a:t>derajat</a:t>
            </a:r>
            <a:r>
              <a:rPr lang="en-US" sz="2800" dirty="0">
                <a:latin typeface="+mn-lt"/>
              </a:rPr>
              <a:t> </a:t>
            </a:r>
            <a:r>
              <a:rPr lang="en-US" sz="2800" dirty="0" err="1">
                <a:latin typeface="+mn-lt"/>
              </a:rPr>
              <a:t>bebas</a:t>
            </a:r>
            <a:r>
              <a:rPr lang="en-US" sz="2800" dirty="0">
                <a:latin typeface="+mn-lt"/>
              </a:rPr>
              <a:t> (n </a:t>
            </a:r>
            <a:r>
              <a:rPr lang="el-GR" sz="2800" dirty="0">
                <a:latin typeface="+mn-lt"/>
                <a:cs typeface="Tahoma"/>
              </a:rPr>
              <a:t>−</a:t>
            </a:r>
            <a:r>
              <a:rPr lang="en-US" sz="2800" dirty="0">
                <a:latin typeface="+mn-lt"/>
              </a:rPr>
              <a:t> 2), </a:t>
            </a:r>
            <a:r>
              <a:rPr lang="en-US" sz="2800" dirty="0" err="1">
                <a:latin typeface="+mn-lt"/>
              </a:rPr>
              <a:t>diketahui</a:t>
            </a:r>
            <a:r>
              <a:rPr lang="en-US" sz="2800" dirty="0">
                <a:latin typeface="+mn-lt"/>
              </a:rPr>
              <a:t> </a:t>
            </a:r>
            <a:r>
              <a:rPr lang="en-US" sz="2800" dirty="0" err="1">
                <a:latin typeface="+mn-lt"/>
              </a:rPr>
              <a:t>bahwa</a:t>
            </a:r>
            <a:r>
              <a:rPr lang="en-US" sz="2800" dirty="0">
                <a:latin typeface="+mn-lt"/>
              </a:rPr>
              <a:t> </a:t>
            </a:r>
            <a:r>
              <a:rPr lang="en-US" sz="2800" dirty="0" err="1">
                <a:latin typeface="+mn-lt"/>
              </a:rPr>
              <a:t>nilai</a:t>
            </a:r>
            <a:r>
              <a:rPr lang="en-US" sz="2800" dirty="0">
                <a:latin typeface="+mn-lt"/>
              </a:rPr>
              <a:t> r (</a:t>
            </a:r>
            <a:r>
              <a:rPr lang="en-US" sz="2800" dirty="0" err="1">
                <a:latin typeface="+mn-lt"/>
              </a:rPr>
              <a:t>pada</a:t>
            </a:r>
            <a:r>
              <a:rPr lang="en-US" sz="2800" dirty="0">
                <a:latin typeface="+mn-lt"/>
              </a:rPr>
              <a:t> </a:t>
            </a:r>
            <a:r>
              <a:rPr lang="en-US" sz="2800" dirty="0" err="1">
                <a:latin typeface="+mn-lt"/>
              </a:rPr>
              <a:t>tabel</a:t>
            </a:r>
            <a:r>
              <a:rPr lang="en-US" sz="2800" dirty="0">
                <a:latin typeface="+mn-lt"/>
              </a:rPr>
              <a:t>) </a:t>
            </a:r>
            <a:r>
              <a:rPr lang="en-US" sz="2800" dirty="0" err="1">
                <a:latin typeface="+mn-lt"/>
              </a:rPr>
              <a:t>adalah</a:t>
            </a:r>
            <a:r>
              <a:rPr lang="en-US" sz="2800" dirty="0">
                <a:latin typeface="+mn-lt"/>
              </a:rPr>
              <a:t> </a:t>
            </a:r>
            <a:r>
              <a:rPr lang="en-US" sz="2800" b="1" dirty="0">
                <a:latin typeface="+mn-lt"/>
              </a:rPr>
              <a:t>0,442</a:t>
            </a:r>
            <a:r>
              <a:rPr lang="en-US" sz="2800" dirty="0">
                <a:latin typeface="+mn-lt"/>
              </a:rPr>
              <a:t>. </a:t>
            </a:r>
            <a:r>
              <a:rPr lang="en-US" sz="2800" dirty="0" err="1">
                <a:latin typeface="+mn-lt"/>
              </a:rPr>
              <a:t>Dengan</a:t>
            </a:r>
            <a:r>
              <a:rPr lang="en-US" sz="2800" dirty="0">
                <a:latin typeface="+mn-lt"/>
              </a:rPr>
              <a:t> </a:t>
            </a:r>
            <a:r>
              <a:rPr lang="en-US" sz="2800" dirty="0" err="1">
                <a:latin typeface="+mn-lt"/>
              </a:rPr>
              <a:t>demikian</a:t>
            </a:r>
            <a:r>
              <a:rPr lang="en-US" sz="2800" dirty="0">
                <a:latin typeface="+mn-lt"/>
              </a:rPr>
              <a:t>, </a:t>
            </a:r>
            <a:r>
              <a:rPr lang="en-US" sz="2800" dirty="0" err="1">
                <a:latin typeface="+mn-lt"/>
              </a:rPr>
              <a:t>karena</a:t>
            </a:r>
            <a:r>
              <a:rPr lang="en-US" sz="2800" dirty="0">
                <a:latin typeface="+mn-lt"/>
              </a:rPr>
              <a:t> </a:t>
            </a:r>
            <a:r>
              <a:rPr lang="en-US" sz="2800" dirty="0" err="1">
                <a:latin typeface="+mn-lt"/>
              </a:rPr>
              <a:t>nilai</a:t>
            </a:r>
            <a:r>
              <a:rPr lang="en-US" sz="2800" dirty="0">
                <a:latin typeface="+mn-lt"/>
              </a:rPr>
              <a:t> r </a:t>
            </a:r>
            <a:r>
              <a:rPr lang="en-US" sz="2800" dirty="0" err="1">
                <a:latin typeface="+mn-lt"/>
              </a:rPr>
              <a:t>hasil</a:t>
            </a:r>
            <a:r>
              <a:rPr lang="en-US" sz="2800" dirty="0">
                <a:latin typeface="+mn-lt"/>
              </a:rPr>
              <a:t> </a:t>
            </a:r>
            <a:r>
              <a:rPr lang="en-US" sz="2800" dirty="0" err="1">
                <a:latin typeface="+mn-lt"/>
              </a:rPr>
              <a:t>perhitungan</a:t>
            </a:r>
            <a:r>
              <a:rPr lang="en-US" sz="2800" dirty="0">
                <a:latin typeface="+mn-lt"/>
              </a:rPr>
              <a:t> </a:t>
            </a:r>
            <a:r>
              <a:rPr lang="en-US" sz="2800" dirty="0" err="1">
                <a:latin typeface="+mn-lt"/>
              </a:rPr>
              <a:t>lebih</a:t>
            </a:r>
            <a:r>
              <a:rPr lang="en-US" sz="2800" dirty="0">
                <a:latin typeface="+mn-lt"/>
              </a:rPr>
              <a:t> </a:t>
            </a:r>
            <a:r>
              <a:rPr lang="en-US" sz="2800" dirty="0" err="1">
                <a:latin typeface="+mn-lt"/>
              </a:rPr>
              <a:t>besar</a:t>
            </a:r>
            <a:r>
              <a:rPr lang="en-US" sz="2800" dirty="0">
                <a:latin typeface="+mn-lt"/>
              </a:rPr>
              <a:t> </a:t>
            </a:r>
            <a:r>
              <a:rPr lang="en-US" sz="2800" dirty="0" err="1">
                <a:latin typeface="+mn-lt"/>
              </a:rPr>
              <a:t>daripada</a:t>
            </a:r>
            <a:r>
              <a:rPr lang="en-US" sz="2800" dirty="0">
                <a:latin typeface="+mn-lt"/>
              </a:rPr>
              <a:t> </a:t>
            </a:r>
            <a:r>
              <a:rPr lang="en-US" sz="2800" dirty="0" err="1">
                <a:latin typeface="+mn-lt"/>
              </a:rPr>
              <a:t>nilai</a:t>
            </a:r>
            <a:r>
              <a:rPr lang="en-US" sz="2800" dirty="0">
                <a:latin typeface="+mn-lt"/>
              </a:rPr>
              <a:t> r </a:t>
            </a:r>
            <a:r>
              <a:rPr lang="en-US" sz="2800" dirty="0" err="1">
                <a:latin typeface="+mn-lt"/>
              </a:rPr>
              <a:t>tabel</a:t>
            </a:r>
            <a:r>
              <a:rPr lang="en-US" sz="2800" dirty="0">
                <a:latin typeface="+mn-lt"/>
              </a:rPr>
              <a:t> </a:t>
            </a:r>
            <a:r>
              <a:rPr lang="en-US" sz="2800" b="1" dirty="0">
                <a:latin typeface="+mn-lt"/>
              </a:rPr>
              <a:t>(0,734 &gt; 0,442) </a:t>
            </a:r>
            <a:r>
              <a:rPr lang="en-US" sz="2800" dirty="0" err="1">
                <a:latin typeface="+mn-lt"/>
              </a:rPr>
              <a:t>maka</a:t>
            </a:r>
            <a:r>
              <a:rPr lang="en-US" sz="2800" dirty="0">
                <a:latin typeface="+mn-lt"/>
              </a:rPr>
              <a:t> </a:t>
            </a:r>
            <a:r>
              <a:rPr lang="en-US" sz="2800" dirty="0" err="1">
                <a:latin typeface="+mn-lt"/>
              </a:rPr>
              <a:t>signifikan</a:t>
            </a:r>
            <a:r>
              <a:rPr lang="en-US" sz="2800" dirty="0">
                <a:latin typeface="+mn-lt"/>
              </a:rPr>
              <a:t> </a:t>
            </a:r>
            <a:r>
              <a:rPr lang="en-US" sz="2800" dirty="0" err="1">
                <a:latin typeface="+mn-lt"/>
              </a:rPr>
              <a:t>dan</a:t>
            </a:r>
            <a:r>
              <a:rPr lang="en-US" sz="2800" dirty="0">
                <a:latin typeface="+mn-lt"/>
              </a:rPr>
              <a:t> </a:t>
            </a:r>
            <a:r>
              <a:rPr lang="en-US" sz="2800" dirty="0" err="1">
                <a:latin typeface="+mn-lt"/>
              </a:rPr>
              <a:t>memberikan</a:t>
            </a:r>
            <a:r>
              <a:rPr lang="en-US" sz="2800" dirty="0">
                <a:latin typeface="+mn-lt"/>
              </a:rPr>
              <a:t> </a:t>
            </a:r>
            <a:r>
              <a:rPr lang="en-US" sz="2800" dirty="0" err="1">
                <a:latin typeface="+mn-lt"/>
              </a:rPr>
              <a:t>alasan</a:t>
            </a:r>
            <a:r>
              <a:rPr lang="en-US" sz="2800" dirty="0">
                <a:latin typeface="+mn-lt"/>
              </a:rPr>
              <a:t> </a:t>
            </a:r>
            <a:r>
              <a:rPr lang="en-US" sz="2800" dirty="0" err="1">
                <a:latin typeface="+mn-lt"/>
              </a:rPr>
              <a:t>untuk</a:t>
            </a:r>
            <a:r>
              <a:rPr lang="en-US" sz="2800" dirty="0">
                <a:latin typeface="+mn-lt"/>
              </a:rPr>
              <a:t> </a:t>
            </a:r>
            <a:r>
              <a:rPr lang="en-US" sz="2800" dirty="0" err="1">
                <a:latin typeface="+mn-lt"/>
              </a:rPr>
              <a:t>menyimpulkan</a:t>
            </a:r>
            <a:r>
              <a:rPr lang="en-US" sz="2800" dirty="0">
                <a:latin typeface="+mn-lt"/>
              </a:rPr>
              <a:t> </a:t>
            </a:r>
            <a:r>
              <a:rPr lang="en-US" sz="2800" dirty="0" err="1">
                <a:latin typeface="+mn-lt"/>
              </a:rPr>
              <a:t>bahwa</a:t>
            </a:r>
            <a:r>
              <a:rPr lang="en-US" sz="2800" dirty="0">
                <a:latin typeface="+mn-lt"/>
              </a:rPr>
              <a:t> </a:t>
            </a:r>
            <a:r>
              <a:rPr lang="en-US" sz="2800" dirty="0" err="1">
                <a:latin typeface="+mn-lt"/>
              </a:rPr>
              <a:t>butir</a:t>
            </a:r>
            <a:r>
              <a:rPr lang="en-US" sz="2800" dirty="0">
                <a:latin typeface="+mn-lt"/>
              </a:rPr>
              <a:t> </a:t>
            </a:r>
            <a:r>
              <a:rPr lang="en-US" sz="2800" b="1" dirty="0" err="1">
                <a:latin typeface="+mn-lt"/>
              </a:rPr>
              <a:t>pertanyaan</a:t>
            </a:r>
            <a:r>
              <a:rPr lang="en-US" sz="2800" b="1" dirty="0">
                <a:latin typeface="+mn-lt"/>
              </a:rPr>
              <a:t> </a:t>
            </a:r>
            <a:r>
              <a:rPr lang="en-US" sz="2800" b="1" dirty="0" err="1">
                <a:latin typeface="+mn-lt"/>
              </a:rPr>
              <a:t>nomor</a:t>
            </a:r>
            <a:r>
              <a:rPr lang="en-US" sz="2800" b="1" dirty="0">
                <a:latin typeface="+mn-lt"/>
              </a:rPr>
              <a:t> </a:t>
            </a:r>
            <a:r>
              <a:rPr lang="en-US" sz="2800" b="1" dirty="0" smtClean="0">
                <a:latin typeface="+mn-lt"/>
              </a:rPr>
              <a:t>1 </a:t>
            </a:r>
            <a:r>
              <a:rPr lang="en-US" sz="2800" b="1" dirty="0">
                <a:latin typeface="+mn-lt"/>
              </a:rPr>
              <a:t>valid</a:t>
            </a:r>
            <a:r>
              <a:rPr lang="en-US" sz="2800" dirty="0">
                <a:latin typeface="+mn-lt"/>
              </a:rPr>
              <a:t> (</a:t>
            </a:r>
            <a:r>
              <a:rPr lang="en-US" sz="2800" dirty="0" err="1">
                <a:latin typeface="+mn-lt"/>
              </a:rPr>
              <a:t>dapat</a:t>
            </a:r>
            <a:r>
              <a:rPr lang="en-US" sz="2800" dirty="0">
                <a:latin typeface="+mn-lt"/>
              </a:rPr>
              <a:t> </a:t>
            </a:r>
            <a:r>
              <a:rPr lang="en-US" sz="2800" dirty="0" err="1">
                <a:latin typeface="+mn-lt"/>
              </a:rPr>
              <a:t>digunakan</a:t>
            </a:r>
            <a:r>
              <a:rPr lang="en-US" sz="2800" dirty="0">
                <a:latin typeface="+mn-lt"/>
              </a:rPr>
              <a:t> </a:t>
            </a:r>
            <a:r>
              <a:rPr lang="en-US" sz="2800" dirty="0" err="1">
                <a:latin typeface="+mn-lt"/>
              </a:rPr>
              <a:t>sebagai</a:t>
            </a:r>
            <a:r>
              <a:rPr lang="en-US" sz="2800" dirty="0">
                <a:latin typeface="+mn-lt"/>
              </a:rPr>
              <a:t> </a:t>
            </a:r>
            <a:r>
              <a:rPr lang="en-US" sz="2800" dirty="0" err="1">
                <a:latin typeface="+mn-lt"/>
              </a:rPr>
              <a:t>instrumen</a:t>
            </a:r>
            <a:r>
              <a:rPr lang="en-US" sz="2800" dirty="0">
                <a:latin typeface="+mn-lt"/>
              </a:rPr>
              <a:t> </a:t>
            </a:r>
            <a:r>
              <a:rPr lang="en-US" sz="2800" dirty="0" err="1">
                <a:latin typeface="+mn-lt"/>
              </a:rPr>
              <a:t>penelitian</a:t>
            </a:r>
            <a:r>
              <a:rPr lang="en-US" sz="2800" dirty="0" smtClean="0">
                <a:latin typeface="+mn-lt"/>
              </a:rPr>
              <a:t>).</a:t>
            </a:r>
          </a:p>
          <a:p>
            <a:pPr marL="457200" indent="-457200">
              <a:lnSpc>
                <a:spcPct val="90000"/>
              </a:lnSpc>
              <a:spcBef>
                <a:spcPts val="1200"/>
              </a:spcBef>
              <a:buSzPct val="95000"/>
              <a:buFont typeface="Wingdings" panose="05000000000000000000" pitchFamily="2" charset="2"/>
              <a:buChar char="§"/>
              <a:defRPr/>
            </a:pPr>
            <a:r>
              <a:rPr lang="en-US" sz="2800" dirty="0" smtClean="0">
                <a:latin typeface="+mn-lt"/>
              </a:rPr>
              <a:t>Cara </a:t>
            </a:r>
            <a:r>
              <a:rPr lang="en-US" sz="2800" dirty="0">
                <a:latin typeface="+mn-lt"/>
              </a:rPr>
              <a:t>yang </a:t>
            </a:r>
            <a:r>
              <a:rPr lang="en-US" sz="2800" dirty="0" err="1">
                <a:latin typeface="+mn-lt"/>
              </a:rPr>
              <a:t>sama</a:t>
            </a:r>
            <a:r>
              <a:rPr lang="en-US" sz="2800" dirty="0">
                <a:latin typeface="+mn-lt"/>
              </a:rPr>
              <a:t> </a:t>
            </a:r>
            <a:r>
              <a:rPr lang="en-US" sz="2800" dirty="0" err="1">
                <a:latin typeface="+mn-lt"/>
              </a:rPr>
              <a:t>dapat</a:t>
            </a:r>
            <a:r>
              <a:rPr lang="en-US" sz="2800" dirty="0">
                <a:latin typeface="+mn-lt"/>
              </a:rPr>
              <a:t> </a:t>
            </a:r>
            <a:r>
              <a:rPr lang="en-US" sz="2800" dirty="0" err="1">
                <a:latin typeface="+mn-lt"/>
              </a:rPr>
              <a:t>digunakan</a:t>
            </a:r>
            <a:r>
              <a:rPr lang="en-US" sz="2800" dirty="0">
                <a:latin typeface="+mn-lt"/>
              </a:rPr>
              <a:t> </a:t>
            </a:r>
            <a:r>
              <a:rPr lang="en-US" sz="2800" dirty="0" err="1">
                <a:latin typeface="+mn-lt"/>
              </a:rPr>
              <a:t>untuk</a:t>
            </a:r>
            <a:r>
              <a:rPr lang="en-US" sz="2800" dirty="0">
                <a:latin typeface="+mn-lt"/>
              </a:rPr>
              <a:t> </a:t>
            </a:r>
            <a:r>
              <a:rPr lang="en-US" sz="2800" dirty="0" err="1">
                <a:latin typeface="+mn-lt"/>
              </a:rPr>
              <a:t>memperoleh</a:t>
            </a:r>
            <a:r>
              <a:rPr lang="en-US" sz="2800" dirty="0">
                <a:latin typeface="+mn-lt"/>
              </a:rPr>
              <a:t> </a:t>
            </a:r>
            <a:r>
              <a:rPr lang="en-US" sz="2800" b="1" dirty="0" err="1">
                <a:latin typeface="+mn-lt"/>
              </a:rPr>
              <a:t>nilai</a:t>
            </a:r>
            <a:r>
              <a:rPr lang="en-US" sz="2800" b="1" dirty="0">
                <a:latin typeface="+mn-lt"/>
              </a:rPr>
              <a:t> </a:t>
            </a:r>
            <a:r>
              <a:rPr lang="en-US" sz="2800" b="1" dirty="0" err="1">
                <a:latin typeface="+mn-lt"/>
              </a:rPr>
              <a:t>koefisien</a:t>
            </a:r>
            <a:r>
              <a:rPr lang="en-US" sz="2800" b="1" dirty="0">
                <a:latin typeface="+mn-lt"/>
              </a:rPr>
              <a:t> </a:t>
            </a:r>
            <a:r>
              <a:rPr lang="en-US" sz="2800" b="1" dirty="0" err="1">
                <a:latin typeface="+mn-lt"/>
              </a:rPr>
              <a:t>korelasi</a:t>
            </a:r>
            <a:r>
              <a:rPr lang="en-US" sz="2800" b="1" dirty="0">
                <a:latin typeface="+mn-lt"/>
              </a:rPr>
              <a:t> </a:t>
            </a:r>
            <a:r>
              <a:rPr lang="en-US" sz="2800" dirty="0" err="1">
                <a:latin typeface="+mn-lt"/>
              </a:rPr>
              <a:t>untuk</a:t>
            </a:r>
            <a:r>
              <a:rPr lang="en-US" sz="2800" dirty="0">
                <a:latin typeface="+mn-lt"/>
              </a:rPr>
              <a:t> </a:t>
            </a:r>
            <a:r>
              <a:rPr lang="en-US" sz="2800" dirty="0" err="1">
                <a:latin typeface="+mn-lt"/>
              </a:rPr>
              <a:t>pertanyaan</a:t>
            </a:r>
            <a:r>
              <a:rPr lang="en-US" sz="2800" dirty="0">
                <a:latin typeface="+mn-lt"/>
              </a:rPr>
              <a:t> </a:t>
            </a:r>
            <a:r>
              <a:rPr lang="en-US" sz="2800" dirty="0" err="1">
                <a:latin typeface="+mn-lt"/>
              </a:rPr>
              <a:t>butir</a:t>
            </a:r>
            <a:r>
              <a:rPr lang="en-US" sz="2800" dirty="0">
                <a:latin typeface="+mn-lt"/>
              </a:rPr>
              <a:t> </a:t>
            </a:r>
            <a:r>
              <a:rPr lang="en-US" sz="2800" dirty="0" err="1">
                <a:latin typeface="+mn-lt"/>
              </a:rPr>
              <a:t>nomor</a:t>
            </a:r>
            <a:r>
              <a:rPr lang="en-US" sz="2800" dirty="0">
                <a:latin typeface="+mn-lt"/>
              </a:rPr>
              <a:t> 2 </a:t>
            </a:r>
            <a:r>
              <a:rPr lang="en-US" sz="2800" dirty="0" err="1">
                <a:latin typeface="+mn-lt"/>
              </a:rPr>
              <a:t>sampai</a:t>
            </a:r>
            <a:r>
              <a:rPr lang="en-US" sz="2800" dirty="0">
                <a:latin typeface="+mn-lt"/>
              </a:rPr>
              <a:t> </a:t>
            </a:r>
            <a:r>
              <a:rPr lang="en-US" sz="2800" dirty="0" err="1">
                <a:latin typeface="+mn-lt"/>
              </a:rPr>
              <a:t>dengan</a:t>
            </a:r>
            <a:r>
              <a:rPr lang="en-US" sz="2800" dirty="0">
                <a:latin typeface="+mn-lt"/>
              </a:rPr>
              <a:t> 16. </a:t>
            </a:r>
            <a:endParaRPr lang="id-ID" sz="2800" dirty="0">
              <a:latin typeface="+mn-lt"/>
            </a:endParaRPr>
          </a:p>
        </p:txBody>
      </p:sp>
    </p:spTree>
    <p:extLst>
      <p:ext uri="{BB962C8B-B14F-4D97-AF65-F5344CB8AC3E}">
        <p14:creationId xmlns:p14="http://schemas.microsoft.com/office/powerpoint/2010/main" val="1903395628"/>
      </p:ext>
    </p:extLst>
  </p:cSld>
  <p:clrMapOvr>
    <a:masterClrMapping/>
  </p:clrMapOvr>
  <p:transition spd="slow">
    <p:circl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554037"/>
          </a:xfrm>
          <a:solidFill>
            <a:schemeClr val="bg2">
              <a:lumMod val="20000"/>
              <a:lumOff val="80000"/>
            </a:schemeClr>
          </a:solidFill>
        </p:spPr>
        <p:txBody>
          <a:bodyPr>
            <a:normAutofit fontScale="90000"/>
          </a:bodyPr>
          <a:lstStyle/>
          <a:p>
            <a:pPr algn="ctr"/>
            <a:r>
              <a:rPr lang="id-ID" sz="2400" dirty="0" smtClean="0">
                <a:solidFill>
                  <a:schemeClr val="bg1"/>
                </a:solidFill>
              </a:rPr>
              <a:t>Faktor-Faktor Yang Mempengaruhi Validitas</a:t>
            </a:r>
            <a:br>
              <a:rPr lang="id-ID" sz="2400" dirty="0" smtClean="0">
                <a:solidFill>
                  <a:schemeClr val="bg1"/>
                </a:solidFill>
              </a:rPr>
            </a:br>
            <a:endParaRPr lang="id-ID" sz="2400" dirty="0"/>
          </a:p>
        </p:txBody>
      </p:sp>
      <p:sp>
        <p:nvSpPr>
          <p:cNvPr id="3" name="Content Placeholder 2"/>
          <p:cNvSpPr>
            <a:spLocks noGrp="1"/>
          </p:cNvSpPr>
          <p:nvPr>
            <p:ph idx="1"/>
          </p:nvPr>
        </p:nvSpPr>
        <p:spPr>
          <a:xfrm>
            <a:off x="457200" y="1600200"/>
            <a:ext cx="8229600" cy="4114800"/>
          </a:xfrm>
          <a:solidFill>
            <a:schemeClr val="accent1">
              <a:lumMod val="20000"/>
              <a:lumOff val="80000"/>
            </a:schemeClr>
          </a:solidFill>
        </p:spPr>
        <p:txBody>
          <a:bodyPr/>
          <a:lstStyle/>
          <a:p>
            <a:pPr marL="68263" indent="0">
              <a:spcBef>
                <a:spcPts val="1200"/>
              </a:spcBef>
              <a:buClrTx/>
              <a:buNone/>
            </a:pPr>
            <a:r>
              <a:rPr lang="id-ID" sz="2800" dirty="0" smtClean="0"/>
              <a:t>Banyak </a:t>
            </a:r>
            <a:r>
              <a:rPr lang="id-ID" sz="2800" dirty="0"/>
              <a:t>faktor yang dapat mempengaruhi hasil tes evaluasi tidak </a:t>
            </a:r>
            <a:r>
              <a:rPr lang="id-ID" sz="2800" dirty="0" smtClean="0"/>
              <a:t>valid</a:t>
            </a:r>
            <a:r>
              <a:rPr lang="id-ID" sz="2800" dirty="0"/>
              <a:t>. Beberapa faktor tersebut secara garis besar dapat </a:t>
            </a:r>
            <a:r>
              <a:rPr lang="id-ID" sz="2800" dirty="0" smtClean="0"/>
              <a:t>dibedakan</a:t>
            </a:r>
            <a:r>
              <a:rPr lang="en-US" sz="2800" dirty="0" smtClean="0"/>
              <a:t> </a:t>
            </a:r>
            <a:r>
              <a:rPr lang="id-ID" sz="2800" dirty="0" smtClean="0"/>
              <a:t>menurut </a:t>
            </a:r>
            <a:r>
              <a:rPr lang="id-ID" sz="2800" dirty="0"/>
              <a:t>sumbernya, </a:t>
            </a:r>
            <a:r>
              <a:rPr lang="id-ID" sz="2800" dirty="0" smtClean="0"/>
              <a:t>yaitu</a:t>
            </a:r>
            <a:r>
              <a:rPr lang="en-US" sz="2800" dirty="0" smtClean="0"/>
              <a:t>: </a:t>
            </a:r>
          </a:p>
          <a:p>
            <a:pPr>
              <a:spcBef>
                <a:spcPts val="1200"/>
              </a:spcBef>
              <a:buClrTx/>
              <a:buFont typeface="Wingdings" panose="05000000000000000000" pitchFamily="2" charset="2"/>
              <a:buChar char="§"/>
            </a:pPr>
            <a:r>
              <a:rPr lang="en-US" sz="2800" dirty="0" smtClean="0"/>
              <a:t>F</a:t>
            </a:r>
            <a:r>
              <a:rPr lang="id-ID" sz="2800" dirty="0" smtClean="0"/>
              <a:t>aktor </a:t>
            </a:r>
            <a:r>
              <a:rPr lang="id-ID" sz="2800" dirty="0"/>
              <a:t>internal dari tes, </a:t>
            </a:r>
            <a:endParaRPr lang="en-US" sz="2800" dirty="0" smtClean="0"/>
          </a:p>
          <a:p>
            <a:pPr>
              <a:spcBef>
                <a:spcPts val="1200"/>
              </a:spcBef>
              <a:buClrTx/>
              <a:buFont typeface="Wingdings" panose="05000000000000000000" pitchFamily="2" charset="2"/>
              <a:buChar char="§"/>
            </a:pPr>
            <a:r>
              <a:rPr lang="en-US" sz="2800" dirty="0"/>
              <a:t>F</a:t>
            </a:r>
            <a:r>
              <a:rPr lang="id-ID" sz="2800" dirty="0" smtClean="0"/>
              <a:t>aktor eksternal</a:t>
            </a:r>
            <a:r>
              <a:rPr lang="en-US" sz="2800" dirty="0" smtClean="0"/>
              <a:t> </a:t>
            </a:r>
            <a:r>
              <a:rPr lang="id-ID" sz="2800" dirty="0" smtClean="0"/>
              <a:t>tes</a:t>
            </a:r>
            <a:r>
              <a:rPr lang="id-ID" sz="2800" dirty="0"/>
              <a:t>, dan </a:t>
            </a:r>
            <a:endParaRPr lang="en-US" sz="2800" dirty="0" smtClean="0"/>
          </a:p>
          <a:p>
            <a:pPr>
              <a:spcBef>
                <a:spcPts val="1200"/>
              </a:spcBef>
              <a:buClrTx/>
              <a:buFont typeface="Wingdings" panose="05000000000000000000" pitchFamily="2" charset="2"/>
              <a:buChar char="§"/>
            </a:pPr>
            <a:r>
              <a:rPr lang="en-US" sz="2800" dirty="0"/>
              <a:t>F</a:t>
            </a:r>
            <a:r>
              <a:rPr lang="id-ID" sz="2800" dirty="0" smtClean="0"/>
              <a:t>aktor </a:t>
            </a:r>
            <a:r>
              <a:rPr lang="id-ID" sz="2800" dirty="0"/>
              <a:t>yang berasal dari </a:t>
            </a:r>
            <a:r>
              <a:rPr lang="en-US" sz="2800" dirty="0" err="1" smtClean="0"/>
              <a:t>responden</a:t>
            </a:r>
            <a:r>
              <a:rPr lang="id-ID" sz="2800" dirty="0" smtClean="0"/>
              <a:t> </a:t>
            </a:r>
            <a:r>
              <a:rPr lang="id-ID" sz="2800" dirty="0"/>
              <a:t>yang bersangkutan</a:t>
            </a:r>
            <a:r>
              <a:rPr lang="id-ID" sz="2800" dirty="0" smtClean="0"/>
              <a:t>.</a:t>
            </a:r>
            <a:endParaRPr lang="id-ID" sz="2800" dirty="0"/>
          </a:p>
        </p:txBody>
      </p:sp>
      <p:sp>
        <p:nvSpPr>
          <p:cNvPr id="4" name="Slide Number Placeholder 3"/>
          <p:cNvSpPr>
            <a:spLocks noGrp="1"/>
          </p:cNvSpPr>
          <p:nvPr>
            <p:ph type="sldNum" sz="quarter" idx="12"/>
          </p:nvPr>
        </p:nvSpPr>
        <p:spPr/>
        <p:txBody>
          <a:bodyPr/>
          <a:lstStyle/>
          <a:p>
            <a:pPr>
              <a:defRPr/>
            </a:pPr>
            <a:fld id="{991D670B-C9F9-47E7-B4A8-C23A7911208E}" type="slidenum">
              <a:rPr lang="en-US" smtClean="0"/>
              <a:pPr>
                <a:defRPr/>
              </a:pPr>
              <a:t>32</a:t>
            </a:fld>
            <a:endParaRPr lang="en-US"/>
          </a:p>
        </p:txBody>
      </p:sp>
    </p:spTree>
    <p:extLst>
      <p:ext uri="{BB962C8B-B14F-4D97-AF65-F5344CB8AC3E}">
        <p14:creationId xmlns:p14="http://schemas.microsoft.com/office/powerpoint/2010/main" val="401383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609600" y="228600"/>
            <a:ext cx="8077200" cy="554037"/>
          </a:xfrm>
          <a:solidFill>
            <a:schemeClr val="bg2">
              <a:lumMod val="60000"/>
              <a:lumOff val="40000"/>
            </a:schemeClr>
          </a:solidFill>
        </p:spPr>
        <p:txBody>
          <a:bodyPr/>
          <a:lstStyle/>
          <a:p>
            <a:pPr algn="ctr" eaLnBrk="1" fontAlgn="auto" hangingPunct="1">
              <a:spcAft>
                <a:spcPts val="0"/>
              </a:spcAft>
              <a:defRPr/>
            </a:pPr>
            <a:r>
              <a:rPr lang="id-ID" sz="2400" b="1" dirty="0" smtClean="0"/>
              <a:t>RELIABILITAS INSTRUMEN</a:t>
            </a:r>
          </a:p>
        </p:txBody>
      </p:sp>
      <p:sp>
        <p:nvSpPr>
          <p:cNvPr id="160771" name="Rectangle 3"/>
          <p:cNvSpPr>
            <a:spLocks noGrp="1" noChangeArrowheads="1"/>
          </p:cNvSpPr>
          <p:nvPr>
            <p:ph type="body" idx="1"/>
          </p:nvPr>
        </p:nvSpPr>
        <p:spPr>
          <a:xfrm>
            <a:off x="685800" y="1784350"/>
            <a:ext cx="8001000" cy="4006850"/>
          </a:xfrm>
          <a:solidFill>
            <a:schemeClr val="bg2">
              <a:lumMod val="20000"/>
              <a:lumOff val="80000"/>
            </a:schemeClr>
          </a:solidFill>
        </p:spPr>
        <p:txBody>
          <a:bodyPr/>
          <a:lstStyle/>
          <a:p>
            <a:pPr eaLnBrk="1" hangingPunct="1">
              <a:spcBef>
                <a:spcPts val="1200"/>
              </a:spcBef>
              <a:buClrTx/>
            </a:pPr>
            <a:r>
              <a:rPr lang="id-ID" altLang="id-ID" dirty="0" smtClean="0"/>
              <a:t>Menunjukkan konsistensi hasil pengukuran sekiranya alat pengukur itu digunakan oleh orang yang berlainan </a:t>
            </a:r>
            <a:r>
              <a:rPr lang="en-US" altLang="id-ID" dirty="0" err="1" smtClean="0"/>
              <a:t>pada</a:t>
            </a:r>
            <a:r>
              <a:rPr lang="id-ID" altLang="id-ID" dirty="0" smtClean="0"/>
              <a:t> waktu bersamaan atau digunakan oleh orang y</a:t>
            </a:r>
            <a:r>
              <a:rPr lang="en-US" altLang="id-ID" dirty="0" smtClean="0"/>
              <a:t>an</a:t>
            </a:r>
            <a:r>
              <a:rPr lang="id-ID" altLang="id-ID" dirty="0" smtClean="0"/>
              <a:t>g sama pada waktu berlainan.</a:t>
            </a:r>
            <a:r>
              <a:rPr lang="en-US" altLang="id-ID" dirty="0" smtClean="0"/>
              <a:t> </a:t>
            </a:r>
          </a:p>
          <a:p>
            <a:pPr eaLnBrk="1" hangingPunct="1">
              <a:spcBef>
                <a:spcPts val="1200"/>
              </a:spcBef>
              <a:buClrTx/>
            </a:pPr>
            <a:r>
              <a:rPr lang="id-ID" altLang="id-ID" dirty="0" smtClean="0"/>
              <a:t>Jadi</a:t>
            </a:r>
            <a:r>
              <a:rPr lang="en-US" altLang="id-ID" dirty="0" smtClean="0"/>
              <a:t>,</a:t>
            </a:r>
            <a:r>
              <a:rPr lang="id-ID" altLang="id-ID" dirty="0" smtClean="0"/>
              <a:t> secara implisit</a:t>
            </a:r>
            <a:r>
              <a:rPr lang="en-US" altLang="id-ID" dirty="0" smtClean="0"/>
              <a:t>,</a:t>
            </a:r>
            <a:r>
              <a:rPr lang="id-ID" altLang="id-ID" dirty="0" smtClean="0"/>
              <a:t> mengandung OB</a:t>
            </a:r>
            <a:r>
              <a:rPr lang="en-US" altLang="id-ID" dirty="0" smtClean="0"/>
              <a:t>J</a:t>
            </a:r>
            <a:r>
              <a:rPr lang="id-ID" altLang="id-ID" dirty="0" smtClean="0"/>
              <a:t>EKTIVITAS. </a:t>
            </a:r>
          </a:p>
        </p:txBody>
      </p:sp>
      <p:sp>
        <p:nvSpPr>
          <p:cNvPr id="88068"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609B2F9F-1B0F-4182-9C0B-B8F53C1A7357}" type="slidenum">
              <a:rPr lang="en-US" smtClean="0">
                <a:solidFill>
                  <a:schemeClr val="bg1"/>
                </a:solidFill>
              </a:rPr>
              <a:pPr fontAlgn="base">
                <a:spcBef>
                  <a:spcPct val="0"/>
                </a:spcBef>
                <a:spcAft>
                  <a:spcPct val="0"/>
                </a:spcAft>
                <a:defRPr/>
              </a:pPr>
              <a:t>33</a:t>
            </a:fld>
            <a:endParaRPr lang="en-US" smtClean="0">
              <a:solidFill>
                <a:schemeClr val="bg1"/>
              </a:solidFill>
            </a:endParaRPr>
          </a:p>
        </p:txBody>
      </p:sp>
    </p:spTree>
    <p:extLst>
      <p:ext uri="{BB962C8B-B14F-4D97-AF65-F5344CB8AC3E}">
        <p14:creationId xmlns:p14="http://schemas.microsoft.com/office/powerpoint/2010/main" val="2273491843"/>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anim calcmode="lin" valueType="num">
                                      <p:cBhvr>
                                        <p:cTn id="8" dur="1000" fill="hold"/>
                                        <p:tgtEl>
                                          <p:spTgt spid="160770"/>
                                        </p:tgtEl>
                                        <p:attrNameLst>
                                          <p:attrName>ppt_x</p:attrName>
                                        </p:attrNameLst>
                                      </p:cBhvr>
                                      <p:tavLst>
                                        <p:tav tm="0">
                                          <p:val>
                                            <p:strVal val="#ppt_x"/>
                                          </p:val>
                                        </p:tav>
                                        <p:tav tm="100000">
                                          <p:val>
                                            <p:strVal val="#ppt_x"/>
                                          </p:val>
                                        </p:tav>
                                      </p:tavLst>
                                    </p:anim>
                                    <p:anim calcmode="lin" valueType="num">
                                      <p:cBhvr>
                                        <p:cTn id="9" dur="898" decel="100000" fill="hold"/>
                                        <p:tgtEl>
                                          <p:spTgt spid="160770"/>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160770"/>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60771">
                                            <p:bg/>
                                          </p:spTgt>
                                        </p:tgtEl>
                                        <p:attrNameLst>
                                          <p:attrName>style.visibility</p:attrName>
                                        </p:attrNameLst>
                                      </p:cBhvr>
                                      <p:to>
                                        <p:strVal val="visible"/>
                                      </p:to>
                                    </p:set>
                                    <p:animEffect transition="in" filter="fade">
                                      <p:cBhvr>
                                        <p:cTn id="15" dur="1000"/>
                                        <p:tgtEl>
                                          <p:spTgt spid="160771">
                                            <p:bg/>
                                          </p:spTgt>
                                        </p:tgtEl>
                                      </p:cBhvr>
                                    </p:animEffect>
                                    <p:anim calcmode="lin" valueType="num">
                                      <p:cBhvr>
                                        <p:cTn id="16" dur="1000" fill="hold"/>
                                        <p:tgtEl>
                                          <p:spTgt spid="160771">
                                            <p:bg/>
                                          </p:spTgt>
                                        </p:tgtEl>
                                        <p:attrNameLst>
                                          <p:attrName>ppt_x</p:attrName>
                                        </p:attrNameLst>
                                      </p:cBhvr>
                                      <p:tavLst>
                                        <p:tav tm="0">
                                          <p:val>
                                            <p:strVal val="#ppt_x"/>
                                          </p:val>
                                        </p:tav>
                                        <p:tav tm="100000">
                                          <p:val>
                                            <p:strVal val="#ppt_x"/>
                                          </p:val>
                                        </p:tav>
                                      </p:tavLst>
                                    </p:anim>
                                    <p:anim calcmode="lin" valueType="num">
                                      <p:cBhvr>
                                        <p:cTn id="17" dur="898" decel="100000" fill="hold"/>
                                        <p:tgtEl>
                                          <p:spTgt spid="160771">
                                            <p:bg/>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160771">
                                            <p:bg/>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160771">
                                            <p:txEl>
                                              <p:pRg st="0" end="0"/>
                                            </p:txEl>
                                          </p:spTgt>
                                        </p:tgtEl>
                                        <p:attrNameLst>
                                          <p:attrName>style.visibility</p:attrName>
                                        </p:attrNameLst>
                                      </p:cBhvr>
                                      <p:to>
                                        <p:strVal val="visible"/>
                                      </p:to>
                                    </p:set>
                                    <p:animEffect transition="in" filter="fade">
                                      <p:cBhvr>
                                        <p:cTn id="23" dur="1000"/>
                                        <p:tgtEl>
                                          <p:spTgt spid="160771">
                                            <p:txEl>
                                              <p:pRg st="0" end="0"/>
                                            </p:txEl>
                                          </p:spTgt>
                                        </p:tgtEl>
                                      </p:cBhvr>
                                    </p:animEffect>
                                    <p:anim calcmode="lin" valueType="num">
                                      <p:cBhvr>
                                        <p:cTn id="24" dur="1000" fill="hold"/>
                                        <p:tgtEl>
                                          <p:spTgt spid="160771">
                                            <p:txEl>
                                              <p:pRg st="0" end="0"/>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160771">
                                            <p:txEl>
                                              <p:pRg st="0" end="0"/>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160771">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160771">
                                            <p:txEl>
                                              <p:pRg st="1" end="1"/>
                                            </p:txEl>
                                          </p:spTgt>
                                        </p:tgtEl>
                                        <p:attrNameLst>
                                          <p:attrName>style.visibility</p:attrName>
                                        </p:attrNameLst>
                                      </p:cBhvr>
                                      <p:to>
                                        <p:strVal val="visible"/>
                                      </p:to>
                                    </p:set>
                                    <p:animEffect transition="in" filter="fade">
                                      <p:cBhvr>
                                        <p:cTn id="31" dur="1000"/>
                                        <p:tgtEl>
                                          <p:spTgt spid="160771">
                                            <p:txEl>
                                              <p:pRg st="1" end="1"/>
                                            </p:txEl>
                                          </p:spTgt>
                                        </p:tgtEl>
                                      </p:cBhvr>
                                    </p:animEffect>
                                    <p:anim calcmode="lin" valueType="num">
                                      <p:cBhvr>
                                        <p:cTn id="32" dur="1000" fill="hold"/>
                                        <p:tgtEl>
                                          <p:spTgt spid="160771">
                                            <p:txEl>
                                              <p:pRg st="1" end="1"/>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160771">
                                            <p:txEl>
                                              <p:pRg st="1" end="1"/>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160771">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animBg="1"/>
      <p:bldP spid="160771"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4"/>
          <p:cNvSpPr>
            <a:spLocks noGrp="1" noChangeArrowheads="1"/>
          </p:cNvSpPr>
          <p:nvPr>
            <p:ph type="title" idx="4294967295"/>
          </p:nvPr>
        </p:nvSpPr>
        <p:spPr>
          <a:xfrm>
            <a:off x="644525" y="108156"/>
            <a:ext cx="8000999" cy="501444"/>
          </a:xfrm>
          <a:solidFill>
            <a:schemeClr val="bg2">
              <a:lumMod val="60000"/>
              <a:lumOff val="40000"/>
            </a:schemeClr>
          </a:solidFill>
        </p:spPr>
        <p:txBody>
          <a:bodyPr>
            <a:normAutofit fontScale="90000"/>
          </a:bodyPr>
          <a:lstStyle/>
          <a:p>
            <a:pPr eaLnBrk="1" fontAlgn="auto" hangingPunct="1">
              <a:spcAft>
                <a:spcPts val="0"/>
              </a:spcAft>
              <a:defRPr/>
            </a:pPr>
            <a:r>
              <a:rPr lang="id-ID" sz="2800" b="1" dirty="0" smtClean="0"/>
              <a:t>CARA PENGUKURAN RELIABILITAS</a:t>
            </a:r>
          </a:p>
        </p:txBody>
      </p:sp>
      <mc:AlternateContent xmlns:mc="http://schemas.openxmlformats.org/markup-compatibility/2006">
        <mc:Choice xmlns:a14="http://schemas.microsoft.com/office/drawing/2010/main" Requires="a14">
          <p:sp>
            <p:nvSpPr>
              <p:cNvPr id="8" name="Rectangle 5"/>
              <p:cNvSpPr txBox="1">
                <a:spLocks noChangeArrowheads="1"/>
              </p:cNvSpPr>
              <p:nvPr/>
            </p:nvSpPr>
            <p:spPr bwMode="auto">
              <a:xfrm>
                <a:off x="644525" y="817975"/>
                <a:ext cx="8001000" cy="5811426"/>
              </a:xfrm>
              <a:prstGeom prst="rect">
                <a:avLst/>
              </a:prstGeom>
              <a:solidFill>
                <a:schemeClr val="bg2">
                  <a:lumMod val="20000"/>
                  <a:lumOff val="80000"/>
                </a:schemeClr>
              </a:solidFill>
              <a:ln w="9525">
                <a:noFill/>
                <a:miter lim="800000"/>
                <a:headEnd/>
                <a:tailEnd/>
              </a:ln>
            </p:spPr>
            <p:txBody>
              <a:bodyPr/>
              <a:lstStyle/>
              <a:p>
                <a:pPr marL="411163" indent="-342900">
                  <a:lnSpc>
                    <a:spcPct val="90000"/>
                  </a:lnSpc>
                  <a:spcBef>
                    <a:spcPts val="700"/>
                  </a:spcBef>
                  <a:buSzPct val="95000"/>
                  <a:buFont typeface="Wingdings" pitchFamily="2" charset="2"/>
                  <a:buChar char=""/>
                  <a:defRPr/>
                </a:pPr>
                <a:r>
                  <a:rPr lang="en-US" sz="2400" b="1" dirty="0" smtClean="0">
                    <a:solidFill>
                      <a:schemeClr val="tx1"/>
                    </a:solidFill>
                    <a:latin typeface="+mn-lt"/>
                  </a:rPr>
                  <a:t>Dengan </a:t>
                </a:r>
                <a:r>
                  <a:rPr lang="en-US" sz="2400" b="1" dirty="0" err="1" smtClean="0">
                    <a:solidFill>
                      <a:schemeClr val="tx1"/>
                    </a:solidFill>
                    <a:latin typeface="+mn-lt"/>
                  </a:rPr>
                  <a:t>nilai</a:t>
                </a:r>
                <a:r>
                  <a:rPr lang="en-US" sz="2400" b="1" dirty="0" smtClean="0">
                    <a:solidFill>
                      <a:schemeClr val="tx1"/>
                    </a:solidFill>
                    <a:latin typeface="+mn-lt"/>
                  </a:rPr>
                  <a:t>  </a:t>
                </a:r>
                <a:r>
                  <a:rPr lang="id-ID" sz="2400" b="1" dirty="0" smtClean="0">
                    <a:solidFill>
                      <a:schemeClr val="tx1"/>
                    </a:solidFill>
                    <a:latin typeface="+mn-lt"/>
                  </a:rPr>
                  <a:t>Cronbach’s alpha </a:t>
                </a:r>
                <a:r>
                  <a:rPr lang="en-US" sz="2400" b="1" dirty="0" smtClean="0">
                    <a:solidFill>
                      <a:schemeClr val="tx1"/>
                    </a:solidFill>
                    <a:latin typeface="+mn-lt"/>
                  </a:rPr>
                  <a:t>(</a:t>
                </a:r>
                <a14:m>
                  <m:oMath xmlns:m="http://schemas.openxmlformats.org/officeDocument/2006/math">
                    <m:r>
                      <a:rPr lang="en-US" sz="2400" b="1" i="1" smtClean="0">
                        <a:solidFill>
                          <a:schemeClr val="tx1"/>
                        </a:solidFill>
                        <a:latin typeface="Cambria Math"/>
                        <a:ea typeface="Cambria Math"/>
                      </a:rPr>
                      <m:t>𝜶</m:t>
                    </m:r>
                  </m:oMath>
                </a14:m>
                <a:r>
                  <a:rPr lang="en-US" sz="2400" b="1" dirty="0" smtClean="0">
                    <a:solidFill>
                      <a:schemeClr val="tx1"/>
                    </a:solidFill>
                    <a:latin typeface="+mn-lt"/>
                  </a:rPr>
                  <a:t>)</a:t>
                </a:r>
              </a:p>
              <a:p>
                <a:pPr marL="411163" indent="-342900">
                  <a:lnSpc>
                    <a:spcPct val="90000"/>
                  </a:lnSpc>
                  <a:spcBef>
                    <a:spcPts val="700"/>
                  </a:spcBef>
                  <a:buSzPct val="95000"/>
                  <a:buFont typeface="Wingdings" pitchFamily="2" charset="2"/>
                  <a:buChar char=""/>
                  <a:defRPr/>
                </a:pPr>
                <a:r>
                  <a:rPr lang="id-ID" sz="2400" b="1" dirty="0" smtClean="0">
                    <a:solidFill>
                      <a:schemeClr val="tx1"/>
                    </a:solidFill>
                    <a:latin typeface="+mn-lt"/>
                  </a:rPr>
                  <a:t>Cara </a:t>
                </a:r>
                <a:r>
                  <a:rPr lang="id-ID" sz="2400" b="1" dirty="0">
                    <a:solidFill>
                      <a:schemeClr val="tx1"/>
                    </a:solidFill>
                    <a:latin typeface="+mn-lt"/>
                  </a:rPr>
                  <a:t>pengukuran Ulang</a:t>
                </a:r>
              </a:p>
              <a:p>
                <a:pPr marL="739775" lvl="1" indent="-285750">
                  <a:lnSpc>
                    <a:spcPct val="90000"/>
                  </a:lnSpc>
                  <a:spcBef>
                    <a:spcPct val="20000"/>
                  </a:spcBef>
                  <a:buSzPct val="90000"/>
                  <a:buFont typeface="Wingdings" pitchFamily="2" charset="2"/>
                  <a:buChar char=""/>
                  <a:defRPr/>
                </a:pPr>
                <a:r>
                  <a:rPr lang="id-ID" sz="2000" dirty="0">
                    <a:solidFill>
                      <a:schemeClr val="tx1"/>
                    </a:solidFill>
                    <a:latin typeface="+mn-lt"/>
                  </a:rPr>
                  <a:t>Instrumen diberikan kepada responden yang sama pada waktu</a:t>
                </a:r>
                <a:r>
                  <a:rPr lang="en-US" sz="2000" dirty="0">
                    <a:solidFill>
                      <a:schemeClr val="tx1"/>
                    </a:solidFill>
                    <a:latin typeface="+mn-lt"/>
                  </a:rPr>
                  <a:t> </a:t>
                </a:r>
                <a:r>
                  <a:rPr lang="id-ID" sz="2000" dirty="0">
                    <a:solidFill>
                      <a:schemeClr val="tx1"/>
                    </a:solidFill>
                    <a:latin typeface="+mn-lt"/>
                  </a:rPr>
                  <a:t>berbeda</a:t>
                </a:r>
                <a:r>
                  <a:rPr lang="en-US" sz="2000" dirty="0">
                    <a:solidFill>
                      <a:schemeClr val="tx1"/>
                    </a:solidFill>
                    <a:latin typeface="+mn-lt"/>
                  </a:rPr>
                  <a:t>.</a:t>
                </a:r>
                <a:endParaRPr lang="id-ID" sz="2000" dirty="0">
                  <a:solidFill>
                    <a:schemeClr val="tx1"/>
                  </a:solidFill>
                  <a:latin typeface="+mn-lt"/>
                </a:endParaRPr>
              </a:p>
              <a:p>
                <a:pPr marL="739775" lvl="1" indent="-285750">
                  <a:lnSpc>
                    <a:spcPct val="90000"/>
                  </a:lnSpc>
                  <a:spcBef>
                    <a:spcPct val="20000"/>
                  </a:spcBef>
                  <a:buSzPct val="90000"/>
                  <a:buFont typeface="Wingdings" pitchFamily="2" charset="2"/>
                  <a:buChar char=""/>
                  <a:defRPr/>
                </a:pPr>
                <a:r>
                  <a:rPr lang="id-ID" sz="2000" dirty="0">
                    <a:solidFill>
                      <a:schemeClr val="tx1"/>
                    </a:solidFill>
                    <a:latin typeface="+mn-lt"/>
                  </a:rPr>
                  <a:t>Skor total yang diperoleh pada pengukuran pertama dikorelasikan dengan skor total dengan pengukuran kedua</a:t>
                </a:r>
                <a:r>
                  <a:rPr lang="en-US" sz="2000" dirty="0">
                    <a:solidFill>
                      <a:schemeClr val="tx1"/>
                    </a:solidFill>
                    <a:latin typeface="+mn-lt"/>
                  </a:rPr>
                  <a:t>.</a:t>
                </a:r>
                <a:endParaRPr lang="id-ID" sz="2000" dirty="0">
                  <a:solidFill>
                    <a:schemeClr val="tx1"/>
                  </a:solidFill>
                  <a:latin typeface="+mn-lt"/>
                </a:endParaRPr>
              </a:p>
              <a:p>
                <a:pPr marL="739775" lvl="1" indent="-285750">
                  <a:lnSpc>
                    <a:spcPct val="90000"/>
                  </a:lnSpc>
                  <a:spcBef>
                    <a:spcPct val="20000"/>
                  </a:spcBef>
                  <a:buSzPct val="90000"/>
                  <a:buFont typeface="Wingdings" pitchFamily="2" charset="2"/>
                  <a:buChar char=""/>
                  <a:defRPr/>
                </a:pPr>
                <a:r>
                  <a:rPr lang="id-ID" sz="2000" dirty="0">
                    <a:solidFill>
                      <a:schemeClr val="tx1"/>
                    </a:solidFill>
                    <a:latin typeface="+mn-lt"/>
                  </a:rPr>
                  <a:t>Rumus  korelasi yang digunakan berikut prosedurnya sama dengan menghitung validitas</a:t>
                </a:r>
                <a:r>
                  <a:rPr lang="en-US" sz="2000" dirty="0">
                    <a:solidFill>
                      <a:schemeClr val="tx1"/>
                    </a:solidFill>
                    <a:latin typeface="+mn-lt"/>
                  </a:rPr>
                  <a:t>.</a:t>
                </a:r>
                <a:endParaRPr lang="id-ID" sz="2000" dirty="0">
                  <a:solidFill>
                    <a:schemeClr val="tx1"/>
                  </a:solidFill>
                  <a:latin typeface="+mn-lt"/>
                </a:endParaRPr>
              </a:p>
              <a:p>
                <a:pPr marL="411163" indent="-342900">
                  <a:lnSpc>
                    <a:spcPct val="90000"/>
                  </a:lnSpc>
                  <a:spcBef>
                    <a:spcPts val="700"/>
                  </a:spcBef>
                  <a:buSzPct val="95000"/>
                  <a:buFont typeface="Wingdings" pitchFamily="2" charset="2"/>
                  <a:buChar char=""/>
                  <a:defRPr/>
                </a:pPr>
                <a:r>
                  <a:rPr lang="id-ID" sz="2400" b="1" dirty="0">
                    <a:solidFill>
                      <a:schemeClr val="tx1"/>
                    </a:solidFill>
                    <a:latin typeface="+mn-lt"/>
                  </a:rPr>
                  <a:t>Cara Pengukuran Belah</a:t>
                </a:r>
                <a:r>
                  <a:rPr lang="en-US" sz="2400" b="1" dirty="0">
                    <a:solidFill>
                      <a:schemeClr val="tx1"/>
                    </a:solidFill>
                    <a:latin typeface="+mn-lt"/>
                  </a:rPr>
                  <a:t> D</a:t>
                </a:r>
                <a:r>
                  <a:rPr lang="id-ID" sz="2400" b="1" dirty="0">
                    <a:solidFill>
                      <a:schemeClr val="tx1"/>
                    </a:solidFill>
                    <a:latin typeface="+mn-lt"/>
                  </a:rPr>
                  <a:t>ua</a:t>
                </a:r>
              </a:p>
              <a:p>
                <a:pPr marL="739775" lvl="1" indent="-285750">
                  <a:lnSpc>
                    <a:spcPct val="90000"/>
                  </a:lnSpc>
                  <a:spcBef>
                    <a:spcPct val="20000"/>
                  </a:spcBef>
                  <a:buSzPct val="90000"/>
                  <a:buFont typeface="Wingdings" pitchFamily="2" charset="2"/>
                  <a:buChar char=""/>
                  <a:defRPr/>
                </a:pPr>
                <a:r>
                  <a:rPr lang="id-ID" sz="2000" dirty="0">
                    <a:solidFill>
                      <a:schemeClr val="tx1"/>
                    </a:solidFill>
                    <a:latin typeface="+mn-lt"/>
                  </a:rPr>
                  <a:t>Instrumen dibelah menjadi dua bagian: </a:t>
                </a:r>
                <a:r>
                  <a:rPr lang="en-US" sz="2000" dirty="0">
                    <a:solidFill>
                      <a:schemeClr val="tx1"/>
                    </a:solidFill>
                    <a:latin typeface="+mn-lt"/>
                  </a:rPr>
                  <a:t>n</a:t>
                </a:r>
                <a:r>
                  <a:rPr lang="id-ID" sz="2000" dirty="0">
                    <a:solidFill>
                      <a:schemeClr val="tx1"/>
                    </a:solidFill>
                    <a:latin typeface="+mn-lt"/>
                  </a:rPr>
                  <a:t>omor genap dan </a:t>
                </a:r>
                <a:r>
                  <a:rPr lang="en-US" sz="2000" dirty="0">
                    <a:solidFill>
                      <a:schemeClr val="tx1"/>
                    </a:solidFill>
                    <a:latin typeface="+mn-lt"/>
                  </a:rPr>
                  <a:t>n</a:t>
                </a:r>
                <a:r>
                  <a:rPr lang="id-ID" sz="2000" dirty="0">
                    <a:solidFill>
                      <a:schemeClr val="tx1"/>
                    </a:solidFill>
                    <a:latin typeface="+mn-lt"/>
                  </a:rPr>
                  <a:t>omor ganjil</a:t>
                </a:r>
                <a:r>
                  <a:rPr lang="en-US" sz="2000" dirty="0">
                    <a:solidFill>
                      <a:schemeClr val="tx1"/>
                    </a:solidFill>
                    <a:latin typeface="+mn-lt"/>
                  </a:rPr>
                  <a:t>.</a:t>
                </a:r>
                <a:endParaRPr lang="id-ID" sz="2000" dirty="0">
                  <a:solidFill>
                    <a:schemeClr val="tx1"/>
                  </a:solidFill>
                  <a:latin typeface="+mn-lt"/>
                </a:endParaRPr>
              </a:p>
              <a:p>
                <a:pPr marL="739775" lvl="1" indent="-285750">
                  <a:lnSpc>
                    <a:spcPct val="90000"/>
                  </a:lnSpc>
                  <a:spcBef>
                    <a:spcPct val="20000"/>
                  </a:spcBef>
                  <a:buSzPct val="90000"/>
                  <a:buFont typeface="Wingdings" pitchFamily="2" charset="2"/>
                  <a:buChar char=""/>
                  <a:defRPr/>
                </a:pPr>
                <a:r>
                  <a:rPr lang="id-ID" sz="2000" dirty="0">
                    <a:solidFill>
                      <a:schemeClr val="tx1"/>
                    </a:solidFill>
                    <a:latin typeface="+mn-lt"/>
                  </a:rPr>
                  <a:t>Skor total dari </a:t>
                </a:r>
                <a:r>
                  <a:rPr lang="en-US" sz="2000" dirty="0" err="1">
                    <a:solidFill>
                      <a:schemeClr val="tx1"/>
                    </a:solidFill>
                    <a:latin typeface="+mn-lt"/>
                  </a:rPr>
                  <a:t>setiap</a:t>
                </a:r>
                <a:r>
                  <a:rPr lang="id-ID" sz="2000" dirty="0">
                    <a:solidFill>
                      <a:schemeClr val="tx1"/>
                    </a:solidFill>
                    <a:latin typeface="+mn-lt"/>
                  </a:rPr>
                  <a:t> belahan dikorelasikan dengan rumus korelasi product moment. Hasilnya dikonversi dalam rumus SPEARMAN-BROWN:</a:t>
                </a:r>
              </a:p>
              <a:p>
                <a:pPr marL="739775" lvl="1" indent="-285750">
                  <a:lnSpc>
                    <a:spcPct val="90000"/>
                  </a:lnSpc>
                  <a:spcBef>
                    <a:spcPct val="20000"/>
                  </a:spcBef>
                  <a:buSzPct val="90000"/>
                  <a:defRPr/>
                </a:pPr>
                <a:r>
                  <a:rPr lang="id-ID" sz="2000" b="1" dirty="0" smtClean="0">
                    <a:solidFill>
                      <a:schemeClr val="tx1"/>
                    </a:solidFill>
                    <a:latin typeface="+mn-lt"/>
                  </a:rPr>
                  <a:t>                       </a:t>
                </a:r>
                <a:r>
                  <a:rPr lang="id-ID" sz="2000" b="1" dirty="0">
                    <a:solidFill>
                      <a:schemeClr val="tx1"/>
                    </a:solidFill>
                    <a:latin typeface="+mn-lt"/>
                  </a:rPr>
                  <a:t>2. r (pm)          </a:t>
                </a:r>
                <a:r>
                  <a:rPr lang="en-US" sz="2000" b="1" dirty="0">
                    <a:solidFill>
                      <a:schemeClr val="tx1"/>
                    </a:solidFill>
                    <a:latin typeface="+mn-lt"/>
                  </a:rPr>
                  <a:t>      </a:t>
                </a:r>
                <a:r>
                  <a:rPr lang="id-ID" sz="2000" b="1" dirty="0">
                    <a:solidFill>
                      <a:schemeClr val="tx1"/>
                    </a:solidFill>
                    <a:latin typeface="+mn-lt"/>
                  </a:rPr>
                  <a:t>  r (sb)  = nilai reliabilitas</a:t>
                </a:r>
              </a:p>
              <a:p>
                <a:pPr marL="739775" lvl="1" indent="-285750">
                  <a:lnSpc>
                    <a:spcPct val="90000"/>
                  </a:lnSpc>
                  <a:spcBef>
                    <a:spcPct val="20000"/>
                  </a:spcBef>
                  <a:buSzPct val="90000"/>
                  <a:defRPr/>
                </a:pPr>
                <a:r>
                  <a:rPr lang="id-ID" sz="2000" b="1" dirty="0">
                    <a:solidFill>
                      <a:schemeClr val="tx1"/>
                    </a:solidFill>
                    <a:latin typeface="+mn-lt"/>
                  </a:rPr>
                  <a:t>      r (sb) =  ---------------        </a:t>
                </a:r>
                <a:r>
                  <a:rPr lang="en-US" sz="2000" b="1" dirty="0">
                    <a:solidFill>
                      <a:schemeClr val="tx1"/>
                    </a:solidFill>
                    <a:latin typeface="+mn-lt"/>
                  </a:rPr>
                  <a:t> </a:t>
                </a:r>
                <a:r>
                  <a:rPr lang="id-ID" sz="2000" b="1" dirty="0">
                    <a:solidFill>
                      <a:schemeClr val="tx1"/>
                    </a:solidFill>
                    <a:latin typeface="+mn-lt"/>
                  </a:rPr>
                  <a:t>   r (pm) = nilai korelasi product moment</a:t>
                </a:r>
              </a:p>
              <a:p>
                <a:pPr marL="739775" lvl="1" indent="-285750">
                  <a:lnSpc>
                    <a:spcPct val="90000"/>
                  </a:lnSpc>
                  <a:spcBef>
                    <a:spcPct val="20000"/>
                  </a:spcBef>
                  <a:buSzPct val="90000"/>
                  <a:defRPr/>
                </a:pPr>
                <a:r>
                  <a:rPr lang="id-ID" sz="2000" b="1" dirty="0">
                    <a:solidFill>
                      <a:schemeClr val="tx1"/>
                    </a:solidFill>
                    <a:latin typeface="+mn-lt"/>
                  </a:rPr>
                  <a:t>                     1 + r (pm)</a:t>
                </a:r>
              </a:p>
              <a:p>
                <a:pPr marL="739775" lvl="1" indent="-285750">
                  <a:lnSpc>
                    <a:spcPct val="90000"/>
                  </a:lnSpc>
                  <a:spcBef>
                    <a:spcPct val="20000"/>
                  </a:spcBef>
                  <a:buSzPct val="90000"/>
                  <a:defRPr/>
                </a:pPr>
                <a:endParaRPr lang="id-ID" sz="2000" dirty="0">
                  <a:solidFill>
                    <a:schemeClr val="tx1"/>
                  </a:solidFill>
                  <a:latin typeface="+mn-lt"/>
                </a:endParaRPr>
              </a:p>
              <a:p>
                <a:pPr marL="739775" lvl="1" indent="-285750">
                  <a:lnSpc>
                    <a:spcPct val="90000"/>
                  </a:lnSpc>
                  <a:spcBef>
                    <a:spcPct val="20000"/>
                  </a:spcBef>
                  <a:buSzPct val="90000"/>
                  <a:defRPr/>
                </a:pPr>
                <a:endParaRPr lang="id-ID" sz="2000" dirty="0">
                  <a:solidFill>
                    <a:schemeClr val="tx1"/>
                  </a:solidFill>
                  <a:latin typeface="+mn-lt"/>
                </a:endParaRPr>
              </a:p>
            </p:txBody>
          </p:sp>
        </mc:Choice>
        <mc:Fallback>
          <p:sp>
            <p:nvSpPr>
              <p:cNvPr id="8" name="Rectangle 5"/>
              <p:cNvSpPr txBox="1">
                <a:spLocks noRot="1" noChangeAspect="1" noMove="1" noResize="1" noEditPoints="1" noAdjustHandles="1" noChangeArrowheads="1" noChangeShapeType="1" noTextEdit="1"/>
              </p:cNvSpPr>
              <p:nvPr/>
            </p:nvSpPr>
            <p:spPr bwMode="auto">
              <a:xfrm>
                <a:off x="644525" y="817975"/>
                <a:ext cx="8001000" cy="5811426"/>
              </a:xfrm>
              <a:prstGeom prst="rect">
                <a:avLst/>
              </a:prstGeom>
              <a:blipFill rotWithShape="1">
                <a:blip r:embed="rId3"/>
                <a:stretch>
                  <a:fillRect l="-76" t="-1468"/>
                </a:stretch>
              </a:blipFill>
              <a:ln w="9525">
                <a:noFill/>
                <a:miter lim="800000"/>
                <a:headEnd/>
                <a:tailEnd/>
              </a:ln>
            </p:spPr>
            <p:txBody>
              <a:bodyPr/>
              <a:lstStyle/>
              <a:p>
                <a:r>
                  <a:rPr lang="id-ID">
                    <a:noFill/>
                  </a:rPr>
                  <a:t> </a:t>
                </a:r>
              </a:p>
            </p:txBody>
          </p:sp>
        </mc:Fallback>
      </mc:AlternateContent>
    </p:spTree>
    <p:extLst>
      <p:ext uri="{BB962C8B-B14F-4D97-AF65-F5344CB8AC3E}">
        <p14:creationId xmlns:p14="http://schemas.microsoft.com/office/powerpoint/2010/main" val="369117309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898"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8">
                                            <p:bg/>
                                          </p:spTgt>
                                        </p:tgtEl>
                                        <p:attrNameLst>
                                          <p:attrName>style.visibility</p:attrName>
                                        </p:attrNameLst>
                                      </p:cBhvr>
                                      <p:to>
                                        <p:strVal val="visible"/>
                                      </p:to>
                                    </p:set>
                                    <p:animEffect transition="in" filter="fade">
                                      <p:cBhvr>
                                        <p:cTn id="15" dur="1000"/>
                                        <p:tgtEl>
                                          <p:spTgt spid="8">
                                            <p:bg/>
                                          </p:spTgt>
                                        </p:tgtEl>
                                      </p:cBhvr>
                                    </p:animEffect>
                                    <p:anim calcmode="lin" valueType="num">
                                      <p:cBhvr>
                                        <p:cTn id="16" dur="1000" fill="hold"/>
                                        <p:tgtEl>
                                          <p:spTgt spid="8">
                                            <p:bg/>
                                          </p:spTgt>
                                        </p:tgtEl>
                                        <p:attrNameLst>
                                          <p:attrName>ppt_x</p:attrName>
                                        </p:attrNameLst>
                                      </p:cBhvr>
                                      <p:tavLst>
                                        <p:tav tm="0">
                                          <p:val>
                                            <p:strVal val="#ppt_x"/>
                                          </p:val>
                                        </p:tav>
                                        <p:tav tm="100000">
                                          <p:val>
                                            <p:strVal val="#ppt_x"/>
                                          </p:val>
                                        </p:tav>
                                      </p:tavLst>
                                    </p:anim>
                                    <p:anim calcmode="lin" valueType="num">
                                      <p:cBhvr>
                                        <p:cTn id="17" dur="898" decel="100000" fill="hold"/>
                                        <p:tgtEl>
                                          <p:spTgt spid="8">
                                            <p:bg/>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8">
                                            <p:bg/>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1000"/>
                                        <p:tgtEl>
                                          <p:spTgt spid="8">
                                            <p:txEl>
                                              <p:pRg st="0" end="0"/>
                                            </p:txEl>
                                          </p:spTgt>
                                        </p:tgtEl>
                                      </p:cBhvr>
                                    </p:animEffect>
                                    <p:anim calcmode="lin" valueType="num">
                                      <p:cBhvr>
                                        <p:cTn id="2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8">
                                            <p:txEl>
                                              <p:pRg st="0" end="0"/>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8">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animEffect transition="in" filter="fade">
                                      <p:cBhvr>
                                        <p:cTn id="31" dur="1000"/>
                                        <p:tgtEl>
                                          <p:spTgt spid="8">
                                            <p:txEl>
                                              <p:pRg st="1" end="1"/>
                                            </p:txEl>
                                          </p:spTgt>
                                        </p:tgtEl>
                                      </p:cBhvr>
                                    </p:animEffect>
                                    <p:anim calcmode="lin" valueType="num">
                                      <p:cBhvr>
                                        <p:cTn id="3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8">
                                            <p:txEl>
                                              <p:pRg st="1" end="1"/>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8">
                                            <p:txEl>
                                              <p:pRg st="1" end="1"/>
                                            </p:txEl>
                                          </p:spTgt>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Effect transition="in" filter="fade">
                                      <p:cBhvr>
                                        <p:cTn id="37" dur="1000"/>
                                        <p:tgtEl>
                                          <p:spTgt spid="8">
                                            <p:txEl>
                                              <p:pRg st="2" end="2"/>
                                            </p:txEl>
                                          </p:spTgt>
                                        </p:tgtEl>
                                      </p:cBhvr>
                                    </p:animEffect>
                                    <p:anim calcmode="lin" valueType="num">
                                      <p:cBhvr>
                                        <p:cTn id="38"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9" dur="898" decel="100000" fill="hold"/>
                                        <p:tgtEl>
                                          <p:spTgt spid="8">
                                            <p:txEl>
                                              <p:pRg st="2" end="2"/>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898"/>
                                          </p:stCondLst>
                                        </p:cTn>
                                        <p:tgtEl>
                                          <p:spTgt spid="8">
                                            <p:txEl>
                                              <p:pRg st="2" end="2"/>
                                            </p:txEl>
                                          </p:spTgt>
                                        </p:tgtEl>
                                        <p:attrNameLst>
                                          <p:attrName>ppt_y</p:attrName>
                                        </p:attrNameLst>
                                      </p:cBhvr>
                                      <p:tavLst>
                                        <p:tav tm="0">
                                          <p:val>
                                            <p:strVal val="#ppt_y-.03"/>
                                          </p:val>
                                        </p:tav>
                                        <p:tav tm="100000">
                                          <p:val>
                                            <p:strVal val="#ppt_y"/>
                                          </p:val>
                                        </p:tav>
                                      </p:tavLst>
                                    </p:anim>
                                  </p:childTnLst>
                                </p:cTn>
                              </p:par>
                              <p:par>
                                <p:cTn id="41" presetID="37" presetClass="entr" presetSubtype="0" fill="hold" grpId="0" nodeType="withEffect">
                                  <p:stCondLst>
                                    <p:cond delay="0"/>
                                  </p:stCondLst>
                                  <p:childTnLst>
                                    <p:set>
                                      <p:cBhvr>
                                        <p:cTn id="42" dur="1" fill="hold">
                                          <p:stCondLst>
                                            <p:cond delay="0"/>
                                          </p:stCondLst>
                                        </p:cTn>
                                        <p:tgtEl>
                                          <p:spTgt spid="8">
                                            <p:txEl>
                                              <p:pRg st="3" end="3"/>
                                            </p:txEl>
                                          </p:spTgt>
                                        </p:tgtEl>
                                        <p:attrNameLst>
                                          <p:attrName>style.visibility</p:attrName>
                                        </p:attrNameLst>
                                      </p:cBhvr>
                                      <p:to>
                                        <p:strVal val="visible"/>
                                      </p:to>
                                    </p:set>
                                    <p:animEffect transition="in" filter="fade">
                                      <p:cBhvr>
                                        <p:cTn id="43" dur="1000"/>
                                        <p:tgtEl>
                                          <p:spTgt spid="8">
                                            <p:txEl>
                                              <p:pRg st="3" end="3"/>
                                            </p:txEl>
                                          </p:spTgt>
                                        </p:tgtEl>
                                      </p:cBhvr>
                                    </p:animEffect>
                                    <p:anim calcmode="lin" valueType="num">
                                      <p:cBhvr>
                                        <p:cTn id="44"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45" dur="898" decel="100000" fill="hold"/>
                                        <p:tgtEl>
                                          <p:spTgt spid="8">
                                            <p:txEl>
                                              <p:pRg st="3" end="3"/>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898"/>
                                          </p:stCondLst>
                                        </p:cTn>
                                        <p:tgtEl>
                                          <p:spTgt spid="8">
                                            <p:txEl>
                                              <p:pRg st="3" end="3"/>
                                            </p:txEl>
                                          </p:spTgt>
                                        </p:tgtEl>
                                        <p:attrNameLst>
                                          <p:attrName>ppt_y</p:attrName>
                                        </p:attrNameLst>
                                      </p:cBhvr>
                                      <p:tavLst>
                                        <p:tav tm="0">
                                          <p:val>
                                            <p:strVal val="#ppt_y-.03"/>
                                          </p:val>
                                        </p:tav>
                                        <p:tav tm="100000">
                                          <p:val>
                                            <p:strVal val="#ppt_y"/>
                                          </p:val>
                                        </p:tav>
                                      </p:tavLst>
                                    </p:anim>
                                  </p:childTnLst>
                                </p:cTn>
                              </p:par>
                              <p:par>
                                <p:cTn id="47" presetID="37" presetClass="entr" presetSubtype="0" fill="hold" grpId="0" nodeType="withEffect">
                                  <p:stCondLst>
                                    <p:cond delay="0"/>
                                  </p:stCondLst>
                                  <p:childTnLst>
                                    <p:set>
                                      <p:cBhvr>
                                        <p:cTn id="48" dur="1" fill="hold">
                                          <p:stCondLst>
                                            <p:cond delay="0"/>
                                          </p:stCondLst>
                                        </p:cTn>
                                        <p:tgtEl>
                                          <p:spTgt spid="8">
                                            <p:txEl>
                                              <p:pRg st="4" end="4"/>
                                            </p:txEl>
                                          </p:spTgt>
                                        </p:tgtEl>
                                        <p:attrNameLst>
                                          <p:attrName>style.visibility</p:attrName>
                                        </p:attrNameLst>
                                      </p:cBhvr>
                                      <p:to>
                                        <p:strVal val="visible"/>
                                      </p:to>
                                    </p:set>
                                    <p:animEffect transition="in" filter="fade">
                                      <p:cBhvr>
                                        <p:cTn id="49" dur="1000"/>
                                        <p:tgtEl>
                                          <p:spTgt spid="8">
                                            <p:txEl>
                                              <p:pRg st="4" end="4"/>
                                            </p:txEl>
                                          </p:spTgt>
                                        </p:tgtEl>
                                      </p:cBhvr>
                                    </p:animEffect>
                                    <p:anim calcmode="lin" valueType="num">
                                      <p:cBhvr>
                                        <p:cTn id="50"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51" dur="898" decel="100000" fill="hold"/>
                                        <p:tgtEl>
                                          <p:spTgt spid="8">
                                            <p:txEl>
                                              <p:pRg st="4" end="4"/>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898"/>
                                          </p:stCondLst>
                                        </p:cTn>
                                        <p:tgtEl>
                                          <p:spTgt spid="8">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7" presetClass="entr" presetSubtype="0" fill="hold" grpId="0" nodeType="clickEffect">
                                  <p:stCondLst>
                                    <p:cond delay="0"/>
                                  </p:stCondLst>
                                  <p:childTnLst>
                                    <p:set>
                                      <p:cBhvr>
                                        <p:cTn id="56" dur="1" fill="hold">
                                          <p:stCondLst>
                                            <p:cond delay="0"/>
                                          </p:stCondLst>
                                        </p:cTn>
                                        <p:tgtEl>
                                          <p:spTgt spid="8">
                                            <p:txEl>
                                              <p:pRg st="5" end="5"/>
                                            </p:txEl>
                                          </p:spTgt>
                                        </p:tgtEl>
                                        <p:attrNameLst>
                                          <p:attrName>style.visibility</p:attrName>
                                        </p:attrNameLst>
                                      </p:cBhvr>
                                      <p:to>
                                        <p:strVal val="visible"/>
                                      </p:to>
                                    </p:set>
                                    <p:animEffect transition="in" filter="fade">
                                      <p:cBhvr>
                                        <p:cTn id="57" dur="1000"/>
                                        <p:tgtEl>
                                          <p:spTgt spid="8">
                                            <p:txEl>
                                              <p:pRg st="5" end="5"/>
                                            </p:txEl>
                                          </p:spTgt>
                                        </p:tgtEl>
                                      </p:cBhvr>
                                    </p:animEffect>
                                    <p:anim calcmode="lin" valueType="num">
                                      <p:cBhvr>
                                        <p:cTn id="58"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9" dur="898" decel="100000" fill="hold"/>
                                        <p:tgtEl>
                                          <p:spTgt spid="8">
                                            <p:txEl>
                                              <p:pRg st="5" end="5"/>
                                            </p:txEl>
                                          </p:spTgt>
                                        </p:tgtEl>
                                        <p:attrNameLst>
                                          <p:attrName>ppt_y</p:attrName>
                                        </p:attrNameLst>
                                      </p:cBhvr>
                                      <p:tavLst>
                                        <p:tav tm="0">
                                          <p:val>
                                            <p:strVal val="#ppt_y+1"/>
                                          </p:val>
                                        </p:tav>
                                        <p:tav tm="100000">
                                          <p:val>
                                            <p:strVal val="#ppt_y-.03"/>
                                          </p:val>
                                        </p:tav>
                                      </p:tavLst>
                                    </p:anim>
                                    <p:anim calcmode="lin" valueType="num">
                                      <p:cBhvr>
                                        <p:cTn id="60" dur="100" accel="100000" fill="hold">
                                          <p:stCondLst>
                                            <p:cond delay="898"/>
                                          </p:stCondLst>
                                        </p:cTn>
                                        <p:tgtEl>
                                          <p:spTgt spid="8">
                                            <p:txEl>
                                              <p:pRg st="5" end="5"/>
                                            </p:txEl>
                                          </p:spTgt>
                                        </p:tgtEl>
                                        <p:attrNameLst>
                                          <p:attrName>ppt_y</p:attrName>
                                        </p:attrNameLst>
                                      </p:cBhvr>
                                      <p:tavLst>
                                        <p:tav tm="0">
                                          <p:val>
                                            <p:strVal val="#ppt_y-.03"/>
                                          </p:val>
                                        </p:tav>
                                        <p:tav tm="100000">
                                          <p:val>
                                            <p:strVal val="#ppt_y"/>
                                          </p:val>
                                        </p:tav>
                                      </p:tavLst>
                                    </p:anim>
                                  </p:childTnLst>
                                </p:cTn>
                              </p:par>
                              <p:par>
                                <p:cTn id="61" presetID="37" presetClass="entr" presetSubtype="0" fill="hold" grpId="0" nodeType="withEffect">
                                  <p:stCondLst>
                                    <p:cond delay="0"/>
                                  </p:stCondLst>
                                  <p:childTnLst>
                                    <p:set>
                                      <p:cBhvr>
                                        <p:cTn id="62" dur="1" fill="hold">
                                          <p:stCondLst>
                                            <p:cond delay="0"/>
                                          </p:stCondLst>
                                        </p:cTn>
                                        <p:tgtEl>
                                          <p:spTgt spid="8">
                                            <p:txEl>
                                              <p:pRg st="6" end="6"/>
                                            </p:txEl>
                                          </p:spTgt>
                                        </p:tgtEl>
                                        <p:attrNameLst>
                                          <p:attrName>style.visibility</p:attrName>
                                        </p:attrNameLst>
                                      </p:cBhvr>
                                      <p:to>
                                        <p:strVal val="visible"/>
                                      </p:to>
                                    </p:set>
                                    <p:animEffect transition="in" filter="fade">
                                      <p:cBhvr>
                                        <p:cTn id="63" dur="1000"/>
                                        <p:tgtEl>
                                          <p:spTgt spid="8">
                                            <p:txEl>
                                              <p:pRg st="6" end="6"/>
                                            </p:txEl>
                                          </p:spTgt>
                                        </p:tgtEl>
                                      </p:cBhvr>
                                    </p:animEffect>
                                    <p:anim calcmode="lin" valueType="num">
                                      <p:cBhvr>
                                        <p:cTn id="6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65" dur="898" decel="100000" fill="hold"/>
                                        <p:tgtEl>
                                          <p:spTgt spid="8">
                                            <p:txEl>
                                              <p:pRg st="6" end="6"/>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898"/>
                                          </p:stCondLst>
                                        </p:cTn>
                                        <p:tgtEl>
                                          <p:spTgt spid="8">
                                            <p:txEl>
                                              <p:pRg st="6" end="6"/>
                                            </p:txEl>
                                          </p:spTgt>
                                        </p:tgtEl>
                                        <p:attrNameLst>
                                          <p:attrName>ppt_y</p:attrName>
                                        </p:attrNameLst>
                                      </p:cBhvr>
                                      <p:tavLst>
                                        <p:tav tm="0">
                                          <p:val>
                                            <p:strVal val="#ppt_y-.03"/>
                                          </p:val>
                                        </p:tav>
                                        <p:tav tm="100000">
                                          <p:val>
                                            <p:strVal val="#ppt_y"/>
                                          </p:val>
                                        </p:tav>
                                      </p:tavLst>
                                    </p:anim>
                                  </p:childTnLst>
                                </p:cTn>
                              </p:par>
                              <p:par>
                                <p:cTn id="67" presetID="37" presetClass="entr" presetSubtype="0" fill="hold" grpId="0" nodeType="withEffect">
                                  <p:stCondLst>
                                    <p:cond delay="0"/>
                                  </p:stCondLst>
                                  <p:childTnLst>
                                    <p:set>
                                      <p:cBhvr>
                                        <p:cTn id="68" dur="1" fill="hold">
                                          <p:stCondLst>
                                            <p:cond delay="0"/>
                                          </p:stCondLst>
                                        </p:cTn>
                                        <p:tgtEl>
                                          <p:spTgt spid="8">
                                            <p:txEl>
                                              <p:pRg st="7" end="7"/>
                                            </p:txEl>
                                          </p:spTgt>
                                        </p:tgtEl>
                                        <p:attrNameLst>
                                          <p:attrName>style.visibility</p:attrName>
                                        </p:attrNameLst>
                                      </p:cBhvr>
                                      <p:to>
                                        <p:strVal val="visible"/>
                                      </p:to>
                                    </p:set>
                                    <p:animEffect transition="in" filter="fade">
                                      <p:cBhvr>
                                        <p:cTn id="69" dur="1000"/>
                                        <p:tgtEl>
                                          <p:spTgt spid="8">
                                            <p:txEl>
                                              <p:pRg st="7" end="7"/>
                                            </p:txEl>
                                          </p:spTgt>
                                        </p:tgtEl>
                                      </p:cBhvr>
                                    </p:animEffect>
                                    <p:anim calcmode="lin" valueType="num">
                                      <p:cBhvr>
                                        <p:cTn id="70"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71" dur="898" decel="100000" fill="hold"/>
                                        <p:tgtEl>
                                          <p:spTgt spid="8">
                                            <p:txEl>
                                              <p:pRg st="7" end="7"/>
                                            </p:txEl>
                                          </p:spTgt>
                                        </p:tgtEl>
                                        <p:attrNameLst>
                                          <p:attrName>ppt_y</p:attrName>
                                        </p:attrNameLst>
                                      </p:cBhvr>
                                      <p:tavLst>
                                        <p:tav tm="0">
                                          <p:val>
                                            <p:strVal val="#ppt_y+1"/>
                                          </p:val>
                                        </p:tav>
                                        <p:tav tm="100000">
                                          <p:val>
                                            <p:strVal val="#ppt_y-.03"/>
                                          </p:val>
                                        </p:tav>
                                      </p:tavLst>
                                    </p:anim>
                                    <p:anim calcmode="lin" valueType="num">
                                      <p:cBhvr>
                                        <p:cTn id="72" dur="100" accel="100000" fill="hold">
                                          <p:stCondLst>
                                            <p:cond delay="898"/>
                                          </p:stCondLst>
                                        </p:cTn>
                                        <p:tgtEl>
                                          <p:spTgt spid="8">
                                            <p:txEl>
                                              <p:pRg st="7" end="7"/>
                                            </p:txEl>
                                          </p:spTgt>
                                        </p:tgtEl>
                                        <p:attrNameLst>
                                          <p:attrName>ppt_y</p:attrName>
                                        </p:attrNameLst>
                                      </p:cBhvr>
                                      <p:tavLst>
                                        <p:tav tm="0">
                                          <p:val>
                                            <p:strVal val="#ppt_y-.03"/>
                                          </p:val>
                                        </p:tav>
                                        <p:tav tm="100000">
                                          <p:val>
                                            <p:strVal val="#ppt_y"/>
                                          </p:val>
                                        </p:tav>
                                      </p:tavLst>
                                    </p:anim>
                                  </p:childTnLst>
                                </p:cTn>
                              </p:par>
                              <p:par>
                                <p:cTn id="73" presetID="37" presetClass="entr" presetSubtype="0" fill="hold" grpId="0" nodeType="withEffect">
                                  <p:stCondLst>
                                    <p:cond delay="0"/>
                                  </p:stCondLst>
                                  <p:childTnLst>
                                    <p:set>
                                      <p:cBhvr>
                                        <p:cTn id="74" dur="1" fill="hold">
                                          <p:stCondLst>
                                            <p:cond delay="0"/>
                                          </p:stCondLst>
                                        </p:cTn>
                                        <p:tgtEl>
                                          <p:spTgt spid="8">
                                            <p:txEl>
                                              <p:pRg st="8" end="8"/>
                                            </p:txEl>
                                          </p:spTgt>
                                        </p:tgtEl>
                                        <p:attrNameLst>
                                          <p:attrName>style.visibility</p:attrName>
                                        </p:attrNameLst>
                                      </p:cBhvr>
                                      <p:to>
                                        <p:strVal val="visible"/>
                                      </p:to>
                                    </p:set>
                                    <p:animEffect transition="in" filter="fade">
                                      <p:cBhvr>
                                        <p:cTn id="75" dur="1000"/>
                                        <p:tgtEl>
                                          <p:spTgt spid="8">
                                            <p:txEl>
                                              <p:pRg st="8" end="8"/>
                                            </p:txEl>
                                          </p:spTgt>
                                        </p:tgtEl>
                                      </p:cBhvr>
                                    </p:animEffect>
                                    <p:anim calcmode="lin" valueType="num">
                                      <p:cBhvr>
                                        <p:cTn id="76"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77" dur="898" decel="100000" fill="hold"/>
                                        <p:tgtEl>
                                          <p:spTgt spid="8">
                                            <p:txEl>
                                              <p:pRg st="8" end="8"/>
                                            </p:txEl>
                                          </p:spTgt>
                                        </p:tgtEl>
                                        <p:attrNameLst>
                                          <p:attrName>ppt_y</p:attrName>
                                        </p:attrNameLst>
                                      </p:cBhvr>
                                      <p:tavLst>
                                        <p:tav tm="0">
                                          <p:val>
                                            <p:strVal val="#ppt_y+1"/>
                                          </p:val>
                                        </p:tav>
                                        <p:tav tm="100000">
                                          <p:val>
                                            <p:strVal val="#ppt_y-.03"/>
                                          </p:val>
                                        </p:tav>
                                      </p:tavLst>
                                    </p:anim>
                                    <p:anim calcmode="lin" valueType="num">
                                      <p:cBhvr>
                                        <p:cTn id="78" dur="100" accel="100000" fill="hold">
                                          <p:stCondLst>
                                            <p:cond delay="898"/>
                                          </p:stCondLst>
                                        </p:cTn>
                                        <p:tgtEl>
                                          <p:spTgt spid="8">
                                            <p:txEl>
                                              <p:pRg st="8" end="8"/>
                                            </p:txEl>
                                          </p:spTgt>
                                        </p:tgtEl>
                                        <p:attrNameLst>
                                          <p:attrName>ppt_y</p:attrName>
                                        </p:attrNameLst>
                                      </p:cBhvr>
                                      <p:tavLst>
                                        <p:tav tm="0">
                                          <p:val>
                                            <p:strVal val="#ppt_y-.03"/>
                                          </p:val>
                                        </p:tav>
                                        <p:tav tm="100000">
                                          <p:val>
                                            <p:strVal val="#ppt_y"/>
                                          </p:val>
                                        </p:tav>
                                      </p:tavLst>
                                    </p:anim>
                                  </p:childTnLst>
                                </p:cTn>
                              </p:par>
                              <p:par>
                                <p:cTn id="79" presetID="37" presetClass="entr" presetSubtype="0" fill="hold" grpId="0" nodeType="withEffect">
                                  <p:stCondLst>
                                    <p:cond delay="0"/>
                                  </p:stCondLst>
                                  <p:childTnLst>
                                    <p:set>
                                      <p:cBhvr>
                                        <p:cTn id="80" dur="1" fill="hold">
                                          <p:stCondLst>
                                            <p:cond delay="0"/>
                                          </p:stCondLst>
                                        </p:cTn>
                                        <p:tgtEl>
                                          <p:spTgt spid="8">
                                            <p:txEl>
                                              <p:pRg st="9" end="9"/>
                                            </p:txEl>
                                          </p:spTgt>
                                        </p:tgtEl>
                                        <p:attrNameLst>
                                          <p:attrName>style.visibility</p:attrName>
                                        </p:attrNameLst>
                                      </p:cBhvr>
                                      <p:to>
                                        <p:strVal val="visible"/>
                                      </p:to>
                                    </p:set>
                                    <p:animEffect transition="in" filter="fade">
                                      <p:cBhvr>
                                        <p:cTn id="81" dur="1000"/>
                                        <p:tgtEl>
                                          <p:spTgt spid="8">
                                            <p:txEl>
                                              <p:pRg st="9" end="9"/>
                                            </p:txEl>
                                          </p:spTgt>
                                        </p:tgtEl>
                                      </p:cBhvr>
                                    </p:animEffect>
                                    <p:anim calcmode="lin" valueType="num">
                                      <p:cBhvr>
                                        <p:cTn id="82" dur="1000" fill="hold"/>
                                        <p:tgtEl>
                                          <p:spTgt spid="8">
                                            <p:txEl>
                                              <p:pRg st="9" end="9"/>
                                            </p:txEl>
                                          </p:spTgt>
                                        </p:tgtEl>
                                        <p:attrNameLst>
                                          <p:attrName>ppt_x</p:attrName>
                                        </p:attrNameLst>
                                      </p:cBhvr>
                                      <p:tavLst>
                                        <p:tav tm="0">
                                          <p:val>
                                            <p:strVal val="#ppt_x"/>
                                          </p:val>
                                        </p:tav>
                                        <p:tav tm="100000">
                                          <p:val>
                                            <p:strVal val="#ppt_x"/>
                                          </p:val>
                                        </p:tav>
                                      </p:tavLst>
                                    </p:anim>
                                    <p:anim calcmode="lin" valueType="num">
                                      <p:cBhvr>
                                        <p:cTn id="83" dur="898" decel="100000" fill="hold"/>
                                        <p:tgtEl>
                                          <p:spTgt spid="8">
                                            <p:txEl>
                                              <p:pRg st="9" end="9"/>
                                            </p:txEl>
                                          </p:spTgt>
                                        </p:tgtEl>
                                        <p:attrNameLst>
                                          <p:attrName>ppt_y</p:attrName>
                                        </p:attrNameLst>
                                      </p:cBhvr>
                                      <p:tavLst>
                                        <p:tav tm="0">
                                          <p:val>
                                            <p:strVal val="#ppt_y+1"/>
                                          </p:val>
                                        </p:tav>
                                        <p:tav tm="100000">
                                          <p:val>
                                            <p:strVal val="#ppt_y-.03"/>
                                          </p:val>
                                        </p:tav>
                                      </p:tavLst>
                                    </p:anim>
                                    <p:anim calcmode="lin" valueType="num">
                                      <p:cBhvr>
                                        <p:cTn id="84" dur="100" accel="100000" fill="hold">
                                          <p:stCondLst>
                                            <p:cond delay="898"/>
                                          </p:stCondLst>
                                        </p:cTn>
                                        <p:tgtEl>
                                          <p:spTgt spid="8">
                                            <p:txEl>
                                              <p:pRg st="9" end="9"/>
                                            </p:txEl>
                                          </p:spTgt>
                                        </p:tgtEl>
                                        <p:attrNameLst>
                                          <p:attrName>ppt_y</p:attrName>
                                        </p:attrNameLst>
                                      </p:cBhvr>
                                      <p:tavLst>
                                        <p:tav tm="0">
                                          <p:val>
                                            <p:strVal val="#ppt_y-.03"/>
                                          </p:val>
                                        </p:tav>
                                        <p:tav tm="100000">
                                          <p:val>
                                            <p:strVal val="#ppt_y"/>
                                          </p:val>
                                        </p:tav>
                                      </p:tavLst>
                                    </p:anim>
                                  </p:childTnLst>
                                </p:cTn>
                              </p:par>
                              <p:par>
                                <p:cTn id="85" presetID="37" presetClass="entr" presetSubtype="0" fill="hold" grpId="0" nodeType="withEffect">
                                  <p:stCondLst>
                                    <p:cond delay="0"/>
                                  </p:stCondLst>
                                  <p:childTnLst>
                                    <p:set>
                                      <p:cBhvr>
                                        <p:cTn id="86" dur="1" fill="hold">
                                          <p:stCondLst>
                                            <p:cond delay="0"/>
                                          </p:stCondLst>
                                        </p:cTn>
                                        <p:tgtEl>
                                          <p:spTgt spid="8">
                                            <p:txEl>
                                              <p:pRg st="10" end="10"/>
                                            </p:txEl>
                                          </p:spTgt>
                                        </p:tgtEl>
                                        <p:attrNameLst>
                                          <p:attrName>style.visibility</p:attrName>
                                        </p:attrNameLst>
                                      </p:cBhvr>
                                      <p:to>
                                        <p:strVal val="visible"/>
                                      </p:to>
                                    </p:set>
                                    <p:animEffect transition="in" filter="fade">
                                      <p:cBhvr>
                                        <p:cTn id="87" dur="1000"/>
                                        <p:tgtEl>
                                          <p:spTgt spid="8">
                                            <p:txEl>
                                              <p:pRg st="10" end="10"/>
                                            </p:txEl>
                                          </p:spTgt>
                                        </p:tgtEl>
                                      </p:cBhvr>
                                    </p:animEffect>
                                    <p:anim calcmode="lin" valueType="num">
                                      <p:cBhvr>
                                        <p:cTn id="88"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89" dur="898" decel="100000" fill="hold"/>
                                        <p:tgtEl>
                                          <p:spTgt spid="8">
                                            <p:txEl>
                                              <p:pRg st="10" end="10"/>
                                            </p:txEl>
                                          </p:spTgt>
                                        </p:tgtEl>
                                        <p:attrNameLst>
                                          <p:attrName>ppt_y</p:attrName>
                                        </p:attrNameLst>
                                      </p:cBhvr>
                                      <p:tavLst>
                                        <p:tav tm="0">
                                          <p:val>
                                            <p:strVal val="#ppt_y+1"/>
                                          </p:val>
                                        </p:tav>
                                        <p:tav tm="100000">
                                          <p:val>
                                            <p:strVal val="#ppt_y-.03"/>
                                          </p:val>
                                        </p:tav>
                                      </p:tavLst>
                                    </p:anim>
                                    <p:anim calcmode="lin" valueType="num">
                                      <p:cBhvr>
                                        <p:cTn id="90" dur="100" accel="100000" fill="hold">
                                          <p:stCondLst>
                                            <p:cond delay="898"/>
                                          </p:stCondLst>
                                        </p:cTn>
                                        <p:tgtEl>
                                          <p:spTgt spid="8">
                                            <p:txEl>
                                              <p:pRg st="10" end="1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09C40AEF-6C42-42B8-BAA5-174B8468A8B5}" type="slidenum">
              <a:rPr lang="en-US" smtClean="0">
                <a:solidFill>
                  <a:schemeClr val="bg1"/>
                </a:solidFill>
              </a:rPr>
              <a:pPr fontAlgn="base">
                <a:spcBef>
                  <a:spcPct val="0"/>
                </a:spcBef>
                <a:spcAft>
                  <a:spcPct val="0"/>
                </a:spcAft>
                <a:defRPr/>
              </a:pPr>
              <a:t>35</a:t>
            </a:fld>
            <a:endParaRPr lang="en-US" dirty="0" smtClean="0">
              <a:solidFill>
                <a:schemeClr val="bg1"/>
              </a:solidFill>
            </a:endParaRPr>
          </a:p>
        </p:txBody>
      </p:sp>
      <p:sp>
        <p:nvSpPr>
          <p:cNvPr id="90115" name="TextBox 4"/>
          <p:cNvSpPr txBox="1">
            <a:spLocks noChangeArrowheads="1"/>
          </p:cNvSpPr>
          <p:nvPr/>
        </p:nvSpPr>
        <p:spPr bwMode="auto">
          <a:xfrm>
            <a:off x="6115050" y="6346825"/>
            <a:ext cx="2209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algn="r" eaLnBrk="1" hangingPunct="1">
              <a:spcBef>
                <a:spcPct val="0"/>
              </a:spcBef>
              <a:buClrTx/>
              <a:buSzTx/>
              <a:buFontTx/>
              <a:buNone/>
            </a:pPr>
            <a:r>
              <a:rPr lang="en-US" altLang="id-ID" sz="1200">
                <a:solidFill>
                  <a:schemeClr val="bg1"/>
                </a:solidFill>
                <a:latin typeface="Tahoma" pitchFamily="34" charset="0"/>
                <a:cs typeface="Tahoma" pitchFamily="34" charset="0"/>
              </a:rPr>
              <a:t>(</a:t>
            </a:r>
            <a:r>
              <a:rPr lang="en-US" altLang="id-ID" sz="1200" i="1">
                <a:solidFill>
                  <a:schemeClr val="bg1"/>
                </a:solidFill>
                <a:latin typeface="Tahoma" pitchFamily="34" charset="0"/>
                <a:cs typeface="Tahoma" pitchFamily="34" charset="0"/>
              </a:rPr>
              <a:t>bersambung</a:t>
            </a:r>
            <a:r>
              <a:rPr lang="en-US" altLang="id-ID" sz="1200">
                <a:solidFill>
                  <a:schemeClr val="bg1"/>
                </a:solidFill>
                <a:latin typeface="Tahoma" pitchFamily="34" charset="0"/>
                <a:cs typeface="Tahoma" pitchFamily="34" charset="0"/>
              </a:rPr>
              <a:t>)</a:t>
            </a:r>
          </a:p>
        </p:txBody>
      </p:sp>
      <p:graphicFrame>
        <p:nvGraphicFramePr>
          <p:cNvPr id="13" name="Table 12"/>
          <p:cNvGraphicFramePr>
            <a:graphicFrameLocks noGrp="1"/>
          </p:cNvGraphicFramePr>
          <p:nvPr>
            <p:extLst>
              <p:ext uri="{D42A27DB-BD31-4B8C-83A1-F6EECF244321}">
                <p14:modId xmlns:p14="http://schemas.microsoft.com/office/powerpoint/2010/main" val="2644894463"/>
              </p:ext>
            </p:extLst>
          </p:nvPr>
        </p:nvGraphicFramePr>
        <p:xfrm>
          <a:off x="658813" y="844550"/>
          <a:ext cx="7543800" cy="5467468"/>
        </p:xfrm>
        <a:graphic>
          <a:graphicData uri="http://schemas.openxmlformats.org/drawingml/2006/table">
            <a:tbl>
              <a:tblPr firstRow="1" firstCol="1">
                <a:tableStyleId>{74C1A8A3-306A-4EB7-A6B1-4F7E0EB9C5D6}</a:tableStyleId>
              </a:tblPr>
              <a:tblGrid>
                <a:gridCol w="1635644"/>
                <a:gridCol w="981617"/>
                <a:gridCol w="981617"/>
                <a:gridCol w="1314974"/>
                <a:gridCol w="1314974"/>
                <a:gridCol w="1314974"/>
              </a:tblGrid>
              <a:tr h="237711">
                <a:tc>
                  <a:txBody>
                    <a:bodyPr/>
                    <a:lstStyle/>
                    <a:p>
                      <a:pPr algn="ctr">
                        <a:spcAft>
                          <a:spcPts val="0"/>
                        </a:spcAft>
                      </a:pPr>
                      <a:r>
                        <a:rPr lang="en-US" sz="1200" dirty="0" err="1"/>
                        <a:t>Responden</a:t>
                      </a:r>
                      <a:endParaRPr lang="en-US" sz="1200" dirty="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en-US" sz="1200" dirty="0"/>
                        <a:t>X</a:t>
                      </a:r>
                      <a:endParaRPr lang="en-US" sz="1200" dirty="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en-US" sz="1200" dirty="0"/>
                        <a:t>Y</a:t>
                      </a:r>
                      <a:endParaRPr lang="en-US" sz="1200" dirty="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en-US" sz="1200"/>
                        <a:t>X</a:t>
                      </a:r>
                      <a:r>
                        <a:rPr lang="en-US" sz="1200" baseline="30000"/>
                        <a:t>2</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en-US" sz="1200"/>
                        <a:t>Y</a:t>
                      </a:r>
                      <a:r>
                        <a:rPr lang="en-US" sz="1200" baseline="30000"/>
                        <a:t>2</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en-US" sz="1200" dirty="0"/>
                        <a:t>XY</a:t>
                      </a:r>
                      <a:endParaRPr lang="en-US" sz="1200" dirty="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r>
              <a:tr h="237711">
                <a:tc>
                  <a:txBody>
                    <a:bodyPr/>
                    <a:lstStyle/>
                    <a:p>
                      <a:pPr algn="ctr">
                        <a:spcAft>
                          <a:spcPts val="0"/>
                        </a:spcAft>
                      </a:pPr>
                      <a:r>
                        <a:rPr lang="id-ID" sz="1200"/>
                        <a:t>1</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74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70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5.476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4.900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5.180</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2</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47</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2.209</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2.500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2.350</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3</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76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78</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5.776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6.084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5.928</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4</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62</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65</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3.844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4.225</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dirty="0"/>
                        <a:t>4.030</a:t>
                      </a:r>
                      <a:endParaRPr lang="en-US" sz="1200" dirty="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5</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52</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2.704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2.916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2.808</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6</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74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78</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5.476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6.084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5.772</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7</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42</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45</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1.764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2.025</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1.890</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8</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72</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70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5.184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4.900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5.040</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9</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58</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59</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3.364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3.481</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3.422</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10</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78</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78</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6.084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6.084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6.084</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11</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54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52</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2.916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2.704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2.808</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12</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58</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3.364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3.600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3.480</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13</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64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69</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4.096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4.761</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4.416</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14</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69</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70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4.761</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4.900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4.830</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15</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80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78</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6.400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6.084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6.240</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16</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69</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4.761</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4.096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4.416</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17</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80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79</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6.400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6.241</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6.320</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18</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58</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3.364</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3.600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3.480</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19</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56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3.136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3.600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3.360</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a:t>20</a:t>
                      </a:r>
                      <a:endParaRPr lang="en-US" sz="120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66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60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4.356</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3.600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3.960</a:t>
                      </a:r>
                      <a:endParaRPr lang="en-US" sz="120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dirty="0"/>
                        <a:t>21</a:t>
                      </a:r>
                      <a:endParaRPr lang="en-US" sz="1200" dirty="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a:t>59</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dirty="0"/>
                        <a:t>60</a:t>
                      </a:r>
                      <a:endParaRPr lang="en-US" sz="1200" dirty="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dirty="0"/>
                        <a:t>3.481</a:t>
                      </a:r>
                      <a:endParaRPr lang="en-US" sz="1200" dirty="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a:t>3.600</a:t>
                      </a:r>
                      <a:endParaRPr lang="en-US" sz="120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dirty="0"/>
                        <a:t>3.540</a:t>
                      </a:r>
                      <a:endParaRPr lang="en-US" sz="1200" dirty="0">
                        <a:solidFill>
                          <a:schemeClr val="bg1"/>
                        </a:solidFill>
                        <a:latin typeface="Tahoma" pitchFamily="34" charset="0"/>
                        <a:ea typeface="Calibri"/>
                        <a:cs typeface="Tahoma" pitchFamily="34" charset="0"/>
                      </a:endParaRPr>
                    </a:p>
                  </a:txBody>
                  <a:tcPr marL="49427" marR="49427" marT="27418" marB="27418" anchor="ctr"/>
                </a:tc>
              </a:tr>
              <a:tr h="237711">
                <a:tc>
                  <a:txBody>
                    <a:bodyPr/>
                    <a:lstStyle/>
                    <a:p>
                      <a:pPr algn="ctr">
                        <a:spcAft>
                          <a:spcPts val="0"/>
                        </a:spcAft>
                      </a:pPr>
                      <a:r>
                        <a:rPr lang="id-ID" sz="1200" dirty="0"/>
                        <a:t>22</a:t>
                      </a:r>
                      <a:endParaRPr lang="en-US" sz="1200" dirty="0">
                        <a:solidFill>
                          <a:schemeClr val="bg1"/>
                        </a:solidFill>
                        <a:latin typeface="Tahoma" pitchFamily="34" charset="0"/>
                        <a:ea typeface="Calibri"/>
                        <a:cs typeface="Tahoma" pitchFamily="34" charset="0"/>
                      </a:endParaRPr>
                    </a:p>
                  </a:txBody>
                  <a:tcPr marL="49427" marR="49427" marT="27418" marB="27418" anchor="ctr">
                    <a:solidFill>
                      <a:schemeClr val="tx2">
                        <a:lumMod val="10000"/>
                      </a:schemeClr>
                    </a:solidFill>
                  </a:tcPr>
                </a:tc>
                <a:tc>
                  <a:txBody>
                    <a:bodyPr/>
                    <a:lstStyle/>
                    <a:p>
                      <a:pPr algn="ctr">
                        <a:spcAft>
                          <a:spcPts val="0"/>
                        </a:spcAft>
                      </a:pPr>
                      <a:r>
                        <a:rPr lang="id-ID" sz="1200" dirty="0"/>
                        <a:t>74</a:t>
                      </a:r>
                      <a:endParaRPr lang="en-US" sz="1200" dirty="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dirty="0"/>
                        <a:t>70</a:t>
                      </a:r>
                      <a:endParaRPr lang="en-US" sz="1200" dirty="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dirty="0"/>
                        <a:t>5.476</a:t>
                      </a:r>
                      <a:endParaRPr lang="en-US" sz="1200" dirty="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dirty="0"/>
                        <a:t>4.900</a:t>
                      </a:r>
                      <a:endParaRPr lang="en-US" sz="1200" dirty="0">
                        <a:solidFill>
                          <a:schemeClr val="bg1"/>
                        </a:solidFill>
                        <a:latin typeface="Tahoma" pitchFamily="34" charset="0"/>
                        <a:ea typeface="Calibri"/>
                        <a:cs typeface="Tahoma" pitchFamily="34" charset="0"/>
                      </a:endParaRPr>
                    </a:p>
                  </a:txBody>
                  <a:tcPr marL="49427" marR="49427" marT="27418" marB="27418" anchor="ctr"/>
                </a:tc>
                <a:tc>
                  <a:txBody>
                    <a:bodyPr/>
                    <a:lstStyle/>
                    <a:p>
                      <a:pPr algn="ctr">
                        <a:spcAft>
                          <a:spcPts val="0"/>
                        </a:spcAft>
                      </a:pPr>
                      <a:r>
                        <a:rPr lang="id-ID" sz="1200" dirty="0"/>
                        <a:t>5.180</a:t>
                      </a:r>
                      <a:endParaRPr lang="en-US" sz="1200" dirty="0">
                        <a:solidFill>
                          <a:schemeClr val="bg1"/>
                        </a:solidFill>
                        <a:latin typeface="Tahoma" pitchFamily="34" charset="0"/>
                        <a:ea typeface="Calibri"/>
                        <a:cs typeface="Tahoma" pitchFamily="34" charset="0"/>
                      </a:endParaRPr>
                    </a:p>
                  </a:txBody>
                  <a:tcPr marL="49427" marR="49427" marT="27418" marB="27418" anchor="ctr"/>
                </a:tc>
              </a:tr>
            </a:tbl>
          </a:graphicData>
        </a:graphic>
      </p:graphicFrame>
      <p:sp>
        <p:nvSpPr>
          <p:cNvPr id="90265" name="TextBox 2"/>
          <p:cNvSpPr txBox="1">
            <a:spLocks noChangeArrowheads="1"/>
          </p:cNvSpPr>
          <p:nvPr/>
        </p:nvSpPr>
        <p:spPr bwMode="auto">
          <a:xfrm>
            <a:off x="555625" y="171450"/>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eaLnBrk="1" hangingPunct="1">
              <a:spcBef>
                <a:spcPct val="0"/>
              </a:spcBef>
              <a:buClrTx/>
              <a:buSzTx/>
              <a:buFontTx/>
              <a:buNone/>
            </a:pPr>
            <a:r>
              <a:rPr lang="en-US" altLang="id-ID" sz="1600" b="1" dirty="0"/>
              <a:t>CONTOH CARA PENGUKURAN ULANG</a:t>
            </a:r>
          </a:p>
          <a:p>
            <a:pPr eaLnBrk="1" hangingPunct="1">
              <a:spcBef>
                <a:spcPct val="0"/>
              </a:spcBef>
              <a:buClrTx/>
              <a:buSzTx/>
              <a:buFontTx/>
              <a:buNone/>
            </a:pPr>
            <a:r>
              <a:rPr lang="en-US" altLang="id-ID" sz="1600" b="1" dirty="0" err="1"/>
              <a:t>Tabel</a:t>
            </a:r>
            <a:r>
              <a:rPr lang="en-US" altLang="id-ID" sz="1600" b="1" dirty="0"/>
              <a:t>: </a:t>
            </a:r>
            <a:r>
              <a:rPr lang="en-US" altLang="id-ID" sz="1600" b="1" dirty="0" err="1"/>
              <a:t>Perhitungan</a:t>
            </a:r>
            <a:r>
              <a:rPr lang="en-US" altLang="id-ID" sz="1600" b="1" dirty="0"/>
              <a:t> </a:t>
            </a:r>
            <a:r>
              <a:rPr lang="en-US" altLang="id-ID" sz="1600" b="1" dirty="0" err="1"/>
              <a:t>Reliabilitas</a:t>
            </a:r>
            <a:r>
              <a:rPr lang="en-US" altLang="id-ID" sz="1600" b="1" dirty="0"/>
              <a:t> </a:t>
            </a:r>
            <a:r>
              <a:rPr lang="en-US" altLang="id-ID" sz="1600" b="1" dirty="0" err="1"/>
              <a:t>dengan</a:t>
            </a:r>
            <a:r>
              <a:rPr lang="en-US" altLang="id-ID" sz="1600" b="1" dirty="0"/>
              <a:t> Cara </a:t>
            </a:r>
            <a:r>
              <a:rPr lang="en-US" altLang="id-ID" sz="1600" b="1" dirty="0" err="1"/>
              <a:t>Pengukuran</a:t>
            </a:r>
            <a:r>
              <a:rPr lang="en-US" altLang="id-ID" sz="1600" b="1" dirty="0"/>
              <a:t> </a:t>
            </a:r>
            <a:r>
              <a:rPr lang="en-US" altLang="id-ID" sz="1600" b="1" dirty="0" err="1"/>
              <a:t>Ulang</a:t>
            </a:r>
            <a:endParaRPr lang="en-US" altLang="id-ID" sz="1600" b="1" dirty="0"/>
          </a:p>
        </p:txBody>
      </p:sp>
    </p:spTree>
    <p:extLst>
      <p:ext uri="{BB962C8B-B14F-4D97-AF65-F5344CB8AC3E}">
        <p14:creationId xmlns:p14="http://schemas.microsoft.com/office/powerpoint/2010/main" val="3027132106"/>
      </p:ext>
    </p:extLst>
  </p:cSld>
  <p:clrMapOvr>
    <a:masterClrMapping/>
  </p:clrMapOvr>
  <p:transition spd="slow">
    <p:checke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685800" y="4655793"/>
            <a:ext cx="7848600" cy="1973607"/>
          </a:xfrm>
          <a:prstGeom prst="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91138" name="TextBox 2"/>
          <p:cNvSpPr txBox="1">
            <a:spLocks noChangeArrowheads="1"/>
          </p:cNvSpPr>
          <p:nvPr/>
        </p:nvSpPr>
        <p:spPr bwMode="auto">
          <a:xfrm>
            <a:off x="652923" y="264072"/>
            <a:ext cx="7848600" cy="338554"/>
          </a:xfrm>
          <a:prstGeom prst="rect">
            <a:avLst/>
          </a:prstGeom>
          <a:solidFill>
            <a:schemeClr val="tx2">
              <a:lumMod val="10000"/>
            </a:schemeClr>
          </a:solidFill>
          <a:ln>
            <a:noFill/>
          </a:ln>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eaLnBrk="1" hangingPunct="1">
              <a:spcBef>
                <a:spcPct val="0"/>
              </a:spcBef>
              <a:buClrTx/>
              <a:buSzTx/>
              <a:buFontTx/>
              <a:buNone/>
            </a:pPr>
            <a:r>
              <a:rPr lang="en-US" altLang="id-ID" sz="1600" b="1" dirty="0" err="1" smtClean="0">
                <a:solidFill>
                  <a:schemeClr val="bg1"/>
                </a:solidFill>
              </a:rPr>
              <a:t>Tabel</a:t>
            </a:r>
            <a:r>
              <a:rPr lang="en-US" altLang="id-ID" sz="1600" b="1" dirty="0">
                <a:solidFill>
                  <a:schemeClr val="bg1"/>
                </a:solidFill>
              </a:rPr>
              <a:t>: (</a:t>
            </a:r>
            <a:r>
              <a:rPr lang="en-US" altLang="id-ID" sz="1600" b="1" i="1" dirty="0" err="1">
                <a:solidFill>
                  <a:schemeClr val="bg1"/>
                </a:solidFill>
              </a:rPr>
              <a:t>lanjutan</a:t>
            </a:r>
            <a:r>
              <a:rPr lang="en-US" altLang="id-ID" sz="1600" b="1" dirty="0">
                <a:solidFill>
                  <a:schemeClr val="bg1"/>
                </a:solidFill>
              </a:rPr>
              <a:t>)  </a:t>
            </a:r>
            <a:r>
              <a:rPr lang="en-US" altLang="id-ID" sz="1600" b="1" dirty="0" err="1">
                <a:solidFill>
                  <a:schemeClr val="bg1"/>
                </a:solidFill>
              </a:rPr>
              <a:t>Perhitungan</a:t>
            </a:r>
            <a:r>
              <a:rPr lang="en-US" altLang="id-ID" sz="1600" b="1" dirty="0">
                <a:solidFill>
                  <a:schemeClr val="bg1"/>
                </a:solidFill>
              </a:rPr>
              <a:t> </a:t>
            </a:r>
            <a:r>
              <a:rPr lang="en-US" altLang="id-ID" sz="1600" b="1" dirty="0" err="1">
                <a:solidFill>
                  <a:schemeClr val="bg1"/>
                </a:solidFill>
              </a:rPr>
              <a:t>Reliabilitas</a:t>
            </a:r>
            <a:r>
              <a:rPr lang="en-US" altLang="id-ID" sz="1600" b="1" dirty="0">
                <a:solidFill>
                  <a:schemeClr val="bg1"/>
                </a:solidFill>
              </a:rPr>
              <a:t> </a:t>
            </a:r>
            <a:r>
              <a:rPr lang="en-US" altLang="id-ID" sz="1600" b="1" dirty="0" err="1">
                <a:solidFill>
                  <a:schemeClr val="bg1"/>
                </a:solidFill>
              </a:rPr>
              <a:t>dengan</a:t>
            </a:r>
            <a:r>
              <a:rPr lang="en-US" altLang="id-ID" sz="1600" b="1" dirty="0">
                <a:solidFill>
                  <a:schemeClr val="bg1"/>
                </a:solidFill>
              </a:rPr>
              <a:t> Cara </a:t>
            </a:r>
            <a:r>
              <a:rPr lang="en-US" altLang="id-ID" sz="1600" b="1" dirty="0" err="1">
                <a:solidFill>
                  <a:schemeClr val="bg1"/>
                </a:solidFill>
              </a:rPr>
              <a:t>Pengukuran</a:t>
            </a:r>
            <a:r>
              <a:rPr lang="en-US" altLang="id-ID" sz="1600" b="1" dirty="0">
                <a:solidFill>
                  <a:schemeClr val="bg1"/>
                </a:solidFill>
              </a:rPr>
              <a:t> </a:t>
            </a:r>
            <a:r>
              <a:rPr lang="en-US" altLang="id-ID" sz="1600" b="1" dirty="0" err="1">
                <a:solidFill>
                  <a:schemeClr val="bg1"/>
                </a:solidFill>
              </a:rPr>
              <a:t>Ulang</a:t>
            </a:r>
            <a:endParaRPr lang="en-US" altLang="id-ID" sz="1600" b="1" dirty="0">
              <a:solidFill>
                <a:schemeClr val="bg1"/>
              </a:solidFill>
            </a:endParaRPr>
          </a:p>
        </p:txBody>
      </p:sp>
      <p:graphicFrame>
        <p:nvGraphicFramePr>
          <p:cNvPr id="13" name="Table 12"/>
          <p:cNvGraphicFramePr>
            <a:graphicFrameLocks noGrp="1"/>
          </p:cNvGraphicFramePr>
          <p:nvPr>
            <p:extLst>
              <p:ext uri="{D42A27DB-BD31-4B8C-83A1-F6EECF244321}">
                <p14:modId xmlns:p14="http://schemas.microsoft.com/office/powerpoint/2010/main" val="400369611"/>
              </p:ext>
            </p:extLst>
          </p:nvPr>
        </p:nvGraphicFramePr>
        <p:xfrm>
          <a:off x="658813" y="841375"/>
          <a:ext cx="7658100" cy="3565620"/>
        </p:xfrm>
        <a:graphic>
          <a:graphicData uri="http://schemas.openxmlformats.org/drawingml/2006/table">
            <a:tbl>
              <a:tblPr firstRow="1" firstCol="1">
                <a:tableStyleId>{6E25E649-3F16-4E02-A733-19D2CDBF48F0}</a:tableStyleId>
              </a:tblPr>
              <a:tblGrid>
                <a:gridCol w="1660426"/>
                <a:gridCol w="996490"/>
                <a:gridCol w="996490"/>
                <a:gridCol w="1334898"/>
                <a:gridCol w="1334898"/>
                <a:gridCol w="1334898"/>
              </a:tblGrid>
              <a:tr h="237702">
                <a:tc>
                  <a:txBody>
                    <a:bodyPr/>
                    <a:lstStyle/>
                    <a:p>
                      <a:pPr algn="ctr">
                        <a:spcAft>
                          <a:spcPts val="0"/>
                        </a:spcAft>
                      </a:pPr>
                      <a:r>
                        <a:rPr lang="en-US" sz="1200" dirty="0" err="1"/>
                        <a:t>Responden</a:t>
                      </a:r>
                      <a:endParaRPr lang="en-US" sz="1200" dirty="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en-US" sz="1200" dirty="0"/>
                        <a:t>X</a:t>
                      </a:r>
                      <a:endParaRPr lang="en-US" sz="1200" dirty="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en-US" sz="1200" dirty="0"/>
                        <a:t>Y</a:t>
                      </a:r>
                      <a:endParaRPr lang="en-US" sz="1200" dirty="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en-US" sz="1200"/>
                        <a:t>X</a:t>
                      </a:r>
                      <a:r>
                        <a:rPr lang="en-US" sz="1200" baseline="30000"/>
                        <a:t>2</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en-US" sz="1200"/>
                        <a:t>Y</a:t>
                      </a:r>
                      <a:r>
                        <a:rPr lang="en-US" sz="1200" baseline="30000"/>
                        <a:t>2</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en-US" sz="1200" dirty="0"/>
                        <a:t>XY</a:t>
                      </a:r>
                      <a:endParaRPr lang="en-US" sz="1200" dirty="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r>
              <a:tr h="237702">
                <a:tc>
                  <a:txBody>
                    <a:bodyPr/>
                    <a:lstStyle/>
                    <a:p>
                      <a:pPr algn="ctr">
                        <a:spcAft>
                          <a:spcPts val="0"/>
                        </a:spcAft>
                      </a:pPr>
                      <a:r>
                        <a:rPr lang="id-ID" sz="1200" dirty="0"/>
                        <a:t>23</a:t>
                      </a:r>
                      <a:endParaRPr lang="en-US" sz="1200" dirty="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dirty="0"/>
                        <a:t>64</a:t>
                      </a:r>
                      <a:endParaRPr lang="en-US" sz="1200" dirty="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65</a:t>
                      </a:r>
                      <a:endParaRPr lang="en-US" sz="1200" dirty="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4.096</a:t>
                      </a:r>
                      <a:endParaRPr lang="en-US" sz="1200" dirty="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4.225</a:t>
                      </a:r>
                      <a:endParaRPr lang="en-US" sz="1200" dirty="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4.160</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dirty="0"/>
                        <a:t>24</a:t>
                      </a:r>
                      <a:endParaRPr lang="en-US" sz="1200" dirty="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60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64</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3.600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4.096</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3.840</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a:t>25</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73</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70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5.329</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4.900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5.110</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a:t>26</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80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80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6.400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6.400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6.400</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a:t>27</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59</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60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3.481</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3.600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3.540</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a:t>28</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53</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54</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2.809</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2.916</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2.862</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a:t>29</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79</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80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6.241</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6.400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6.320</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a:t>30</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70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74</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4.900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5.476</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5.180</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dirty="0"/>
                        <a:t>31</a:t>
                      </a:r>
                      <a:endParaRPr lang="en-US" sz="1200" dirty="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38</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47</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1.444</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2.209</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1.786</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a:t>32</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72</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70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5.184</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4.900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5.040</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a:t>33</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76</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74</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5.776</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5.476</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5.624</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a:t>34</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64</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60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4.096</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3.600</a:t>
                      </a:r>
                      <a:endParaRPr lang="en-US" sz="1200" dirty="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3.840</a:t>
                      </a:r>
                      <a:endParaRPr lang="en-US" sz="1200" dirty="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id-ID" sz="1200"/>
                        <a:t>35</a:t>
                      </a:r>
                      <a:endParaRPr lang="en-US" sz="120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a:t>70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72</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4.900</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5.184</a:t>
                      </a:r>
                      <a:endParaRPr lang="en-US" sz="120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a:t>5.040</a:t>
                      </a:r>
                      <a:endParaRPr lang="en-US" sz="1200">
                        <a:solidFill>
                          <a:schemeClr val="bg1"/>
                        </a:solidFill>
                        <a:latin typeface="Tahoma" pitchFamily="34" charset="0"/>
                        <a:ea typeface="Calibri"/>
                        <a:cs typeface="Tahoma" pitchFamily="34" charset="0"/>
                      </a:endParaRPr>
                    </a:p>
                  </a:txBody>
                  <a:tcPr marL="49427" marR="49427" marT="27414" marB="27414" anchor="ctr"/>
                </a:tc>
              </a:tr>
              <a:tr h="237702">
                <a:tc>
                  <a:txBody>
                    <a:bodyPr/>
                    <a:lstStyle/>
                    <a:p>
                      <a:pPr algn="ctr">
                        <a:spcAft>
                          <a:spcPts val="0"/>
                        </a:spcAft>
                      </a:pPr>
                      <a:r>
                        <a:rPr lang="en-US" sz="1200" dirty="0" err="1"/>
                        <a:t>Jumlah</a:t>
                      </a:r>
                      <a:endParaRPr lang="en-US" sz="1200" dirty="0">
                        <a:solidFill>
                          <a:schemeClr val="bg1"/>
                        </a:solidFill>
                        <a:latin typeface="Tahoma" pitchFamily="34" charset="0"/>
                        <a:ea typeface="Calibri"/>
                        <a:cs typeface="Tahoma" pitchFamily="34" charset="0"/>
                      </a:endParaRPr>
                    </a:p>
                  </a:txBody>
                  <a:tcPr marL="49427" marR="49427" marT="27414" marB="27414" anchor="ctr">
                    <a:solidFill>
                      <a:schemeClr val="tx2">
                        <a:lumMod val="10000"/>
                      </a:schemeClr>
                    </a:solidFill>
                  </a:tcPr>
                </a:tc>
                <a:tc>
                  <a:txBody>
                    <a:bodyPr/>
                    <a:lstStyle/>
                    <a:p>
                      <a:pPr algn="ctr">
                        <a:spcAft>
                          <a:spcPts val="0"/>
                        </a:spcAft>
                      </a:pPr>
                      <a:r>
                        <a:rPr lang="id-ID" sz="1200" dirty="0"/>
                        <a:t>2.280</a:t>
                      </a:r>
                      <a:endParaRPr lang="en-US" sz="1200" dirty="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2.299</a:t>
                      </a:r>
                      <a:endParaRPr lang="en-US" sz="1200" dirty="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152.648</a:t>
                      </a:r>
                      <a:endParaRPr lang="en-US" sz="1200" dirty="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154.267</a:t>
                      </a:r>
                      <a:endParaRPr lang="en-US" sz="1200" dirty="0">
                        <a:solidFill>
                          <a:schemeClr val="bg1"/>
                        </a:solidFill>
                        <a:latin typeface="Tahoma" pitchFamily="34" charset="0"/>
                        <a:ea typeface="Calibri"/>
                        <a:cs typeface="Tahoma" pitchFamily="34" charset="0"/>
                      </a:endParaRPr>
                    </a:p>
                  </a:txBody>
                  <a:tcPr marL="49427" marR="49427" marT="27414" marB="27414" anchor="ctr"/>
                </a:tc>
                <a:tc>
                  <a:txBody>
                    <a:bodyPr/>
                    <a:lstStyle/>
                    <a:p>
                      <a:pPr algn="ctr">
                        <a:spcAft>
                          <a:spcPts val="0"/>
                        </a:spcAft>
                      </a:pPr>
                      <a:r>
                        <a:rPr lang="id-ID" sz="1200" dirty="0"/>
                        <a:t>153.276</a:t>
                      </a:r>
                      <a:endParaRPr lang="en-US" sz="1200" dirty="0">
                        <a:solidFill>
                          <a:schemeClr val="bg1"/>
                        </a:solidFill>
                        <a:latin typeface="Tahoma" pitchFamily="34" charset="0"/>
                        <a:ea typeface="Calibri"/>
                        <a:cs typeface="Tahoma" pitchFamily="34" charset="0"/>
                      </a:endParaRPr>
                    </a:p>
                  </a:txBody>
                  <a:tcPr marL="49427" marR="49427" marT="27414" marB="27414" anchor="ctr"/>
                </a:tc>
              </a:tr>
            </a:tbl>
          </a:graphicData>
        </a:graphic>
      </p:graphicFrame>
      <p:grpSp>
        <p:nvGrpSpPr>
          <p:cNvPr id="91242" name="Group 38"/>
          <p:cNvGrpSpPr>
            <a:grpSpLocks/>
          </p:cNvGrpSpPr>
          <p:nvPr/>
        </p:nvGrpSpPr>
        <p:grpSpPr bwMode="auto">
          <a:xfrm>
            <a:off x="1406525" y="4691063"/>
            <a:ext cx="5983288" cy="1862137"/>
            <a:chOff x="615945" y="990600"/>
            <a:chExt cx="5983292" cy="1862260"/>
          </a:xfrm>
        </p:grpSpPr>
        <p:sp>
          <p:nvSpPr>
            <p:cNvPr id="40" name="TextBox 39"/>
            <p:cNvSpPr txBox="1"/>
            <p:nvPr/>
          </p:nvSpPr>
          <p:spPr bwMode="auto">
            <a:xfrm>
              <a:off x="620708" y="1146185"/>
              <a:ext cx="685800" cy="268305"/>
            </a:xfrm>
            <a:prstGeom prst="rect">
              <a:avLst/>
            </a:prstGeom>
            <a:noFill/>
          </p:spPr>
          <p:txBody>
            <a:bodyPr>
              <a:spAutoFit/>
            </a:bodyPr>
            <a:lstStyle/>
            <a:p>
              <a:pPr>
                <a:defRPr/>
              </a:pPr>
              <a:r>
                <a:rPr lang="en-US" sz="1150" dirty="0">
                  <a:latin typeface="Tahoma" pitchFamily="34" charset="0"/>
                  <a:cs typeface="Tahoma" pitchFamily="34" charset="0"/>
                </a:rPr>
                <a:t>r    =</a:t>
              </a:r>
            </a:p>
          </p:txBody>
        </p:sp>
        <p:sp>
          <p:nvSpPr>
            <p:cNvPr id="41" name="TextBox 40"/>
            <p:cNvSpPr txBox="1"/>
            <p:nvPr/>
          </p:nvSpPr>
          <p:spPr bwMode="auto">
            <a:xfrm>
              <a:off x="1225545" y="990600"/>
              <a:ext cx="3857628" cy="269893"/>
            </a:xfrm>
            <a:prstGeom prst="rect">
              <a:avLst/>
            </a:prstGeom>
            <a:noFill/>
          </p:spPr>
          <p:txBody>
            <a:bodyPr>
              <a:spAutoFit/>
            </a:bodyPr>
            <a:lstStyle/>
            <a:p>
              <a:pPr algn="ctr">
                <a:defRPr/>
              </a:pPr>
              <a:r>
                <a:rPr lang="en-US" sz="1150" dirty="0">
                  <a:latin typeface="Tahoma" pitchFamily="34" charset="0"/>
                  <a:cs typeface="Tahoma" pitchFamily="34" charset="0"/>
                </a:rPr>
                <a:t>35</a:t>
              </a:r>
              <a:r>
                <a:rPr lang="en-US" sz="1150" baseline="30000" dirty="0">
                  <a:latin typeface="Tahoma" pitchFamily="34" charset="0"/>
                  <a:cs typeface="Tahoma" pitchFamily="34" charset="0"/>
                </a:rPr>
                <a:t> </a:t>
              </a:r>
              <a:r>
                <a:rPr lang="en-US" sz="1150" dirty="0">
                  <a:latin typeface="Tahoma" pitchFamily="34" charset="0"/>
                  <a:cs typeface="Tahoma" pitchFamily="34" charset="0"/>
                </a:rPr>
                <a:t>(153.276) </a:t>
              </a:r>
              <a:r>
                <a:rPr lang="el-GR" sz="1150" dirty="0">
                  <a:latin typeface="Tahoma"/>
                  <a:cs typeface="Tahoma"/>
                </a:rPr>
                <a:t>−</a:t>
              </a:r>
              <a:r>
                <a:rPr lang="en-US" sz="1150" dirty="0">
                  <a:latin typeface="Tahoma" pitchFamily="34" charset="0"/>
                  <a:cs typeface="Tahoma" pitchFamily="34" charset="0"/>
                </a:rPr>
                <a:t> (2.280 </a:t>
              </a:r>
              <a:r>
                <a:rPr lang="en-US" sz="1150" dirty="0">
                  <a:latin typeface="Tahoma"/>
                  <a:cs typeface="Tahoma"/>
                </a:rPr>
                <a:t>×</a:t>
              </a:r>
              <a:r>
                <a:rPr lang="en-US" sz="1150" dirty="0">
                  <a:latin typeface="Tahoma" pitchFamily="34" charset="0"/>
                  <a:cs typeface="Tahoma" pitchFamily="34" charset="0"/>
                </a:rPr>
                <a:t> 2.299) </a:t>
              </a:r>
            </a:p>
          </p:txBody>
        </p:sp>
        <p:sp>
          <p:nvSpPr>
            <p:cNvPr id="42" name="TextBox 6"/>
            <p:cNvSpPr txBox="1"/>
            <p:nvPr/>
          </p:nvSpPr>
          <p:spPr bwMode="auto">
            <a:xfrm>
              <a:off x="1141408" y="1289070"/>
              <a:ext cx="457200" cy="439766"/>
            </a:xfrm>
            <a:prstGeom prst="rect">
              <a:avLst/>
            </a:prstGeom>
            <a:noFill/>
          </p:spPr>
          <p:txBody>
            <a:bodyPr>
              <a:spAutoFit/>
            </a:bodyPr>
            <a:lstStyle/>
            <a:p>
              <a:pPr>
                <a:defRPr/>
              </a:pPr>
              <a:r>
                <a:rPr lang="en-US" sz="2250" dirty="0">
                  <a:latin typeface="+mn-lt"/>
                </a:rPr>
                <a:t>√</a:t>
              </a:r>
            </a:p>
          </p:txBody>
        </p:sp>
        <p:cxnSp>
          <p:nvCxnSpPr>
            <p:cNvPr id="43" name="Straight Connector 42"/>
            <p:cNvCxnSpPr/>
            <p:nvPr/>
          </p:nvCxnSpPr>
          <p:spPr bwMode="auto">
            <a:xfrm>
              <a:off x="1389059" y="1363687"/>
              <a:ext cx="3611564" cy="158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a:off x="1190620" y="1282719"/>
              <a:ext cx="3932241" cy="158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bwMode="auto">
            <a:xfrm>
              <a:off x="1357308" y="1387501"/>
              <a:ext cx="3706814" cy="268305"/>
            </a:xfrm>
            <a:prstGeom prst="rect">
              <a:avLst/>
            </a:prstGeom>
            <a:noFill/>
          </p:spPr>
          <p:txBody>
            <a:bodyPr>
              <a:spAutoFit/>
            </a:bodyPr>
            <a:lstStyle/>
            <a:p>
              <a:pPr>
                <a:defRPr/>
              </a:pPr>
              <a:r>
                <a:rPr lang="en-US" sz="1150" dirty="0">
                  <a:latin typeface="Tahoma"/>
                  <a:cs typeface="Tahoma"/>
                </a:rPr>
                <a:t>[</a:t>
              </a:r>
              <a:r>
                <a:rPr lang="en-US" sz="1150" baseline="30000" dirty="0">
                  <a:latin typeface="Tahoma"/>
                  <a:cs typeface="Tahoma"/>
                </a:rPr>
                <a:t> </a:t>
              </a:r>
              <a:r>
                <a:rPr lang="en-US" sz="1150" dirty="0">
                  <a:latin typeface="Tahoma"/>
                  <a:cs typeface="Tahoma"/>
                </a:rPr>
                <a:t>35</a:t>
              </a:r>
              <a:r>
                <a:rPr lang="en-US" sz="1150" baseline="30000" dirty="0">
                  <a:latin typeface="Tahoma"/>
                  <a:cs typeface="Tahoma"/>
                </a:rPr>
                <a:t> </a:t>
              </a:r>
              <a:r>
                <a:rPr lang="en-US" sz="1150" dirty="0">
                  <a:latin typeface="Tahoma"/>
                  <a:cs typeface="Tahoma"/>
                </a:rPr>
                <a:t>(152.648) </a:t>
              </a:r>
              <a:r>
                <a:rPr lang="el-GR" sz="1150" dirty="0">
                  <a:latin typeface="Tahoma"/>
                  <a:cs typeface="Tahoma"/>
                </a:rPr>
                <a:t>−</a:t>
              </a:r>
              <a:r>
                <a:rPr lang="en-US" sz="1150" dirty="0">
                  <a:latin typeface="Tahoma"/>
                  <a:cs typeface="Tahoma"/>
                </a:rPr>
                <a:t> (2.280)</a:t>
              </a:r>
              <a:r>
                <a:rPr lang="en-US" sz="1150" baseline="30000" dirty="0">
                  <a:latin typeface="Tahoma"/>
                  <a:cs typeface="Tahoma"/>
                </a:rPr>
                <a:t>2 </a:t>
              </a:r>
              <a:r>
                <a:rPr lang="en-US" sz="1150" dirty="0">
                  <a:latin typeface="Tahoma"/>
                  <a:cs typeface="Tahoma"/>
                </a:rPr>
                <a:t>] [</a:t>
              </a:r>
              <a:r>
                <a:rPr lang="en-US" sz="1150" baseline="30000" dirty="0">
                  <a:latin typeface="Tahoma"/>
                  <a:cs typeface="Tahoma"/>
                </a:rPr>
                <a:t> </a:t>
              </a:r>
              <a:r>
                <a:rPr lang="en-US" sz="1150" dirty="0">
                  <a:latin typeface="Tahoma"/>
                  <a:cs typeface="Tahoma"/>
                </a:rPr>
                <a:t>35</a:t>
              </a:r>
              <a:r>
                <a:rPr lang="en-US" sz="1150" baseline="30000" dirty="0">
                  <a:latin typeface="Tahoma"/>
                  <a:cs typeface="Tahoma"/>
                </a:rPr>
                <a:t> </a:t>
              </a:r>
              <a:r>
                <a:rPr lang="en-US" sz="1150" dirty="0">
                  <a:latin typeface="Tahoma"/>
                  <a:cs typeface="Tahoma"/>
                </a:rPr>
                <a:t>(154.267) </a:t>
              </a:r>
              <a:r>
                <a:rPr lang="el-GR" sz="1150" dirty="0">
                  <a:latin typeface="Tahoma"/>
                  <a:cs typeface="Tahoma"/>
                </a:rPr>
                <a:t>−</a:t>
              </a:r>
              <a:r>
                <a:rPr lang="en-US" sz="1150" dirty="0">
                  <a:latin typeface="Tahoma"/>
                  <a:cs typeface="Tahoma"/>
                </a:rPr>
                <a:t> (2.299)</a:t>
              </a:r>
              <a:r>
                <a:rPr lang="en-US" sz="1150" baseline="30000" dirty="0">
                  <a:latin typeface="Tahoma"/>
                  <a:cs typeface="Tahoma"/>
                </a:rPr>
                <a:t>2 </a:t>
              </a:r>
              <a:r>
                <a:rPr lang="en-US" sz="1150" dirty="0">
                  <a:latin typeface="Tahoma"/>
                  <a:cs typeface="Tahoma"/>
                </a:rPr>
                <a:t>]</a:t>
              </a:r>
              <a:endParaRPr lang="en-US" sz="1150" dirty="0">
                <a:latin typeface="Tahoma" pitchFamily="34" charset="0"/>
                <a:cs typeface="Tahoma" pitchFamily="34" charset="0"/>
              </a:endParaRPr>
            </a:p>
          </p:txBody>
        </p:sp>
        <p:sp>
          <p:nvSpPr>
            <p:cNvPr id="46" name="TextBox 45"/>
            <p:cNvSpPr txBox="1"/>
            <p:nvPr/>
          </p:nvSpPr>
          <p:spPr bwMode="auto">
            <a:xfrm>
              <a:off x="1365246" y="2186066"/>
              <a:ext cx="3486152" cy="269893"/>
            </a:xfrm>
            <a:prstGeom prst="rect">
              <a:avLst/>
            </a:prstGeom>
            <a:noFill/>
          </p:spPr>
          <p:txBody>
            <a:bodyPr>
              <a:spAutoFit/>
            </a:bodyPr>
            <a:lstStyle/>
            <a:p>
              <a:pPr>
                <a:defRPr/>
              </a:pPr>
              <a:r>
                <a:rPr lang="en-US" sz="1150" dirty="0">
                  <a:latin typeface="Tahoma"/>
                  <a:cs typeface="Tahoma"/>
                </a:rPr>
                <a:t>(5.342.680 </a:t>
              </a:r>
              <a:r>
                <a:rPr lang="el-GR" sz="1150" dirty="0">
                  <a:latin typeface="Tahoma"/>
                  <a:cs typeface="Tahoma"/>
                </a:rPr>
                <a:t>−</a:t>
              </a:r>
              <a:r>
                <a:rPr lang="en-US" sz="1150" dirty="0">
                  <a:latin typeface="Tahoma"/>
                  <a:cs typeface="Tahoma"/>
                </a:rPr>
                <a:t> 5.198.400) (5.399.345 </a:t>
              </a:r>
              <a:r>
                <a:rPr lang="el-GR" sz="1150" dirty="0">
                  <a:latin typeface="Tahoma"/>
                  <a:cs typeface="Tahoma"/>
                </a:rPr>
                <a:t>−</a:t>
              </a:r>
              <a:r>
                <a:rPr lang="en-US" sz="1150" dirty="0">
                  <a:latin typeface="Tahoma"/>
                  <a:cs typeface="Tahoma"/>
                </a:rPr>
                <a:t> 5.285.401)</a:t>
              </a:r>
              <a:endParaRPr lang="en-US" sz="1150" dirty="0">
                <a:latin typeface="Tahoma" pitchFamily="34" charset="0"/>
                <a:cs typeface="Tahoma" pitchFamily="34" charset="0"/>
              </a:endParaRPr>
            </a:p>
          </p:txBody>
        </p:sp>
        <p:sp>
          <p:nvSpPr>
            <p:cNvPr id="47" name="TextBox 6"/>
            <p:cNvSpPr txBox="1"/>
            <p:nvPr/>
          </p:nvSpPr>
          <p:spPr bwMode="auto">
            <a:xfrm>
              <a:off x="1142995" y="2089223"/>
              <a:ext cx="635000" cy="438179"/>
            </a:xfrm>
            <a:prstGeom prst="rect">
              <a:avLst/>
            </a:prstGeom>
            <a:noFill/>
          </p:spPr>
          <p:txBody>
            <a:bodyPr>
              <a:spAutoFit/>
            </a:bodyPr>
            <a:lstStyle/>
            <a:p>
              <a:pPr>
                <a:defRPr/>
              </a:pPr>
              <a:r>
                <a:rPr lang="en-US" sz="2250" dirty="0">
                  <a:latin typeface="+mn-lt"/>
                </a:rPr>
                <a:t>√</a:t>
              </a:r>
            </a:p>
          </p:txBody>
        </p:sp>
        <p:cxnSp>
          <p:nvCxnSpPr>
            <p:cNvPr id="48" name="Straight Connector 47"/>
            <p:cNvCxnSpPr/>
            <p:nvPr/>
          </p:nvCxnSpPr>
          <p:spPr bwMode="auto">
            <a:xfrm>
              <a:off x="1390646" y="2163839"/>
              <a:ext cx="3336927" cy="158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bwMode="auto">
            <a:xfrm>
              <a:off x="1206495" y="1779639"/>
              <a:ext cx="3614740" cy="268306"/>
            </a:xfrm>
            <a:prstGeom prst="rect">
              <a:avLst/>
            </a:prstGeom>
            <a:noFill/>
          </p:spPr>
          <p:txBody>
            <a:bodyPr>
              <a:spAutoFit/>
            </a:bodyPr>
            <a:lstStyle/>
            <a:p>
              <a:pPr algn="ctr">
                <a:defRPr/>
              </a:pPr>
              <a:r>
                <a:rPr lang="en-US" sz="1150" dirty="0">
                  <a:latin typeface="Tahoma" pitchFamily="34" charset="0"/>
                  <a:cs typeface="Tahoma" pitchFamily="34" charset="0"/>
                </a:rPr>
                <a:t>5.364.660 </a:t>
              </a:r>
              <a:r>
                <a:rPr lang="el-GR" sz="1150" dirty="0">
                  <a:latin typeface="Tahoma"/>
                  <a:cs typeface="Tahoma"/>
                </a:rPr>
                <a:t>−</a:t>
              </a:r>
              <a:r>
                <a:rPr lang="en-US" sz="1150" dirty="0">
                  <a:latin typeface="Tahoma" pitchFamily="34" charset="0"/>
                  <a:cs typeface="Tahoma" pitchFamily="34" charset="0"/>
                </a:rPr>
                <a:t> 5.241.720</a:t>
              </a:r>
            </a:p>
          </p:txBody>
        </p:sp>
        <p:cxnSp>
          <p:nvCxnSpPr>
            <p:cNvPr id="50" name="Straight Connector 49"/>
            <p:cNvCxnSpPr/>
            <p:nvPr/>
          </p:nvCxnSpPr>
          <p:spPr bwMode="auto">
            <a:xfrm>
              <a:off x="1187445" y="2071758"/>
              <a:ext cx="3657602" cy="158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bwMode="auto">
            <a:xfrm>
              <a:off x="647695" y="1932049"/>
              <a:ext cx="685800" cy="269893"/>
            </a:xfrm>
            <a:prstGeom prst="rect">
              <a:avLst/>
            </a:prstGeom>
            <a:noFill/>
          </p:spPr>
          <p:txBody>
            <a:bodyPr>
              <a:spAutoFit/>
            </a:bodyPr>
            <a:lstStyle/>
            <a:p>
              <a:pPr algn="ctr">
                <a:defRPr/>
              </a:pPr>
              <a:r>
                <a:rPr lang="en-US" sz="1150" dirty="0">
                  <a:latin typeface="Tahoma" pitchFamily="34" charset="0"/>
                  <a:cs typeface="Tahoma" pitchFamily="34" charset="0"/>
                </a:rPr>
                <a:t>=</a:t>
              </a:r>
            </a:p>
          </p:txBody>
        </p:sp>
        <p:sp>
          <p:nvSpPr>
            <p:cNvPr id="52" name="TextBox 51"/>
            <p:cNvSpPr txBox="1"/>
            <p:nvPr/>
          </p:nvSpPr>
          <p:spPr bwMode="auto">
            <a:xfrm>
              <a:off x="5232398" y="1778052"/>
              <a:ext cx="1354139" cy="269893"/>
            </a:xfrm>
            <a:prstGeom prst="rect">
              <a:avLst/>
            </a:prstGeom>
            <a:noFill/>
          </p:spPr>
          <p:txBody>
            <a:bodyPr>
              <a:spAutoFit/>
            </a:bodyPr>
            <a:lstStyle/>
            <a:p>
              <a:pPr algn="ctr">
                <a:defRPr/>
              </a:pPr>
              <a:r>
                <a:rPr lang="en-US" sz="1150" dirty="0">
                  <a:latin typeface="Tahoma" pitchFamily="34" charset="0"/>
                  <a:cs typeface="Tahoma" pitchFamily="34" charset="0"/>
                </a:rPr>
                <a:t>122.940</a:t>
              </a:r>
            </a:p>
          </p:txBody>
        </p:sp>
        <p:sp>
          <p:nvSpPr>
            <p:cNvPr id="53" name="TextBox 6"/>
            <p:cNvSpPr txBox="1"/>
            <p:nvPr/>
          </p:nvSpPr>
          <p:spPr bwMode="auto">
            <a:xfrm>
              <a:off x="5175248" y="2078109"/>
              <a:ext cx="457200" cy="438179"/>
            </a:xfrm>
            <a:prstGeom prst="rect">
              <a:avLst/>
            </a:prstGeom>
            <a:noFill/>
          </p:spPr>
          <p:txBody>
            <a:bodyPr>
              <a:spAutoFit/>
            </a:bodyPr>
            <a:lstStyle/>
            <a:p>
              <a:pPr>
                <a:defRPr/>
              </a:pPr>
              <a:r>
                <a:rPr lang="en-US" sz="2250" dirty="0">
                  <a:latin typeface="+mn-lt"/>
                </a:rPr>
                <a:t>√</a:t>
              </a:r>
            </a:p>
          </p:txBody>
        </p:sp>
        <p:cxnSp>
          <p:nvCxnSpPr>
            <p:cNvPr id="54" name="Straight Connector 53"/>
            <p:cNvCxnSpPr/>
            <p:nvPr/>
          </p:nvCxnSpPr>
          <p:spPr bwMode="auto">
            <a:xfrm>
              <a:off x="5422898" y="2152727"/>
              <a:ext cx="1096964" cy="158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auto">
            <a:xfrm>
              <a:off x="5224461" y="2071758"/>
              <a:ext cx="1371601" cy="158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bwMode="auto">
            <a:xfrm>
              <a:off x="5391148" y="2174953"/>
              <a:ext cx="1208089" cy="269893"/>
            </a:xfrm>
            <a:prstGeom prst="rect">
              <a:avLst/>
            </a:prstGeom>
            <a:noFill/>
          </p:spPr>
          <p:txBody>
            <a:bodyPr>
              <a:spAutoFit/>
            </a:bodyPr>
            <a:lstStyle/>
            <a:p>
              <a:pPr>
                <a:defRPr/>
              </a:pPr>
              <a:r>
                <a:rPr lang="en-US" sz="1150" dirty="0">
                  <a:latin typeface="Tahoma"/>
                  <a:cs typeface="Tahoma"/>
                </a:rPr>
                <a:t>16.439.840.320</a:t>
              </a:r>
              <a:endParaRPr lang="en-US" sz="1150" dirty="0">
                <a:latin typeface="Tahoma" pitchFamily="34" charset="0"/>
                <a:cs typeface="Tahoma" pitchFamily="34" charset="0"/>
              </a:endParaRPr>
            </a:p>
          </p:txBody>
        </p:sp>
        <p:sp>
          <p:nvSpPr>
            <p:cNvPr id="57" name="TextBox 56"/>
            <p:cNvSpPr txBox="1"/>
            <p:nvPr/>
          </p:nvSpPr>
          <p:spPr bwMode="auto">
            <a:xfrm>
              <a:off x="615945" y="2582967"/>
              <a:ext cx="2341565" cy="269893"/>
            </a:xfrm>
            <a:prstGeom prst="rect">
              <a:avLst/>
            </a:prstGeom>
            <a:noFill/>
          </p:spPr>
          <p:txBody>
            <a:bodyPr>
              <a:spAutoFit/>
            </a:bodyPr>
            <a:lstStyle/>
            <a:p>
              <a:pPr>
                <a:defRPr/>
              </a:pPr>
              <a:r>
                <a:rPr lang="en-US" sz="1150" dirty="0">
                  <a:latin typeface="Tahoma" pitchFamily="34" charset="0"/>
                  <a:cs typeface="Tahoma" pitchFamily="34" charset="0"/>
                </a:rPr>
                <a:t>r    = </a:t>
              </a:r>
              <a:r>
                <a:rPr lang="en-US" sz="1150" baseline="30000" dirty="0">
                  <a:latin typeface="Tahoma" pitchFamily="34" charset="0"/>
                  <a:cs typeface="Tahoma" pitchFamily="34" charset="0"/>
                </a:rPr>
                <a:t> </a:t>
              </a:r>
              <a:r>
                <a:rPr lang="en-US" sz="1150" dirty="0">
                  <a:latin typeface="Tahoma" pitchFamily="34" charset="0"/>
                  <a:cs typeface="Tahoma" pitchFamily="34" charset="0"/>
                </a:rPr>
                <a:t> 0,9588</a:t>
              </a:r>
            </a:p>
          </p:txBody>
        </p:sp>
        <p:sp>
          <p:nvSpPr>
            <p:cNvPr id="58" name="TextBox 57"/>
            <p:cNvSpPr txBox="1"/>
            <p:nvPr/>
          </p:nvSpPr>
          <p:spPr bwMode="auto">
            <a:xfrm>
              <a:off x="4686298" y="1932049"/>
              <a:ext cx="685800" cy="269893"/>
            </a:xfrm>
            <a:prstGeom prst="rect">
              <a:avLst/>
            </a:prstGeom>
            <a:noFill/>
          </p:spPr>
          <p:txBody>
            <a:bodyPr>
              <a:spAutoFit/>
            </a:bodyPr>
            <a:lstStyle/>
            <a:p>
              <a:pPr algn="ctr">
                <a:defRPr/>
              </a:pPr>
              <a:r>
                <a:rPr lang="en-US" sz="1150" dirty="0">
                  <a:latin typeface="Tahoma" pitchFamily="34" charset="0"/>
                  <a:cs typeface="Tahoma" pitchFamily="34" charset="0"/>
                </a:rPr>
                <a:t>=</a:t>
              </a:r>
            </a:p>
          </p:txBody>
        </p:sp>
      </p:grpSp>
    </p:spTree>
    <p:extLst>
      <p:ext uri="{BB962C8B-B14F-4D97-AF65-F5344CB8AC3E}">
        <p14:creationId xmlns:p14="http://schemas.microsoft.com/office/powerpoint/2010/main" val="1650764000"/>
      </p:ext>
    </p:extLst>
  </p:cSld>
  <p:clrMapOvr>
    <a:masterClrMapping/>
  </p:clrMapOvr>
  <p:transition>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FA681015-9A69-44ED-A108-5E8370D5A095}" type="slidenum">
              <a:rPr lang="en-US" smtClean="0"/>
              <a:pPr fontAlgn="base">
                <a:spcBef>
                  <a:spcPct val="0"/>
                </a:spcBef>
                <a:spcAft>
                  <a:spcPct val="0"/>
                </a:spcAft>
                <a:defRPr/>
              </a:pPr>
              <a:t>37</a:t>
            </a:fld>
            <a:endParaRPr lang="en-US" smtClean="0"/>
          </a:p>
        </p:txBody>
      </p:sp>
      <p:sp>
        <p:nvSpPr>
          <p:cNvPr id="26" name="Rectangle 3"/>
          <p:cNvSpPr txBox="1">
            <a:spLocks noChangeArrowheads="1"/>
          </p:cNvSpPr>
          <p:nvPr/>
        </p:nvSpPr>
        <p:spPr>
          <a:xfrm>
            <a:off x="439994" y="990600"/>
            <a:ext cx="8275638" cy="3962400"/>
          </a:xfrm>
          <a:prstGeom prst="rect">
            <a:avLst/>
          </a:prstGeom>
          <a:solidFill>
            <a:schemeClr val="tx1">
              <a:lumMod val="95000"/>
            </a:schemeClr>
          </a:solidFill>
        </p:spPr>
        <p:txBody>
          <a:bodyPr lIns="182880" tIns="182880"/>
          <a:lstStyle/>
          <a:p>
            <a:pPr>
              <a:spcBef>
                <a:spcPts val="700"/>
              </a:spcBef>
              <a:buClr>
                <a:schemeClr val="tx2"/>
              </a:buClr>
              <a:buSzPct val="95000"/>
              <a:defRPr/>
            </a:pPr>
            <a:r>
              <a:rPr lang="en-US" sz="3000" dirty="0" err="1">
                <a:solidFill>
                  <a:schemeClr val="bg1"/>
                </a:solidFill>
                <a:latin typeface="Book Antiqua" panose="02040602050305030304" pitchFamily="18" charset="0"/>
              </a:rPr>
              <a:t>Nilai</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koefisien</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korelasi</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dibandingkan</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dengan</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nilai</a:t>
            </a:r>
            <a:r>
              <a:rPr lang="en-US" sz="3000" dirty="0">
                <a:solidFill>
                  <a:schemeClr val="bg1"/>
                </a:solidFill>
                <a:latin typeface="Book Antiqua" panose="02040602050305030304" pitchFamily="18" charset="0"/>
              </a:rPr>
              <a:t> r </a:t>
            </a:r>
            <a:r>
              <a:rPr lang="en-US" sz="3000" dirty="0" err="1">
                <a:solidFill>
                  <a:schemeClr val="bg1"/>
                </a:solidFill>
                <a:latin typeface="Book Antiqua" panose="02040602050305030304" pitchFamily="18" charset="0"/>
              </a:rPr>
              <a:t>dalam</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tabel</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Pada</a:t>
            </a:r>
            <a:r>
              <a:rPr lang="en-US" sz="3000" dirty="0">
                <a:solidFill>
                  <a:schemeClr val="bg1"/>
                </a:solidFill>
                <a:latin typeface="Book Antiqua" panose="02040602050305030304" pitchFamily="18" charset="0"/>
              </a:rPr>
              <a:t> alfa 1% </a:t>
            </a:r>
            <a:r>
              <a:rPr lang="en-US" sz="3000" dirty="0" err="1">
                <a:solidFill>
                  <a:schemeClr val="bg1"/>
                </a:solidFill>
                <a:latin typeface="Book Antiqua" panose="02040602050305030304" pitchFamily="18" charset="0"/>
              </a:rPr>
              <a:t>dan</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derajat</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bebas</a:t>
            </a:r>
            <a:r>
              <a:rPr lang="en-US" sz="3000" dirty="0">
                <a:solidFill>
                  <a:schemeClr val="bg1"/>
                </a:solidFill>
                <a:latin typeface="Book Antiqua" panose="02040602050305030304" pitchFamily="18" charset="0"/>
              </a:rPr>
              <a:t>  </a:t>
            </a:r>
            <a:r>
              <a:rPr lang="en-US" sz="3000" dirty="0" smtClean="0">
                <a:solidFill>
                  <a:schemeClr val="bg1"/>
                </a:solidFill>
                <a:latin typeface="Book Antiqua" panose="02040602050305030304" pitchFamily="18" charset="0"/>
              </a:rPr>
              <a:t>(</a:t>
            </a:r>
            <a:r>
              <a:rPr lang="en-US" sz="3000" dirty="0">
                <a:solidFill>
                  <a:schemeClr val="bg1"/>
                </a:solidFill>
                <a:latin typeface="Book Antiqua" panose="02040602050305030304" pitchFamily="18" charset="0"/>
              </a:rPr>
              <a:t>n </a:t>
            </a:r>
            <a:r>
              <a:rPr lang="el-GR" sz="3000" dirty="0">
                <a:solidFill>
                  <a:schemeClr val="bg1"/>
                </a:solidFill>
                <a:latin typeface="Book Antiqua" panose="02040602050305030304" pitchFamily="18" charset="0"/>
                <a:cs typeface="Tahoma"/>
              </a:rPr>
              <a:t>−</a:t>
            </a:r>
            <a:r>
              <a:rPr lang="en-US" sz="3000" dirty="0">
                <a:solidFill>
                  <a:schemeClr val="bg1"/>
                </a:solidFill>
                <a:latin typeface="Book Antiqua" panose="02040602050305030304" pitchFamily="18" charset="0"/>
              </a:rPr>
              <a:t> 2), </a:t>
            </a:r>
            <a:r>
              <a:rPr lang="en-US" sz="3000" dirty="0" err="1">
                <a:solidFill>
                  <a:schemeClr val="bg1"/>
                </a:solidFill>
                <a:latin typeface="Book Antiqua" panose="02040602050305030304" pitchFamily="18" charset="0"/>
              </a:rPr>
              <a:t>diketahui</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bahwa</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nilai</a:t>
            </a:r>
            <a:r>
              <a:rPr lang="en-US" sz="3000" dirty="0">
                <a:solidFill>
                  <a:schemeClr val="bg1"/>
                </a:solidFill>
                <a:latin typeface="Book Antiqua" panose="02040602050305030304" pitchFamily="18" charset="0"/>
              </a:rPr>
              <a:t> r (</a:t>
            </a:r>
            <a:r>
              <a:rPr lang="en-US" sz="3000" dirty="0" err="1">
                <a:solidFill>
                  <a:schemeClr val="bg1"/>
                </a:solidFill>
                <a:latin typeface="Book Antiqua" panose="02040602050305030304" pitchFamily="18" charset="0"/>
              </a:rPr>
              <a:t>pada</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tabel</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adalah</a:t>
            </a:r>
            <a:r>
              <a:rPr lang="en-US" sz="3000" dirty="0">
                <a:solidFill>
                  <a:schemeClr val="bg1"/>
                </a:solidFill>
                <a:latin typeface="Book Antiqua" panose="02040602050305030304" pitchFamily="18" charset="0"/>
              </a:rPr>
              <a:t> 0,442. </a:t>
            </a:r>
            <a:r>
              <a:rPr lang="en-US" sz="3000" dirty="0" err="1">
                <a:solidFill>
                  <a:schemeClr val="bg1"/>
                </a:solidFill>
                <a:latin typeface="Book Antiqua" panose="02040602050305030304" pitchFamily="18" charset="0"/>
              </a:rPr>
              <a:t>Dengan</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demikian</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nilai</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koefisien</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korelasi</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hasil</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perhitungan</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lebih</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besar</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daripada</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nilai</a:t>
            </a:r>
            <a:r>
              <a:rPr lang="en-US" sz="3000" dirty="0">
                <a:solidFill>
                  <a:schemeClr val="bg1"/>
                </a:solidFill>
                <a:latin typeface="Book Antiqua" panose="02040602050305030304" pitchFamily="18" charset="0"/>
              </a:rPr>
              <a:t> r </a:t>
            </a:r>
            <a:r>
              <a:rPr lang="en-US" sz="3000" dirty="0" err="1">
                <a:solidFill>
                  <a:schemeClr val="bg1"/>
                </a:solidFill>
                <a:latin typeface="Book Antiqua" panose="02040602050305030304" pitchFamily="18" charset="0"/>
              </a:rPr>
              <a:t>tabel</a:t>
            </a:r>
            <a:r>
              <a:rPr lang="en-US" sz="3000" dirty="0">
                <a:solidFill>
                  <a:schemeClr val="bg1"/>
                </a:solidFill>
                <a:latin typeface="Book Antiqua" panose="02040602050305030304" pitchFamily="18" charset="0"/>
              </a:rPr>
              <a:t> (0,9588 &gt; 0,442); </a:t>
            </a:r>
            <a:r>
              <a:rPr lang="en-US" sz="3000" dirty="0" err="1">
                <a:solidFill>
                  <a:schemeClr val="bg1"/>
                </a:solidFill>
                <a:latin typeface="Book Antiqua" panose="02040602050305030304" pitchFamily="18" charset="0"/>
              </a:rPr>
              <a:t>uji</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reliabilitas</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signifikan</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Dengan</a:t>
            </a:r>
            <a:r>
              <a:rPr lang="en-US" sz="3000" dirty="0">
                <a:solidFill>
                  <a:schemeClr val="bg1"/>
                </a:solidFill>
                <a:latin typeface="Book Antiqua" panose="02040602050305030304" pitchFamily="18" charset="0"/>
              </a:rPr>
              <a:t> kata lain, </a:t>
            </a:r>
            <a:r>
              <a:rPr lang="en-US" sz="3000" dirty="0" err="1">
                <a:solidFill>
                  <a:schemeClr val="bg1"/>
                </a:solidFill>
                <a:latin typeface="Book Antiqua" panose="02040602050305030304" pitchFamily="18" charset="0"/>
              </a:rPr>
              <a:t>instrumen</a:t>
            </a:r>
            <a:r>
              <a:rPr lang="en-US" sz="3000" dirty="0">
                <a:solidFill>
                  <a:schemeClr val="bg1"/>
                </a:solidFill>
                <a:latin typeface="Book Antiqua" panose="02040602050305030304" pitchFamily="18" charset="0"/>
              </a:rPr>
              <a:t> </a:t>
            </a:r>
            <a:r>
              <a:rPr lang="en-US" sz="3000" dirty="0" err="1">
                <a:solidFill>
                  <a:schemeClr val="bg1"/>
                </a:solidFill>
                <a:latin typeface="Book Antiqua" panose="02040602050305030304" pitchFamily="18" charset="0"/>
              </a:rPr>
              <a:t>penelitian</a:t>
            </a:r>
            <a:r>
              <a:rPr lang="en-US" sz="3000" dirty="0">
                <a:solidFill>
                  <a:schemeClr val="bg1"/>
                </a:solidFill>
                <a:latin typeface="Book Antiqua" panose="02040602050305030304" pitchFamily="18" charset="0"/>
              </a:rPr>
              <a:t> reliabel.</a:t>
            </a:r>
            <a:r>
              <a:rPr lang="en-US" sz="3000" baseline="30000" dirty="0">
                <a:solidFill>
                  <a:schemeClr val="bg1"/>
                </a:solidFill>
                <a:latin typeface="Book Antiqua" panose="02040602050305030304" pitchFamily="18" charset="0"/>
                <a:cs typeface="Tahoma"/>
              </a:rPr>
              <a:t>*</a:t>
            </a:r>
            <a:endParaRPr lang="id-ID" sz="3000" baseline="30000" dirty="0">
              <a:solidFill>
                <a:schemeClr val="bg1"/>
              </a:solidFill>
              <a:latin typeface="Book Antiqua" panose="02040602050305030304" pitchFamily="18" charset="0"/>
            </a:endParaRPr>
          </a:p>
        </p:txBody>
      </p:sp>
      <p:sp>
        <p:nvSpPr>
          <p:cNvPr id="27" name="Rectangle 3"/>
          <p:cNvSpPr txBox="1">
            <a:spLocks noChangeArrowheads="1"/>
          </p:cNvSpPr>
          <p:nvPr/>
        </p:nvSpPr>
        <p:spPr>
          <a:xfrm>
            <a:off x="439994" y="5857568"/>
            <a:ext cx="8275638" cy="838200"/>
          </a:xfrm>
          <a:prstGeom prst="rect">
            <a:avLst/>
          </a:prstGeom>
          <a:solidFill>
            <a:schemeClr val="tx1">
              <a:lumMod val="95000"/>
            </a:schemeClr>
          </a:solidFill>
        </p:spPr>
        <p:txBody>
          <a:bodyPr/>
          <a:lstStyle/>
          <a:p>
            <a:pPr>
              <a:spcBef>
                <a:spcPts val="700"/>
              </a:spcBef>
              <a:buClr>
                <a:schemeClr val="tx2"/>
              </a:buClr>
              <a:buSzPct val="95000"/>
              <a:defRPr/>
            </a:pPr>
            <a:r>
              <a:rPr lang="en-US" sz="1600" dirty="0">
                <a:solidFill>
                  <a:schemeClr val="bg1"/>
                </a:solidFill>
                <a:latin typeface="Tahoma"/>
                <a:cs typeface="Tahoma"/>
              </a:rPr>
              <a:t>*</a:t>
            </a:r>
            <a:r>
              <a:rPr lang="en-US" sz="1600" dirty="0">
                <a:solidFill>
                  <a:schemeClr val="bg1"/>
                </a:solidFill>
                <a:latin typeface="+mn-lt"/>
              </a:rPr>
              <a:t>  </a:t>
            </a:r>
            <a:r>
              <a:rPr lang="en-US" sz="1600" dirty="0" err="1">
                <a:solidFill>
                  <a:schemeClr val="bg1"/>
                </a:solidFill>
                <a:latin typeface="+mn-lt"/>
              </a:rPr>
              <a:t>Perhitungan</a:t>
            </a:r>
            <a:r>
              <a:rPr lang="en-US" sz="1600" dirty="0">
                <a:solidFill>
                  <a:schemeClr val="bg1"/>
                </a:solidFill>
                <a:latin typeface="+mn-lt"/>
              </a:rPr>
              <a:t> </a:t>
            </a:r>
            <a:r>
              <a:rPr lang="en-US" sz="1600" dirty="0" err="1">
                <a:solidFill>
                  <a:schemeClr val="bg1"/>
                </a:solidFill>
                <a:latin typeface="+mn-lt"/>
              </a:rPr>
              <a:t>dengan</a:t>
            </a:r>
            <a:r>
              <a:rPr lang="en-US" sz="1600" dirty="0">
                <a:solidFill>
                  <a:schemeClr val="bg1"/>
                </a:solidFill>
                <a:latin typeface="+mn-lt"/>
              </a:rPr>
              <a:t> </a:t>
            </a:r>
            <a:r>
              <a:rPr lang="en-US" sz="1600" dirty="0" err="1">
                <a:solidFill>
                  <a:schemeClr val="bg1"/>
                </a:solidFill>
                <a:latin typeface="+mn-lt"/>
              </a:rPr>
              <a:t>cara</a:t>
            </a:r>
            <a:r>
              <a:rPr lang="en-US" sz="1600" dirty="0">
                <a:solidFill>
                  <a:schemeClr val="bg1"/>
                </a:solidFill>
                <a:latin typeface="+mn-lt"/>
              </a:rPr>
              <a:t> “</a:t>
            </a:r>
            <a:r>
              <a:rPr lang="en-US" sz="1600" dirty="0" err="1">
                <a:solidFill>
                  <a:schemeClr val="bg1"/>
                </a:solidFill>
                <a:latin typeface="+mn-lt"/>
              </a:rPr>
              <a:t>belah</a:t>
            </a:r>
            <a:r>
              <a:rPr lang="en-US" sz="1600" dirty="0">
                <a:solidFill>
                  <a:schemeClr val="bg1"/>
                </a:solidFill>
                <a:latin typeface="+mn-lt"/>
              </a:rPr>
              <a:t> </a:t>
            </a:r>
            <a:r>
              <a:rPr lang="en-US" sz="1600" dirty="0" err="1">
                <a:solidFill>
                  <a:schemeClr val="bg1"/>
                </a:solidFill>
                <a:latin typeface="+mn-lt"/>
              </a:rPr>
              <a:t>dua</a:t>
            </a:r>
            <a:r>
              <a:rPr lang="en-US" sz="1600" dirty="0">
                <a:solidFill>
                  <a:schemeClr val="bg1"/>
                </a:solidFill>
                <a:latin typeface="+mn-lt"/>
              </a:rPr>
              <a:t>” </a:t>
            </a:r>
            <a:r>
              <a:rPr lang="en-US" sz="1600" dirty="0" err="1">
                <a:solidFill>
                  <a:schemeClr val="bg1"/>
                </a:solidFill>
                <a:latin typeface="+mn-lt"/>
              </a:rPr>
              <a:t>dapat</a:t>
            </a:r>
            <a:r>
              <a:rPr lang="en-US" sz="1600" dirty="0">
                <a:solidFill>
                  <a:schemeClr val="bg1"/>
                </a:solidFill>
                <a:latin typeface="+mn-lt"/>
              </a:rPr>
              <a:t> </a:t>
            </a:r>
            <a:r>
              <a:rPr lang="en-US" sz="1600" dirty="0" err="1">
                <a:solidFill>
                  <a:schemeClr val="bg1"/>
                </a:solidFill>
                <a:latin typeface="+mn-lt"/>
              </a:rPr>
              <a:t>dilihat</a:t>
            </a:r>
            <a:r>
              <a:rPr lang="en-US" sz="1600" dirty="0">
                <a:solidFill>
                  <a:schemeClr val="bg1"/>
                </a:solidFill>
                <a:latin typeface="+mn-lt"/>
              </a:rPr>
              <a:t> </a:t>
            </a:r>
            <a:r>
              <a:rPr lang="en-US" sz="1600" dirty="0" err="1">
                <a:solidFill>
                  <a:schemeClr val="bg1"/>
                </a:solidFill>
                <a:latin typeface="+mn-lt"/>
              </a:rPr>
              <a:t>pada</a:t>
            </a:r>
            <a:r>
              <a:rPr lang="en-US" sz="1600" dirty="0">
                <a:solidFill>
                  <a:schemeClr val="bg1"/>
                </a:solidFill>
                <a:latin typeface="+mn-lt"/>
              </a:rPr>
              <a:t> </a:t>
            </a:r>
            <a:r>
              <a:rPr lang="en-US" sz="1600" dirty="0" err="1">
                <a:solidFill>
                  <a:schemeClr val="bg1"/>
                </a:solidFill>
                <a:latin typeface="+mn-lt"/>
              </a:rPr>
              <a:t>buku</a:t>
            </a:r>
            <a:r>
              <a:rPr lang="en-US" sz="1600" dirty="0">
                <a:solidFill>
                  <a:schemeClr val="bg1"/>
                </a:solidFill>
                <a:latin typeface="+mn-lt"/>
              </a:rPr>
              <a:t> </a:t>
            </a:r>
            <a:r>
              <a:rPr lang="en-US" sz="1600" dirty="0" err="1">
                <a:solidFill>
                  <a:schemeClr val="bg1"/>
                </a:solidFill>
                <a:latin typeface="+mn-lt"/>
              </a:rPr>
              <a:t>penulis</a:t>
            </a:r>
            <a:r>
              <a:rPr lang="en-US" sz="1600" dirty="0">
                <a:solidFill>
                  <a:schemeClr val="bg1"/>
                </a:solidFill>
                <a:latin typeface="+mn-lt"/>
              </a:rPr>
              <a:t> [Anwar </a:t>
            </a:r>
            <a:r>
              <a:rPr lang="en-US" sz="1600" dirty="0" err="1">
                <a:solidFill>
                  <a:schemeClr val="bg1"/>
                </a:solidFill>
                <a:latin typeface="+mn-lt"/>
              </a:rPr>
              <a:t>Sanusi</a:t>
            </a:r>
            <a:r>
              <a:rPr lang="en-US" sz="1600" dirty="0">
                <a:solidFill>
                  <a:schemeClr val="bg1"/>
                </a:solidFill>
                <a:latin typeface="+mn-lt"/>
              </a:rPr>
              <a:t>, </a:t>
            </a:r>
            <a:r>
              <a:rPr lang="en-US" sz="1600" i="1" dirty="0" err="1">
                <a:solidFill>
                  <a:schemeClr val="bg1"/>
                </a:solidFill>
                <a:latin typeface="+mn-lt"/>
              </a:rPr>
              <a:t>Metodologi</a:t>
            </a:r>
            <a:r>
              <a:rPr lang="en-US" sz="1600" i="1" dirty="0">
                <a:solidFill>
                  <a:schemeClr val="bg1"/>
                </a:solidFill>
                <a:latin typeface="+mn-lt"/>
              </a:rPr>
              <a:t> </a:t>
            </a:r>
            <a:r>
              <a:rPr lang="en-US" sz="1600" i="1" dirty="0" err="1">
                <a:solidFill>
                  <a:schemeClr val="bg1"/>
                </a:solidFill>
                <a:latin typeface="+mn-lt"/>
              </a:rPr>
              <a:t>Penelitian</a:t>
            </a:r>
            <a:r>
              <a:rPr lang="en-US" sz="1600" i="1" dirty="0">
                <a:solidFill>
                  <a:schemeClr val="bg1"/>
                </a:solidFill>
                <a:latin typeface="+mn-lt"/>
              </a:rPr>
              <a:t> </a:t>
            </a:r>
            <a:r>
              <a:rPr lang="en-US" sz="1600" i="1" dirty="0" err="1">
                <a:solidFill>
                  <a:schemeClr val="bg1"/>
                </a:solidFill>
                <a:latin typeface="+mn-lt"/>
              </a:rPr>
              <a:t>Bisnis</a:t>
            </a:r>
            <a:r>
              <a:rPr lang="en-US" sz="1600" dirty="0">
                <a:solidFill>
                  <a:schemeClr val="bg1"/>
                </a:solidFill>
                <a:latin typeface="+mn-lt"/>
              </a:rPr>
              <a:t> (Jakarta: </a:t>
            </a:r>
            <a:r>
              <a:rPr lang="en-US" sz="1600" dirty="0" err="1">
                <a:solidFill>
                  <a:schemeClr val="bg1"/>
                </a:solidFill>
                <a:latin typeface="+mn-lt"/>
              </a:rPr>
              <a:t>Penerbit</a:t>
            </a:r>
            <a:r>
              <a:rPr lang="en-US" sz="1600" dirty="0">
                <a:solidFill>
                  <a:schemeClr val="bg1"/>
                </a:solidFill>
                <a:latin typeface="+mn-lt"/>
              </a:rPr>
              <a:t> </a:t>
            </a:r>
            <a:r>
              <a:rPr lang="en-US" sz="1600" dirty="0" err="1">
                <a:solidFill>
                  <a:schemeClr val="bg1"/>
                </a:solidFill>
                <a:latin typeface="+mn-lt"/>
              </a:rPr>
              <a:t>Salemba</a:t>
            </a:r>
            <a:r>
              <a:rPr lang="en-US" sz="1600" dirty="0">
                <a:solidFill>
                  <a:schemeClr val="bg1"/>
                </a:solidFill>
                <a:latin typeface="+mn-lt"/>
              </a:rPr>
              <a:t>, 2011 ) </a:t>
            </a:r>
            <a:r>
              <a:rPr lang="en-US" sz="1600" dirty="0" err="1">
                <a:solidFill>
                  <a:schemeClr val="bg1"/>
                </a:solidFill>
                <a:latin typeface="+mn-lt"/>
              </a:rPr>
              <a:t>atau</a:t>
            </a:r>
            <a:r>
              <a:rPr lang="en-US" sz="1600" dirty="0">
                <a:solidFill>
                  <a:schemeClr val="bg1"/>
                </a:solidFill>
                <a:latin typeface="+mn-lt"/>
              </a:rPr>
              <a:t> </a:t>
            </a:r>
            <a:r>
              <a:rPr lang="en-US" sz="1600" dirty="0" err="1">
                <a:solidFill>
                  <a:schemeClr val="bg1"/>
                </a:solidFill>
                <a:latin typeface="+mn-lt"/>
              </a:rPr>
              <a:t>referensi</a:t>
            </a:r>
            <a:r>
              <a:rPr lang="en-US" sz="1600" dirty="0">
                <a:solidFill>
                  <a:schemeClr val="bg1"/>
                </a:solidFill>
                <a:latin typeface="+mn-lt"/>
              </a:rPr>
              <a:t> lain yang </a:t>
            </a:r>
            <a:r>
              <a:rPr lang="en-US" sz="1600" dirty="0" err="1">
                <a:solidFill>
                  <a:schemeClr val="bg1"/>
                </a:solidFill>
                <a:latin typeface="+mn-lt"/>
              </a:rPr>
              <a:t>membahas</a:t>
            </a:r>
            <a:r>
              <a:rPr lang="en-US" sz="1600" dirty="0">
                <a:solidFill>
                  <a:schemeClr val="bg1"/>
                </a:solidFill>
                <a:latin typeface="+mn-lt"/>
              </a:rPr>
              <a:t> </a:t>
            </a:r>
            <a:r>
              <a:rPr lang="en-US" sz="1600" dirty="0" err="1">
                <a:solidFill>
                  <a:schemeClr val="bg1"/>
                </a:solidFill>
                <a:latin typeface="+mn-lt"/>
              </a:rPr>
              <a:t>mengenai</a:t>
            </a:r>
            <a:r>
              <a:rPr lang="en-US" sz="1600" dirty="0">
                <a:solidFill>
                  <a:schemeClr val="bg1"/>
                </a:solidFill>
                <a:latin typeface="+mn-lt"/>
              </a:rPr>
              <a:t> “</a:t>
            </a:r>
            <a:r>
              <a:rPr lang="en-US" sz="1600" dirty="0" err="1">
                <a:solidFill>
                  <a:schemeClr val="bg1"/>
                </a:solidFill>
                <a:latin typeface="+mn-lt"/>
              </a:rPr>
              <a:t>pengukuran</a:t>
            </a:r>
            <a:r>
              <a:rPr lang="en-US" sz="1600" dirty="0">
                <a:solidFill>
                  <a:schemeClr val="bg1"/>
                </a:solidFill>
                <a:latin typeface="+mn-lt"/>
              </a:rPr>
              <a:t> </a:t>
            </a:r>
            <a:r>
              <a:rPr lang="en-US" sz="1600" dirty="0" err="1">
                <a:solidFill>
                  <a:schemeClr val="bg1"/>
                </a:solidFill>
                <a:latin typeface="+mn-lt"/>
              </a:rPr>
              <a:t>instrumen</a:t>
            </a:r>
            <a:r>
              <a:rPr lang="en-US" sz="1600" dirty="0">
                <a:solidFill>
                  <a:schemeClr val="bg1"/>
                </a:solidFill>
                <a:latin typeface="+mn-lt"/>
              </a:rPr>
              <a:t>”.] </a:t>
            </a:r>
            <a:endParaRPr lang="id-ID" sz="1600" dirty="0">
              <a:solidFill>
                <a:schemeClr val="bg1"/>
              </a:solidFill>
              <a:latin typeface="+mn-lt"/>
            </a:endParaRPr>
          </a:p>
        </p:txBody>
      </p:sp>
    </p:spTree>
    <p:extLst>
      <p:ext uri="{BB962C8B-B14F-4D97-AF65-F5344CB8AC3E}">
        <p14:creationId xmlns:p14="http://schemas.microsoft.com/office/powerpoint/2010/main" val="788718012"/>
      </p:ext>
    </p:extLst>
  </p:cSld>
  <p:clrMapOvr>
    <a:masterClrMapping/>
  </p:clrMapOvr>
  <p:transition spd="slow">
    <p:wheel spokes="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C2C08E70-4FA7-48F6-954A-E056F1618238}" type="slidenum">
              <a:rPr lang="en-US" smtClean="0">
                <a:solidFill>
                  <a:schemeClr val="bg1"/>
                </a:solidFill>
              </a:rPr>
              <a:pPr fontAlgn="base">
                <a:spcBef>
                  <a:spcPct val="0"/>
                </a:spcBef>
                <a:spcAft>
                  <a:spcPct val="0"/>
                </a:spcAft>
                <a:defRPr/>
              </a:pPr>
              <a:t>38</a:t>
            </a:fld>
            <a:endParaRPr lang="en-US" dirty="0" smtClean="0">
              <a:solidFill>
                <a:schemeClr val="bg1"/>
              </a:solidFill>
            </a:endParaRPr>
          </a:p>
        </p:txBody>
      </p:sp>
      <p:sp>
        <p:nvSpPr>
          <p:cNvPr id="93187" name="TextBox 2"/>
          <p:cNvSpPr txBox="1">
            <a:spLocks noChangeArrowheads="1"/>
          </p:cNvSpPr>
          <p:nvPr/>
        </p:nvSpPr>
        <p:spPr bwMode="auto">
          <a:xfrm>
            <a:off x="555625" y="171450"/>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eaLnBrk="1" hangingPunct="1">
              <a:spcBef>
                <a:spcPct val="0"/>
              </a:spcBef>
              <a:buClrTx/>
              <a:buSzTx/>
              <a:buFontTx/>
              <a:buNone/>
            </a:pPr>
            <a:r>
              <a:rPr lang="en-US" altLang="id-ID" sz="1600" b="1" dirty="0"/>
              <a:t>CONTOH CARA BELAH DUA</a:t>
            </a:r>
          </a:p>
          <a:p>
            <a:pPr eaLnBrk="1" hangingPunct="1">
              <a:spcBef>
                <a:spcPct val="0"/>
              </a:spcBef>
              <a:buClrTx/>
              <a:buSzTx/>
              <a:buFontTx/>
              <a:buNone/>
            </a:pPr>
            <a:r>
              <a:rPr lang="en-US" altLang="id-ID" sz="1600" b="1" dirty="0" err="1"/>
              <a:t>Tabel</a:t>
            </a:r>
            <a:r>
              <a:rPr lang="en-US" altLang="id-ID" sz="1600" b="1" dirty="0"/>
              <a:t>: </a:t>
            </a:r>
            <a:r>
              <a:rPr lang="en-US" altLang="id-ID" sz="1600" b="1" dirty="0" err="1"/>
              <a:t>Skor</a:t>
            </a:r>
            <a:r>
              <a:rPr lang="en-US" altLang="id-ID" sz="1600" b="1" dirty="0"/>
              <a:t> </a:t>
            </a:r>
            <a:r>
              <a:rPr lang="en-US" altLang="id-ID" sz="1600" b="1" dirty="0" err="1"/>
              <a:t>Butir</a:t>
            </a:r>
            <a:r>
              <a:rPr lang="en-US" altLang="id-ID" sz="1600" b="1" dirty="0"/>
              <a:t> </a:t>
            </a:r>
            <a:r>
              <a:rPr lang="en-US" altLang="id-ID" sz="1600" b="1" dirty="0" err="1"/>
              <a:t>Nomor</a:t>
            </a:r>
            <a:r>
              <a:rPr lang="en-US" altLang="id-ID" sz="1600" b="1" dirty="0"/>
              <a:t> </a:t>
            </a:r>
            <a:r>
              <a:rPr lang="en-US" altLang="id-ID" sz="1600" b="1" dirty="0" err="1"/>
              <a:t>Ganjil</a:t>
            </a:r>
            <a:endParaRPr lang="en-US" altLang="id-ID" sz="1600" b="1" dirty="0"/>
          </a:p>
        </p:txBody>
      </p:sp>
      <p:graphicFrame>
        <p:nvGraphicFramePr>
          <p:cNvPr id="8" name="Table 7"/>
          <p:cNvGraphicFramePr>
            <a:graphicFrameLocks noGrp="1"/>
          </p:cNvGraphicFramePr>
          <p:nvPr>
            <p:extLst>
              <p:ext uri="{D42A27DB-BD31-4B8C-83A1-F6EECF244321}">
                <p14:modId xmlns:p14="http://schemas.microsoft.com/office/powerpoint/2010/main" val="3759436601"/>
              </p:ext>
            </p:extLst>
          </p:nvPr>
        </p:nvGraphicFramePr>
        <p:xfrm>
          <a:off x="1038225" y="838200"/>
          <a:ext cx="7038976" cy="5638800"/>
        </p:xfrm>
        <a:graphic>
          <a:graphicData uri="http://schemas.openxmlformats.org/drawingml/2006/table">
            <a:tbl>
              <a:tblPr/>
              <a:tblGrid>
                <a:gridCol w="1219011"/>
                <a:gridCol w="609506"/>
                <a:gridCol w="609506"/>
                <a:gridCol w="609506"/>
                <a:gridCol w="609506"/>
                <a:gridCol w="609506"/>
                <a:gridCol w="609506"/>
                <a:gridCol w="609506"/>
                <a:gridCol w="609506"/>
                <a:gridCol w="943917"/>
              </a:tblGrid>
              <a:tr h="109838">
                <a:tc rowSpan="2">
                  <a:txBody>
                    <a:bodyPr/>
                    <a:lstStyle/>
                    <a:p>
                      <a:pPr algn="ctr">
                        <a:spcAft>
                          <a:spcPts val="0"/>
                        </a:spcAft>
                      </a:pPr>
                      <a:r>
                        <a:rPr lang="en-US" sz="1000" b="1" dirty="0" err="1">
                          <a:solidFill>
                            <a:schemeClr val="bg1"/>
                          </a:solidFill>
                          <a:latin typeface="Tahoma" pitchFamily="34" charset="0"/>
                          <a:ea typeface="Times New Roman"/>
                          <a:cs typeface="Tahoma" pitchFamily="34" charset="0"/>
                        </a:rPr>
                        <a:t>Responden</a:t>
                      </a:r>
                      <a:endParaRPr lang="en-US" sz="1000" dirty="0">
                        <a:solidFill>
                          <a:schemeClr val="bg1"/>
                        </a:solidFill>
                        <a:latin typeface="Tahoma" pitchFamily="34" charset="0"/>
                        <a:ea typeface="Calibri"/>
                        <a:cs typeface="Tahoma" pitchFamily="34" charset="0"/>
                      </a:endParaRPr>
                    </a:p>
                  </a:txBody>
                  <a:tcPr marL="49425" marR="49425"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gridSpan="8">
                  <a:txBody>
                    <a:bodyPr/>
                    <a:lstStyle/>
                    <a:p>
                      <a:pPr algn="ctr">
                        <a:spcAft>
                          <a:spcPts val="0"/>
                        </a:spcAft>
                      </a:pPr>
                      <a:r>
                        <a:rPr lang="en-US" sz="1000" b="1">
                          <a:solidFill>
                            <a:schemeClr val="bg1"/>
                          </a:solidFill>
                          <a:latin typeface="Tahoma" pitchFamily="34" charset="0"/>
                          <a:ea typeface="Times New Roman"/>
                          <a:cs typeface="Tahoma" pitchFamily="34" charset="0"/>
                        </a:rPr>
                        <a:t>Skor Butir Nomor Ganjil</a:t>
                      </a:r>
                      <a:endParaRPr lang="en-US" sz="1000">
                        <a:solidFill>
                          <a:schemeClr val="bg1"/>
                        </a:solidFill>
                        <a:latin typeface="Tahoma" pitchFamily="34" charset="0"/>
                        <a:ea typeface="Calibri"/>
                        <a:cs typeface="Tahoma" pitchFamily="34" charset="0"/>
                      </a:endParaRPr>
                    </a:p>
                  </a:txBody>
                  <a:tcPr marL="49425" marR="49425"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a:spcAft>
                          <a:spcPts val="0"/>
                        </a:spcAft>
                      </a:pPr>
                      <a:r>
                        <a:rPr lang="en-US" sz="1000" b="1">
                          <a:solidFill>
                            <a:schemeClr val="bg1"/>
                          </a:solidFill>
                          <a:latin typeface="Tahoma" pitchFamily="34" charset="0"/>
                          <a:ea typeface="Times New Roman"/>
                          <a:cs typeface="Tahoma" pitchFamily="34" charset="0"/>
                        </a:rPr>
                        <a:t>Skor Total</a:t>
                      </a:r>
                      <a:endParaRPr lang="en-US" sz="1000">
                        <a:solidFill>
                          <a:schemeClr val="bg1"/>
                        </a:solidFill>
                        <a:latin typeface="Tahoma" pitchFamily="34" charset="0"/>
                        <a:ea typeface="Calibri"/>
                        <a:cs typeface="Tahoma" pitchFamily="34" charset="0"/>
                      </a:endParaRPr>
                    </a:p>
                  </a:txBody>
                  <a:tcPr marL="49425" marR="49425"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r>
              <a:tr h="109838">
                <a:tc vMerge="1">
                  <a:txBody>
                    <a:bodyPr/>
                    <a:lstStyle/>
                    <a:p>
                      <a:endParaRPr lang="en-US"/>
                    </a:p>
                  </a:txBody>
                  <a:tcPr/>
                </a:tc>
                <a:tc>
                  <a:txBody>
                    <a:bodyPr/>
                    <a:lstStyle/>
                    <a:p>
                      <a:pPr algn="ctr">
                        <a:spcAft>
                          <a:spcPts val="0"/>
                        </a:spcAft>
                      </a:pPr>
                      <a:r>
                        <a:rPr lang="en-US" sz="1000" b="1" dirty="0">
                          <a:solidFill>
                            <a:schemeClr val="bg1"/>
                          </a:solidFill>
                          <a:latin typeface="Tahoma" pitchFamily="34" charset="0"/>
                          <a:ea typeface="Times New Roman"/>
                          <a:cs typeface="Tahoma" pitchFamily="34" charset="0"/>
                        </a:rPr>
                        <a:t>1</a:t>
                      </a:r>
                      <a:endParaRPr lang="en-US" sz="1000" dirty="0">
                        <a:solidFill>
                          <a:schemeClr val="bg1"/>
                        </a:solidFill>
                        <a:latin typeface="Tahoma" pitchFamily="34" charset="0"/>
                        <a:ea typeface="Calibri"/>
                        <a:cs typeface="Tahoma" pitchFamily="34" charset="0"/>
                      </a:endParaRPr>
                    </a:p>
                  </a:txBody>
                  <a:tcPr marL="49425" marR="49425"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000" b="1">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000" b="1">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000" b="1">
                          <a:solidFill>
                            <a:schemeClr val="bg1"/>
                          </a:solidFill>
                          <a:latin typeface="Tahoma" pitchFamily="34" charset="0"/>
                          <a:ea typeface="Times New Roman"/>
                          <a:cs typeface="Tahoma" pitchFamily="34" charset="0"/>
                        </a:rPr>
                        <a:t>7</a:t>
                      </a:r>
                      <a:endParaRPr lang="en-US" sz="1000">
                        <a:solidFill>
                          <a:schemeClr val="bg1"/>
                        </a:solidFill>
                        <a:latin typeface="Tahoma" pitchFamily="34" charset="0"/>
                        <a:ea typeface="Calibri"/>
                        <a:cs typeface="Tahoma" pitchFamily="34" charset="0"/>
                      </a:endParaRPr>
                    </a:p>
                  </a:txBody>
                  <a:tcPr marL="49425" marR="49425"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000" b="1" dirty="0">
                          <a:solidFill>
                            <a:schemeClr val="bg1"/>
                          </a:solidFill>
                          <a:latin typeface="Tahoma" pitchFamily="34" charset="0"/>
                          <a:ea typeface="Times New Roman"/>
                          <a:cs typeface="Tahoma" pitchFamily="34" charset="0"/>
                        </a:rPr>
                        <a:t>9</a:t>
                      </a:r>
                      <a:endParaRPr lang="en-US" sz="1000" dirty="0">
                        <a:solidFill>
                          <a:schemeClr val="bg1"/>
                        </a:solidFill>
                        <a:latin typeface="Tahoma" pitchFamily="34" charset="0"/>
                        <a:ea typeface="Calibri"/>
                        <a:cs typeface="Tahoma" pitchFamily="34" charset="0"/>
                      </a:endParaRPr>
                    </a:p>
                  </a:txBody>
                  <a:tcPr marL="49425" marR="49425"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000" b="1" dirty="0">
                          <a:solidFill>
                            <a:schemeClr val="bg1"/>
                          </a:solidFill>
                          <a:latin typeface="Tahoma" pitchFamily="34" charset="0"/>
                          <a:ea typeface="Times New Roman"/>
                          <a:cs typeface="Tahoma" pitchFamily="34" charset="0"/>
                        </a:rPr>
                        <a:t>11</a:t>
                      </a:r>
                      <a:endParaRPr lang="en-US" sz="1000" dirty="0">
                        <a:solidFill>
                          <a:schemeClr val="bg1"/>
                        </a:solidFill>
                        <a:latin typeface="Tahoma" pitchFamily="34" charset="0"/>
                        <a:ea typeface="Calibri"/>
                        <a:cs typeface="Tahoma" pitchFamily="34" charset="0"/>
                      </a:endParaRPr>
                    </a:p>
                  </a:txBody>
                  <a:tcPr marL="49425" marR="49425"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000" b="1" dirty="0">
                          <a:solidFill>
                            <a:schemeClr val="bg1"/>
                          </a:solidFill>
                          <a:latin typeface="Tahoma" pitchFamily="34" charset="0"/>
                          <a:ea typeface="Times New Roman"/>
                          <a:cs typeface="Tahoma" pitchFamily="34" charset="0"/>
                        </a:rPr>
                        <a:t>13</a:t>
                      </a:r>
                      <a:endParaRPr lang="en-US" sz="1000" dirty="0">
                        <a:solidFill>
                          <a:schemeClr val="bg1"/>
                        </a:solidFill>
                        <a:latin typeface="Tahoma" pitchFamily="34" charset="0"/>
                        <a:ea typeface="Calibri"/>
                        <a:cs typeface="Tahoma" pitchFamily="34" charset="0"/>
                      </a:endParaRPr>
                    </a:p>
                  </a:txBody>
                  <a:tcPr marL="49425" marR="49425"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en-US" sz="1000" b="1" dirty="0">
                          <a:solidFill>
                            <a:schemeClr val="bg1"/>
                          </a:solidFill>
                          <a:latin typeface="Tahoma" pitchFamily="34" charset="0"/>
                          <a:ea typeface="Times New Roman"/>
                          <a:cs typeface="Tahoma" pitchFamily="34" charset="0"/>
                        </a:rPr>
                        <a:t>15</a:t>
                      </a:r>
                      <a:endParaRPr lang="en-US" sz="1000" dirty="0">
                        <a:solidFill>
                          <a:schemeClr val="bg1"/>
                        </a:solidFill>
                        <a:latin typeface="Tahoma" pitchFamily="34" charset="0"/>
                        <a:ea typeface="Calibri"/>
                        <a:cs typeface="Tahoma" pitchFamily="34" charset="0"/>
                      </a:endParaRPr>
                    </a:p>
                  </a:txBody>
                  <a:tcPr marL="49425" marR="49425"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vMerge="1">
                  <a:txBody>
                    <a:bodyPr/>
                    <a:lstStyle/>
                    <a:p>
                      <a:endParaRPr lang="en-US"/>
                    </a:p>
                  </a:txBody>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1</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5</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5</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37</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dirty="0">
                          <a:solidFill>
                            <a:schemeClr val="bg1"/>
                          </a:solidFill>
                          <a:latin typeface="Tahoma" pitchFamily="34" charset="0"/>
                          <a:ea typeface="Times New Roman"/>
                          <a:cs typeface="Tahoma" pitchFamily="34" charset="0"/>
                        </a:rPr>
                        <a:t>2</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38</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31</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26</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6</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5</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38</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7</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20</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8</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36</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9</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29</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10</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38</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11</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27</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12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29</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13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14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15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40</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16</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17</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5</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40</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18</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29</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19</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28</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20</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21</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29</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22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36</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23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24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31</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25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26</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40</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27</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29</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28</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27</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29</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40</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30</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31</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2</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19</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32</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33</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38</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bg1"/>
                          </a:solidFill>
                          <a:latin typeface="Tahoma" pitchFamily="34" charset="0"/>
                          <a:ea typeface="Times New Roman"/>
                          <a:cs typeface="Tahoma" pitchFamily="34" charset="0"/>
                        </a:rPr>
                        <a:t>34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32</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dirty="0">
                          <a:solidFill>
                            <a:schemeClr val="bg1"/>
                          </a:solidFill>
                          <a:latin typeface="Tahoma" pitchFamily="34" charset="0"/>
                          <a:ea typeface="Times New Roman"/>
                          <a:cs typeface="Tahoma" pitchFamily="34" charset="0"/>
                        </a:rPr>
                        <a:t>35</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5</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5</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34</a:t>
                      </a:r>
                      <a:endParaRPr lang="en-US" sz="1000" dirty="0">
                        <a:solidFill>
                          <a:schemeClr val="bg1"/>
                        </a:solidFill>
                        <a:latin typeface="Tahoma" pitchFamily="34" charset="0"/>
                        <a:ea typeface="Calibri"/>
                        <a:cs typeface="Tahoma" pitchFamily="34" charset="0"/>
                      </a:endParaRPr>
                    </a:p>
                  </a:txBody>
                  <a:tcPr marL="49425" marR="494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bl>
          </a:graphicData>
        </a:graphic>
      </p:graphicFrame>
    </p:spTree>
    <p:extLst>
      <p:ext uri="{BB962C8B-B14F-4D97-AF65-F5344CB8AC3E}">
        <p14:creationId xmlns:p14="http://schemas.microsoft.com/office/powerpoint/2010/main" val="2004564989"/>
      </p:ext>
    </p:extLst>
  </p:cSld>
  <p:clrMapOvr>
    <a:masterClrMapping/>
  </p:clrMapOvr>
  <p:transition spd="slow">
    <p:circl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64F8F32E-3E4A-44A4-9E88-B8360000B012}" type="slidenum">
              <a:rPr lang="en-US" smtClean="0">
                <a:solidFill>
                  <a:schemeClr val="bg1"/>
                </a:solidFill>
              </a:rPr>
              <a:pPr fontAlgn="base">
                <a:spcBef>
                  <a:spcPct val="0"/>
                </a:spcBef>
                <a:spcAft>
                  <a:spcPct val="0"/>
                </a:spcAft>
                <a:defRPr/>
              </a:pPr>
              <a:t>39</a:t>
            </a:fld>
            <a:endParaRPr lang="en-US" dirty="0" smtClean="0">
              <a:solidFill>
                <a:schemeClr val="bg1"/>
              </a:solidFill>
            </a:endParaRPr>
          </a:p>
        </p:txBody>
      </p:sp>
      <p:sp>
        <p:nvSpPr>
          <p:cNvPr id="94211" name="TextBox 2"/>
          <p:cNvSpPr txBox="1">
            <a:spLocks noChangeArrowheads="1"/>
          </p:cNvSpPr>
          <p:nvPr/>
        </p:nvSpPr>
        <p:spPr bwMode="auto">
          <a:xfrm>
            <a:off x="555625" y="171450"/>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eaLnBrk="1" hangingPunct="1">
              <a:spcBef>
                <a:spcPct val="0"/>
              </a:spcBef>
              <a:buClrTx/>
              <a:buSzTx/>
              <a:buFontTx/>
              <a:buNone/>
            </a:pPr>
            <a:r>
              <a:rPr lang="en-US" altLang="id-ID" sz="1600" b="1">
                <a:solidFill>
                  <a:schemeClr val="bg1"/>
                </a:solidFill>
              </a:rPr>
              <a:t>CONTOH CARA BELAH DUA</a:t>
            </a:r>
          </a:p>
          <a:p>
            <a:pPr eaLnBrk="1" hangingPunct="1">
              <a:spcBef>
                <a:spcPct val="0"/>
              </a:spcBef>
              <a:buClrTx/>
              <a:buSzTx/>
              <a:buFontTx/>
              <a:buNone/>
            </a:pPr>
            <a:r>
              <a:rPr lang="en-US" altLang="id-ID" sz="1600" b="1">
                <a:solidFill>
                  <a:schemeClr val="bg1"/>
                </a:solidFill>
              </a:rPr>
              <a:t>Tabel: Skor Butir Nomor Genap</a:t>
            </a:r>
          </a:p>
        </p:txBody>
      </p:sp>
      <p:graphicFrame>
        <p:nvGraphicFramePr>
          <p:cNvPr id="18" name="Table 17"/>
          <p:cNvGraphicFramePr>
            <a:graphicFrameLocks noGrp="1"/>
          </p:cNvGraphicFramePr>
          <p:nvPr>
            <p:extLst>
              <p:ext uri="{D42A27DB-BD31-4B8C-83A1-F6EECF244321}">
                <p14:modId xmlns:p14="http://schemas.microsoft.com/office/powerpoint/2010/main" val="706098432"/>
              </p:ext>
            </p:extLst>
          </p:nvPr>
        </p:nvGraphicFramePr>
        <p:xfrm>
          <a:off x="1039813" y="838200"/>
          <a:ext cx="7037385" cy="5638800"/>
        </p:xfrm>
        <a:graphic>
          <a:graphicData uri="http://schemas.openxmlformats.org/drawingml/2006/table">
            <a:tbl>
              <a:tblPr/>
              <a:tblGrid>
                <a:gridCol w="1218737"/>
                <a:gridCol w="609368"/>
                <a:gridCol w="609368"/>
                <a:gridCol w="609368"/>
                <a:gridCol w="609368"/>
                <a:gridCol w="609368"/>
                <a:gridCol w="609368"/>
                <a:gridCol w="609368"/>
                <a:gridCol w="609368"/>
                <a:gridCol w="943704"/>
              </a:tblGrid>
              <a:tr h="109838">
                <a:tc rowSpan="2">
                  <a:txBody>
                    <a:bodyPr/>
                    <a:lstStyle/>
                    <a:p>
                      <a:pPr algn="ctr">
                        <a:spcAft>
                          <a:spcPts val="0"/>
                        </a:spcAft>
                      </a:pPr>
                      <a:r>
                        <a:rPr lang="en-US" sz="1000" b="1" dirty="0" err="1">
                          <a:solidFill>
                            <a:schemeClr val="tx1"/>
                          </a:solidFill>
                          <a:latin typeface="Tahoma" pitchFamily="34" charset="0"/>
                          <a:ea typeface="Times New Roman"/>
                          <a:cs typeface="Tahoma" pitchFamily="34" charset="0"/>
                        </a:rPr>
                        <a:t>Responden</a:t>
                      </a:r>
                      <a:endParaRPr lang="en-US" sz="1000" dirty="0">
                        <a:solidFill>
                          <a:schemeClr val="tx1"/>
                        </a:solidFill>
                        <a:latin typeface="Tahoma" pitchFamily="34" charset="0"/>
                        <a:ea typeface="Calibri"/>
                        <a:cs typeface="Tahoma" pitchFamily="34" charset="0"/>
                      </a:endParaRPr>
                    </a:p>
                  </a:txBody>
                  <a:tcPr marL="49429" marR="49429"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gridSpan="8">
                  <a:txBody>
                    <a:bodyPr/>
                    <a:lstStyle/>
                    <a:p>
                      <a:pPr algn="ctr">
                        <a:spcAft>
                          <a:spcPts val="0"/>
                        </a:spcAft>
                      </a:pPr>
                      <a:r>
                        <a:rPr lang="en-US" sz="1000" b="1">
                          <a:solidFill>
                            <a:schemeClr val="tx1"/>
                          </a:solidFill>
                          <a:latin typeface="Tahoma" pitchFamily="34" charset="0"/>
                          <a:ea typeface="Times New Roman"/>
                          <a:cs typeface="Tahoma" pitchFamily="34" charset="0"/>
                        </a:rPr>
                        <a:t>Skor Butir Nomor Genap</a:t>
                      </a:r>
                      <a:endParaRPr lang="en-US" sz="1000">
                        <a:solidFill>
                          <a:schemeClr val="tx1"/>
                        </a:solidFill>
                        <a:latin typeface="Tahoma" pitchFamily="34" charset="0"/>
                        <a:ea typeface="Calibri"/>
                        <a:cs typeface="Tahoma" pitchFamily="34" charset="0"/>
                      </a:endParaRPr>
                    </a:p>
                  </a:txBody>
                  <a:tcPr marL="49429" marR="49429"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a:spcAft>
                          <a:spcPts val="0"/>
                        </a:spcAft>
                      </a:pPr>
                      <a:r>
                        <a:rPr lang="en-US" sz="1000" b="1" dirty="0" err="1">
                          <a:solidFill>
                            <a:schemeClr val="tx1"/>
                          </a:solidFill>
                          <a:latin typeface="Tahoma" pitchFamily="34" charset="0"/>
                          <a:ea typeface="Times New Roman"/>
                          <a:cs typeface="Tahoma" pitchFamily="34" charset="0"/>
                        </a:rPr>
                        <a:t>Skor</a:t>
                      </a:r>
                      <a:r>
                        <a:rPr lang="en-US" sz="1000" b="1" dirty="0">
                          <a:solidFill>
                            <a:schemeClr val="tx1"/>
                          </a:solidFill>
                          <a:latin typeface="Tahoma" pitchFamily="34" charset="0"/>
                          <a:ea typeface="Times New Roman"/>
                          <a:cs typeface="Tahoma" pitchFamily="34" charset="0"/>
                        </a:rPr>
                        <a:t> Total</a:t>
                      </a:r>
                      <a:endParaRPr lang="en-US" sz="1000" dirty="0">
                        <a:solidFill>
                          <a:schemeClr val="tx1"/>
                        </a:solidFill>
                        <a:latin typeface="Tahoma" pitchFamily="34" charset="0"/>
                        <a:ea typeface="Calibri"/>
                        <a:cs typeface="Tahoma" pitchFamily="34" charset="0"/>
                      </a:endParaRPr>
                    </a:p>
                  </a:txBody>
                  <a:tcPr marL="49429" marR="49429"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r>
              <a:tr h="109838">
                <a:tc vMerge="1">
                  <a:txBody>
                    <a:bodyPr/>
                    <a:lstStyle/>
                    <a:p>
                      <a:endParaRPr lang="en-US"/>
                    </a:p>
                  </a:txBody>
                  <a:tcPr/>
                </a:tc>
                <a:tc>
                  <a:txBody>
                    <a:bodyPr/>
                    <a:lstStyle/>
                    <a:p>
                      <a:pPr algn="ctr">
                        <a:spcAft>
                          <a:spcPts val="0"/>
                        </a:spcAft>
                      </a:pPr>
                      <a:r>
                        <a:rPr lang="en-US" sz="1000" b="1">
                          <a:solidFill>
                            <a:schemeClr val="tx1"/>
                          </a:solidFill>
                          <a:latin typeface="Tahoma" pitchFamily="34" charset="0"/>
                          <a:ea typeface="Times New Roman"/>
                          <a:cs typeface="Tahoma" pitchFamily="34" charset="0"/>
                        </a:rPr>
                        <a:t>2</a:t>
                      </a:r>
                      <a:endParaRPr lang="en-US" sz="1000">
                        <a:solidFill>
                          <a:schemeClr val="tx1"/>
                        </a:solidFill>
                        <a:latin typeface="Tahoma" pitchFamily="34" charset="0"/>
                        <a:ea typeface="Calibri"/>
                        <a:cs typeface="Tahoma" pitchFamily="34" charset="0"/>
                      </a:endParaRPr>
                    </a:p>
                  </a:txBody>
                  <a:tcPr marL="49429" marR="49429"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en-US" sz="1000" b="1">
                          <a:solidFill>
                            <a:schemeClr val="tx1"/>
                          </a:solidFill>
                          <a:latin typeface="Tahoma" pitchFamily="34" charset="0"/>
                          <a:ea typeface="Times New Roman"/>
                          <a:cs typeface="Tahoma" pitchFamily="34" charset="0"/>
                        </a:rPr>
                        <a:t>4</a:t>
                      </a:r>
                      <a:endParaRPr lang="en-US" sz="1000">
                        <a:solidFill>
                          <a:schemeClr val="tx1"/>
                        </a:solidFill>
                        <a:latin typeface="Tahoma" pitchFamily="34" charset="0"/>
                        <a:ea typeface="Calibri"/>
                        <a:cs typeface="Tahoma" pitchFamily="34" charset="0"/>
                      </a:endParaRPr>
                    </a:p>
                  </a:txBody>
                  <a:tcPr marL="49429" marR="49429"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en-US" sz="1000" b="1">
                          <a:solidFill>
                            <a:schemeClr val="tx1"/>
                          </a:solidFill>
                          <a:latin typeface="Tahoma" pitchFamily="34" charset="0"/>
                          <a:ea typeface="Times New Roman"/>
                          <a:cs typeface="Tahoma" pitchFamily="34" charset="0"/>
                        </a:rPr>
                        <a:t>6</a:t>
                      </a:r>
                      <a:endParaRPr lang="en-US" sz="1000">
                        <a:solidFill>
                          <a:schemeClr val="tx1"/>
                        </a:solidFill>
                        <a:latin typeface="Tahoma" pitchFamily="34" charset="0"/>
                        <a:ea typeface="Calibri"/>
                        <a:cs typeface="Tahoma" pitchFamily="34" charset="0"/>
                      </a:endParaRPr>
                    </a:p>
                  </a:txBody>
                  <a:tcPr marL="49429" marR="49429"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en-US" sz="1000" b="1">
                          <a:solidFill>
                            <a:schemeClr val="tx1"/>
                          </a:solidFill>
                          <a:latin typeface="Tahoma" pitchFamily="34" charset="0"/>
                          <a:ea typeface="Times New Roman"/>
                          <a:cs typeface="Tahoma" pitchFamily="34" charset="0"/>
                        </a:rPr>
                        <a:t>8</a:t>
                      </a:r>
                      <a:endParaRPr lang="en-US" sz="1000">
                        <a:solidFill>
                          <a:schemeClr val="tx1"/>
                        </a:solidFill>
                        <a:latin typeface="Tahoma" pitchFamily="34" charset="0"/>
                        <a:ea typeface="Calibri"/>
                        <a:cs typeface="Tahoma" pitchFamily="34" charset="0"/>
                      </a:endParaRPr>
                    </a:p>
                  </a:txBody>
                  <a:tcPr marL="49429" marR="49429"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en-US" sz="1000" b="1">
                          <a:solidFill>
                            <a:schemeClr val="tx1"/>
                          </a:solidFill>
                          <a:latin typeface="Tahoma" pitchFamily="34" charset="0"/>
                          <a:ea typeface="Times New Roman"/>
                          <a:cs typeface="Tahoma" pitchFamily="34" charset="0"/>
                        </a:rPr>
                        <a:t>10</a:t>
                      </a:r>
                      <a:endParaRPr lang="en-US" sz="1000">
                        <a:solidFill>
                          <a:schemeClr val="tx1"/>
                        </a:solidFill>
                        <a:latin typeface="Tahoma" pitchFamily="34" charset="0"/>
                        <a:ea typeface="Calibri"/>
                        <a:cs typeface="Tahoma" pitchFamily="34" charset="0"/>
                      </a:endParaRPr>
                    </a:p>
                  </a:txBody>
                  <a:tcPr marL="49429" marR="49429"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en-US" sz="1000" b="1">
                          <a:solidFill>
                            <a:schemeClr val="tx1"/>
                          </a:solidFill>
                          <a:latin typeface="Tahoma" pitchFamily="34" charset="0"/>
                          <a:ea typeface="Times New Roman"/>
                          <a:cs typeface="Tahoma" pitchFamily="34" charset="0"/>
                        </a:rPr>
                        <a:t>12</a:t>
                      </a:r>
                      <a:endParaRPr lang="en-US" sz="1000">
                        <a:solidFill>
                          <a:schemeClr val="tx1"/>
                        </a:solidFill>
                        <a:latin typeface="Tahoma" pitchFamily="34" charset="0"/>
                        <a:ea typeface="Calibri"/>
                        <a:cs typeface="Tahoma" pitchFamily="34" charset="0"/>
                      </a:endParaRPr>
                    </a:p>
                  </a:txBody>
                  <a:tcPr marL="49429" marR="49429"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en-US" sz="1000" b="1">
                          <a:solidFill>
                            <a:schemeClr val="tx1"/>
                          </a:solidFill>
                          <a:latin typeface="Tahoma" pitchFamily="34" charset="0"/>
                          <a:ea typeface="Times New Roman"/>
                          <a:cs typeface="Tahoma" pitchFamily="34" charset="0"/>
                        </a:rPr>
                        <a:t>14</a:t>
                      </a:r>
                      <a:endParaRPr lang="en-US" sz="1000">
                        <a:solidFill>
                          <a:schemeClr val="tx1"/>
                        </a:solidFill>
                        <a:latin typeface="Tahoma" pitchFamily="34" charset="0"/>
                        <a:ea typeface="Calibri"/>
                        <a:cs typeface="Tahoma" pitchFamily="34" charset="0"/>
                      </a:endParaRPr>
                    </a:p>
                  </a:txBody>
                  <a:tcPr marL="49429" marR="49429"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en-US" sz="1000" b="1" dirty="0">
                          <a:solidFill>
                            <a:schemeClr val="tx1"/>
                          </a:solidFill>
                          <a:latin typeface="Tahoma" pitchFamily="34" charset="0"/>
                          <a:ea typeface="Times New Roman"/>
                          <a:cs typeface="Tahoma" pitchFamily="34" charset="0"/>
                        </a:rPr>
                        <a:t>16</a:t>
                      </a:r>
                      <a:endParaRPr lang="en-US" sz="1000" dirty="0">
                        <a:solidFill>
                          <a:schemeClr val="tx1"/>
                        </a:solidFill>
                        <a:latin typeface="Tahoma" pitchFamily="34" charset="0"/>
                        <a:ea typeface="Calibri"/>
                        <a:cs typeface="Tahoma" pitchFamily="34" charset="0"/>
                      </a:endParaRPr>
                    </a:p>
                  </a:txBody>
                  <a:tcPr marL="49429" marR="49429"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vMerge="1">
                  <a:txBody>
                    <a:bodyPr/>
                    <a:lstStyle/>
                    <a:p>
                      <a:endParaRPr lang="en-US"/>
                    </a:p>
                  </a:txBody>
                  <a:tcPr/>
                </a:tc>
              </a:tr>
              <a:tr h="109838">
                <a:tc>
                  <a:txBody>
                    <a:bodyPr/>
                    <a:lstStyle/>
                    <a:p>
                      <a:pPr algn="ctr">
                        <a:spcAft>
                          <a:spcPts val="0"/>
                        </a:spcAft>
                      </a:pPr>
                      <a:r>
                        <a:rPr lang="id-ID" sz="1000" dirty="0">
                          <a:solidFill>
                            <a:schemeClr val="tx1"/>
                          </a:solidFill>
                          <a:latin typeface="Tahoma" pitchFamily="34" charset="0"/>
                          <a:ea typeface="Times New Roman"/>
                          <a:cs typeface="Tahoma" pitchFamily="34" charset="0"/>
                        </a:rPr>
                        <a:t>1</a:t>
                      </a:r>
                      <a:endParaRPr lang="en-US" sz="1000" dirty="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37</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2</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2</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2</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3</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38</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4</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31</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5</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26</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6</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5</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36</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7</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22</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8</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36</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9</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29</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10</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40</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11</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27</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12</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29</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13</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32</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14</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15</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5</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40</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16</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5</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17</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40</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18</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29</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19</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4</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28</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20</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21</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30</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22</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38</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23</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32</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24</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29</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25</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38</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26</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40</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27</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30</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28</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26</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29</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39</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30</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5</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35</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31</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3</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2</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19</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32</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38</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33</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38</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a:solidFill>
                            <a:schemeClr val="tx1"/>
                          </a:solidFill>
                          <a:latin typeface="Tahoma" pitchFamily="34" charset="0"/>
                          <a:ea typeface="Times New Roman"/>
                          <a:cs typeface="Tahoma" pitchFamily="34" charset="0"/>
                        </a:rPr>
                        <a:t>34</a:t>
                      </a:r>
                      <a:endParaRPr lang="en-US" sz="100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32</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r h="109838">
                <a:tc>
                  <a:txBody>
                    <a:bodyPr/>
                    <a:lstStyle/>
                    <a:p>
                      <a:pPr algn="ctr">
                        <a:spcAft>
                          <a:spcPts val="0"/>
                        </a:spcAft>
                      </a:pPr>
                      <a:r>
                        <a:rPr lang="id-ID" sz="1000" dirty="0">
                          <a:solidFill>
                            <a:schemeClr val="tx1"/>
                          </a:solidFill>
                          <a:latin typeface="Tahoma" pitchFamily="34" charset="0"/>
                          <a:ea typeface="Times New Roman"/>
                          <a:cs typeface="Tahoma" pitchFamily="34" charset="0"/>
                        </a:rPr>
                        <a:t>35</a:t>
                      </a:r>
                      <a:endParaRPr lang="en-US" sz="1000" dirty="0">
                        <a:solidFill>
                          <a:schemeClr val="tx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10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5</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a:solidFill>
                            <a:schemeClr val="bg1"/>
                          </a:solidFill>
                          <a:latin typeface="Tahoma" pitchFamily="34" charset="0"/>
                          <a:ea typeface="Times New Roman"/>
                          <a:cs typeface="Tahoma" pitchFamily="34" charset="0"/>
                        </a:rPr>
                        <a:t>4</a:t>
                      </a:r>
                      <a:endParaRPr lang="en-US" sz="100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c>
                  <a:txBody>
                    <a:bodyPr/>
                    <a:lstStyle/>
                    <a:p>
                      <a:pPr algn="ctr">
                        <a:spcAft>
                          <a:spcPts val="0"/>
                        </a:spcAft>
                      </a:pPr>
                      <a:r>
                        <a:rPr lang="id-ID" sz="1000" dirty="0">
                          <a:solidFill>
                            <a:schemeClr val="bg1"/>
                          </a:solidFill>
                          <a:latin typeface="Tahoma" pitchFamily="34" charset="0"/>
                          <a:ea typeface="Times New Roman"/>
                          <a:cs typeface="Tahoma" pitchFamily="34" charset="0"/>
                        </a:rPr>
                        <a:t>36</a:t>
                      </a:r>
                      <a:endParaRPr lang="en-US" sz="1000" dirty="0">
                        <a:solidFill>
                          <a:schemeClr val="bg1"/>
                        </a:solidFill>
                        <a:latin typeface="Tahoma" pitchFamily="34" charset="0"/>
                        <a:ea typeface="Calibri"/>
                        <a:cs typeface="Tahoma" pitchFamily="34" charset="0"/>
                      </a:endParaRPr>
                    </a:p>
                  </a:txBody>
                  <a:tcPr marL="49429" marR="49429"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95000"/>
                      </a:schemeClr>
                    </a:solidFill>
                  </a:tcPr>
                </a:tc>
              </a:tr>
            </a:tbl>
          </a:graphicData>
        </a:graphic>
      </p:graphicFrame>
    </p:spTree>
    <p:extLst>
      <p:ext uri="{BB962C8B-B14F-4D97-AF65-F5344CB8AC3E}">
        <p14:creationId xmlns:p14="http://schemas.microsoft.com/office/powerpoint/2010/main" val="3425318191"/>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solidFill>
            <a:schemeClr val="bg2">
              <a:lumMod val="90000"/>
            </a:schemeClr>
          </a:solidFill>
          <a:ln>
            <a:solidFill>
              <a:schemeClr val="accent1"/>
            </a:solidFill>
          </a:ln>
        </p:spPr>
        <p:txBody>
          <a:bodyPr>
            <a:noAutofit/>
          </a:bodyPr>
          <a:lstStyle/>
          <a:p>
            <a:r>
              <a:rPr lang="id-ID" sz="3200" b="1" dirty="0"/>
              <a:t>Komponen dan Proses Penelitian Kuantitatif</a:t>
            </a:r>
            <a:endParaRPr lang="id-ID" sz="32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830" t="27708" r="35930" b="23542"/>
          <a:stretch/>
        </p:blipFill>
        <p:spPr bwMode="auto">
          <a:xfrm>
            <a:off x="381000" y="1905000"/>
            <a:ext cx="8107680" cy="425380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339312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1607776077"/>
              </p:ext>
            </p:extLst>
          </p:nvPr>
        </p:nvGraphicFramePr>
        <p:xfrm>
          <a:off x="1044575" y="835025"/>
          <a:ext cx="7032625" cy="5694373"/>
        </p:xfrm>
        <a:graphic>
          <a:graphicData uri="http://schemas.openxmlformats.org/drawingml/2006/table">
            <a:tbl>
              <a:tblPr firstRow="1" firstCol="1">
                <a:tableStyleId>{6E25E649-3F16-4E02-A733-19D2CDBF48F0}</a:tableStyleId>
              </a:tblPr>
              <a:tblGrid>
                <a:gridCol w="1524811"/>
                <a:gridCol w="915102"/>
                <a:gridCol w="915102"/>
                <a:gridCol w="1225870"/>
                <a:gridCol w="1225870"/>
                <a:gridCol w="1225870"/>
              </a:tblGrid>
              <a:tr h="152419">
                <a:tc>
                  <a:txBody>
                    <a:bodyPr/>
                    <a:lstStyle/>
                    <a:p>
                      <a:pPr algn="ctr">
                        <a:spcAft>
                          <a:spcPts val="0"/>
                        </a:spcAft>
                      </a:pPr>
                      <a:r>
                        <a:rPr lang="en-US" sz="1000" dirty="0" err="1"/>
                        <a:t>Responden</a:t>
                      </a:r>
                      <a:endParaRPr lang="en-US" sz="1000" dirty="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en-US" sz="1000"/>
                        <a:t>X</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en-US" sz="1000"/>
                        <a:t>Y</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en-US" sz="1000"/>
                        <a:t>X</a:t>
                      </a:r>
                      <a:r>
                        <a:rPr lang="en-US" sz="1000" baseline="30000"/>
                        <a:t>2</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en-US" sz="1000"/>
                        <a:t>Y</a:t>
                      </a:r>
                      <a:r>
                        <a:rPr lang="en-US" sz="1000" baseline="30000"/>
                        <a:t>2</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en-US" sz="1000" dirty="0"/>
                        <a:t>XY</a:t>
                      </a:r>
                      <a:endParaRPr lang="en-US" sz="1000" dirty="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r>
              <a:tr h="152419">
                <a:tc>
                  <a:txBody>
                    <a:bodyPr/>
                    <a:lstStyle/>
                    <a:p>
                      <a:pPr algn="ctr">
                        <a:spcAft>
                          <a:spcPts val="0"/>
                        </a:spcAft>
                      </a:pPr>
                      <a:r>
                        <a:rPr lang="id-ID" sz="1000" dirty="0"/>
                        <a:t>1</a:t>
                      </a:r>
                      <a:endParaRPr lang="en-US" sz="1000" dirty="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37</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37</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1.369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1.369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1.369</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dirty="0"/>
                        <a:t>2</a:t>
                      </a:r>
                      <a:endParaRPr lang="en-US" sz="1000" dirty="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24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23</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576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529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552</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3</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dirty="0"/>
                        <a:t>38</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38</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1.444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1.444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1.444</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4</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961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961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961</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dirty="0"/>
                        <a:t>5</a:t>
                      </a:r>
                      <a:endParaRPr lang="en-US" sz="1000" dirty="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dirty="0"/>
                        <a:t>26</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26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676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676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676</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6</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38</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1.444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1.296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1.368</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7</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dirty="0"/>
                        <a:t>20</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22</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400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484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440</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8</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1.296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1.296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1.296</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9</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29</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841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841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841</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10</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38</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40</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1.444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1.600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1.520</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11</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27</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27</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729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729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729</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12</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841</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841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841</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13</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32</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32</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1.024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1.024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1.024</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14</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35</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1.156</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1.225</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1.190</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15</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40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40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1.600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1.600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1.600</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16</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35</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1.156</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1.225</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1.190</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17</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40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40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1.600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1.600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1.600</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18</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841</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841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841</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19</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28</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28</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784</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784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784</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20</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33</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33</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1.089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1.089</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1.089</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21</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841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900</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870</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22</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38</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1.296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1.444</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1.368</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23</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32</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32</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1.024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1.024</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1.024</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24</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961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841</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899</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25</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35</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38</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1.225</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1.444</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1.330</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26</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40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40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1.600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1.600</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1.600</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27</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841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900</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870</a:t>
                      </a:r>
                      <a:endParaRPr lang="en-US" sz="100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28</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27</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26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729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676</a:t>
                      </a:r>
                      <a:endParaRPr lang="en-US" sz="1000" dirty="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702</a:t>
                      </a:r>
                      <a:endParaRPr lang="en-US" sz="1000" dirty="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29</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40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1.600</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1.521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1.560</a:t>
                      </a:r>
                      <a:endParaRPr lang="en-US" sz="1000" dirty="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30</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35</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35</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1.225</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1.225</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1.225</a:t>
                      </a:r>
                      <a:endParaRPr lang="en-US" sz="1000" dirty="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31</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19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19</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361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361</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361</a:t>
                      </a:r>
                      <a:endParaRPr lang="en-US" sz="1000" dirty="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32</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38</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1.156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1.444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1.292</a:t>
                      </a:r>
                      <a:endParaRPr lang="en-US" sz="1000" dirty="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33</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38</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38</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1.444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1.444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1.444</a:t>
                      </a:r>
                      <a:endParaRPr lang="en-US" sz="1000" dirty="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34</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32</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32</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1.024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1.024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1.024</a:t>
                      </a:r>
                      <a:endParaRPr lang="en-US" sz="1000" dirty="0">
                        <a:solidFill>
                          <a:schemeClr val="bg1"/>
                        </a:solidFill>
                        <a:latin typeface="Tahoma" pitchFamily="34" charset="0"/>
                        <a:ea typeface="Calibri"/>
                        <a:cs typeface="Tahoma" pitchFamily="34" charset="0"/>
                      </a:endParaRPr>
                    </a:p>
                  </a:txBody>
                  <a:tcPr marL="49423" marR="49423" marT="0" marB="0" anchor="ctr"/>
                </a:tc>
              </a:tr>
              <a:tr h="152419">
                <a:tc>
                  <a:txBody>
                    <a:bodyPr/>
                    <a:lstStyle/>
                    <a:p>
                      <a:pPr algn="ctr">
                        <a:spcAft>
                          <a:spcPts val="0"/>
                        </a:spcAft>
                      </a:pPr>
                      <a:r>
                        <a:rPr lang="id-ID" sz="1000"/>
                        <a:t>35</a:t>
                      </a:r>
                      <a:endParaRPr lang="en-US" sz="1000">
                        <a:solidFill>
                          <a:schemeClr val="bg1"/>
                        </a:solidFill>
                        <a:latin typeface="Tahoma" pitchFamily="34" charset="0"/>
                        <a:ea typeface="Calibri"/>
                        <a:cs typeface="Tahoma" pitchFamily="34" charset="0"/>
                      </a:endParaRPr>
                    </a:p>
                  </a:txBody>
                  <a:tcPr marL="49423" marR="49423" marT="0" marB="0" anchor="ctr">
                    <a:solidFill>
                      <a:schemeClr val="accent1">
                        <a:lumMod val="50000"/>
                      </a:schemeClr>
                    </a:solidFill>
                  </a:tcPr>
                </a:tc>
                <a:tc>
                  <a:txBody>
                    <a:bodyPr/>
                    <a:lstStyle/>
                    <a:p>
                      <a:pPr algn="ctr">
                        <a:spcAft>
                          <a:spcPts val="0"/>
                        </a:spcAft>
                      </a:pPr>
                      <a:r>
                        <a:rPr lang="id-ID" sz="1000"/>
                        <a:t>34</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36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1.156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a:t>1.296</a:t>
                      </a:r>
                      <a:endParaRPr lang="en-US" sz="1000">
                        <a:solidFill>
                          <a:schemeClr val="bg1"/>
                        </a:solidFill>
                        <a:latin typeface="Tahoma" pitchFamily="34" charset="0"/>
                        <a:ea typeface="Calibri"/>
                        <a:cs typeface="Tahoma" pitchFamily="34" charset="0"/>
                      </a:endParaRPr>
                    </a:p>
                  </a:txBody>
                  <a:tcPr marL="49423" marR="49423" marT="0" marB="0" anchor="ctr"/>
                </a:tc>
                <a:tc>
                  <a:txBody>
                    <a:bodyPr/>
                    <a:lstStyle/>
                    <a:p>
                      <a:pPr algn="ctr">
                        <a:spcAft>
                          <a:spcPts val="0"/>
                        </a:spcAft>
                      </a:pPr>
                      <a:r>
                        <a:rPr lang="id-ID" sz="1000" dirty="0"/>
                        <a:t>1.224</a:t>
                      </a:r>
                      <a:endParaRPr lang="en-US" sz="1000" dirty="0">
                        <a:solidFill>
                          <a:schemeClr val="bg1"/>
                        </a:solidFill>
                        <a:latin typeface="Tahoma" pitchFamily="34" charset="0"/>
                        <a:ea typeface="Calibri"/>
                        <a:cs typeface="Tahoma" pitchFamily="34" charset="0"/>
                      </a:endParaRPr>
                    </a:p>
                  </a:txBody>
                  <a:tcPr marL="49423" marR="49423" marT="0" marB="0" anchor="ctr"/>
                </a:tc>
              </a:tr>
              <a:tr h="207289">
                <a:tc>
                  <a:txBody>
                    <a:bodyPr/>
                    <a:lstStyle/>
                    <a:p>
                      <a:pPr algn="ctr">
                        <a:spcAft>
                          <a:spcPts val="0"/>
                        </a:spcAft>
                      </a:pPr>
                      <a:r>
                        <a:rPr lang="en-US" sz="1000" dirty="0" err="1"/>
                        <a:t>Jumlah</a:t>
                      </a:r>
                      <a:endParaRPr lang="en-US" sz="1000" b="1" dirty="0">
                        <a:solidFill>
                          <a:schemeClr val="bg1"/>
                        </a:solidFill>
                        <a:latin typeface="Tahoma" pitchFamily="34" charset="0"/>
                        <a:ea typeface="Calibri"/>
                        <a:cs typeface="Tahoma" pitchFamily="34" charset="0"/>
                      </a:endParaRPr>
                    </a:p>
                  </a:txBody>
                  <a:tcPr marL="49423" marR="49423" marT="27435" marB="27435" anchor="ctr">
                    <a:solidFill>
                      <a:schemeClr val="accent1">
                        <a:lumMod val="50000"/>
                      </a:schemeClr>
                    </a:solidFill>
                  </a:tcPr>
                </a:tc>
                <a:tc>
                  <a:txBody>
                    <a:bodyPr/>
                    <a:lstStyle/>
                    <a:p>
                      <a:pPr algn="ctr">
                        <a:spcAft>
                          <a:spcPts val="0"/>
                        </a:spcAft>
                      </a:pPr>
                      <a:r>
                        <a:rPr lang="id-ID" sz="1000" dirty="0"/>
                        <a:t>1.134</a:t>
                      </a:r>
                      <a:endParaRPr lang="en-US" sz="1000" b="1" dirty="0">
                        <a:solidFill>
                          <a:schemeClr val="bg1"/>
                        </a:solidFill>
                        <a:latin typeface="Tahoma" pitchFamily="34" charset="0"/>
                        <a:ea typeface="Calibri"/>
                        <a:cs typeface="Tahoma" pitchFamily="34" charset="0"/>
                      </a:endParaRPr>
                    </a:p>
                  </a:txBody>
                  <a:tcPr marL="49423" marR="49423" marT="27435" marB="27435" anchor="ctr"/>
                </a:tc>
                <a:tc>
                  <a:txBody>
                    <a:bodyPr/>
                    <a:lstStyle/>
                    <a:p>
                      <a:pPr algn="ctr">
                        <a:spcAft>
                          <a:spcPts val="0"/>
                        </a:spcAft>
                      </a:pPr>
                      <a:r>
                        <a:rPr lang="id-ID" sz="1000" dirty="0"/>
                        <a:t>1.146</a:t>
                      </a:r>
                      <a:endParaRPr lang="en-US" sz="1000" b="1" dirty="0">
                        <a:solidFill>
                          <a:schemeClr val="bg1"/>
                        </a:solidFill>
                        <a:latin typeface="Tahoma" pitchFamily="34" charset="0"/>
                        <a:ea typeface="Calibri"/>
                        <a:cs typeface="Tahoma" pitchFamily="34" charset="0"/>
                      </a:endParaRPr>
                    </a:p>
                  </a:txBody>
                  <a:tcPr marL="49423" marR="49423" marT="27435" marB="27435" anchor="ctr"/>
                </a:tc>
                <a:tc>
                  <a:txBody>
                    <a:bodyPr/>
                    <a:lstStyle/>
                    <a:p>
                      <a:pPr algn="ctr">
                        <a:spcAft>
                          <a:spcPts val="0"/>
                        </a:spcAft>
                      </a:pPr>
                      <a:r>
                        <a:rPr lang="id-ID" sz="1000" dirty="0"/>
                        <a:t>37.754</a:t>
                      </a:r>
                      <a:endParaRPr lang="en-US" sz="1000" b="1" dirty="0">
                        <a:solidFill>
                          <a:schemeClr val="bg1"/>
                        </a:solidFill>
                        <a:latin typeface="Tahoma" pitchFamily="34" charset="0"/>
                        <a:ea typeface="Calibri"/>
                        <a:cs typeface="Tahoma" pitchFamily="34" charset="0"/>
                      </a:endParaRPr>
                    </a:p>
                  </a:txBody>
                  <a:tcPr marL="49423" marR="49423" marT="27435" marB="27435" anchor="ctr"/>
                </a:tc>
                <a:tc>
                  <a:txBody>
                    <a:bodyPr/>
                    <a:lstStyle/>
                    <a:p>
                      <a:pPr algn="ctr">
                        <a:spcAft>
                          <a:spcPts val="0"/>
                        </a:spcAft>
                      </a:pPr>
                      <a:r>
                        <a:rPr lang="id-ID" sz="1000" dirty="0"/>
                        <a:t>38.598</a:t>
                      </a:r>
                      <a:endParaRPr lang="en-US" sz="1000" b="1" dirty="0">
                        <a:solidFill>
                          <a:schemeClr val="bg1"/>
                        </a:solidFill>
                        <a:latin typeface="Tahoma" pitchFamily="34" charset="0"/>
                        <a:ea typeface="Calibri"/>
                        <a:cs typeface="Tahoma" pitchFamily="34" charset="0"/>
                      </a:endParaRPr>
                    </a:p>
                  </a:txBody>
                  <a:tcPr marL="49423" marR="49423" marT="27435" marB="27435" anchor="ctr"/>
                </a:tc>
                <a:tc>
                  <a:txBody>
                    <a:bodyPr/>
                    <a:lstStyle/>
                    <a:p>
                      <a:pPr algn="ctr">
                        <a:spcAft>
                          <a:spcPts val="0"/>
                        </a:spcAft>
                      </a:pPr>
                      <a:r>
                        <a:rPr lang="id-ID" sz="1000" dirty="0"/>
                        <a:t>38.148</a:t>
                      </a:r>
                      <a:endParaRPr lang="en-US" sz="1000" b="1" dirty="0">
                        <a:solidFill>
                          <a:schemeClr val="bg1"/>
                        </a:solidFill>
                        <a:latin typeface="Tahoma" pitchFamily="34" charset="0"/>
                        <a:ea typeface="Calibri"/>
                        <a:cs typeface="Tahoma" pitchFamily="34" charset="0"/>
                      </a:endParaRPr>
                    </a:p>
                  </a:txBody>
                  <a:tcPr marL="49423" marR="49423" marT="27435" marB="27435" anchor="ctr"/>
                </a:tc>
              </a:tr>
            </a:tbl>
          </a:graphicData>
        </a:graphic>
      </p:graphicFrame>
      <p:sp>
        <p:nvSpPr>
          <p:cNvPr id="69636"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416E731D-8ADE-41ED-B0E7-6E16F83AF321}" type="slidenum">
              <a:rPr lang="en-US" smtClean="0">
                <a:solidFill>
                  <a:schemeClr val="bg1"/>
                </a:solidFill>
              </a:rPr>
              <a:pPr fontAlgn="base">
                <a:spcBef>
                  <a:spcPct val="0"/>
                </a:spcBef>
                <a:spcAft>
                  <a:spcPct val="0"/>
                </a:spcAft>
                <a:defRPr/>
              </a:pPr>
              <a:t>40</a:t>
            </a:fld>
            <a:endParaRPr lang="en-US" dirty="0" smtClean="0">
              <a:solidFill>
                <a:schemeClr val="bg1"/>
              </a:solidFill>
            </a:endParaRPr>
          </a:p>
        </p:txBody>
      </p:sp>
      <p:sp>
        <p:nvSpPr>
          <p:cNvPr id="95469" name="TextBox 2"/>
          <p:cNvSpPr txBox="1">
            <a:spLocks noChangeArrowheads="1"/>
          </p:cNvSpPr>
          <p:nvPr/>
        </p:nvSpPr>
        <p:spPr bwMode="auto">
          <a:xfrm>
            <a:off x="555625" y="171450"/>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700"/>
              </a:spcBef>
              <a:buClr>
                <a:schemeClr val="tx2"/>
              </a:buClr>
              <a:buSzPct val="95000"/>
              <a:buFont typeface="Wingdings" pitchFamily="2" charset="2"/>
              <a:buChar char=""/>
              <a:defRPr sz="3000">
                <a:solidFill>
                  <a:schemeClr val="tx1"/>
                </a:solidFill>
                <a:latin typeface="Corbel" pitchFamily="34" charset="0"/>
              </a:defRPr>
            </a:lvl1pPr>
            <a:lvl2pPr marL="742950" indent="-285750" eaLnBrk="0" hangingPunct="0">
              <a:spcBef>
                <a:spcPct val="20000"/>
              </a:spcBef>
              <a:buClr>
                <a:schemeClr val="accent2"/>
              </a:buClr>
              <a:buSzPct val="90000"/>
              <a:buFont typeface="Wingdings" pitchFamily="2" charset="2"/>
              <a:buChar char=""/>
              <a:defRPr sz="2600">
                <a:solidFill>
                  <a:schemeClr val="tx1"/>
                </a:solidFill>
                <a:latin typeface="Corbel" pitchFamily="34" charset="0"/>
              </a:defRPr>
            </a:lvl2pPr>
            <a:lvl3pPr marL="1143000" indent="-228600" eaLnBrk="0" hangingPunct="0">
              <a:spcBef>
                <a:spcPct val="20000"/>
              </a:spcBef>
              <a:buClr>
                <a:schemeClr val="accent2"/>
              </a:buClr>
              <a:buFont typeface="Wingdings 2" pitchFamily="18" charset="2"/>
              <a:buChar char=""/>
              <a:defRPr sz="2400">
                <a:solidFill>
                  <a:schemeClr val="tx1"/>
                </a:solidFill>
                <a:latin typeface="Corbel" pitchFamily="34" charset="0"/>
              </a:defRPr>
            </a:lvl3pPr>
            <a:lvl4pPr marL="1600200" indent="-228600" eaLnBrk="0" hangingPunct="0">
              <a:spcBef>
                <a:spcPct val="20000"/>
              </a:spcBef>
              <a:buClr>
                <a:srgbClr val="FEB80A"/>
              </a:buClr>
              <a:buFont typeface="Wingdings 3" pitchFamily="18" charset="2"/>
              <a:buChar char=""/>
              <a:defRPr sz="2200">
                <a:solidFill>
                  <a:schemeClr val="tx1"/>
                </a:solidFill>
                <a:latin typeface="Corbel" pitchFamily="34" charset="0"/>
              </a:defRPr>
            </a:lvl4pPr>
            <a:lvl5pPr marL="2057400" indent="-228600" eaLnBrk="0" hangingPunct="0">
              <a:spcBef>
                <a:spcPct val="20000"/>
              </a:spcBef>
              <a:buClr>
                <a:srgbClr val="FEB80A"/>
              </a:buClr>
              <a:buFont typeface="Wingdings 2" pitchFamily="18" charset="2"/>
              <a:buChar char=""/>
              <a:defRPr sz="2000">
                <a:solidFill>
                  <a:schemeClr val="tx1"/>
                </a:solidFill>
                <a:latin typeface="Corbel" pitchFamily="34" charset="0"/>
              </a:defRPr>
            </a:lvl5pPr>
            <a:lvl6pPr marL="25146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6pPr>
            <a:lvl7pPr marL="29718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7pPr>
            <a:lvl8pPr marL="34290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8pPr>
            <a:lvl9pPr marL="3886200" indent="-228600" eaLnBrk="0" fontAlgn="base" hangingPunct="0">
              <a:spcBef>
                <a:spcPct val="20000"/>
              </a:spcBef>
              <a:spcAft>
                <a:spcPct val="0"/>
              </a:spcAft>
              <a:buClr>
                <a:srgbClr val="FEB80A"/>
              </a:buClr>
              <a:buFont typeface="Wingdings 2" pitchFamily="18" charset="2"/>
              <a:buChar char=""/>
              <a:defRPr sz="2000">
                <a:solidFill>
                  <a:schemeClr val="tx1"/>
                </a:solidFill>
                <a:latin typeface="Corbel" pitchFamily="34" charset="0"/>
              </a:defRPr>
            </a:lvl9pPr>
          </a:lstStyle>
          <a:p>
            <a:pPr eaLnBrk="1" hangingPunct="1">
              <a:spcBef>
                <a:spcPct val="0"/>
              </a:spcBef>
              <a:buClrTx/>
              <a:buSzTx/>
              <a:buFontTx/>
              <a:buNone/>
            </a:pPr>
            <a:r>
              <a:rPr lang="en-US" altLang="id-ID" sz="1600" b="1" dirty="0">
                <a:solidFill>
                  <a:schemeClr val="bg1"/>
                </a:solidFill>
              </a:rPr>
              <a:t>CONTOH CARA BELAH DUA</a:t>
            </a:r>
          </a:p>
          <a:p>
            <a:pPr eaLnBrk="1" hangingPunct="1">
              <a:spcBef>
                <a:spcPct val="0"/>
              </a:spcBef>
              <a:buClrTx/>
              <a:buSzTx/>
              <a:buFontTx/>
              <a:buNone/>
            </a:pPr>
            <a:r>
              <a:rPr lang="en-US" altLang="id-ID" sz="1600" b="1" dirty="0" err="1">
                <a:solidFill>
                  <a:schemeClr val="bg1"/>
                </a:solidFill>
              </a:rPr>
              <a:t>Tabel</a:t>
            </a:r>
            <a:r>
              <a:rPr lang="en-US" altLang="id-ID" sz="1600" b="1" dirty="0">
                <a:solidFill>
                  <a:schemeClr val="bg1"/>
                </a:solidFill>
              </a:rPr>
              <a:t>: </a:t>
            </a:r>
            <a:r>
              <a:rPr lang="en-US" altLang="id-ID" sz="1600" b="1" dirty="0" err="1">
                <a:solidFill>
                  <a:schemeClr val="bg1"/>
                </a:solidFill>
              </a:rPr>
              <a:t>Perhitungan</a:t>
            </a:r>
            <a:r>
              <a:rPr lang="en-US" altLang="id-ID" sz="1600" b="1" dirty="0">
                <a:solidFill>
                  <a:schemeClr val="bg1"/>
                </a:solidFill>
              </a:rPr>
              <a:t> </a:t>
            </a:r>
            <a:r>
              <a:rPr lang="en-US" altLang="id-ID" sz="1600" b="1" dirty="0" err="1">
                <a:solidFill>
                  <a:schemeClr val="bg1"/>
                </a:solidFill>
              </a:rPr>
              <a:t>Reliabilitas</a:t>
            </a:r>
            <a:r>
              <a:rPr lang="en-US" altLang="id-ID" sz="1600" b="1" dirty="0">
                <a:solidFill>
                  <a:schemeClr val="bg1"/>
                </a:solidFill>
              </a:rPr>
              <a:t> Cara </a:t>
            </a:r>
            <a:r>
              <a:rPr lang="en-US" altLang="id-ID" sz="1600" b="1" dirty="0" err="1">
                <a:solidFill>
                  <a:schemeClr val="bg1"/>
                </a:solidFill>
              </a:rPr>
              <a:t>Belah</a:t>
            </a:r>
            <a:r>
              <a:rPr lang="en-US" altLang="id-ID" sz="1600" b="1" dirty="0">
                <a:solidFill>
                  <a:schemeClr val="bg1"/>
                </a:solidFill>
              </a:rPr>
              <a:t> </a:t>
            </a:r>
            <a:r>
              <a:rPr lang="en-US" altLang="id-ID" sz="1600" b="1" dirty="0" err="1">
                <a:solidFill>
                  <a:schemeClr val="bg1"/>
                </a:solidFill>
              </a:rPr>
              <a:t>Dua</a:t>
            </a:r>
            <a:endParaRPr lang="en-US" altLang="id-ID" sz="1600" b="1" dirty="0">
              <a:solidFill>
                <a:schemeClr val="bg1"/>
              </a:solidFill>
            </a:endParaRPr>
          </a:p>
        </p:txBody>
      </p:sp>
    </p:spTree>
    <p:extLst>
      <p:ext uri="{BB962C8B-B14F-4D97-AF65-F5344CB8AC3E}">
        <p14:creationId xmlns:p14="http://schemas.microsoft.com/office/powerpoint/2010/main" val="1202870326"/>
      </p:ext>
    </p:extLst>
  </p:cSld>
  <p:clrMapOvr>
    <a:masterClrMapping/>
  </p:clrMapOvr>
  <p:transition spd="slow">
    <p:cove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61212"/>
            <a:ext cx="8305800" cy="5791200"/>
          </a:xfrm>
          <a:prstGeom prst="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24"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B42CAA4A-57ED-49AF-B197-3E8A77DE43A7}" type="slidenum">
              <a:rPr lang="en-US" smtClean="0">
                <a:solidFill>
                  <a:schemeClr val="tx1"/>
                </a:solidFill>
              </a:rPr>
              <a:pPr fontAlgn="base">
                <a:spcBef>
                  <a:spcPct val="0"/>
                </a:spcBef>
                <a:spcAft>
                  <a:spcPct val="0"/>
                </a:spcAft>
                <a:defRPr/>
              </a:pPr>
              <a:t>41</a:t>
            </a:fld>
            <a:endParaRPr lang="en-US" smtClean="0">
              <a:solidFill>
                <a:schemeClr val="tx1"/>
              </a:solidFill>
            </a:endParaRPr>
          </a:p>
        </p:txBody>
      </p:sp>
      <p:grpSp>
        <p:nvGrpSpPr>
          <p:cNvPr id="96259" name="Group 24"/>
          <p:cNvGrpSpPr>
            <a:grpSpLocks/>
          </p:cNvGrpSpPr>
          <p:nvPr/>
        </p:nvGrpSpPr>
        <p:grpSpPr bwMode="auto">
          <a:xfrm>
            <a:off x="2165350" y="1046975"/>
            <a:ext cx="4791075" cy="2489200"/>
            <a:chOff x="1365250" y="609600"/>
            <a:chExt cx="4792028" cy="2489200"/>
          </a:xfrm>
        </p:grpSpPr>
        <p:grpSp>
          <p:nvGrpSpPr>
            <p:cNvPr id="96261" name="Group 29"/>
            <p:cNvGrpSpPr>
              <a:grpSpLocks/>
            </p:cNvGrpSpPr>
            <p:nvPr/>
          </p:nvGrpSpPr>
          <p:grpSpPr bwMode="auto">
            <a:xfrm>
              <a:off x="1371601" y="609600"/>
              <a:ext cx="4785677" cy="1504950"/>
              <a:chOff x="1371601" y="609600"/>
              <a:chExt cx="4785677" cy="1504950"/>
            </a:xfrm>
          </p:grpSpPr>
          <p:sp>
            <p:nvSpPr>
              <p:cNvPr id="34" name="TextBox 33"/>
              <p:cNvSpPr txBox="1"/>
              <p:nvPr/>
            </p:nvSpPr>
            <p:spPr bwMode="auto">
              <a:xfrm>
                <a:off x="2236961" y="1287462"/>
                <a:ext cx="749449" cy="269875"/>
              </a:xfrm>
              <a:prstGeom prst="rect">
                <a:avLst/>
              </a:prstGeom>
              <a:noFill/>
            </p:spPr>
            <p:txBody>
              <a:bodyPr>
                <a:spAutoFit/>
              </a:bodyPr>
              <a:lstStyle/>
              <a:p>
                <a:pPr algn="ctr">
                  <a:defRPr/>
                </a:pPr>
                <a:r>
                  <a:rPr lang="en-US" sz="1150" dirty="0">
                    <a:latin typeface="Tahoma" pitchFamily="34" charset="0"/>
                    <a:cs typeface="Tahoma" pitchFamily="34" charset="0"/>
                  </a:rPr>
                  <a:t>35.616</a:t>
                </a:r>
              </a:p>
            </p:txBody>
          </p:sp>
          <p:cxnSp>
            <p:nvCxnSpPr>
              <p:cNvPr id="35" name="Straight Connector 34"/>
              <p:cNvCxnSpPr/>
              <p:nvPr/>
            </p:nvCxnSpPr>
            <p:spPr bwMode="auto">
              <a:xfrm>
                <a:off x="2229022" y="1581150"/>
                <a:ext cx="778030" cy="158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bwMode="auto">
              <a:xfrm>
                <a:off x="2011491" y="1601787"/>
                <a:ext cx="1208327" cy="269875"/>
              </a:xfrm>
              <a:prstGeom prst="rect">
                <a:avLst/>
              </a:prstGeom>
              <a:noFill/>
            </p:spPr>
            <p:txBody>
              <a:bodyPr>
                <a:spAutoFit/>
              </a:bodyPr>
              <a:lstStyle/>
              <a:p>
                <a:pPr algn="ctr">
                  <a:defRPr/>
                </a:pPr>
                <a:r>
                  <a:rPr lang="en-US" sz="1150" dirty="0">
                    <a:latin typeface="Tahoma"/>
                    <a:cs typeface="Tahoma"/>
                  </a:rPr>
                  <a:t>36.508</a:t>
                </a:r>
                <a:endParaRPr lang="en-US" sz="1150" dirty="0">
                  <a:latin typeface="Tahoma" pitchFamily="34" charset="0"/>
                  <a:cs typeface="Tahoma" pitchFamily="34" charset="0"/>
                </a:endParaRPr>
              </a:p>
            </p:txBody>
          </p:sp>
          <p:sp>
            <p:nvSpPr>
              <p:cNvPr id="37" name="TextBox 36"/>
              <p:cNvSpPr txBox="1"/>
              <p:nvPr/>
            </p:nvSpPr>
            <p:spPr bwMode="auto">
              <a:xfrm>
                <a:off x="1692340" y="1441450"/>
                <a:ext cx="684349" cy="269875"/>
              </a:xfrm>
              <a:prstGeom prst="rect">
                <a:avLst/>
              </a:prstGeom>
              <a:noFill/>
            </p:spPr>
            <p:txBody>
              <a:bodyPr>
                <a:spAutoFit/>
              </a:bodyPr>
              <a:lstStyle/>
              <a:p>
                <a:pPr algn="ctr">
                  <a:defRPr/>
                </a:pPr>
                <a:r>
                  <a:rPr lang="en-US" sz="1150" dirty="0">
                    <a:latin typeface="Tahoma" pitchFamily="34" charset="0"/>
                    <a:cs typeface="Tahoma" pitchFamily="34" charset="0"/>
                  </a:rPr>
                  <a:t>=</a:t>
                </a:r>
              </a:p>
            </p:txBody>
          </p:sp>
          <p:sp>
            <p:nvSpPr>
              <p:cNvPr id="38" name="TextBox 37"/>
              <p:cNvSpPr txBox="1"/>
              <p:nvPr/>
            </p:nvSpPr>
            <p:spPr bwMode="auto">
              <a:xfrm>
                <a:off x="1882878" y="1844675"/>
                <a:ext cx="1827577" cy="269875"/>
              </a:xfrm>
              <a:prstGeom prst="rect">
                <a:avLst/>
              </a:prstGeom>
              <a:noFill/>
            </p:spPr>
            <p:txBody>
              <a:bodyPr>
                <a:spAutoFit/>
              </a:bodyPr>
              <a:lstStyle/>
              <a:p>
                <a:pPr>
                  <a:defRPr/>
                </a:pPr>
                <a:r>
                  <a:rPr lang="en-US" sz="1150" dirty="0">
                    <a:latin typeface="Tahoma" pitchFamily="34" charset="0"/>
                    <a:cs typeface="Tahoma" pitchFamily="34" charset="0"/>
                  </a:rPr>
                  <a:t>=</a:t>
                </a:r>
                <a:r>
                  <a:rPr lang="en-US" sz="1150" baseline="-25000" dirty="0">
                    <a:latin typeface="Tahoma" pitchFamily="34" charset="0"/>
                    <a:cs typeface="Tahoma" pitchFamily="34" charset="0"/>
                  </a:rPr>
                  <a:t> </a:t>
                </a:r>
                <a:r>
                  <a:rPr lang="en-US" sz="1150" dirty="0">
                    <a:latin typeface="Tahoma" pitchFamily="34" charset="0"/>
                    <a:cs typeface="Tahoma" pitchFamily="34" charset="0"/>
                  </a:rPr>
                  <a:t> </a:t>
                </a:r>
                <a:r>
                  <a:rPr lang="en-US" sz="1150" baseline="-25000" dirty="0">
                    <a:latin typeface="Tahoma" pitchFamily="34" charset="0"/>
                    <a:cs typeface="Tahoma" pitchFamily="34" charset="0"/>
                  </a:rPr>
                  <a:t> </a:t>
                </a:r>
                <a:r>
                  <a:rPr lang="en-US" sz="1150" dirty="0">
                    <a:latin typeface="Tahoma" pitchFamily="34" charset="0"/>
                    <a:cs typeface="Tahoma" pitchFamily="34" charset="0"/>
                  </a:rPr>
                  <a:t> 0,9756</a:t>
                </a:r>
              </a:p>
            </p:txBody>
          </p:sp>
          <p:sp>
            <p:nvSpPr>
              <p:cNvPr id="39" name="TextBox 38"/>
              <p:cNvSpPr txBox="1"/>
              <p:nvPr/>
            </p:nvSpPr>
            <p:spPr bwMode="auto">
              <a:xfrm>
                <a:off x="1371601" y="1844675"/>
                <a:ext cx="685936" cy="269875"/>
              </a:xfrm>
              <a:prstGeom prst="rect">
                <a:avLst/>
              </a:prstGeom>
              <a:noFill/>
            </p:spPr>
            <p:txBody>
              <a:bodyPr>
                <a:spAutoFit/>
              </a:bodyPr>
              <a:lstStyle/>
              <a:p>
                <a:pPr algn="ctr">
                  <a:defRPr/>
                </a:pPr>
                <a:r>
                  <a:rPr lang="en-US" sz="1150" dirty="0">
                    <a:latin typeface="Tahoma" pitchFamily="34" charset="0"/>
                    <a:cs typeface="Tahoma" pitchFamily="34" charset="0"/>
                  </a:rPr>
                  <a:t>r</a:t>
                </a:r>
                <a:r>
                  <a:rPr lang="en-US" sz="1150" baseline="-25000" dirty="0">
                    <a:latin typeface="Tahoma" pitchFamily="34" charset="0"/>
                    <a:cs typeface="Tahoma" pitchFamily="34" charset="0"/>
                  </a:rPr>
                  <a:t>pm</a:t>
                </a:r>
              </a:p>
            </p:txBody>
          </p:sp>
          <p:sp>
            <p:nvSpPr>
              <p:cNvPr id="40" name="TextBox 39"/>
              <p:cNvSpPr txBox="1"/>
              <p:nvPr/>
            </p:nvSpPr>
            <p:spPr bwMode="auto">
              <a:xfrm>
                <a:off x="1655821" y="765175"/>
                <a:ext cx="684348" cy="268287"/>
              </a:xfrm>
              <a:prstGeom prst="rect">
                <a:avLst/>
              </a:prstGeom>
              <a:noFill/>
            </p:spPr>
            <p:txBody>
              <a:bodyPr>
                <a:spAutoFit/>
              </a:bodyPr>
              <a:lstStyle/>
              <a:p>
                <a:pPr>
                  <a:defRPr/>
                </a:pPr>
                <a:r>
                  <a:rPr lang="en-US" sz="1150" dirty="0">
                    <a:latin typeface="Tahoma" pitchFamily="34" charset="0"/>
                    <a:cs typeface="Tahoma" pitchFamily="34" charset="0"/>
                  </a:rPr>
                  <a:t>r    =</a:t>
                </a:r>
              </a:p>
            </p:txBody>
          </p:sp>
          <p:sp>
            <p:nvSpPr>
              <p:cNvPr id="41" name="TextBox 40"/>
              <p:cNvSpPr txBox="1"/>
              <p:nvPr/>
            </p:nvSpPr>
            <p:spPr bwMode="auto">
              <a:xfrm>
                <a:off x="2259191" y="609600"/>
                <a:ext cx="3858393" cy="269875"/>
              </a:xfrm>
              <a:prstGeom prst="rect">
                <a:avLst/>
              </a:prstGeom>
              <a:noFill/>
            </p:spPr>
            <p:txBody>
              <a:bodyPr>
                <a:spAutoFit/>
              </a:bodyPr>
              <a:lstStyle/>
              <a:p>
                <a:pPr algn="ctr">
                  <a:defRPr/>
                </a:pPr>
                <a:r>
                  <a:rPr lang="en-US" sz="1150" dirty="0">
                    <a:latin typeface="Tahoma" pitchFamily="34" charset="0"/>
                    <a:cs typeface="Tahoma" pitchFamily="34" charset="0"/>
                  </a:rPr>
                  <a:t>35</a:t>
                </a:r>
                <a:r>
                  <a:rPr lang="en-US" sz="1150" baseline="30000" dirty="0">
                    <a:latin typeface="Tahoma" pitchFamily="34" charset="0"/>
                    <a:cs typeface="Tahoma" pitchFamily="34" charset="0"/>
                  </a:rPr>
                  <a:t> </a:t>
                </a:r>
                <a:r>
                  <a:rPr lang="en-US" sz="1150" dirty="0">
                    <a:latin typeface="Tahoma" pitchFamily="34" charset="0"/>
                    <a:cs typeface="Tahoma" pitchFamily="34" charset="0"/>
                  </a:rPr>
                  <a:t>(38.148) </a:t>
                </a:r>
                <a:r>
                  <a:rPr lang="el-GR" sz="1150" dirty="0">
                    <a:latin typeface="Tahoma"/>
                    <a:cs typeface="Tahoma"/>
                  </a:rPr>
                  <a:t>−</a:t>
                </a:r>
                <a:r>
                  <a:rPr lang="en-US" sz="1150" dirty="0">
                    <a:latin typeface="Tahoma" pitchFamily="34" charset="0"/>
                    <a:cs typeface="Tahoma" pitchFamily="34" charset="0"/>
                  </a:rPr>
                  <a:t> (1.134 </a:t>
                </a:r>
                <a:r>
                  <a:rPr lang="en-US" sz="1150" dirty="0">
                    <a:latin typeface="Tahoma"/>
                    <a:cs typeface="Tahoma"/>
                  </a:rPr>
                  <a:t>×</a:t>
                </a:r>
                <a:r>
                  <a:rPr lang="en-US" sz="1150" dirty="0">
                    <a:latin typeface="Tahoma" pitchFamily="34" charset="0"/>
                    <a:cs typeface="Tahoma" pitchFamily="34" charset="0"/>
                  </a:rPr>
                  <a:t> 1.146) </a:t>
                </a:r>
              </a:p>
            </p:txBody>
          </p:sp>
          <p:sp>
            <p:nvSpPr>
              <p:cNvPr id="42" name="TextBox 6"/>
              <p:cNvSpPr txBox="1"/>
              <p:nvPr/>
            </p:nvSpPr>
            <p:spPr bwMode="auto">
              <a:xfrm>
                <a:off x="2175036" y="908050"/>
                <a:ext cx="457291" cy="439737"/>
              </a:xfrm>
              <a:prstGeom prst="rect">
                <a:avLst/>
              </a:prstGeom>
              <a:noFill/>
            </p:spPr>
            <p:txBody>
              <a:bodyPr>
                <a:spAutoFit/>
              </a:bodyPr>
              <a:lstStyle/>
              <a:p>
                <a:pPr>
                  <a:defRPr/>
                </a:pPr>
                <a:r>
                  <a:rPr lang="en-US" sz="2250" dirty="0">
                    <a:latin typeface="+mn-lt"/>
                  </a:rPr>
                  <a:t>√</a:t>
                </a:r>
              </a:p>
            </p:txBody>
          </p:sp>
          <p:cxnSp>
            <p:nvCxnSpPr>
              <p:cNvPr id="43" name="Straight Connector 42"/>
              <p:cNvCxnSpPr/>
              <p:nvPr/>
            </p:nvCxnSpPr>
            <p:spPr bwMode="auto">
              <a:xfrm>
                <a:off x="2422735" y="982662"/>
                <a:ext cx="3612282" cy="158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a:off x="2224259" y="901700"/>
                <a:ext cx="3933019" cy="158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bwMode="auto">
              <a:xfrm>
                <a:off x="2390979" y="1006475"/>
                <a:ext cx="3707551" cy="269875"/>
              </a:xfrm>
              <a:prstGeom prst="rect">
                <a:avLst/>
              </a:prstGeom>
              <a:noFill/>
            </p:spPr>
            <p:txBody>
              <a:bodyPr>
                <a:spAutoFit/>
              </a:bodyPr>
              <a:lstStyle/>
              <a:p>
                <a:pPr>
                  <a:defRPr/>
                </a:pPr>
                <a:r>
                  <a:rPr lang="en-US" sz="1150" dirty="0">
                    <a:latin typeface="Tahoma"/>
                    <a:cs typeface="Tahoma"/>
                  </a:rPr>
                  <a:t>[</a:t>
                </a:r>
                <a:r>
                  <a:rPr lang="en-US" sz="1150" baseline="30000" dirty="0">
                    <a:latin typeface="Tahoma"/>
                    <a:cs typeface="Tahoma"/>
                  </a:rPr>
                  <a:t> </a:t>
                </a:r>
                <a:r>
                  <a:rPr lang="en-US" sz="1150" dirty="0">
                    <a:latin typeface="Tahoma"/>
                    <a:cs typeface="Tahoma"/>
                  </a:rPr>
                  <a:t>35</a:t>
                </a:r>
                <a:r>
                  <a:rPr lang="en-US" sz="1150" baseline="30000" dirty="0">
                    <a:latin typeface="Tahoma"/>
                    <a:cs typeface="Tahoma"/>
                  </a:rPr>
                  <a:t> </a:t>
                </a:r>
                <a:r>
                  <a:rPr lang="en-US" sz="1150" dirty="0">
                    <a:latin typeface="Tahoma"/>
                    <a:cs typeface="Tahoma"/>
                  </a:rPr>
                  <a:t>(37.754) </a:t>
                </a:r>
                <a:r>
                  <a:rPr lang="el-GR" sz="1150" dirty="0">
                    <a:latin typeface="Tahoma"/>
                    <a:cs typeface="Tahoma"/>
                  </a:rPr>
                  <a:t>−</a:t>
                </a:r>
                <a:r>
                  <a:rPr lang="en-US" sz="1150" dirty="0">
                    <a:latin typeface="Tahoma"/>
                    <a:cs typeface="Tahoma"/>
                  </a:rPr>
                  <a:t> (1.134)</a:t>
                </a:r>
                <a:r>
                  <a:rPr lang="en-US" sz="1150" baseline="30000" dirty="0">
                    <a:latin typeface="Tahoma"/>
                    <a:cs typeface="Tahoma"/>
                  </a:rPr>
                  <a:t>2 </a:t>
                </a:r>
                <a:r>
                  <a:rPr lang="en-US" sz="1150" dirty="0">
                    <a:latin typeface="Tahoma"/>
                    <a:cs typeface="Tahoma"/>
                  </a:rPr>
                  <a:t>] [</a:t>
                </a:r>
                <a:r>
                  <a:rPr lang="en-US" sz="1150" baseline="30000" dirty="0">
                    <a:latin typeface="Tahoma"/>
                    <a:cs typeface="Tahoma"/>
                  </a:rPr>
                  <a:t> </a:t>
                </a:r>
                <a:r>
                  <a:rPr lang="en-US" sz="1150" dirty="0">
                    <a:latin typeface="Tahoma"/>
                    <a:cs typeface="Tahoma"/>
                  </a:rPr>
                  <a:t>35</a:t>
                </a:r>
                <a:r>
                  <a:rPr lang="en-US" sz="1150" baseline="30000" dirty="0">
                    <a:latin typeface="Tahoma"/>
                    <a:cs typeface="Tahoma"/>
                  </a:rPr>
                  <a:t> </a:t>
                </a:r>
                <a:r>
                  <a:rPr lang="en-US" sz="1150" dirty="0">
                    <a:latin typeface="Tahoma"/>
                    <a:cs typeface="Tahoma"/>
                  </a:rPr>
                  <a:t>(38.598) </a:t>
                </a:r>
                <a:r>
                  <a:rPr lang="el-GR" sz="1150" dirty="0">
                    <a:latin typeface="Tahoma"/>
                    <a:cs typeface="Tahoma"/>
                  </a:rPr>
                  <a:t>−</a:t>
                </a:r>
                <a:r>
                  <a:rPr lang="en-US" sz="1150" dirty="0">
                    <a:latin typeface="Tahoma"/>
                    <a:cs typeface="Tahoma"/>
                  </a:rPr>
                  <a:t> (1.146)</a:t>
                </a:r>
                <a:r>
                  <a:rPr lang="en-US" sz="1150" baseline="30000" dirty="0">
                    <a:latin typeface="Tahoma"/>
                    <a:cs typeface="Tahoma"/>
                  </a:rPr>
                  <a:t>2 </a:t>
                </a:r>
                <a:r>
                  <a:rPr lang="en-US" sz="1150" dirty="0">
                    <a:latin typeface="Tahoma"/>
                    <a:cs typeface="Tahoma"/>
                  </a:rPr>
                  <a:t>]</a:t>
                </a:r>
                <a:endParaRPr lang="en-US" sz="1150" dirty="0">
                  <a:latin typeface="Tahoma" pitchFamily="34" charset="0"/>
                  <a:cs typeface="Tahoma" pitchFamily="34" charset="0"/>
                </a:endParaRPr>
              </a:p>
            </p:txBody>
          </p:sp>
        </p:grpSp>
        <p:grpSp>
          <p:nvGrpSpPr>
            <p:cNvPr id="96262" name="Group 28"/>
            <p:cNvGrpSpPr>
              <a:grpSpLocks/>
            </p:cNvGrpSpPr>
            <p:nvPr/>
          </p:nvGrpSpPr>
          <p:grpSpPr bwMode="auto">
            <a:xfrm>
              <a:off x="1365250" y="2271966"/>
              <a:ext cx="1851660" cy="826834"/>
              <a:chOff x="6601460" y="5486400"/>
              <a:chExt cx="1851660" cy="826834"/>
            </a:xfrm>
          </p:grpSpPr>
          <p:sp>
            <p:nvSpPr>
              <p:cNvPr id="28" name="TextBox 27"/>
              <p:cNvSpPr txBox="1"/>
              <p:nvPr/>
            </p:nvSpPr>
            <p:spPr bwMode="auto">
              <a:xfrm>
                <a:off x="7466820" y="5486146"/>
                <a:ext cx="917757" cy="269875"/>
              </a:xfrm>
              <a:prstGeom prst="rect">
                <a:avLst/>
              </a:prstGeom>
              <a:noFill/>
            </p:spPr>
            <p:txBody>
              <a:bodyPr>
                <a:spAutoFit/>
              </a:bodyPr>
              <a:lstStyle/>
              <a:p>
                <a:pPr algn="ctr">
                  <a:defRPr/>
                </a:pPr>
                <a:r>
                  <a:rPr lang="en-US" sz="1150" dirty="0">
                    <a:latin typeface="Tahoma" pitchFamily="34" charset="0"/>
                    <a:cs typeface="Tahoma" pitchFamily="34" charset="0"/>
                  </a:rPr>
                  <a:t>2</a:t>
                </a:r>
                <a:r>
                  <a:rPr lang="en-US" sz="1150" baseline="-25000" dirty="0">
                    <a:latin typeface="Tahoma" pitchFamily="34" charset="0"/>
                    <a:cs typeface="Tahoma" pitchFamily="34" charset="0"/>
                  </a:rPr>
                  <a:t> </a:t>
                </a:r>
                <a:r>
                  <a:rPr lang="en-US" sz="1150" dirty="0">
                    <a:latin typeface="Tahoma" pitchFamily="34" charset="0"/>
                    <a:cs typeface="Tahoma" pitchFamily="34" charset="0"/>
                  </a:rPr>
                  <a:t>(0,9756)</a:t>
                </a:r>
              </a:p>
            </p:txBody>
          </p:sp>
          <p:cxnSp>
            <p:nvCxnSpPr>
              <p:cNvPr id="29" name="Straight Connector 28"/>
              <p:cNvCxnSpPr/>
              <p:nvPr/>
            </p:nvCxnSpPr>
            <p:spPr bwMode="auto">
              <a:xfrm>
                <a:off x="7458880" y="5779834"/>
                <a:ext cx="914582" cy="158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bwMode="auto">
              <a:xfrm>
                <a:off x="7385841" y="5800471"/>
                <a:ext cx="1067012" cy="269875"/>
              </a:xfrm>
              <a:prstGeom prst="rect">
                <a:avLst/>
              </a:prstGeom>
              <a:noFill/>
            </p:spPr>
            <p:txBody>
              <a:bodyPr>
                <a:spAutoFit/>
              </a:bodyPr>
              <a:lstStyle/>
              <a:p>
                <a:pPr algn="ctr">
                  <a:defRPr/>
                </a:pPr>
                <a:r>
                  <a:rPr lang="en-US" sz="1150" dirty="0">
                    <a:latin typeface="Tahoma"/>
                    <a:cs typeface="Tahoma"/>
                  </a:rPr>
                  <a:t>1 + 0,9756</a:t>
                </a:r>
                <a:endParaRPr lang="en-US" sz="1150" dirty="0">
                  <a:latin typeface="Tahoma" pitchFamily="34" charset="0"/>
                  <a:cs typeface="Tahoma" pitchFamily="34" charset="0"/>
                </a:endParaRPr>
              </a:p>
            </p:txBody>
          </p:sp>
          <p:sp>
            <p:nvSpPr>
              <p:cNvPr id="31" name="TextBox 30"/>
              <p:cNvSpPr txBox="1"/>
              <p:nvPr/>
            </p:nvSpPr>
            <p:spPr bwMode="auto">
              <a:xfrm>
                <a:off x="6922199" y="5640134"/>
                <a:ext cx="684349" cy="269875"/>
              </a:xfrm>
              <a:prstGeom prst="rect">
                <a:avLst/>
              </a:prstGeom>
              <a:noFill/>
            </p:spPr>
            <p:txBody>
              <a:bodyPr>
                <a:spAutoFit/>
              </a:bodyPr>
              <a:lstStyle/>
              <a:p>
                <a:pPr algn="ctr">
                  <a:defRPr/>
                </a:pPr>
                <a:r>
                  <a:rPr lang="en-US" sz="1150" dirty="0">
                    <a:latin typeface="Tahoma" pitchFamily="34" charset="0"/>
                    <a:cs typeface="Tahoma" pitchFamily="34" charset="0"/>
                  </a:rPr>
                  <a:t>=</a:t>
                </a:r>
              </a:p>
            </p:txBody>
          </p:sp>
          <p:sp>
            <p:nvSpPr>
              <p:cNvPr id="32" name="TextBox 31"/>
              <p:cNvSpPr txBox="1"/>
              <p:nvPr/>
            </p:nvSpPr>
            <p:spPr bwMode="auto">
              <a:xfrm>
                <a:off x="7111149" y="6043359"/>
                <a:ext cx="1243259" cy="269875"/>
              </a:xfrm>
              <a:prstGeom prst="rect">
                <a:avLst/>
              </a:prstGeom>
              <a:noFill/>
            </p:spPr>
            <p:txBody>
              <a:bodyPr>
                <a:spAutoFit/>
              </a:bodyPr>
              <a:lstStyle/>
              <a:p>
                <a:pPr>
                  <a:defRPr/>
                </a:pPr>
                <a:r>
                  <a:rPr lang="en-US" sz="1150" dirty="0">
                    <a:latin typeface="Tahoma" pitchFamily="34" charset="0"/>
                    <a:cs typeface="Tahoma" pitchFamily="34" charset="0"/>
                  </a:rPr>
                  <a:t>=</a:t>
                </a:r>
                <a:r>
                  <a:rPr lang="en-US" sz="1150" baseline="-25000" dirty="0">
                    <a:latin typeface="Tahoma" pitchFamily="34" charset="0"/>
                    <a:cs typeface="Tahoma" pitchFamily="34" charset="0"/>
                  </a:rPr>
                  <a:t> </a:t>
                </a:r>
                <a:r>
                  <a:rPr lang="en-US" sz="1150" dirty="0">
                    <a:latin typeface="Tahoma" pitchFamily="34" charset="0"/>
                    <a:cs typeface="Tahoma" pitchFamily="34" charset="0"/>
                  </a:rPr>
                  <a:t> </a:t>
                </a:r>
                <a:r>
                  <a:rPr lang="en-US" sz="1150" baseline="-25000" dirty="0">
                    <a:latin typeface="Tahoma" pitchFamily="34" charset="0"/>
                    <a:cs typeface="Tahoma" pitchFamily="34" charset="0"/>
                  </a:rPr>
                  <a:t> </a:t>
                </a:r>
                <a:r>
                  <a:rPr lang="en-US" sz="1150" dirty="0">
                    <a:latin typeface="Tahoma" pitchFamily="34" charset="0"/>
                    <a:cs typeface="Tahoma" pitchFamily="34" charset="0"/>
                  </a:rPr>
                  <a:t> 0,9875</a:t>
                </a:r>
              </a:p>
            </p:txBody>
          </p:sp>
          <p:sp>
            <p:nvSpPr>
              <p:cNvPr id="33" name="TextBox 32"/>
              <p:cNvSpPr txBox="1"/>
              <p:nvPr/>
            </p:nvSpPr>
            <p:spPr bwMode="auto">
              <a:xfrm>
                <a:off x="6601460" y="5630609"/>
                <a:ext cx="685936" cy="269875"/>
              </a:xfrm>
              <a:prstGeom prst="rect">
                <a:avLst/>
              </a:prstGeom>
              <a:noFill/>
            </p:spPr>
            <p:txBody>
              <a:bodyPr>
                <a:spAutoFit/>
              </a:bodyPr>
              <a:lstStyle/>
              <a:p>
                <a:pPr algn="ctr">
                  <a:defRPr/>
                </a:pPr>
                <a:r>
                  <a:rPr lang="en-US" sz="1150" dirty="0" err="1">
                    <a:latin typeface="Tahoma" pitchFamily="34" charset="0"/>
                    <a:cs typeface="Tahoma" pitchFamily="34" charset="0"/>
                  </a:rPr>
                  <a:t>r</a:t>
                </a:r>
                <a:r>
                  <a:rPr lang="en-US" sz="1150" baseline="-25000" dirty="0" err="1">
                    <a:latin typeface="Tahoma" pitchFamily="34" charset="0"/>
                    <a:cs typeface="Tahoma" pitchFamily="34" charset="0"/>
                  </a:rPr>
                  <a:t>sb</a:t>
                </a:r>
                <a:endParaRPr lang="en-US" sz="1150" baseline="-25000" dirty="0">
                  <a:latin typeface="Tahoma" pitchFamily="34" charset="0"/>
                  <a:cs typeface="Tahoma" pitchFamily="34" charset="0"/>
                </a:endParaRPr>
              </a:p>
            </p:txBody>
          </p:sp>
        </p:grpSp>
      </p:grpSp>
      <p:sp>
        <p:nvSpPr>
          <p:cNvPr id="46" name="Rectangle 3"/>
          <p:cNvSpPr txBox="1">
            <a:spLocks noChangeArrowheads="1"/>
          </p:cNvSpPr>
          <p:nvPr/>
        </p:nvSpPr>
        <p:spPr>
          <a:xfrm>
            <a:off x="830263" y="4190224"/>
            <a:ext cx="7554912" cy="1728787"/>
          </a:xfrm>
          <a:prstGeom prst="rect">
            <a:avLst/>
          </a:prstGeom>
        </p:spPr>
        <p:txBody>
          <a:bodyPr/>
          <a:lstStyle/>
          <a:p>
            <a:pPr>
              <a:spcBef>
                <a:spcPts val="700"/>
              </a:spcBef>
              <a:buClr>
                <a:schemeClr val="tx2"/>
              </a:buClr>
              <a:buSzPct val="95000"/>
              <a:defRPr/>
            </a:pPr>
            <a:r>
              <a:rPr lang="en-US" dirty="0" err="1">
                <a:latin typeface="+mn-lt"/>
              </a:rPr>
              <a:t>Nilai</a:t>
            </a:r>
            <a:r>
              <a:rPr lang="en-US" dirty="0">
                <a:latin typeface="+mn-lt"/>
              </a:rPr>
              <a:t> </a:t>
            </a:r>
            <a:r>
              <a:rPr lang="en-US" dirty="0" err="1">
                <a:latin typeface="+mn-lt"/>
              </a:rPr>
              <a:t>koefisien</a:t>
            </a:r>
            <a:r>
              <a:rPr lang="en-US" dirty="0">
                <a:latin typeface="+mn-lt"/>
              </a:rPr>
              <a:t> </a:t>
            </a:r>
            <a:r>
              <a:rPr lang="en-US" dirty="0" err="1">
                <a:latin typeface="+mn-lt"/>
              </a:rPr>
              <a:t>korelasi</a:t>
            </a:r>
            <a:r>
              <a:rPr lang="en-US" dirty="0">
                <a:latin typeface="+mn-lt"/>
              </a:rPr>
              <a:t> </a:t>
            </a:r>
            <a:r>
              <a:rPr lang="en-US" dirty="0" err="1">
                <a:latin typeface="+mn-lt"/>
              </a:rPr>
              <a:t>perhitungan</a:t>
            </a:r>
            <a:r>
              <a:rPr lang="en-US" dirty="0">
                <a:latin typeface="+mn-lt"/>
              </a:rPr>
              <a:t> </a:t>
            </a:r>
            <a:r>
              <a:rPr lang="en-US" dirty="0" err="1">
                <a:latin typeface="+mn-lt"/>
              </a:rPr>
              <a:t>ini</a:t>
            </a:r>
            <a:r>
              <a:rPr lang="en-US" dirty="0">
                <a:latin typeface="+mn-lt"/>
              </a:rPr>
              <a:t> </a:t>
            </a:r>
            <a:r>
              <a:rPr lang="en-US" dirty="0" err="1">
                <a:latin typeface="+mn-lt"/>
              </a:rPr>
              <a:t>dibandingkan</a:t>
            </a:r>
            <a:r>
              <a:rPr lang="en-US" dirty="0">
                <a:latin typeface="+mn-lt"/>
              </a:rPr>
              <a:t> </a:t>
            </a:r>
            <a:r>
              <a:rPr lang="en-US" dirty="0" err="1">
                <a:latin typeface="+mn-lt"/>
              </a:rPr>
              <a:t>dengan</a:t>
            </a:r>
            <a:r>
              <a:rPr lang="en-US" dirty="0">
                <a:latin typeface="+mn-lt"/>
              </a:rPr>
              <a:t> </a:t>
            </a:r>
            <a:r>
              <a:rPr lang="en-US" dirty="0" err="1">
                <a:latin typeface="+mn-lt"/>
              </a:rPr>
              <a:t>nilai</a:t>
            </a:r>
            <a:r>
              <a:rPr lang="en-US" dirty="0">
                <a:latin typeface="+mn-lt"/>
              </a:rPr>
              <a:t> r </a:t>
            </a:r>
            <a:r>
              <a:rPr lang="en-US" dirty="0" err="1">
                <a:latin typeface="+mn-lt"/>
              </a:rPr>
              <a:t>pada</a:t>
            </a:r>
            <a:r>
              <a:rPr lang="en-US" dirty="0">
                <a:latin typeface="+mn-lt"/>
              </a:rPr>
              <a:t> </a:t>
            </a:r>
            <a:r>
              <a:rPr lang="en-US" dirty="0" err="1">
                <a:latin typeface="+mn-lt"/>
              </a:rPr>
              <a:t>tabel</a:t>
            </a:r>
            <a:r>
              <a:rPr lang="en-US" dirty="0">
                <a:latin typeface="+mn-lt"/>
              </a:rPr>
              <a:t>. </a:t>
            </a:r>
            <a:r>
              <a:rPr lang="en-US" dirty="0" err="1">
                <a:latin typeface="+mn-lt"/>
              </a:rPr>
              <a:t>Pada</a:t>
            </a:r>
            <a:r>
              <a:rPr lang="en-US" dirty="0">
                <a:latin typeface="+mn-lt"/>
              </a:rPr>
              <a:t> </a:t>
            </a:r>
            <a:r>
              <a:rPr lang="en-US" dirty="0" err="1">
                <a:latin typeface="+mn-lt"/>
              </a:rPr>
              <a:t>alfa</a:t>
            </a:r>
            <a:r>
              <a:rPr lang="en-US" dirty="0">
                <a:latin typeface="+mn-lt"/>
              </a:rPr>
              <a:t> 1% </a:t>
            </a:r>
            <a:r>
              <a:rPr lang="en-US" dirty="0" err="1">
                <a:latin typeface="+mn-lt"/>
              </a:rPr>
              <a:t>dan</a:t>
            </a:r>
            <a:r>
              <a:rPr lang="en-US" dirty="0">
                <a:latin typeface="+mn-lt"/>
              </a:rPr>
              <a:t> </a:t>
            </a:r>
            <a:r>
              <a:rPr lang="en-US" dirty="0" err="1">
                <a:latin typeface="+mn-lt"/>
              </a:rPr>
              <a:t>derajat</a:t>
            </a:r>
            <a:r>
              <a:rPr lang="en-US" dirty="0">
                <a:latin typeface="+mn-lt"/>
              </a:rPr>
              <a:t> </a:t>
            </a:r>
            <a:r>
              <a:rPr lang="en-US" dirty="0" err="1">
                <a:latin typeface="+mn-lt"/>
              </a:rPr>
              <a:t>bebas</a:t>
            </a:r>
            <a:r>
              <a:rPr lang="en-US" dirty="0">
                <a:latin typeface="+mn-lt"/>
              </a:rPr>
              <a:t> (n </a:t>
            </a:r>
            <a:r>
              <a:rPr lang="el-GR" dirty="0">
                <a:latin typeface="+mn-lt"/>
                <a:cs typeface="Tahoma"/>
              </a:rPr>
              <a:t>−</a:t>
            </a:r>
            <a:r>
              <a:rPr lang="en-US" dirty="0">
                <a:latin typeface="+mn-lt"/>
              </a:rPr>
              <a:t> 2), </a:t>
            </a:r>
            <a:r>
              <a:rPr lang="en-US" dirty="0" err="1">
                <a:latin typeface="+mn-lt"/>
              </a:rPr>
              <a:t>diketahui</a:t>
            </a:r>
            <a:r>
              <a:rPr lang="en-US" dirty="0">
                <a:latin typeface="+mn-lt"/>
              </a:rPr>
              <a:t> </a:t>
            </a:r>
            <a:r>
              <a:rPr lang="en-US" dirty="0" err="1">
                <a:latin typeface="+mn-lt"/>
              </a:rPr>
              <a:t>bahwa</a:t>
            </a:r>
            <a:r>
              <a:rPr lang="en-US" dirty="0">
                <a:latin typeface="+mn-lt"/>
              </a:rPr>
              <a:t> </a:t>
            </a:r>
            <a:r>
              <a:rPr lang="en-US" dirty="0" err="1">
                <a:latin typeface="+mn-lt"/>
              </a:rPr>
              <a:t>nilai</a:t>
            </a:r>
            <a:r>
              <a:rPr lang="en-US" dirty="0">
                <a:latin typeface="+mn-lt"/>
              </a:rPr>
              <a:t> r (</a:t>
            </a:r>
            <a:r>
              <a:rPr lang="en-US" dirty="0" err="1">
                <a:latin typeface="+mn-lt"/>
              </a:rPr>
              <a:t>pada</a:t>
            </a:r>
            <a:r>
              <a:rPr lang="en-US" dirty="0">
                <a:latin typeface="+mn-lt"/>
              </a:rPr>
              <a:t> </a:t>
            </a:r>
            <a:r>
              <a:rPr lang="en-US" dirty="0" err="1">
                <a:latin typeface="+mn-lt"/>
              </a:rPr>
              <a:t>tabel</a:t>
            </a:r>
            <a:r>
              <a:rPr lang="en-US" dirty="0">
                <a:latin typeface="+mn-lt"/>
              </a:rPr>
              <a:t>) </a:t>
            </a:r>
            <a:r>
              <a:rPr lang="en-US" dirty="0" err="1">
                <a:latin typeface="+mn-lt"/>
              </a:rPr>
              <a:t>adalah</a:t>
            </a:r>
            <a:r>
              <a:rPr lang="en-US" dirty="0">
                <a:latin typeface="+mn-lt"/>
              </a:rPr>
              <a:t> 0,442. </a:t>
            </a:r>
            <a:r>
              <a:rPr lang="en-US" dirty="0" err="1">
                <a:latin typeface="+mn-lt"/>
              </a:rPr>
              <a:t>Dengan</a:t>
            </a:r>
            <a:r>
              <a:rPr lang="en-US" dirty="0">
                <a:latin typeface="+mn-lt"/>
              </a:rPr>
              <a:t> </a:t>
            </a:r>
            <a:r>
              <a:rPr lang="en-US" dirty="0" err="1">
                <a:latin typeface="+mn-lt"/>
              </a:rPr>
              <a:t>demikian</a:t>
            </a:r>
            <a:r>
              <a:rPr lang="en-US" dirty="0">
                <a:latin typeface="+mn-lt"/>
              </a:rPr>
              <a:t>, </a:t>
            </a:r>
            <a:r>
              <a:rPr lang="en-US" dirty="0" err="1">
                <a:latin typeface="+mn-lt"/>
              </a:rPr>
              <a:t>nilai</a:t>
            </a:r>
            <a:r>
              <a:rPr lang="en-US" dirty="0">
                <a:latin typeface="+mn-lt"/>
              </a:rPr>
              <a:t> r </a:t>
            </a:r>
            <a:r>
              <a:rPr lang="en-US" dirty="0" err="1">
                <a:latin typeface="+mn-lt"/>
              </a:rPr>
              <a:t>hasil</a:t>
            </a:r>
            <a:r>
              <a:rPr lang="en-US" dirty="0">
                <a:latin typeface="+mn-lt"/>
              </a:rPr>
              <a:t> </a:t>
            </a:r>
            <a:r>
              <a:rPr lang="en-US" dirty="0" err="1">
                <a:latin typeface="+mn-lt"/>
              </a:rPr>
              <a:t>perhitungan</a:t>
            </a:r>
            <a:r>
              <a:rPr lang="en-US" dirty="0">
                <a:latin typeface="+mn-lt"/>
              </a:rPr>
              <a:t> </a:t>
            </a:r>
            <a:r>
              <a:rPr lang="en-US" dirty="0" err="1">
                <a:latin typeface="+mn-lt"/>
              </a:rPr>
              <a:t>lebih</a:t>
            </a:r>
            <a:r>
              <a:rPr lang="en-US" dirty="0">
                <a:latin typeface="+mn-lt"/>
              </a:rPr>
              <a:t> </a:t>
            </a:r>
            <a:r>
              <a:rPr lang="en-US" dirty="0" err="1">
                <a:latin typeface="+mn-lt"/>
              </a:rPr>
              <a:t>besar</a:t>
            </a:r>
            <a:r>
              <a:rPr lang="en-US" dirty="0">
                <a:latin typeface="+mn-lt"/>
              </a:rPr>
              <a:t> </a:t>
            </a:r>
            <a:r>
              <a:rPr lang="en-US" dirty="0" err="1">
                <a:latin typeface="+mn-lt"/>
              </a:rPr>
              <a:t>daripada</a:t>
            </a:r>
            <a:r>
              <a:rPr lang="en-US" dirty="0">
                <a:latin typeface="+mn-lt"/>
              </a:rPr>
              <a:t> </a:t>
            </a:r>
            <a:r>
              <a:rPr lang="en-US" dirty="0" err="1">
                <a:latin typeface="+mn-lt"/>
              </a:rPr>
              <a:t>nilai</a:t>
            </a:r>
            <a:r>
              <a:rPr lang="en-US" dirty="0">
                <a:latin typeface="+mn-lt"/>
              </a:rPr>
              <a:t> r </a:t>
            </a:r>
            <a:r>
              <a:rPr lang="en-US" dirty="0" err="1">
                <a:latin typeface="+mn-lt"/>
              </a:rPr>
              <a:t>tabel</a:t>
            </a:r>
            <a:r>
              <a:rPr lang="en-US" dirty="0">
                <a:latin typeface="+mn-lt"/>
              </a:rPr>
              <a:t> (0,9875 &gt; 0,442); </a:t>
            </a:r>
            <a:r>
              <a:rPr lang="en-US" dirty="0" err="1">
                <a:latin typeface="+mn-lt"/>
              </a:rPr>
              <a:t>uji</a:t>
            </a:r>
            <a:r>
              <a:rPr lang="en-US" dirty="0">
                <a:latin typeface="+mn-lt"/>
              </a:rPr>
              <a:t> </a:t>
            </a:r>
            <a:r>
              <a:rPr lang="en-US" dirty="0" err="1">
                <a:latin typeface="+mn-lt"/>
              </a:rPr>
              <a:t>reliabilitas</a:t>
            </a:r>
            <a:r>
              <a:rPr lang="en-US" dirty="0">
                <a:latin typeface="+mn-lt"/>
              </a:rPr>
              <a:t> </a:t>
            </a:r>
            <a:r>
              <a:rPr lang="en-US" dirty="0" err="1" smtClean="0">
                <a:latin typeface="+mn-lt"/>
              </a:rPr>
              <a:t>signifikan</a:t>
            </a:r>
            <a:r>
              <a:rPr lang="en-US" dirty="0" smtClean="0">
                <a:latin typeface="+mn-lt"/>
              </a:rPr>
              <a:t>. </a:t>
            </a:r>
            <a:r>
              <a:rPr lang="en-US" dirty="0" err="1" smtClean="0">
                <a:latin typeface="+mn-lt"/>
              </a:rPr>
              <a:t>Dengan</a:t>
            </a:r>
            <a:r>
              <a:rPr lang="en-US" dirty="0" smtClean="0">
                <a:latin typeface="+mn-lt"/>
              </a:rPr>
              <a:t> </a:t>
            </a:r>
            <a:r>
              <a:rPr lang="en-US" dirty="0">
                <a:latin typeface="+mn-lt"/>
              </a:rPr>
              <a:t>kata lain, </a:t>
            </a:r>
            <a:r>
              <a:rPr lang="en-US" dirty="0" err="1">
                <a:latin typeface="+mn-lt"/>
              </a:rPr>
              <a:t>instrumen</a:t>
            </a:r>
            <a:r>
              <a:rPr lang="en-US" dirty="0">
                <a:latin typeface="+mn-lt"/>
              </a:rPr>
              <a:t> </a:t>
            </a:r>
            <a:r>
              <a:rPr lang="en-US" dirty="0" err="1">
                <a:latin typeface="+mn-lt"/>
              </a:rPr>
              <a:t>penelitian</a:t>
            </a:r>
            <a:r>
              <a:rPr lang="en-US" dirty="0">
                <a:latin typeface="+mn-lt"/>
              </a:rPr>
              <a:t> </a:t>
            </a:r>
            <a:r>
              <a:rPr lang="en-US" dirty="0" err="1">
                <a:latin typeface="+mn-lt"/>
              </a:rPr>
              <a:t>reliabel</a:t>
            </a:r>
            <a:r>
              <a:rPr lang="en-US" dirty="0">
                <a:latin typeface="+mn-lt"/>
              </a:rPr>
              <a:t>. </a:t>
            </a:r>
            <a:endParaRPr lang="id-ID" dirty="0">
              <a:latin typeface="+mn-lt"/>
            </a:endParaRPr>
          </a:p>
        </p:txBody>
      </p:sp>
    </p:spTree>
    <p:extLst>
      <p:ext uri="{BB962C8B-B14F-4D97-AF65-F5344CB8AC3E}">
        <p14:creationId xmlns:p14="http://schemas.microsoft.com/office/powerpoint/2010/main" val="432141770"/>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534400" cy="914400"/>
          </a:xfrm>
          <a:solidFill>
            <a:schemeClr val="accent1">
              <a:lumMod val="20000"/>
              <a:lumOff val="80000"/>
            </a:schemeClr>
          </a:solidFill>
        </p:spPr>
        <p:txBody>
          <a:bodyPr/>
          <a:lstStyle/>
          <a:p>
            <a:r>
              <a:rPr lang="id-ID" sz="2400" dirty="0"/>
              <a:t>Faktor-Faktor Yang Mempengaruhi Reliabilitas Instrumen</a:t>
            </a:r>
          </a:p>
        </p:txBody>
      </p:sp>
      <p:sp>
        <p:nvSpPr>
          <p:cNvPr id="3" name="Content Placeholder 2"/>
          <p:cNvSpPr>
            <a:spLocks noGrp="1"/>
          </p:cNvSpPr>
          <p:nvPr>
            <p:ph idx="1"/>
          </p:nvPr>
        </p:nvSpPr>
        <p:spPr>
          <a:xfrm>
            <a:off x="762000" y="1447800"/>
            <a:ext cx="7772400" cy="4800600"/>
          </a:xfrm>
          <a:solidFill>
            <a:schemeClr val="accent1">
              <a:lumMod val="20000"/>
              <a:lumOff val="80000"/>
            </a:schemeClr>
          </a:solidFill>
        </p:spPr>
        <p:txBody>
          <a:bodyPr/>
          <a:lstStyle/>
          <a:p>
            <a:pPr>
              <a:buClrTx/>
            </a:pPr>
            <a:r>
              <a:rPr lang="id-ID" sz="2400" dirty="0"/>
              <a:t>Panjang tes, semakin </a:t>
            </a:r>
            <a:r>
              <a:rPr lang="en-US" sz="2400" dirty="0" err="1" smtClean="0"/>
              <a:t>banyak</a:t>
            </a:r>
            <a:r>
              <a:rPr lang="en-US" sz="2400" dirty="0" smtClean="0"/>
              <a:t> </a:t>
            </a:r>
            <a:r>
              <a:rPr lang="en-US" sz="2400" dirty="0" err="1" smtClean="0"/>
              <a:t>variabel</a:t>
            </a:r>
            <a:r>
              <a:rPr lang="en-US" sz="2400" dirty="0" smtClean="0"/>
              <a:t> </a:t>
            </a:r>
            <a:r>
              <a:rPr lang="en-US" sz="2400" dirty="0" err="1" smtClean="0"/>
              <a:t>dan</a:t>
            </a:r>
            <a:r>
              <a:rPr lang="en-US" sz="2400" dirty="0" smtClean="0"/>
              <a:t> </a:t>
            </a:r>
            <a:r>
              <a:rPr lang="en-US" sz="2400" dirty="0" err="1" smtClean="0"/>
              <a:t>pertanyaan</a:t>
            </a:r>
            <a:r>
              <a:rPr lang="id-ID" sz="2400" dirty="0" smtClean="0"/>
              <a:t> </a:t>
            </a:r>
            <a:r>
              <a:rPr lang="en-US" sz="2400" dirty="0" smtClean="0"/>
              <a:t>yang</a:t>
            </a:r>
            <a:r>
              <a:rPr lang="id-ID" sz="2400" dirty="0" smtClean="0"/>
              <a:t> </a:t>
            </a:r>
            <a:r>
              <a:rPr lang="id-ID" sz="2400" dirty="0"/>
              <a:t>diukur.</a:t>
            </a:r>
          </a:p>
          <a:p>
            <a:pPr>
              <a:buClrTx/>
            </a:pPr>
            <a:r>
              <a:rPr lang="id-ID" sz="2400" dirty="0"/>
              <a:t>Penyebaran skor, koefisien reliabilitas secara langsung </a:t>
            </a:r>
            <a:r>
              <a:rPr lang="en-US" sz="2400" dirty="0" smtClean="0"/>
              <a:t> </a:t>
            </a:r>
            <a:r>
              <a:rPr lang="id-ID" sz="2400" dirty="0" smtClean="0"/>
              <a:t>dipengaruhi </a:t>
            </a:r>
            <a:r>
              <a:rPr lang="id-ID" sz="2400" dirty="0"/>
              <a:t>oleh bentuk sebaran skor dalam kelompok </a:t>
            </a:r>
            <a:r>
              <a:rPr lang="en-US" sz="2400" dirty="0" err="1" smtClean="0"/>
              <a:t>responden</a:t>
            </a:r>
            <a:r>
              <a:rPr lang="en-US" sz="2400" dirty="0" smtClean="0"/>
              <a:t> </a:t>
            </a:r>
            <a:r>
              <a:rPr lang="id-ID" sz="2400" dirty="0" smtClean="0"/>
              <a:t>yang </a:t>
            </a:r>
            <a:r>
              <a:rPr lang="id-ID" sz="2400" dirty="0"/>
              <a:t>di ukur. Semakin tinggi sebaran, semakin tinggi </a:t>
            </a:r>
            <a:r>
              <a:rPr lang="id-ID" sz="2400" dirty="0" smtClean="0"/>
              <a:t>estimasi</a:t>
            </a:r>
            <a:r>
              <a:rPr lang="en-US" sz="2400" dirty="0" smtClean="0"/>
              <a:t> </a:t>
            </a:r>
            <a:r>
              <a:rPr lang="id-ID" sz="2400" dirty="0" smtClean="0"/>
              <a:t>koefisien </a:t>
            </a:r>
            <a:r>
              <a:rPr lang="id-ID" sz="2400" dirty="0"/>
              <a:t>reliabel.</a:t>
            </a:r>
          </a:p>
          <a:p>
            <a:pPr>
              <a:buClrTx/>
            </a:pPr>
            <a:r>
              <a:rPr lang="id-ID" sz="2400" dirty="0"/>
              <a:t>Kesulitan tes, tes normatif yang terlalu mudah atau terlalu </a:t>
            </a:r>
            <a:r>
              <a:rPr lang="id-ID" sz="2400" dirty="0" smtClean="0"/>
              <a:t>sulit</a:t>
            </a:r>
            <a:r>
              <a:rPr lang="en-US" sz="2400" dirty="0" smtClean="0"/>
              <a:t> </a:t>
            </a:r>
            <a:r>
              <a:rPr lang="id-ID" sz="2400" dirty="0" smtClean="0"/>
              <a:t>untuk </a:t>
            </a:r>
            <a:r>
              <a:rPr lang="en-US" sz="2400" dirty="0" err="1" smtClean="0"/>
              <a:t>responden</a:t>
            </a:r>
            <a:r>
              <a:rPr lang="id-ID" sz="2400" dirty="0" smtClean="0"/>
              <a:t>, </a:t>
            </a:r>
            <a:r>
              <a:rPr lang="id-ID" sz="2400" dirty="0"/>
              <a:t>cenderung menghasilkan skor reliabilitas rendah.</a:t>
            </a:r>
          </a:p>
          <a:p>
            <a:pPr>
              <a:buClrTx/>
            </a:pPr>
            <a:r>
              <a:rPr lang="id-ID" sz="2400" dirty="0"/>
              <a:t>Objektifitas, yang dimaksud dengan objektif yaitu derajat </a:t>
            </a:r>
            <a:r>
              <a:rPr lang="id-ID" sz="2400" dirty="0" smtClean="0"/>
              <a:t>dimana</a:t>
            </a:r>
            <a:r>
              <a:rPr lang="en-US" sz="2400" dirty="0" smtClean="0"/>
              <a:t> </a:t>
            </a:r>
            <a:r>
              <a:rPr lang="en-US" sz="2400" dirty="0" err="1" smtClean="0"/>
              <a:t>responden</a:t>
            </a:r>
            <a:r>
              <a:rPr lang="id-ID" sz="2400" dirty="0" smtClean="0"/>
              <a:t> </a:t>
            </a:r>
            <a:r>
              <a:rPr lang="id-ID" sz="2400" dirty="0"/>
              <a:t>dengan kompetensi sama, mencapai hasil yang sama.</a:t>
            </a:r>
          </a:p>
        </p:txBody>
      </p:sp>
    </p:spTree>
    <p:extLst>
      <p:ext uri="{BB962C8B-B14F-4D97-AF65-F5344CB8AC3E}">
        <p14:creationId xmlns:p14="http://schemas.microsoft.com/office/powerpoint/2010/main" val="3240820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solidFill>
            <a:schemeClr val="bg2"/>
          </a:solidFill>
          <a:ln>
            <a:solidFill>
              <a:schemeClr val="accent1"/>
            </a:solidFill>
          </a:ln>
        </p:spPr>
        <p:txBody>
          <a:bodyPr>
            <a:noAutofit/>
          </a:bodyPr>
          <a:lstStyle/>
          <a:p>
            <a:r>
              <a:rPr lang="fi-FI" sz="3200" b="1" dirty="0"/>
              <a:t>Perumusan Masalah Dalam Penelitian Kuantitatif</a:t>
            </a:r>
            <a:endParaRPr lang="id-ID" sz="3200" dirty="0"/>
          </a:p>
        </p:txBody>
      </p:sp>
      <p:sp>
        <p:nvSpPr>
          <p:cNvPr id="3" name="Content Placeholder 2"/>
          <p:cNvSpPr>
            <a:spLocks noGrp="1"/>
          </p:cNvSpPr>
          <p:nvPr>
            <p:ph idx="1"/>
          </p:nvPr>
        </p:nvSpPr>
        <p:spPr>
          <a:xfrm>
            <a:off x="457200" y="1295400"/>
            <a:ext cx="8229600" cy="5257800"/>
          </a:xfrm>
          <a:solidFill>
            <a:schemeClr val="accent3">
              <a:lumMod val="20000"/>
              <a:lumOff val="80000"/>
            </a:schemeClr>
          </a:solidFill>
          <a:ln>
            <a:solidFill>
              <a:schemeClr val="accent1"/>
            </a:solidFill>
          </a:ln>
        </p:spPr>
        <p:txBody>
          <a:bodyPr>
            <a:noAutofit/>
          </a:bodyPr>
          <a:lstStyle/>
          <a:p>
            <a:pPr marL="0" indent="0">
              <a:buNone/>
            </a:pPr>
            <a:r>
              <a:rPr lang="id-ID" sz="2300" dirty="0"/>
              <a:t>Menurut Sugiyono (2007), bentuk masalah dapat </a:t>
            </a:r>
            <a:r>
              <a:rPr lang="id-ID" sz="2300" dirty="0" smtClean="0"/>
              <a:t>dikelompokkan </a:t>
            </a:r>
            <a:r>
              <a:rPr lang="id-ID" sz="2300" dirty="0"/>
              <a:t>atas tiga </a:t>
            </a:r>
            <a:r>
              <a:rPr lang="id-ID" sz="2300" dirty="0" smtClean="0"/>
              <a:t>kelompok</a:t>
            </a:r>
            <a:r>
              <a:rPr lang="en-US" sz="2300" dirty="0" smtClean="0"/>
              <a:t> </a:t>
            </a:r>
            <a:r>
              <a:rPr lang="id-ID" sz="2300" dirty="0" smtClean="0"/>
              <a:t>yaitu:</a:t>
            </a:r>
            <a:endParaRPr lang="en-US" sz="2300" dirty="0" smtClean="0"/>
          </a:p>
          <a:p>
            <a:pPr marL="514350" indent="-514350">
              <a:buFont typeface="+mj-lt"/>
              <a:buAutoNum type="arabicPeriod"/>
            </a:pPr>
            <a:r>
              <a:rPr lang="id-ID" sz="2300" dirty="0"/>
              <a:t>Rumusan masalah deskriptif adalah suatu rumusan masalah yang </a:t>
            </a:r>
            <a:r>
              <a:rPr lang="id-ID" sz="2300" dirty="0" smtClean="0"/>
              <a:t>berkenaan</a:t>
            </a:r>
            <a:r>
              <a:rPr lang="en-US" sz="2300" dirty="0" smtClean="0"/>
              <a:t> </a:t>
            </a:r>
            <a:r>
              <a:rPr lang="id-ID" sz="2300" dirty="0" smtClean="0"/>
              <a:t>dengan </a:t>
            </a:r>
            <a:r>
              <a:rPr lang="id-ID" sz="2300" dirty="0"/>
              <a:t>pertanyaan terhadap keberadaan variabel mandiri, baik hanya pada </a:t>
            </a:r>
            <a:r>
              <a:rPr lang="id-ID" sz="2300" dirty="0" smtClean="0"/>
              <a:t>satu</a:t>
            </a:r>
            <a:r>
              <a:rPr lang="en-US" sz="2300" dirty="0" smtClean="0"/>
              <a:t> </a:t>
            </a:r>
            <a:r>
              <a:rPr lang="id-ID" sz="2300" dirty="0" smtClean="0"/>
              <a:t>variabel </a:t>
            </a:r>
            <a:r>
              <a:rPr lang="id-ID" sz="2300" dirty="0"/>
              <a:t>atau lebih (variabel yang berdiri sendiri</a:t>
            </a:r>
            <a:r>
              <a:rPr lang="id-ID" sz="2300" dirty="0" smtClean="0"/>
              <a:t>).</a:t>
            </a:r>
            <a:endParaRPr lang="en-US" sz="2300" dirty="0" smtClean="0"/>
          </a:p>
          <a:p>
            <a:pPr marL="514350" indent="-514350">
              <a:buFont typeface="+mj-lt"/>
              <a:buAutoNum type="arabicPeriod"/>
            </a:pPr>
            <a:r>
              <a:rPr lang="id-ID" sz="2300" dirty="0"/>
              <a:t>Rumusan masdalah komperatif adalah rumusan masalah penelitian </a:t>
            </a:r>
            <a:r>
              <a:rPr lang="id-ID" sz="2300" dirty="0" smtClean="0"/>
              <a:t>yang</a:t>
            </a:r>
            <a:r>
              <a:rPr lang="en-US" sz="2300" dirty="0" smtClean="0"/>
              <a:t> </a:t>
            </a:r>
            <a:r>
              <a:rPr lang="id-ID" sz="2300" dirty="0" smtClean="0"/>
              <a:t>membenadingkan </a:t>
            </a:r>
            <a:r>
              <a:rPr lang="id-ID" sz="2300" dirty="0"/>
              <a:t>keberadaan satu variabel atau lebih pada dua atau </a:t>
            </a:r>
            <a:r>
              <a:rPr lang="id-ID" sz="2300" dirty="0" smtClean="0"/>
              <a:t>lebih</a:t>
            </a:r>
            <a:r>
              <a:rPr lang="en-US" sz="2300" dirty="0" smtClean="0"/>
              <a:t> </a:t>
            </a:r>
            <a:r>
              <a:rPr lang="sv-SE" sz="2300" dirty="0" smtClean="0"/>
              <a:t>sampel </a:t>
            </a:r>
            <a:r>
              <a:rPr lang="sv-SE" sz="2300" dirty="0"/>
              <a:t>yang berbeda, atau pada waktu yang berbeda</a:t>
            </a:r>
            <a:r>
              <a:rPr lang="sv-SE" sz="2300" dirty="0" smtClean="0"/>
              <a:t>.</a:t>
            </a:r>
          </a:p>
          <a:p>
            <a:pPr marL="514350" indent="-514350">
              <a:buFont typeface="+mj-lt"/>
              <a:buAutoNum type="arabicPeriod"/>
            </a:pPr>
            <a:r>
              <a:rPr lang="id-ID" sz="2300" dirty="0"/>
              <a:t>Rumusan masalah asosiatif adalah rumusan masalah penelitian yang </a:t>
            </a:r>
            <a:r>
              <a:rPr lang="id-ID" sz="2300" dirty="0" smtClean="0"/>
              <a:t>bersifat</a:t>
            </a:r>
            <a:r>
              <a:rPr lang="en-US" sz="2300" dirty="0" smtClean="0"/>
              <a:t> </a:t>
            </a:r>
            <a:r>
              <a:rPr lang="id-ID" sz="2300" dirty="0" smtClean="0"/>
              <a:t>menanyakan </a:t>
            </a:r>
            <a:r>
              <a:rPr lang="id-ID" sz="2300" dirty="0"/>
              <a:t>hubungan anatara dua variabel atau lebih. Terdapat tiga </a:t>
            </a:r>
            <a:r>
              <a:rPr lang="id-ID" sz="2300" dirty="0" smtClean="0"/>
              <a:t>hubungan</a:t>
            </a:r>
            <a:r>
              <a:rPr lang="en-US" sz="2300" dirty="0" smtClean="0"/>
              <a:t> </a:t>
            </a:r>
            <a:r>
              <a:rPr lang="id-ID" sz="2300" dirty="0" smtClean="0"/>
              <a:t>yaitu </a:t>
            </a:r>
            <a:r>
              <a:rPr lang="id-ID" sz="2300" dirty="0"/>
              <a:t>hubungan simetris, hubungan kausal dan hubungan interaktif atau </a:t>
            </a:r>
            <a:r>
              <a:rPr lang="id-ID" sz="2300" dirty="0" smtClean="0"/>
              <a:t>timbal</a:t>
            </a:r>
            <a:r>
              <a:rPr lang="en-US" sz="2300" dirty="0" smtClean="0"/>
              <a:t> </a:t>
            </a:r>
            <a:r>
              <a:rPr lang="id-ID" sz="2300" dirty="0" smtClean="0"/>
              <a:t>balik</a:t>
            </a:r>
            <a:r>
              <a:rPr lang="id-ID" sz="2300" dirty="0"/>
              <a:t>.</a:t>
            </a:r>
            <a:endParaRPr lang="id-ID" sz="2300" dirty="0"/>
          </a:p>
        </p:txBody>
      </p:sp>
    </p:spTree>
    <p:extLst>
      <p:ext uri="{BB962C8B-B14F-4D97-AF65-F5344CB8AC3E}">
        <p14:creationId xmlns:p14="http://schemas.microsoft.com/office/powerpoint/2010/main" val="3510191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33400" y="228600"/>
            <a:ext cx="7772400" cy="838200"/>
          </a:xfrm>
          <a:solidFill>
            <a:schemeClr val="accent2"/>
          </a:solidFill>
        </p:spPr>
        <p:txBody>
          <a:bodyPr>
            <a:normAutofit/>
          </a:bodyPr>
          <a:lstStyle/>
          <a:p>
            <a:pPr eaLnBrk="1" fontAlgn="auto" hangingPunct="1">
              <a:spcAft>
                <a:spcPts val="0"/>
              </a:spcAft>
              <a:defRPr/>
            </a:pPr>
            <a:r>
              <a:rPr lang="en-US" sz="3600" dirty="0">
                <a:solidFill>
                  <a:schemeClr val="tx2">
                    <a:satMod val="200000"/>
                  </a:schemeClr>
                </a:solidFill>
              </a:rPr>
              <a:t> </a:t>
            </a:r>
            <a:r>
              <a:rPr lang="en-US" sz="3600" dirty="0" smtClean="0">
                <a:solidFill>
                  <a:schemeClr val="tx2">
                    <a:satMod val="200000"/>
                  </a:schemeClr>
                </a:solidFill>
              </a:rPr>
              <a:t>VARIABEL PENELITIAN</a:t>
            </a:r>
            <a:endParaRPr lang="id-ID" sz="3600" dirty="0">
              <a:solidFill>
                <a:schemeClr val="tx2">
                  <a:satMod val="200000"/>
                </a:schemeClr>
              </a:solidFill>
            </a:endParaRPr>
          </a:p>
        </p:txBody>
      </p:sp>
      <p:sp>
        <p:nvSpPr>
          <p:cNvPr id="54275" name="Rectangle 3"/>
          <p:cNvSpPr>
            <a:spLocks noGrp="1" noChangeArrowheads="1"/>
          </p:cNvSpPr>
          <p:nvPr>
            <p:ph idx="1"/>
          </p:nvPr>
        </p:nvSpPr>
        <p:spPr>
          <a:xfrm>
            <a:off x="838200" y="1600200"/>
            <a:ext cx="7924800" cy="4730750"/>
          </a:xfrm>
          <a:solidFill>
            <a:schemeClr val="bg2">
              <a:lumMod val="90000"/>
            </a:schemeClr>
          </a:solidFill>
        </p:spPr>
        <p:txBody>
          <a:bodyPr>
            <a:normAutofit/>
          </a:bodyPr>
          <a:lstStyle/>
          <a:p>
            <a:pPr eaLnBrk="1" hangingPunct="1">
              <a:buFont typeface="Wingdings" pitchFamily="2" charset="2"/>
              <a:buNone/>
            </a:pPr>
            <a:r>
              <a:rPr lang="id-ID" altLang="id-ID" dirty="0" smtClean="0"/>
              <a:t>Macam</a:t>
            </a:r>
            <a:r>
              <a:rPr lang="en-US" altLang="id-ID" dirty="0" smtClean="0"/>
              <a:t>-</a:t>
            </a:r>
            <a:r>
              <a:rPr lang="en-US" altLang="id-ID" dirty="0" err="1" smtClean="0"/>
              <a:t>macam</a:t>
            </a:r>
            <a:r>
              <a:rPr lang="id-ID" altLang="id-ID" dirty="0" smtClean="0"/>
              <a:t> Variabel</a:t>
            </a:r>
            <a:r>
              <a:rPr lang="en-US" altLang="id-ID" dirty="0" smtClean="0"/>
              <a:t>:</a:t>
            </a:r>
            <a:endParaRPr lang="id-ID" altLang="id-ID" dirty="0" smtClean="0"/>
          </a:p>
          <a:p>
            <a:pPr marL="914400" lvl="1" indent="-457200">
              <a:buFont typeface="Wingdings" panose="05000000000000000000" pitchFamily="2" charset="2"/>
              <a:buChar char="§"/>
            </a:pPr>
            <a:r>
              <a:rPr lang="en-US" altLang="id-ID" sz="3200" dirty="0" smtClean="0"/>
              <a:t>V</a:t>
            </a:r>
            <a:r>
              <a:rPr lang="id-ID" altLang="id-ID" sz="3200" dirty="0" smtClean="0"/>
              <a:t>ariabel </a:t>
            </a:r>
            <a:r>
              <a:rPr lang="id-ID" sz="3200" dirty="0"/>
              <a:t>Variabel </a:t>
            </a:r>
            <a:r>
              <a:rPr lang="id-ID" sz="3200" i="1" dirty="0" smtClean="0"/>
              <a:t>Independen</a:t>
            </a:r>
            <a:r>
              <a:rPr lang="en-US" sz="3200" i="1" dirty="0" smtClean="0"/>
              <a:t>t</a:t>
            </a:r>
            <a:r>
              <a:rPr lang="id-ID" sz="3200" dirty="0" smtClean="0"/>
              <a:t> </a:t>
            </a:r>
            <a:r>
              <a:rPr lang="id-ID" sz="3200" dirty="0"/>
              <a:t>dan </a:t>
            </a:r>
            <a:r>
              <a:rPr lang="id-ID" sz="3200" i="1" dirty="0" smtClean="0"/>
              <a:t>Dependen</a:t>
            </a:r>
            <a:r>
              <a:rPr lang="en-US" sz="3200" i="1" dirty="0" smtClean="0"/>
              <a:t>t</a:t>
            </a:r>
            <a:endParaRPr lang="id-ID" altLang="id-ID" sz="3200" i="1" dirty="0" smtClean="0"/>
          </a:p>
          <a:p>
            <a:pPr marL="914400" lvl="1" indent="-457200">
              <a:buFont typeface="Wingdings" panose="05000000000000000000" pitchFamily="2" charset="2"/>
              <a:buChar char="§"/>
            </a:pPr>
            <a:r>
              <a:rPr lang="id-ID" sz="3200" dirty="0" smtClean="0"/>
              <a:t>Variabel Moderating</a:t>
            </a:r>
            <a:endParaRPr lang="en-US" sz="3200" i="1" dirty="0" smtClean="0"/>
          </a:p>
          <a:p>
            <a:pPr marL="914400" lvl="1" indent="-457200">
              <a:buFont typeface="Wingdings" panose="05000000000000000000" pitchFamily="2" charset="2"/>
              <a:buChar char="§"/>
            </a:pPr>
            <a:r>
              <a:rPr lang="id-ID" altLang="id-ID" sz="3200" dirty="0" smtClean="0"/>
              <a:t>Variabel</a:t>
            </a:r>
            <a:r>
              <a:rPr lang="en-US" altLang="id-ID" sz="3200" dirty="0" smtClean="0"/>
              <a:t> </a:t>
            </a:r>
            <a:r>
              <a:rPr lang="id-ID" sz="3200" i="1" dirty="0" smtClean="0"/>
              <a:t>intervening/m</a:t>
            </a:r>
            <a:r>
              <a:rPr lang="en-US" sz="3200" i="1" dirty="0"/>
              <a:t>e</a:t>
            </a:r>
            <a:r>
              <a:rPr lang="id-ID" sz="3200" i="1" dirty="0" smtClean="0"/>
              <a:t>d</a:t>
            </a:r>
            <a:r>
              <a:rPr lang="en-US" sz="3200" i="1" dirty="0" err="1" smtClean="0"/>
              <a:t>ia</a:t>
            </a:r>
            <a:r>
              <a:rPr lang="id-ID" sz="3200" i="1" dirty="0" smtClean="0"/>
              <a:t>ting</a:t>
            </a:r>
            <a:endParaRPr lang="en-US" sz="3200" i="1" dirty="0" smtClean="0"/>
          </a:p>
          <a:p>
            <a:pPr marL="914400" lvl="1" indent="-457200">
              <a:buFont typeface="Wingdings" panose="05000000000000000000" pitchFamily="2" charset="2"/>
              <a:buChar char="§"/>
            </a:pPr>
            <a:r>
              <a:rPr lang="id-ID" altLang="id-ID" sz="3200" noProof="1" smtClean="0"/>
              <a:t>Variabel laten </a:t>
            </a:r>
            <a:r>
              <a:rPr lang="en-US" altLang="id-ID" sz="3200" dirty="0" err="1" smtClean="0"/>
              <a:t>dan</a:t>
            </a:r>
            <a:r>
              <a:rPr lang="en-US" altLang="id-ID" sz="3200" dirty="0" smtClean="0"/>
              <a:t> manifest</a:t>
            </a:r>
          </a:p>
          <a:p>
            <a:pPr marL="914400" lvl="1" indent="-457200" eaLnBrk="1" hangingPunct="1">
              <a:buFont typeface="Wingdings" panose="05000000000000000000" pitchFamily="2" charset="2"/>
              <a:buChar char="§"/>
            </a:pPr>
            <a:r>
              <a:rPr lang="id-ID" altLang="id-ID" sz="3200" dirty="0" smtClean="0"/>
              <a:t>Variabel</a:t>
            </a:r>
            <a:r>
              <a:rPr lang="en-US" altLang="id-ID" sz="3200" dirty="0" smtClean="0"/>
              <a:t> </a:t>
            </a:r>
            <a:r>
              <a:rPr lang="id-ID" altLang="id-ID" sz="3200" dirty="0" smtClean="0"/>
              <a:t>endogen</a:t>
            </a:r>
            <a:r>
              <a:rPr lang="en-US" altLang="id-ID" sz="3200" dirty="0" smtClean="0"/>
              <a:t> </a:t>
            </a:r>
            <a:r>
              <a:rPr lang="id-ID" altLang="id-ID" sz="3200" dirty="0" smtClean="0"/>
              <a:t>dan eksogen</a:t>
            </a:r>
          </a:p>
          <a:p>
            <a:pPr lvl="1" eaLnBrk="1" hangingPunct="1"/>
            <a:endParaRPr lang="id-ID" altLang="id-ID" sz="3200" dirty="0" smtClean="0"/>
          </a:p>
        </p:txBody>
      </p:sp>
      <p:sp>
        <p:nvSpPr>
          <p:cNvPr id="52228"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81D01564-733B-471F-86E3-D2E5F0656D67}" type="slidenum">
              <a:rPr lang="en-US" smtClean="0"/>
              <a:pPr fontAlgn="base">
                <a:spcBef>
                  <a:spcPct val="0"/>
                </a:spcBef>
                <a:spcAft>
                  <a:spcPct val="0"/>
                </a:spcAft>
                <a:defRPr/>
              </a:pPr>
              <a:t>6</a:t>
            </a:fld>
            <a:endParaRPr lang="en-US" smtClean="0"/>
          </a:p>
        </p:txBody>
      </p:sp>
    </p:spTree>
    <p:extLst>
      <p:ext uri="{BB962C8B-B14F-4D97-AF65-F5344CB8AC3E}">
        <p14:creationId xmlns:p14="http://schemas.microsoft.com/office/powerpoint/2010/main" val="4205656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diamond(in)">
                                      <p:cBhvr>
                                        <p:cTn id="7" dur="2000"/>
                                        <p:tgtEl>
                                          <p:spTgt spid="54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4275">
                                            <p:bg/>
                                          </p:spTgt>
                                        </p:tgtEl>
                                        <p:attrNameLst>
                                          <p:attrName>style.visibility</p:attrName>
                                        </p:attrNameLst>
                                      </p:cBhvr>
                                      <p:to>
                                        <p:strVal val="visible"/>
                                      </p:to>
                                    </p:set>
                                    <p:anim calcmode="lin" valueType="num">
                                      <p:cBhvr additive="base">
                                        <p:cTn id="12" dur="500" fill="hold"/>
                                        <p:tgtEl>
                                          <p:spTgt spid="54275">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54275">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4275">
                                            <p:txEl>
                                              <p:pRg st="0" end="0"/>
                                            </p:txEl>
                                          </p:spTgt>
                                        </p:tgtEl>
                                        <p:attrNameLst>
                                          <p:attrName>style.visibility</p:attrName>
                                        </p:attrNameLst>
                                      </p:cBhvr>
                                      <p:to>
                                        <p:strVal val="visible"/>
                                      </p:to>
                                    </p:set>
                                    <p:anim calcmode="lin" valueType="num">
                                      <p:cBhvr additive="base">
                                        <p:cTn id="18" dur="500" fill="hold"/>
                                        <p:tgtEl>
                                          <p:spTgt spid="54275">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4275">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54275">
                                            <p:txEl>
                                              <p:pRg st="1" end="1"/>
                                            </p:txEl>
                                          </p:spTgt>
                                        </p:tgtEl>
                                        <p:attrNameLst>
                                          <p:attrName>style.visibility</p:attrName>
                                        </p:attrNameLst>
                                      </p:cBhvr>
                                      <p:to>
                                        <p:strVal val="visible"/>
                                      </p:to>
                                    </p:set>
                                    <p:anim calcmode="lin" valueType="num">
                                      <p:cBhvr additive="base">
                                        <p:cTn id="22" dur="500" fill="hold"/>
                                        <p:tgtEl>
                                          <p:spTgt spid="54275">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54275">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54275">
                                            <p:txEl>
                                              <p:pRg st="2" end="2"/>
                                            </p:txEl>
                                          </p:spTgt>
                                        </p:tgtEl>
                                        <p:attrNameLst>
                                          <p:attrName>style.visibility</p:attrName>
                                        </p:attrNameLst>
                                      </p:cBhvr>
                                      <p:to>
                                        <p:strVal val="visible"/>
                                      </p:to>
                                    </p:set>
                                    <p:anim calcmode="lin" valueType="num">
                                      <p:cBhvr additive="base">
                                        <p:cTn id="26" dur="500" fill="hold"/>
                                        <p:tgtEl>
                                          <p:spTgt spid="5427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4275">
                                            <p:txEl>
                                              <p:pRg st="2" end="2"/>
                                            </p:txEl>
                                          </p:spTgt>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54275">
                                            <p:txEl>
                                              <p:pRg st="3" end="3"/>
                                            </p:txEl>
                                          </p:spTgt>
                                        </p:tgtEl>
                                        <p:attrNameLst>
                                          <p:attrName>style.visibility</p:attrName>
                                        </p:attrNameLst>
                                      </p:cBhvr>
                                      <p:to>
                                        <p:strVal val="visible"/>
                                      </p:to>
                                    </p:set>
                                    <p:anim calcmode="lin" valueType="num">
                                      <p:cBhvr additive="base">
                                        <p:cTn id="30" dur="500" fill="hold"/>
                                        <p:tgtEl>
                                          <p:spTgt spid="5427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4275">
                                            <p:txEl>
                                              <p:pRg st="3" end="3"/>
                                            </p:txEl>
                                          </p:spTgt>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54275">
                                            <p:txEl>
                                              <p:pRg st="4" end="4"/>
                                            </p:txEl>
                                          </p:spTgt>
                                        </p:tgtEl>
                                        <p:attrNameLst>
                                          <p:attrName>style.visibility</p:attrName>
                                        </p:attrNameLst>
                                      </p:cBhvr>
                                      <p:to>
                                        <p:strVal val="visible"/>
                                      </p:to>
                                    </p:set>
                                    <p:anim calcmode="lin" valueType="num">
                                      <p:cBhvr additive="base">
                                        <p:cTn id="34" dur="500" fill="hold"/>
                                        <p:tgtEl>
                                          <p:spTgt spid="54275">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54275">
                                            <p:txEl>
                                              <p:pRg st="4" end="4"/>
                                            </p:txEl>
                                          </p:spTgt>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54275">
                                            <p:txEl>
                                              <p:pRg st="5" end="5"/>
                                            </p:txEl>
                                          </p:spTgt>
                                        </p:tgtEl>
                                        <p:attrNameLst>
                                          <p:attrName>style.visibility</p:attrName>
                                        </p:attrNameLst>
                                      </p:cBhvr>
                                      <p:to>
                                        <p:strVal val="visible"/>
                                      </p:to>
                                    </p:set>
                                    <p:anim calcmode="lin" valueType="num">
                                      <p:cBhvr additive="base">
                                        <p:cTn id="38" dur="500" fill="hold"/>
                                        <p:tgtEl>
                                          <p:spTgt spid="54275">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427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nimBg="1"/>
      <p:bldP spid="54275"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33400" y="228600"/>
            <a:ext cx="8153400" cy="838200"/>
          </a:xfrm>
          <a:solidFill>
            <a:schemeClr val="accent3">
              <a:lumMod val="60000"/>
              <a:lumOff val="40000"/>
            </a:schemeClr>
          </a:solidFill>
        </p:spPr>
        <p:txBody>
          <a:bodyPr>
            <a:normAutofit/>
          </a:bodyPr>
          <a:lstStyle/>
          <a:p>
            <a:pPr>
              <a:defRPr/>
            </a:pPr>
            <a:r>
              <a:rPr lang="en-US" sz="3600" b="1" dirty="0">
                <a:solidFill>
                  <a:schemeClr val="tx2">
                    <a:satMod val="200000"/>
                  </a:schemeClr>
                </a:solidFill>
              </a:rPr>
              <a:t> </a:t>
            </a:r>
            <a:r>
              <a:rPr lang="en-US" altLang="id-ID" sz="3600" b="1" dirty="0"/>
              <a:t>V</a:t>
            </a:r>
            <a:r>
              <a:rPr lang="id-ID" altLang="id-ID" sz="3600" b="1" dirty="0"/>
              <a:t>ariabel </a:t>
            </a:r>
            <a:r>
              <a:rPr lang="id-ID" sz="3600" b="1" i="1" dirty="0" smtClean="0"/>
              <a:t>Independen</a:t>
            </a:r>
            <a:r>
              <a:rPr lang="en-US" sz="3600" b="1" i="1" dirty="0"/>
              <a:t>t</a:t>
            </a:r>
            <a:r>
              <a:rPr lang="id-ID" sz="3600" b="1" dirty="0"/>
              <a:t> dan </a:t>
            </a:r>
            <a:r>
              <a:rPr lang="id-ID" sz="3600" b="1" i="1" dirty="0"/>
              <a:t>Dependen</a:t>
            </a:r>
            <a:r>
              <a:rPr lang="en-US" sz="3600" b="1" i="1" dirty="0" smtClean="0"/>
              <a:t>t</a:t>
            </a:r>
            <a:endParaRPr lang="id-ID" sz="3600" b="1" dirty="0">
              <a:solidFill>
                <a:schemeClr val="tx2">
                  <a:satMod val="200000"/>
                </a:schemeClr>
              </a:solidFill>
            </a:endParaRPr>
          </a:p>
        </p:txBody>
      </p:sp>
      <p:sp>
        <p:nvSpPr>
          <p:cNvPr id="54275" name="Rectangle 3"/>
          <p:cNvSpPr>
            <a:spLocks noGrp="1" noChangeArrowheads="1"/>
          </p:cNvSpPr>
          <p:nvPr>
            <p:ph idx="1"/>
          </p:nvPr>
        </p:nvSpPr>
        <p:spPr>
          <a:xfrm>
            <a:off x="609600" y="1981200"/>
            <a:ext cx="7924800" cy="3352800"/>
          </a:xfrm>
          <a:solidFill>
            <a:schemeClr val="bg2">
              <a:lumMod val="90000"/>
            </a:schemeClr>
          </a:solidFill>
        </p:spPr>
        <p:txBody>
          <a:bodyPr>
            <a:normAutofit/>
          </a:bodyPr>
          <a:lstStyle/>
          <a:p>
            <a:pPr marL="0" indent="0">
              <a:buNone/>
            </a:pPr>
            <a:r>
              <a:rPr lang="en-US" sz="2400" dirty="0" smtClean="0"/>
              <a:t>V</a:t>
            </a:r>
            <a:r>
              <a:rPr lang="id-ID" sz="2400" dirty="0" smtClean="0"/>
              <a:t>ariabel </a:t>
            </a:r>
            <a:r>
              <a:rPr lang="id-ID" sz="2400" dirty="0"/>
              <a:t>Independen (</a:t>
            </a:r>
            <a:r>
              <a:rPr lang="id-ID" sz="2400" i="1" dirty="0"/>
              <a:t>independent variable</a:t>
            </a:r>
            <a:r>
              <a:rPr lang="id-ID" sz="2400" dirty="0"/>
              <a:t>)atau juga disebut </a:t>
            </a:r>
            <a:r>
              <a:rPr lang="id-ID" sz="2400" b="1" dirty="0" smtClean="0">
                <a:solidFill>
                  <a:srgbClr val="C00000"/>
                </a:solidFill>
              </a:rPr>
              <a:t>variabel</a:t>
            </a:r>
            <a:r>
              <a:rPr lang="en-US" sz="2400" b="1" dirty="0" smtClean="0">
                <a:solidFill>
                  <a:srgbClr val="C00000"/>
                </a:solidFill>
              </a:rPr>
              <a:t> </a:t>
            </a:r>
            <a:r>
              <a:rPr lang="id-ID" sz="2400" b="1" dirty="0" smtClean="0">
                <a:solidFill>
                  <a:srgbClr val="C00000"/>
                </a:solidFill>
              </a:rPr>
              <a:t>bebas</a:t>
            </a:r>
            <a:r>
              <a:rPr lang="id-ID" sz="2400" dirty="0"/>
              <a:t>, treatment variable, manipulated variable, antecedent variable, </a:t>
            </a:r>
            <a:r>
              <a:rPr lang="id-ID" sz="2400" dirty="0" smtClean="0"/>
              <a:t>dan</a:t>
            </a:r>
            <a:r>
              <a:rPr lang="en-US" sz="2400" dirty="0" smtClean="0"/>
              <a:t> </a:t>
            </a:r>
            <a:r>
              <a:rPr lang="id-ID" sz="2400" dirty="0" smtClean="0"/>
              <a:t>predictor </a:t>
            </a:r>
            <a:r>
              <a:rPr lang="id-ID" sz="2400" dirty="0"/>
              <a:t>variable merupakan </a:t>
            </a:r>
            <a:r>
              <a:rPr lang="id-ID" sz="2400" b="1" dirty="0">
                <a:solidFill>
                  <a:srgbClr val="C00000"/>
                </a:solidFill>
              </a:rPr>
              <a:t>variabel yang mempengaruhi </a:t>
            </a:r>
            <a:r>
              <a:rPr lang="id-ID" sz="2400" dirty="0"/>
              <a:t>atau </a:t>
            </a:r>
            <a:r>
              <a:rPr lang="id-ID" sz="2400" dirty="0" smtClean="0"/>
              <a:t>menjadi</a:t>
            </a:r>
            <a:r>
              <a:rPr lang="en-US" sz="2400" dirty="0" smtClean="0"/>
              <a:t> </a:t>
            </a:r>
            <a:r>
              <a:rPr lang="id-ID" sz="2400" dirty="0" smtClean="0"/>
              <a:t>penyebab </a:t>
            </a:r>
            <a:r>
              <a:rPr lang="id-ID" sz="2400" b="1" dirty="0">
                <a:solidFill>
                  <a:srgbClr val="C00000"/>
                </a:solidFill>
              </a:rPr>
              <a:t>berubah atau timbulnya variabel dependen (terikat)</a:t>
            </a:r>
            <a:r>
              <a:rPr lang="id-ID" sz="2400" dirty="0"/>
              <a:t>. Sedangkanvariabel dependen (</a:t>
            </a:r>
            <a:r>
              <a:rPr lang="id-ID" sz="2400" i="1" dirty="0"/>
              <a:t>dependent variable</a:t>
            </a:r>
            <a:r>
              <a:rPr lang="id-ID" sz="2400" dirty="0"/>
              <a:t>) itu sendiri adalah variabel </a:t>
            </a:r>
            <a:r>
              <a:rPr lang="id-ID" sz="2400" dirty="0" smtClean="0"/>
              <a:t>yang</a:t>
            </a:r>
            <a:r>
              <a:rPr lang="en-US" sz="2400" dirty="0" smtClean="0"/>
              <a:t> </a:t>
            </a:r>
            <a:r>
              <a:rPr lang="id-ID" sz="2400" dirty="0" smtClean="0"/>
              <a:t>dipengaruhi </a:t>
            </a:r>
            <a:r>
              <a:rPr lang="id-ID" sz="2400" dirty="0"/>
              <a:t>atau yang menjadi </a:t>
            </a:r>
            <a:r>
              <a:rPr lang="id-ID" sz="2400" dirty="0" smtClean="0"/>
              <a:t>akibat</a:t>
            </a:r>
            <a:r>
              <a:rPr lang="en-US" sz="2400" dirty="0" smtClean="0"/>
              <a:t> </a:t>
            </a:r>
            <a:r>
              <a:rPr lang="id-ID" sz="2400" dirty="0" smtClean="0"/>
              <a:t>dari </a:t>
            </a:r>
            <a:r>
              <a:rPr lang="id-ID" sz="2400" dirty="0"/>
              <a:t>variabel independen.</a:t>
            </a:r>
            <a:endParaRPr lang="id-ID" altLang="id-ID" sz="7200" dirty="0" smtClean="0"/>
          </a:p>
        </p:txBody>
      </p:sp>
      <p:sp>
        <p:nvSpPr>
          <p:cNvPr id="52228"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81D01564-733B-471F-86E3-D2E5F0656D67}" type="slidenum">
              <a:rPr lang="en-US" smtClean="0"/>
              <a:pPr fontAlgn="base">
                <a:spcBef>
                  <a:spcPct val="0"/>
                </a:spcBef>
                <a:spcAft>
                  <a:spcPct val="0"/>
                </a:spcAft>
                <a:defRPr/>
              </a:pPr>
              <a:t>7</a:t>
            </a:fld>
            <a:endParaRPr lang="en-US" smtClean="0"/>
          </a:p>
        </p:txBody>
      </p:sp>
    </p:spTree>
    <p:extLst>
      <p:ext uri="{BB962C8B-B14F-4D97-AF65-F5344CB8AC3E}">
        <p14:creationId xmlns:p14="http://schemas.microsoft.com/office/powerpoint/2010/main" val="26150187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diamond(in)">
                                      <p:cBhvr>
                                        <p:cTn id="7" dur="2000"/>
                                        <p:tgtEl>
                                          <p:spTgt spid="54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4275">
                                            <p:bg/>
                                          </p:spTgt>
                                        </p:tgtEl>
                                        <p:attrNameLst>
                                          <p:attrName>style.visibility</p:attrName>
                                        </p:attrNameLst>
                                      </p:cBhvr>
                                      <p:to>
                                        <p:strVal val="visible"/>
                                      </p:to>
                                    </p:set>
                                    <p:anim calcmode="lin" valueType="num">
                                      <p:cBhvr additive="base">
                                        <p:cTn id="12" dur="500" fill="hold"/>
                                        <p:tgtEl>
                                          <p:spTgt spid="54275">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54275">
                                            <p:bg/>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nimBg="1"/>
      <p:bldP spid="54275"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88" name="Slide Number Placeholder 20"/>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CCB9F8B2-8A95-4C4B-90CD-5D46C1948DFD}" type="slidenum">
              <a:rPr lang="en-US" smtClean="0"/>
              <a:pPr fontAlgn="base">
                <a:spcBef>
                  <a:spcPct val="0"/>
                </a:spcBef>
                <a:spcAft>
                  <a:spcPct val="0"/>
                </a:spcAft>
                <a:defRPr/>
              </a:pPr>
              <a:t>8</a:t>
            </a:fld>
            <a:endParaRPr lang="en-US" smtClean="0"/>
          </a:p>
        </p:txBody>
      </p:sp>
      <p:sp>
        <p:nvSpPr>
          <p:cNvPr id="35" name="Text Box 26"/>
          <p:cNvSpPr txBox="1">
            <a:spLocks noChangeArrowheads="1"/>
          </p:cNvSpPr>
          <p:nvPr/>
        </p:nvSpPr>
        <p:spPr bwMode="auto">
          <a:xfrm>
            <a:off x="695632" y="641556"/>
            <a:ext cx="7620000" cy="646112"/>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id-ID" b="1" dirty="0">
                <a:solidFill>
                  <a:srgbClr val="990000"/>
                </a:solidFill>
              </a:rPr>
              <a:t>HUBUNGAN ANTARA VARIABEL BEBAS DENGAN VARIABEL</a:t>
            </a:r>
          </a:p>
          <a:p>
            <a:pPr algn="ctr" eaLnBrk="1" hangingPunct="1"/>
            <a:r>
              <a:rPr lang="en-US" altLang="id-ID" b="1" dirty="0" smtClean="0">
                <a:solidFill>
                  <a:srgbClr val="990000"/>
                </a:solidFill>
              </a:rPr>
              <a:t>TERIKAT </a:t>
            </a:r>
            <a:r>
              <a:rPr lang="en-US" altLang="id-ID" b="1" dirty="0">
                <a:solidFill>
                  <a:srgbClr val="990000"/>
                </a:solidFill>
              </a:rPr>
              <a:t>PADA </a:t>
            </a:r>
            <a:r>
              <a:rPr lang="en-US" altLang="id-ID" b="1" dirty="0" smtClean="0">
                <a:solidFill>
                  <a:srgbClr val="990000"/>
                </a:solidFill>
              </a:rPr>
              <a:t>BIDANG KOMPUTER</a:t>
            </a:r>
            <a:endParaRPr lang="id-ID" altLang="id-ID" b="1" dirty="0">
              <a:solidFill>
                <a:srgbClr val="990000"/>
              </a:solidFill>
            </a:endParaRPr>
          </a:p>
        </p:txBody>
      </p:sp>
      <p:sp>
        <p:nvSpPr>
          <p:cNvPr id="48" name="Rounded Rectangle 47"/>
          <p:cNvSpPr/>
          <p:nvPr/>
        </p:nvSpPr>
        <p:spPr bwMode="auto">
          <a:xfrm>
            <a:off x="708025" y="1520033"/>
            <a:ext cx="7572375" cy="4800600"/>
          </a:xfrm>
          <a:prstGeom prst="roundRect">
            <a:avLst>
              <a:gd name="adj" fmla="val 0"/>
            </a:avLst>
          </a:prstGeom>
          <a:noFill/>
          <a:ln w="63500" cmpd="thickThi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3254" name="Group 58"/>
          <p:cNvGrpSpPr>
            <a:grpSpLocks/>
          </p:cNvGrpSpPr>
          <p:nvPr/>
        </p:nvGrpSpPr>
        <p:grpSpPr bwMode="auto">
          <a:xfrm>
            <a:off x="1143892" y="1520033"/>
            <a:ext cx="6653907" cy="4702433"/>
            <a:chOff x="1144461" y="1638300"/>
            <a:chExt cx="6652903" cy="4702433"/>
          </a:xfrm>
        </p:grpSpPr>
        <p:sp>
          <p:nvSpPr>
            <p:cNvPr id="57" name="TextBox 56"/>
            <p:cNvSpPr txBox="1"/>
            <p:nvPr/>
          </p:nvSpPr>
          <p:spPr>
            <a:xfrm>
              <a:off x="5270446" y="1654137"/>
              <a:ext cx="2526918" cy="646331"/>
            </a:xfrm>
            <a:prstGeom prst="rect">
              <a:avLst/>
            </a:prstGeom>
            <a:noFill/>
          </p:spPr>
          <p:txBody>
            <a:bodyPr>
              <a:spAutoFit/>
            </a:bodyPr>
            <a:lstStyle/>
            <a:p>
              <a:pPr algn="ctr">
                <a:defRPr/>
              </a:pPr>
              <a:r>
                <a:rPr lang="en-US" b="1" dirty="0">
                  <a:latin typeface="+mn-lt"/>
                </a:rPr>
                <a:t>VARIABEL </a:t>
              </a:r>
              <a:r>
                <a:rPr lang="en-US" b="1" dirty="0" smtClean="0">
                  <a:latin typeface="+mn-lt"/>
                </a:rPr>
                <a:t>TERIKAT (</a:t>
              </a:r>
              <a:r>
                <a:rPr lang="id-ID" i="1" dirty="0"/>
                <a:t>Dependen</a:t>
              </a:r>
              <a:r>
                <a:rPr lang="en-US" i="1" dirty="0" smtClean="0"/>
                <a:t>t)</a:t>
              </a:r>
              <a:endParaRPr lang="id-ID" b="1" baseline="30000" dirty="0">
                <a:latin typeface="+mn-lt"/>
              </a:endParaRPr>
            </a:p>
          </p:txBody>
        </p:sp>
        <p:sp>
          <p:nvSpPr>
            <p:cNvPr id="53" name="TextBox 52"/>
            <p:cNvSpPr txBox="1"/>
            <p:nvPr/>
          </p:nvSpPr>
          <p:spPr>
            <a:xfrm>
              <a:off x="1144461" y="1638300"/>
              <a:ext cx="2526918" cy="646331"/>
            </a:xfrm>
            <a:prstGeom prst="rect">
              <a:avLst/>
            </a:prstGeom>
            <a:noFill/>
          </p:spPr>
          <p:txBody>
            <a:bodyPr>
              <a:spAutoFit/>
            </a:bodyPr>
            <a:lstStyle/>
            <a:p>
              <a:pPr algn="ctr">
                <a:defRPr/>
              </a:pPr>
              <a:r>
                <a:rPr lang="en-US" b="1" dirty="0">
                  <a:latin typeface="+mn-lt"/>
                </a:rPr>
                <a:t>VARIABEL </a:t>
              </a:r>
              <a:r>
                <a:rPr lang="en-US" b="1" dirty="0" smtClean="0">
                  <a:latin typeface="+mn-lt"/>
                </a:rPr>
                <a:t>BEBAS (</a:t>
              </a:r>
              <a:r>
                <a:rPr lang="id-ID" dirty="0" smtClean="0"/>
                <a:t>Independen</a:t>
              </a:r>
              <a:r>
                <a:rPr lang="en-US" dirty="0" smtClean="0"/>
                <a:t>)</a:t>
              </a:r>
              <a:endParaRPr lang="id-ID" b="1" baseline="30000" dirty="0">
                <a:latin typeface="+mn-lt"/>
              </a:endParaRPr>
            </a:p>
          </p:txBody>
        </p:sp>
        <p:grpSp>
          <p:nvGrpSpPr>
            <p:cNvPr id="53257" name="Group 49"/>
            <p:cNvGrpSpPr>
              <a:grpSpLocks/>
            </p:cNvGrpSpPr>
            <p:nvPr/>
          </p:nvGrpSpPr>
          <p:grpSpPr bwMode="auto">
            <a:xfrm>
              <a:off x="1253490" y="2773679"/>
              <a:ext cx="6473190" cy="3567054"/>
              <a:chOff x="674370" y="2057399"/>
              <a:chExt cx="6473190" cy="3567054"/>
            </a:xfrm>
          </p:grpSpPr>
          <p:sp>
            <p:nvSpPr>
              <p:cNvPr id="37" name="Line 23"/>
              <p:cNvSpPr>
                <a:spLocks noChangeShapeType="1"/>
              </p:cNvSpPr>
              <p:nvPr/>
            </p:nvSpPr>
            <p:spPr bwMode="auto">
              <a:xfrm>
                <a:off x="2972323" y="2568258"/>
                <a:ext cx="1828524" cy="1089025"/>
              </a:xfrm>
              <a:prstGeom prst="line">
                <a:avLst/>
              </a:prstGeom>
              <a:ln w="38100">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fontAlgn="auto">
                  <a:spcBef>
                    <a:spcPts val="0"/>
                  </a:spcBef>
                  <a:spcAft>
                    <a:spcPts val="0"/>
                  </a:spcAft>
                  <a:defRPr/>
                </a:pPr>
                <a:endParaRPr lang="en-US" dirty="0">
                  <a:solidFill>
                    <a:schemeClr val="bg1"/>
                  </a:solidFill>
                </a:endParaRPr>
              </a:p>
            </p:txBody>
          </p:sp>
          <p:sp>
            <p:nvSpPr>
              <p:cNvPr id="40" name="Text Box 6"/>
              <p:cNvSpPr txBox="1">
                <a:spLocks noChangeArrowheads="1"/>
              </p:cNvSpPr>
              <p:nvPr/>
            </p:nvSpPr>
            <p:spPr bwMode="auto">
              <a:xfrm>
                <a:off x="685800" y="3326429"/>
                <a:ext cx="2286000" cy="92333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tIns="182880" bIns="182880" anchor="ctr">
                <a:spAutoFit/>
              </a:bodyPr>
              <a:lstStyle/>
              <a:p>
                <a:pPr algn="ctr"/>
                <a:r>
                  <a:rPr lang="id-ID" b="1" dirty="0" smtClean="0"/>
                  <a:t>Kemanfaatan</a:t>
                </a:r>
                <a:endParaRPr lang="id-ID" b="1" dirty="0"/>
              </a:p>
              <a:p>
                <a:pPr algn="ctr"/>
                <a:r>
                  <a:rPr lang="id-ID" b="1" dirty="0"/>
                  <a:t>Penggunaan TI (X2)</a:t>
                </a:r>
                <a:endParaRPr lang="id-ID" b="1" baseline="30000" dirty="0">
                  <a:solidFill>
                    <a:schemeClr val="bg1"/>
                  </a:solidFill>
                </a:endParaRPr>
              </a:p>
            </p:txBody>
          </p:sp>
          <p:sp>
            <p:nvSpPr>
              <p:cNvPr id="43" name="Text Box 6"/>
              <p:cNvSpPr txBox="1">
                <a:spLocks noChangeArrowheads="1"/>
              </p:cNvSpPr>
              <p:nvPr/>
            </p:nvSpPr>
            <p:spPr bwMode="auto">
              <a:xfrm>
                <a:off x="674370" y="2057399"/>
                <a:ext cx="2286000" cy="98488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p>
                <a:pPr algn="ctr" fontAlgn="auto">
                  <a:spcBef>
                    <a:spcPts val="0"/>
                  </a:spcBef>
                  <a:spcAft>
                    <a:spcPts val="0"/>
                  </a:spcAft>
                  <a:defRPr/>
                </a:pPr>
                <a:endParaRPr lang="en-US" sz="1000" b="1" dirty="0">
                  <a:solidFill>
                    <a:schemeClr val="bg1"/>
                  </a:solidFill>
                </a:endParaRPr>
              </a:p>
              <a:p>
                <a:pPr algn="ctr"/>
                <a:r>
                  <a:rPr lang="id-ID" b="1" dirty="0"/>
                  <a:t>Kemudahan</a:t>
                </a:r>
              </a:p>
              <a:p>
                <a:pPr algn="ctr"/>
                <a:r>
                  <a:rPr lang="id-ID" b="1" dirty="0"/>
                  <a:t>Penggunaan TI </a:t>
                </a:r>
                <a:r>
                  <a:rPr lang="en-US" b="1" dirty="0" smtClean="0">
                    <a:solidFill>
                      <a:schemeClr val="bg1"/>
                    </a:solidFill>
                  </a:rPr>
                  <a:t>(X</a:t>
                </a:r>
                <a:r>
                  <a:rPr lang="en-US" b="1" baseline="-25000" dirty="0" smtClean="0">
                    <a:solidFill>
                      <a:schemeClr val="bg1"/>
                    </a:solidFill>
                  </a:rPr>
                  <a:t>1</a:t>
                </a:r>
                <a:r>
                  <a:rPr lang="en-US" b="1" dirty="0">
                    <a:solidFill>
                      <a:schemeClr val="bg1"/>
                    </a:solidFill>
                  </a:rPr>
                  <a:t>)</a:t>
                </a:r>
              </a:p>
              <a:p>
                <a:pPr algn="ctr" fontAlgn="auto">
                  <a:spcBef>
                    <a:spcPts val="0"/>
                  </a:spcBef>
                  <a:spcAft>
                    <a:spcPts val="0"/>
                  </a:spcAft>
                  <a:defRPr/>
                </a:pPr>
                <a:endParaRPr lang="id-ID" b="1" baseline="30000" dirty="0">
                  <a:solidFill>
                    <a:schemeClr val="bg1"/>
                  </a:solidFill>
                </a:endParaRPr>
              </a:p>
            </p:txBody>
          </p:sp>
          <p:sp>
            <p:nvSpPr>
              <p:cNvPr id="44" name="Text Box 6"/>
              <p:cNvSpPr txBox="1">
                <a:spLocks noChangeArrowheads="1"/>
              </p:cNvSpPr>
              <p:nvPr/>
            </p:nvSpPr>
            <p:spPr bwMode="auto">
              <a:xfrm>
                <a:off x="685800" y="4454902"/>
                <a:ext cx="2286000" cy="1169551"/>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tIns="0" bIns="0" anchor="ctr">
                <a:spAutoFit/>
              </a:bodyPr>
              <a:lstStyle/>
              <a:p>
                <a:pPr algn="ctr" fontAlgn="auto">
                  <a:spcBef>
                    <a:spcPts val="0"/>
                  </a:spcBef>
                  <a:spcAft>
                    <a:spcPts val="0"/>
                  </a:spcAft>
                  <a:defRPr/>
                </a:pPr>
                <a:endParaRPr lang="en-US" sz="1000" b="1" dirty="0">
                  <a:solidFill>
                    <a:schemeClr val="bg1"/>
                  </a:solidFill>
                </a:endParaRPr>
              </a:p>
              <a:p>
                <a:pPr algn="ctr" fontAlgn="auto">
                  <a:spcBef>
                    <a:spcPts val="0"/>
                  </a:spcBef>
                  <a:spcAft>
                    <a:spcPts val="0"/>
                  </a:spcAft>
                  <a:defRPr/>
                </a:pPr>
                <a:r>
                  <a:rPr lang="en-US" b="1" dirty="0" err="1" smtClean="0">
                    <a:solidFill>
                      <a:schemeClr val="bg1"/>
                    </a:solidFill>
                  </a:rPr>
                  <a:t>Kepuasan</a:t>
                </a:r>
                <a:r>
                  <a:rPr lang="en-US" b="1" dirty="0" smtClean="0">
                    <a:solidFill>
                      <a:schemeClr val="bg1"/>
                    </a:solidFill>
                  </a:rPr>
                  <a:t> </a:t>
                </a:r>
                <a:r>
                  <a:rPr lang="en-US" b="1" dirty="0" err="1" smtClean="0">
                    <a:solidFill>
                      <a:schemeClr val="bg1"/>
                    </a:solidFill>
                  </a:rPr>
                  <a:t>Penggunaan</a:t>
                </a:r>
                <a:r>
                  <a:rPr lang="en-US" b="1" dirty="0" smtClean="0">
                    <a:solidFill>
                      <a:schemeClr val="bg1"/>
                    </a:solidFill>
                  </a:rPr>
                  <a:t> TI</a:t>
                </a:r>
                <a:endParaRPr lang="en-US" b="1" dirty="0">
                  <a:solidFill>
                    <a:schemeClr val="bg1"/>
                  </a:solidFill>
                </a:endParaRPr>
              </a:p>
              <a:p>
                <a:pPr algn="ctr" fontAlgn="auto">
                  <a:spcBef>
                    <a:spcPts val="0"/>
                  </a:spcBef>
                  <a:spcAft>
                    <a:spcPts val="0"/>
                  </a:spcAft>
                  <a:defRPr/>
                </a:pPr>
                <a:r>
                  <a:rPr lang="en-US" b="1" dirty="0">
                    <a:solidFill>
                      <a:schemeClr val="bg1"/>
                    </a:solidFill>
                  </a:rPr>
                  <a:t>(X</a:t>
                </a:r>
                <a:r>
                  <a:rPr lang="en-US" b="1" baseline="-25000" dirty="0">
                    <a:solidFill>
                      <a:schemeClr val="bg1"/>
                    </a:solidFill>
                  </a:rPr>
                  <a:t>3</a:t>
                </a:r>
                <a:r>
                  <a:rPr lang="en-US" b="1" dirty="0">
                    <a:solidFill>
                      <a:schemeClr val="bg1"/>
                    </a:solidFill>
                  </a:rPr>
                  <a:t>)</a:t>
                </a:r>
              </a:p>
              <a:p>
                <a:pPr algn="ctr" fontAlgn="auto">
                  <a:spcBef>
                    <a:spcPts val="0"/>
                  </a:spcBef>
                  <a:spcAft>
                    <a:spcPts val="0"/>
                  </a:spcAft>
                  <a:defRPr/>
                </a:pPr>
                <a:endParaRPr lang="id-ID" b="1" baseline="30000" dirty="0">
                  <a:solidFill>
                    <a:schemeClr val="bg1"/>
                  </a:solidFill>
                </a:endParaRPr>
              </a:p>
            </p:txBody>
          </p:sp>
          <p:sp>
            <p:nvSpPr>
              <p:cNvPr id="45" name="Text Box 6"/>
              <p:cNvSpPr txBox="1">
                <a:spLocks noChangeArrowheads="1"/>
              </p:cNvSpPr>
              <p:nvPr/>
            </p:nvSpPr>
            <p:spPr bwMode="auto">
              <a:xfrm>
                <a:off x="4861560" y="3162300"/>
                <a:ext cx="2286000" cy="1261884"/>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spAutoFit/>
              </a:bodyPr>
              <a:lstStyle/>
              <a:p>
                <a:pPr algn="ctr" fontAlgn="auto">
                  <a:spcBef>
                    <a:spcPts val="0"/>
                  </a:spcBef>
                  <a:spcAft>
                    <a:spcPts val="0"/>
                  </a:spcAft>
                  <a:defRPr/>
                </a:pPr>
                <a:endParaRPr lang="en-US" sz="1000" b="1" dirty="0">
                  <a:solidFill>
                    <a:schemeClr val="bg1"/>
                  </a:solidFill>
                </a:endParaRPr>
              </a:p>
              <a:p>
                <a:pPr algn="ctr" fontAlgn="auto">
                  <a:spcBef>
                    <a:spcPts val="0"/>
                  </a:spcBef>
                  <a:spcAft>
                    <a:spcPts val="0"/>
                  </a:spcAft>
                  <a:defRPr/>
                </a:pPr>
                <a:r>
                  <a:rPr lang="en-US" b="1" dirty="0" err="1">
                    <a:solidFill>
                      <a:schemeClr val="bg1"/>
                    </a:solidFill>
                  </a:rPr>
                  <a:t>Kualitas</a:t>
                </a:r>
                <a:endParaRPr lang="en-US" b="1" dirty="0">
                  <a:solidFill>
                    <a:schemeClr val="bg1"/>
                  </a:solidFill>
                </a:endParaRPr>
              </a:p>
              <a:p>
                <a:pPr algn="ctr" fontAlgn="auto">
                  <a:spcBef>
                    <a:spcPts val="0"/>
                  </a:spcBef>
                  <a:spcAft>
                    <a:spcPts val="0"/>
                  </a:spcAft>
                  <a:defRPr/>
                </a:pPr>
                <a:r>
                  <a:rPr lang="en-US" b="1" dirty="0" err="1">
                    <a:solidFill>
                      <a:schemeClr val="bg1"/>
                    </a:solidFill>
                  </a:rPr>
                  <a:t>Pelayanan</a:t>
                </a:r>
                <a:r>
                  <a:rPr lang="en-US" b="1" dirty="0">
                    <a:solidFill>
                      <a:schemeClr val="bg1"/>
                    </a:solidFill>
                  </a:rPr>
                  <a:t> </a:t>
                </a:r>
                <a:r>
                  <a:rPr lang="en-US" b="1" dirty="0" err="1" smtClean="0">
                    <a:solidFill>
                      <a:schemeClr val="bg1"/>
                    </a:solidFill>
                  </a:rPr>
                  <a:t>Jasa</a:t>
                </a:r>
                <a:r>
                  <a:rPr lang="en-US" b="1" dirty="0" smtClean="0">
                    <a:solidFill>
                      <a:schemeClr val="bg1"/>
                    </a:solidFill>
                  </a:rPr>
                  <a:t> TI</a:t>
                </a:r>
                <a:endParaRPr lang="en-US" b="1" dirty="0">
                  <a:solidFill>
                    <a:schemeClr val="bg1"/>
                  </a:solidFill>
                </a:endParaRPr>
              </a:p>
              <a:p>
                <a:pPr algn="ctr" fontAlgn="auto">
                  <a:spcBef>
                    <a:spcPts val="0"/>
                  </a:spcBef>
                  <a:spcAft>
                    <a:spcPts val="0"/>
                  </a:spcAft>
                  <a:defRPr/>
                </a:pPr>
                <a:r>
                  <a:rPr lang="en-US" b="1" dirty="0">
                    <a:solidFill>
                      <a:schemeClr val="bg1"/>
                    </a:solidFill>
                  </a:rPr>
                  <a:t>(Y)</a:t>
                </a:r>
              </a:p>
              <a:p>
                <a:pPr algn="ctr" fontAlgn="auto">
                  <a:spcBef>
                    <a:spcPts val="0"/>
                  </a:spcBef>
                  <a:spcAft>
                    <a:spcPts val="0"/>
                  </a:spcAft>
                  <a:defRPr/>
                </a:pPr>
                <a:endParaRPr lang="id-ID" b="1" baseline="30000" dirty="0">
                  <a:solidFill>
                    <a:schemeClr val="bg1"/>
                  </a:solidFill>
                </a:endParaRPr>
              </a:p>
            </p:txBody>
          </p:sp>
          <p:sp>
            <p:nvSpPr>
              <p:cNvPr id="46" name="Line 23"/>
              <p:cNvSpPr>
                <a:spLocks noChangeShapeType="1"/>
              </p:cNvSpPr>
              <p:nvPr/>
            </p:nvSpPr>
            <p:spPr bwMode="auto">
              <a:xfrm>
                <a:off x="2972323" y="3798570"/>
                <a:ext cx="1828524" cy="0"/>
              </a:xfrm>
              <a:prstGeom prst="line">
                <a:avLst/>
              </a:prstGeom>
              <a:ln w="38100">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fontAlgn="auto">
                  <a:spcBef>
                    <a:spcPts val="0"/>
                  </a:spcBef>
                  <a:spcAft>
                    <a:spcPts val="0"/>
                  </a:spcAft>
                  <a:defRPr/>
                </a:pPr>
                <a:endParaRPr lang="en-US" dirty="0">
                  <a:solidFill>
                    <a:schemeClr val="bg1"/>
                  </a:solidFill>
                </a:endParaRPr>
              </a:p>
            </p:txBody>
          </p:sp>
          <p:sp>
            <p:nvSpPr>
              <p:cNvPr id="47" name="Line 23"/>
              <p:cNvSpPr>
                <a:spLocks noChangeShapeType="1"/>
              </p:cNvSpPr>
              <p:nvPr/>
            </p:nvSpPr>
            <p:spPr bwMode="auto">
              <a:xfrm flipV="1">
                <a:off x="2983433" y="3962083"/>
                <a:ext cx="1817413" cy="1066800"/>
              </a:xfrm>
              <a:prstGeom prst="line">
                <a:avLst/>
              </a:prstGeom>
              <a:ln w="38100">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fontAlgn="auto">
                  <a:spcBef>
                    <a:spcPts val="0"/>
                  </a:spcBef>
                  <a:spcAft>
                    <a:spcPts val="0"/>
                  </a:spcAft>
                  <a:defRPr/>
                </a:pPr>
                <a:endParaRPr lang="en-US" dirty="0">
                  <a:solidFill>
                    <a:schemeClr val="bg1"/>
                  </a:solidFill>
                </a:endParaRPr>
              </a:p>
            </p:txBody>
          </p:sp>
        </p:grpSp>
        <p:sp>
          <p:nvSpPr>
            <p:cNvPr id="52" name="Line 23"/>
            <p:cNvSpPr>
              <a:spLocks noChangeShapeType="1"/>
            </p:cNvSpPr>
            <p:nvPr/>
          </p:nvSpPr>
          <p:spPr bwMode="auto">
            <a:xfrm>
              <a:off x="2387981" y="2268792"/>
              <a:ext cx="0" cy="457200"/>
            </a:xfrm>
            <a:prstGeom prst="line">
              <a:avLst/>
            </a:prstGeom>
            <a:ln w="38100">
              <a:solidFill>
                <a:schemeClr val="tx1"/>
              </a:solidFill>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fontAlgn="auto">
                <a:spcBef>
                  <a:spcPts val="0"/>
                </a:spcBef>
                <a:spcAft>
                  <a:spcPts val="0"/>
                </a:spcAft>
                <a:defRPr/>
              </a:pPr>
              <a:endParaRPr lang="en-US" dirty="0">
                <a:solidFill>
                  <a:schemeClr val="bg1"/>
                </a:solidFill>
              </a:endParaRPr>
            </a:p>
          </p:txBody>
        </p:sp>
        <p:sp>
          <p:nvSpPr>
            <p:cNvPr id="58" name="Line 23"/>
            <p:cNvSpPr>
              <a:spLocks noChangeShapeType="1"/>
            </p:cNvSpPr>
            <p:nvPr/>
          </p:nvSpPr>
          <p:spPr bwMode="auto">
            <a:xfrm>
              <a:off x="6527556" y="2313036"/>
              <a:ext cx="0" cy="457200"/>
            </a:xfrm>
            <a:prstGeom prst="line">
              <a:avLst/>
            </a:prstGeom>
            <a:ln w="38100">
              <a:solidFill>
                <a:schemeClr val="tx1"/>
              </a:solidFill>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fontAlgn="auto">
                <a:spcBef>
                  <a:spcPts val="0"/>
                </a:spcBef>
                <a:spcAft>
                  <a:spcPts val="0"/>
                </a:spcAft>
                <a:defRPr/>
              </a:pPr>
              <a:endParaRPr lang="en-US" dirty="0">
                <a:solidFill>
                  <a:schemeClr val="bg1"/>
                </a:solidFill>
              </a:endParaRPr>
            </a:p>
          </p:txBody>
        </p:sp>
      </p:grpSp>
      <p:sp>
        <p:nvSpPr>
          <p:cNvPr id="19" name="Rectangle 2"/>
          <p:cNvSpPr>
            <a:spLocks noGrp="1" noChangeArrowheads="1"/>
          </p:cNvSpPr>
          <p:nvPr>
            <p:ph type="title"/>
          </p:nvPr>
        </p:nvSpPr>
        <p:spPr>
          <a:xfrm>
            <a:off x="708024" y="51619"/>
            <a:ext cx="7607607" cy="405582"/>
          </a:xfrm>
          <a:solidFill>
            <a:schemeClr val="accent3">
              <a:lumMod val="60000"/>
              <a:lumOff val="40000"/>
            </a:schemeClr>
          </a:solidFill>
        </p:spPr>
        <p:txBody>
          <a:bodyPr>
            <a:normAutofit/>
          </a:bodyPr>
          <a:lstStyle/>
          <a:p>
            <a:pPr>
              <a:defRPr/>
            </a:pPr>
            <a:r>
              <a:rPr lang="en-US" sz="2000" b="1" dirty="0">
                <a:solidFill>
                  <a:schemeClr val="tx2">
                    <a:satMod val="200000"/>
                  </a:schemeClr>
                </a:solidFill>
              </a:rPr>
              <a:t> </a:t>
            </a:r>
            <a:r>
              <a:rPr lang="en-US" altLang="id-ID" sz="2000" b="1" dirty="0"/>
              <a:t>V</a:t>
            </a:r>
            <a:r>
              <a:rPr lang="id-ID" altLang="id-ID" sz="2000" b="1" dirty="0"/>
              <a:t>ariabel </a:t>
            </a:r>
            <a:r>
              <a:rPr lang="id-ID" sz="2000" b="1" i="1" dirty="0" smtClean="0"/>
              <a:t>Independen</a:t>
            </a:r>
            <a:r>
              <a:rPr lang="en-US" sz="2000" b="1" i="1" dirty="0"/>
              <a:t>t</a:t>
            </a:r>
            <a:r>
              <a:rPr lang="id-ID" sz="2000" b="1" dirty="0"/>
              <a:t> dan </a:t>
            </a:r>
            <a:r>
              <a:rPr lang="id-ID" sz="2000" b="1" i="1" dirty="0"/>
              <a:t>Dependen</a:t>
            </a:r>
            <a:r>
              <a:rPr lang="en-US" sz="2000" b="1" i="1" dirty="0" smtClean="0"/>
              <a:t>t</a:t>
            </a:r>
            <a:endParaRPr lang="id-ID" sz="2000" b="1" dirty="0">
              <a:solidFill>
                <a:schemeClr val="tx2">
                  <a:satMod val="200000"/>
                </a:schemeClr>
              </a:solidFill>
            </a:endParaRPr>
          </a:p>
        </p:txBody>
      </p:sp>
    </p:spTree>
    <p:extLst>
      <p:ext uri="{BB962C8B-B14F-4D97-AF65-F5344CB8AC3E}">
        <p14:creationId xmlns:p14="http://schemas.microsoft.com/office/powerpoint/2010/main" val="15405713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amond(in)">
                                      <p:cBhvr>
                                        <p:cTn id="1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447800"/>
            <a:ext cx="8077200" cy="3908762"/>
          </a:xfrm>
          <a:prstGeom prst="rect">
            <a:avLst/>
          </a:prstGeom>
          <a:solidFill>
            <a:schemeClr val="bg2">
              <a:lumMod val="75000"/>
            </a:schemeClr>
          </a:solidFill>
        </p:spPr>
        <p:txBody>
          <a:bodyPr wrap="square" lIns="182880" tIns="91440" rIns="182880" bIns="91440">
            <a:spAutoFit/>
          </a:bodyPr>
          <a:lstStyle/>
          <a:p>
            <a:r>
              <a:rPr lang="sv-SE" sz="2200" b="1" dirty="0" smtClean="0"/>
              <a:t>Variabel </a:t>
            </a:r>
            <a:r>
              <a:rPr lang="sv-SE" sz="2200" b="1" dirty="0"/>
              <a:t>moderating </a:t>
            </a:r>
            <a:r>
              <a:rPr lang="sv-SE" sz="2200" dirty="0"/>
              <a:t>merupakan variabel baru yang </a:t>
            </a:r>
            <a:r>
              <a:rPr lang="sv-SE" sz="2200" dirty="0" smtClean="0"/>
              <a:t>dikonstruksi </a:t>
            </a:r>
            <a:r>
              <a:rPr lang="id-ID" sz="2200" dirty="0" smtClean="0"/>
              <a:t>sendiri </a:t>
            </a:r>
            <a:r>
              <a:rPr lang="id-ID" sz="2200" dirty="0"/>
              <a:t>oleh peneliti dengan cara mengambil satu variabel </a:t>
            </a:r>
            <a:r>
              <a:rPr lang="id-ID" sz="2200" dirty="0" smtClean="0"/>
              <a:t>dan</a:t>
            </a:r>
            <a:r>
              <a:rPr lang="en-US" sz="2200" dirty="0" smtClean="0"/>
              <a:t> </a:t>
            </a:r>
            <a:r>
              <a:rPr lang="id-ID" sz="2200" dirty="0" smtClean="0"/>
              <a:t>mengalikannya </a:t>
            </a:r>
            <a:r>
              <a:rPr lang="id-ID" sz="2200" dirty="0"/>
              <a:t>dengan variabel </a:t>
            </a:r>
            <a:r>
              <a:rPr lang="id-ID" sz="2200" dirty="0" smtClean="0"/>
              <a:t>l</a:t>
            </a:r>
            <a:r>
              <a:rPr lang="en-US" sz="2200" dirty="0"/>
              <a:t>a</a:t>
            </a:r>
            <a:r>
              <a:rPr lang="id-ID" sz="2200" dirty="0" smtClean="0"/>
              <a:t>in </a:t>
            </a:r>
            <a:r>
              <a:rPr lang="id-ID" sz="2200" dirty="0"/>
              <a:t>untuk mengetahui dampak </a:t>
            </a:r>
            <a:r>
              <a:rPr lang="id-ID" sz="2200" dirty="0" smtClean="0"/>
              <a:t>keduanya</a:t>
            </a:r>
            <a:r>
              <a:rPr lang="en-US" sz="2200" dirty="0" smtClean="0"/>
              <a:t> </a:t>
            </a:r>
            <a:r>
              <a:rPr lang="id-ID" sz="2200" dirty="0" smtClean="0"/>
              <a:t>(</a:t>
            </a:r>
            <a:r>
              <a:rPr lang="id-ID" sz="2200" dirty="0"/>
              <a:t>seperti, umur X sikap = kualitas hidup). Variabel ini biasanya </a:t>
            </a:r>
            <a:r>
              <a:rPr lang="id-ID" sz="2200" dirty="0" smtClean="0"/>
              <a:t>terdapat</a:t>
            </a:r>
            <a:r>
              <a:rPr lang="en-US" sz="2200" dirty="0" smtClean="0"/>
              <a:t> </a:t>
            </a:r>
            <a:r>
              <a:rPr lang="id-ID" sz="2200" dirty="0" smtClean="0"/>
              <a:t>dalam </a:t>
            </a:r>
            <a:r>
              <a:rPr lang="id-ID" sz="2200" dirty="0"/>
              <a:t>penelitian eksperimen. Lain halnya dengan extraneous variables</a:t>
            </a:r>
            <a:r>
              <a:rPr lang="id-ID" sz="2200" dirty="0" smtClean="0"/>
              <a:t>,</a:t>
            </a:r>
            <a:r>
              <a:rPr lang="en-US" sz="2200" dirty="0" smtClean="0"/>
              <a:t> </a:t>
            </a:r>
            <a:r>
              <a:rPr lang="id-ID" sz="2200" dirty="0" smtClean="0"/>
              <a:t>variabel </a:t>
            </a:r>
            <a:r>
              <a:rPr lang="id-ID" sz="2200" dirty="0"/>
              <a:t>moderator justru akan semakin memperkuat kedudukan </a:t>
            </a:r>
            <a:r>
              <a:rPr lang="id-ID" sz="2200" dirty="0" smtClean="0"/>
              <a:t>variabel</a:t>
            </a:r>
            <a:r>
              <a:rPr lang="en-US" sz="2200" dirty="0" smtClean="0"/>
              <a:t> </a:t>
            </a:r>
            <a:r>
              <a:rPr lang="id-ID" sz="2200" dirty="0" smtClean="0"/>
              <a:t>independen</a:t>
            </a:r>
            <a:r>
              <a:rPr lang="id-ID" sz="2200" dirty="0"/>
              <a:t>. Dalam hal ini, hubungan antara variabel independen </a:t>
            </a:r>
            <a:r>
              <a:rPr lang="id-ID" sz="2200" dirty="0" smtClean="0"/>
              <a:t>dengan</a:t>
            </a:r>
            <a:r>
              <a:rPr lang="en-US" sz="2200" dirty="0" smtClean="0"/>
              <a:t> </a:t>
            </a:r>
            <a:r>
              <a:rPr lang="id-ID" sz="2200" dirty="0" smtClean="0"/>
              <a:t>variabel </a:t>
            </a:r>
            <a:r>
              <a:rPr lang="id-ID" sz="2200" dirty="0"/>
              <a:t>dependen tidak akan lenyap. Variabel moderator </a:t>
            </a:r>
            <a:r>
              <a:rPr lang="id-ID" sz="2200" dirty="0" smtClean="0"/>
              <a:t>dapat</a:t>
            </a:r>
            <a:r>
              <a:rPr lang="en-US" sz="2200" dirty="0" smtClean="0"/>
              <a:t> </a:t>
            </a:r>
            <a:r>
              <a:rPr lang="id-ID" sz="2200" dirty="0" smtClean="0"/>
              <a:t>ditempatkan </a:t>
            </a:r>
            <a:r>
              <a:rPr lang="id-ID" sz="2200" dirty="0"/>
              <a:t>sebagai variabel independen sehingga variabel </a:t>
            </a:r>
            <a:r>
              <a:rPr lang="id-ID" sz="2200" dirty="0" smtClean="0"/>
              <a:t>independen</a:t>
            </a:r>
            <a:r>
              <a:rPr lang="en-US" sz="2200" dirty="0" smtClean="0"/>
              <a:t> </a:t>
            </a:r>
            <a:r>
              <a:rPr lang="id-ID" sz="2200" dirty="0" smtClean="0"/>
              <a:t>tadi </a:t>
            </a:r>
            <a:r>
              <a:rPr lang="id-ID" sz="2200" dirty="0"/>
              <a:t>dapat menjadi variabel dependen</a:t>
            </a:r>
            <a:r>
              <a:rPr lang="id-ID" sz="2200" dirty="0" smtClean="0"/>
              <a:t>.</a:t>
            </a:r>
            <a:endParaRPr lang="id-ID" sz="2200" dirty="0"/>
          </a:p>
        </p:txBody>
      </p:sp>
      <p:sp>
        <p:nvSpPr>
          <p:cNvPr id="5" name="Rectangle 4"/>
          <p:cNvSpPr/>
          <p:nvPr/>
        </p:nvSpPr>
        <p:spPr>
          <a:xfrm>
            <a:off x="838200" y="304800"/>
            <a:ext cx="7543800" cy="584775"/>
          </a:xfrm>
          <a:prstGeom prst="rect">
            <a:avLst/>
          </a:prstGeom>
          <a:solidFill>
            <a:schemeClr val="accent3">
              <a:lumMod val="20000"/>
              <a:lumOff val="80000"/>
            </a:schemeClr>
          </a:solidFill>
        </p:spPr>
        <p:txBody>
          <a:bodyPr wrap="square">
            <a:spAutoFit/>
          </a:bodyPr>
          <a:lstStyle/>
          <a:p>
            <a:pPr algn="ctr"/>
            <a:r>
              <a:rPr lang="sv-SE" sz="3200" b="1" cap="small" dirty="0" smtClean="0"/>
              <a:t>Variabel Moderating</a:t>
            </a:r>
            <a:endParaRPr lang="id-ID" sz="3200" cap="small" dirty="0"/>
          </a:p>
        </p:txBody>
      </p:sp>
    </p:spTree>
    <p:extLst>
      <p:ext uri="{BB962C8B-B14F-4D97-AF65-F5344CB8AC3E}">
        <p14:creationId xmlns:p14="http://schemas.microsoft.com/office/powerpoint/2010/main" val="12008143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3228</TotalTime>
  <Words>4681</Words>
  <Application>Microsoft Office PowerPoint</Application>
  <PresentationFormat>On-screen Show (4:3)</PresentationFormat>
  <Paragraphs>2641</Paragraphs>
  <Slides>42</Slides>
  <Notes>15</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PowerPoint Presentation</vt:lpstr>
      <vt:lpstr>Komponen Ilmu</vt:lpstr>
      <vt:lpstr>Penelitian Kuantitatif</vt:lpstr>
      <vt:lpstr>Komponen dan Proses Penelitian Kuantitatif</vt:lpstr>
      <vt:lpstr>Perumusan Masalah Dalam Penelitian Kuantitatif</vt:lpstr>
      <vt:lpstr> VARIABEL PENELITIAN</vt:lpstr>
      <vt:lpstr> Variabel Independent dan Dependent</vt:lpstr>
      <vt:lpstr> Variabel Independent dan Dependent</vt:lpstr>
      <vt:lpstr>PowerPoint Presentation</vt:lpstr>
      <vt:lpstr>PowerPoint Presentation</vt:lpstr>
      <vt:lpstr>Variabel Intervening (Antara)</vt:lpstr>
      <vt:lpstr>Variabel Intervening (Antara)</vt:lpstr>
      <vt:lpstr>PowerPoint Presentation</vt:lpstr>
      <vt:lpstr>SKALA UKUR VARIABEL</vt:lpstr>
      <vt:lpstr>SKALA UKUR VARIABEL</vt:lpstr>
      <vt:lpstr>PowerPoint Presentation</vt:lpstr>
      <vt:lpstr>SKALA ORDINAL</vt:lpstr>
      <vt:lpstr>SKALA ORDINAL</vt:lpstr>
      <vt:lpstr>PowerPoint Presentation</vt:lpstr>
      <vt:lpstr>PowerPoint Presentation</vt:lpstr>
      <vt:lpstr>SKALA RATIO </vt:lpstr>
      <vt:lpstr>SKALA RATIO </vt:lpstr>
      <vt:lpstr>Skala komparatif (comparative scales) dan skala Non komparatif (noncomparative scales).</vt:lpstr>
      <vt:lpstr>VALIDITAS DAN RELIABILITAS INSTRUMEN PENELITIAN</vt:lpstr>
      <vt:lpstr>MODEL YANG DIGUNAKAN ADALAH KORELASI PRODUCT MOMENT</vt:lpstr>
      <vt:lpstr>PowerPoint Presentation</vt:lpstr>
      <vt:lpstr>PowerPoint Presentation</vt:lpstr>
      <vt:lpstr>PowerPoint Presentation</vt:lpstr>
      <vt:lpstr>PowerPoint Presentation</vt:lpstr>
      <vt:lpstr>PowerPoint Presentation</vt:lpstr>
      <vt:lpstr>PowerPoint Presentation</vt:lpstr>
      <vt:lpstr>Faktor-Faktor Yang Mempengaruhi Validitas </vt:lpstr>
      <vt:lpstr>RELIABILITAS INSTRUMEN</vt:lpstr>
      <vt:lpstr>CARA PENGUKURAN RELIABILITAS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Faktor-Faktor Yang Mempengaruhi Reliabilitas Instrumen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Rz Aziz</dc:creator>
  <cp:lastModifiedBy>Rz Aziz</cp:lastModifiedBy>
  <cp:revision>20</cp:revision>
  <dcterms:created xsi:type="dcterms:W3CDTF">2020-04-21T09:16:03Z</dcterms:created>
  <dcterms:modified xsi:type="dcterms:W3CDTF">2021-05-03T00:01:02Z</dcterms:modified>
</cp:coreProperties>
</file>