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515" r:id="rId2"/>
    <p:sldId id="568" r:id="rId3"/>
    <p:sldId id="598" r:id="rId4"/>
    <p:sldId id="599" r:id="rId5"/>
    <p:sldId id="600" r:id="rId6"/>
    <p:sldId id="601" r:id="rId7"/>
    <p:sldId id="602" r:id="rId8"/>
    <p:sldId id="603" r:id="rId9"/>
    <p:sldId id="606" r:id="rId10"/>
    <p:sldId id="611" r:id="rId11"/>
    <p:sldId id="597" r:id="rId12"/>
    <p:sldId id="569" r:id="rId13"/>
    <p:sldId id="571" r:id="rId14"/>
    <p:sldId id="572" r:id="rId15"/>
    <p:sldId id="604" r:id="rId16"/>
    <p:sldId id="534" r:id="rId17"/>
    <p:sldId id="521" r:id="rId18"/>
    <p:sldId id="607" r:id="rId19"/>
    <p:sldId id="574" r:id="rId20"/>
    <p:sldId id="608" r:id="rId21"/>
    <p:sldId id="609" r:id="rId22"/>
    <p:sldId id="573" r:id="rId23"/>
    <p:sldId id="523" r:id="rId24"/>
    <p:sldId id="524" r:id="rId25"/>
    <p:sldId id="525" r:id="rId26"/>
    <p:sldId id="526" r:id="rId27"/>
    <p:sldId id="535" r:id="rId28"/>
    <p:sldId id="596" r:id="rId29"/>
    <p:sldId id="610" r:id="rId30"/>
    <p:sldId id="612" r:id="rId31"/>
  </p:sldIdLst>
  <p:sldSz cx="9144000" cy="6858000" type="screen4x3"/>
  <p:notesSz cx="7010400" cy="9296400"/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600"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600"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600"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600" b="1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73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9" userDrawn="1">
          <p15:clr>
            <a:srgbClr val="A4A3A4"/>
          </p15:clr>
        </p15:guide>
        <p15:guide id="2" pos="2209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2A8487"/>
    <a:srgbClr val="1C5A61"/>
    <a:srgbClr val="0C6D9C"/>
    <a:srgbClr val="FF0000"/>
    <a:srgbClr val="CC3300"/>
    <a:srgbClr val="F5F5F5"/>
    <a:srgbClr val="F4F4F4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471" autoAdjust="0"/>
    <p:restoredTop sz="94551" autoAdjust="0"/>
  </p:normalViewPr>
  <p:slideViewPr>
    <p:cSldViewPr>
      <p:cViewPr varScale="1">
        <p:scale>
          <a:sx n="75" d="100"/>
          <a:sy n="75" d="100"/>
        </p:scale>
        <p:origin x="680" y="68"/>
      </p:cViewPr>
      <p:guideLst>
        <p:guide orient="horz" pos="2160"/>
        <p:guide pos="273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2995"/>
    </p:cViewPr>
  </p:sorterViewPr>
  <p:notesViewPr>
    <p:cSldViewPr>
      <p:cViewPr varScale="1">
        <p:scale>
          <a:sx n="83" d="100"/>
          <a:sy n="83" d="100"/>
        </p:scale>
        <p:origin x="-840" y="-66"/>
      </p:cViewPr>
      <p:guideLst>
        <p:guide orient="horz" pos="2929"/>
        <p:guide pos="220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image" Target="../media/image21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7722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2474" y="4416111"/>
            <a:ext cx="5143848" cy="418081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6809" tIns="48407" rIns="96809" bIns="4840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notes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051" name="Rectangle 3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93800" y="706438"/>
            <a:ext cx="4625975" cy="34702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</p:spTree>
    <p:extLst>
      <p:ext uri="{BB962C8B-B14F-4D97-AF65-F5344CB8AC3E}">
        <p14:creationId xmlns:p14="http://schemas.microsoft.com/office/powerpoint/2010/main" val="8709235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636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69900" algn="l" defTabSz="9636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38213" algn="l" defTabSz="9636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408113" algn="l" defTabSz="9636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76425" algn="l" defTabSz="9636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5863" y="700088"/>
            <a:ext cx="4643437" cy="3482975"/>
          </a:xfrm>
          <a:solidFill>
            <a:srgbClr val="FFFFFF"/>
          </a:solidFill>
          <a:ln/>
        </p:spPr>
      </p:sp>
      <p:sp>
        <p:nvSpPr>
          <p:cNvPr id="51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4078" y="4416111"/>
            <a:ext cx="5142244" cy="4180819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575" tIns="45783" rIns="91575" bIns="45783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081992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430663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1399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97277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98948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152400"/>
            <a:ext cx="2085975" cy="6172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152400"/>
            <a:ext cx="6110288" cy="6172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301238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381000" y="152400"/>
            <a:ext cx="8280400" cy="533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11163" y="1143000"/>
            <a:ext cx="4083050" cy="2514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6613" y="1143000"/>
            <a:ext cx="4083050" cy="2514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11163" y="3810000"/>
            <a:ext cx="4083050" cy="2514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6613" y="3810000"/>
            <a:ext cx="4083050" cy="2514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22550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280400" cy="533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11163" y="1143000"/>
            <a:ext cx="4083050" cy="518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6613" y="1143000"/>
            <a:ext cx="4083050" cy="2514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6613" y="3810000"/>
            <a:ext cx="4083050" cy="2514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87427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7416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88512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11163" y="1143000"/>
            <a:ext cx="408305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143000"/>
            <a:ext cx="408305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71647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663960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36796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6966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1432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424474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8280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0488" tIns="44450" rIns="90488" bIns="4445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1163" y="1143000"/>
            <a:ext cx="831850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 Third Level</a:t>
            </a:r>
          </a:p>
        </p:txBody>
      </p:sp>
      <p:grpSp>
        <p:nvGrpSpPr>
          <p:cNvPr id="1028" name="Group 16"/>
          <p:cNvGrpSpPr>
            <a:grpSpLocks/>
          </p:cNvGrpSpPr>
          <p:nvPr userDrawn="1"/>
        </p:nvGrpSpPr>
        <p:grpSpPr bwMode="auto">
          <a:xfrm>
            <a:off x="304800" y="838200"/>
            <a:ext cx="8534400" cy="152400"/>
            <a:chOff x="264" y="788"/>
            <a:chExt cx="5232" cy="124"/>
          </a:xfrm>
        </p:grpSpPr>
        <p:sp>
          <p:nvSpPr>
            <p:cNvPr id="1030" name="Rectangle 17"/>
            <p:cNvSpPr>
              <a:spLocks noChangeArrowheads="1"/>
            </p:cNvSpPr>
            <p:nvPr/>
          </p:nvSpPr>
          <p:spPr bwMode="auto">
            <a:xfrm>
              <a:off x="264" y="788"/>
              <a:ext cx="5232" cy="61"/>
            </a:xfrm>
            <a:prstGeom prst="rect">
              <a:avLst/>
            </a:prstGeom>
            <a:gradFill rotWithShape="0">
              <a:gsLst>
                <a:gs pos="0">
                  <a:srgbClr val="0E9BBA"/>
                </a:gs>
                <a:gs pos="50000">
                  <a:srgbClr val="12C2E9"/>
                </a:gs>
                <a:gs pos="100000">
                  <a:srgbClr val="0E9BBA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16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16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16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16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16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1031" name="Rectangle 18"/>
            <p:cNvSpPr>
              <a:spLocks noChangeArrowheads="1"/>
            </p:cNvSpPr>
            <p:nvPr/>
          </p:nvSpPr>
          <p:spPr bwMode="auto">
            <a:xfrm>
              <a:off x="264" y="881"/>
              <a:ext cx="5232" cy="31"/>
            </a:xfrm>
            <a:prstGeom prst="rect">
              <a:avLst/>
            </a:prstGeom>
            <a:gradFill rotWithShape="0">
              <a:gsLst>
                <a:gs pos="0">
                  <a:srgbClr val="B200B2"/>
                </a:gs>
                <a:gs pos="50000">
                  <a:srgbClr val="FF00FF"/>
                </a:gs>
                <a:gs pos="100000">
                  <a:srgbClr val="B200B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16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16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16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16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16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</p:grpSp>
      <p:sp>
        <p:nvSpPr>
          <p:cNvPr id="8" name="Text Box 10"/>
          <p:cNvSpPr txBox="1">
            <a:spLocks noChangeArrowheads="1"/>
          </p:cNvSpPr>
          <p:nvPr userDrawn="1"/>
        </p:nvSpPr>
        <p:spPr bwMode="auto">
          <a:xfrm>
            <a:off x="457200" y="6400800"/>
            <a:ext cx="85344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US" sz="1400" dirty="0" smtClean="0">
                <a:latin typeface="Arial" pitchFamily="34" charset="0"/>
              </a:rPr>
              <a:t>02/03/2021</a:t>
            </a:r>
            <a:r>
              <a:rPr lang="en-US" sz="1400" dirty="0">
                <a:latin typeface="Arial" pitchFamily="34" charset="0"/>
              </a:rPr>
              <a:t>		</a:t>
            </a:r>
            <a:r>
              <a:rPr lang="en-US" sz="1400" baseline="0" dirty="0">
                <a:latin typeface="Arial" pitchFamily="34" charset="0"/>
              </a:rPr>
              <a:t>     </a:t>
            </a:r>
            <a:r>
              <a:rPr lang="en-US" sz="1400" dirty="0">
                <a:latin typeface="Arial" pitchFamily="34" charset="0"/>
              </a:rPr>
              <a:t>Introduction to Data Mining,</a:t>
            </a:r>
            <a:r>
              <a:rPr lang="en-US" sz="1400" baseline="0" dirty="0">
                <a:latin typeface="Arial" pitchFamily="34" charset="0"/>
              </a:rPr>
              <a:t> 2</a:t>
            </a:r>
            <a:r>
              <a:rPr lang="en-US" sz="1400" baseline="30000" dirty="0">
                <a:latin typeface="Arial" pitchFamily="34" charset="0"/>
              </a:rPr>
              <a:t>nd</a:t>
            </a:r>
            <a:r>
              <a:rPr lang="en-US" sz="1400" baseline="0" dirty="0">
                <a:latin typeface="Arial" pitchFamily="34" charset="0"/>
              </a:rPr>
              <a:t> Edition</a:t>
            </a:r>
            <a:r>
              <a:rPr lang="en-US" sz="1400" dirty="0">
                <a:latin typeface="Arial" pitchFamily="34" charset="0"/>
              </a:rPr>
              <a:t> </a:t>
            </a:r>
            <a:r>
              <a:rPr lang="en-US" altLang="en-US" sz="1400" dirty="0"/>
              <a:t> 			              </a:t>
            </a:r>
            <a:fld id="{7084C611-86DA-0C49-84BD-91F3BD06A343}" type="slidenum">
              <a:rPr lang="en-US" altLang="en-US" sz="1400" smtClean="0"/>
              <a:pPr>
                <a:spcBef>
                  <a:spcPct val="50000"/>
                </a:spcBef>
                <a:defRPr/>
              </a:pPr>
              <a:t>‹#›</a:t>
            </a:fld>
            <a:endParaRPr lang="en-US" altLang="en-US" sz="14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/>
  <p:txStyles>
    <p:titleStyle>
      <a:lvl1pPr algn="l" rtl="0" eaLnBrk="0" fontAlgn="base" hangingPunct="0">
        <a:lnSpc>
          <a:spcPts val="36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ts val="36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Tahoma" pitchFamily="34" charset="0"/>
        </a:defRPr>
      </a:lvl2pPr>
      <a:lvl3pPr algn="l" rtl="0" eaLnBrk="0" fontAlgn="base" hangingPunct="0">
        <a:lnSpc>
          <a:spcPts val="36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Tahoma" pitchFamily="34" charset="0"/>
        </a:defRPr>
      </a:lvl3pPr>
      <a:lvl4pPr algn="l" rtl="0" eaLnBrk="0" fontAlgn="base" hangingPunct="0">
        <a:lnSpc>
          <a:spcPts val="36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Tahoma" pitchFamily="34" charset="0"/>
        </a:defRPr>
      </a:lvl4pPr>
      <a:lvl5pPr algn="l" rtl="0" eaLnBrk="0" fontAlgn="base" hangingPunct="0">
        <a:lnSpc>
          <a:spcPts val="36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Tahoma" pitchFamily="34" charset="0"/>
        </a:defRPr>
      </a:lvl5pPr>
      <a:lvl6pPr marL="457200" algn="l" rtl="0" eaLnBrk="0" fontAlgn="base" hangingPunct="0">
        <a:lnSpc>
          <a:spcPts val="36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Tahoma" pitchFamily="34" charset="0"/>
        </a:defRPr>
      </a:lvl6pPr>
      <a:lvl7pPr marL="914400" algn="l" rtl="0" eaLnBrk="0" fontAlgn="base" hangingPunct="0">
        <a:lnSpc>
          <a:spcPts val="36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Tahoma" pitchFamily="34" charset="0"/>
        </a:defRPr>
      </a:lvl7pPr>
      <a:lvl8pPr marL="1371600" algn="l" rtl="0" eaLnBrk="0" fontAlgn="base" hangingPunct="0">
        <a:lnSpc>
          <a:spcPts val="36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Tahoma" pitchFamily="34" charset="0"/>
        </a:defRPr>
      </a:lvl8pPr>
      <a:lvl9pPr marL="1828800" algn="l" rtl="0" eaLnBrk="0" fontAlgn="base" hangingPunct="0">
        <a:lnSpc>
          <a:spcPts val="36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Tahoma" pitchFamily="34" charset="0"/>
        </a:defRPr>
      </a:lvl9pPr>
    </p:titleStyle>
    <p:bodyStyle>
      <a:lvl1pPr marL="292100" indent="-292100" algn="l" rtl="0" eaLnBrk="0" fontAlgn="base" hangingPunct="0">
        <a:spcBef>
          <a:spcPct val="10000"/>
        </a:spcBef>
        <a:spcAft>
          <a:spcPts val="400"/>
        </a:spcAft>
        <a:buClr>
          <a:srgbClr val="0C7B9C"/>
        </a:buClr>
        <a:buSzPct val="75000"/>
        <a:buFont typeface="Monotype Sorts" charset="2"/>
        <a:buChar char="l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800100" indent="-342900" algn="l" rtl="0" eaLnBrk="0" fontAlgn="base" hangingPunct="0">
        <a:spcBef>
          <a:spcPct val="10000"/>
        </a:spcBef>
        <a:spcAft>
          <a:spcPts val="400"/>
        </a:spcAft>
        <a:buClr>
          <a:srgbClr val="0C7B9C"/>
        </a:buClr>
        <a:buSzPct val="100000"/>
        <a:buFont typeface="Arial" charset="0"/>
        <a:buChar char="–"/>
        <a:defRPr sz="2800">
          <a:solidFill>
            <a:schemeClr val="tx1"/>
          </a:solidFill>
          <a:latin typeface="+mn-lt"/>
        </a:defRPr>
      </a:lvl2pPr>
      <a:lvl3pPr marL="914400" algn="l" rtl="0" eaLnBrk="0" fontAlgn="base" hangingPunct="0">
        <a:spcBef>
          <a:spcPct val="10000"/>
        </a:spcBef>
        <a:spcAft>
          <a:spcPts val="400"/>
        </a:spcAft>
        <a:buClr>
          <a:srgbClr val="0C7B9C"/>
        </a:buClr>
        <a:buSzPct val="70000"/>
        <a:buFont typeface="Wingdings" charset="2"/>
        <a:buChar char="u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sz="2000">
          <a:solidFill>
            <a:schemeClr val="tx1"/>
          </a:solidFill>
          <a:latin typeface="Times New Roman" pitchFamily="18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000">
          <a:solidFill>
            <a:schemeClr val="tx1"/>
          </a:solidFill>
          <a:latin typeface="Times New Roman" pitchFamily="18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emf"/><Relationship Id="rId4" Type="http://schemas.openxmlformats.org/officeDocument/2006/relationships/image" Target="../media/image11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2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3.w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tif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20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20.em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emf"/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2.e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21.wmf"/><Relationship Id="rId9" Type="http://schemas.openxmlformats.org/officeDocument/2006/relationships/image" Target="../media/image17.em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24.w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25.em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026"/>
          <p:cNvSpPr>
            <a:spLocks noGrp="1" noChangeArrowheads="1"/>
          </p:cNvSpPr>
          <p:nvPr>
            <p:ph type="title"/>
          </p:nvPr>
        </p:nvSpPr>
        <p:spPr>
          <a:xfrm>
            <a:off x="228600" y="-152400"/>
            <a:ext cx="8763000" cy="838200"/>
          </a:xfrm>
        </p:spPr>
        <p:txBody>
          <a:bodyPr/>
          <a:lstStyle/>
          <a:p>
            <a:r>
              <a:rPr lang="en-US" altLang="en-US"/>
              <a:t>Data Mining</a:t>
            </a:r>
            <a:endParaRPr lang="en-US" altLang="en-US" sz="2800"/>
          </a:p>
        </p:txBody>
      </p:sp>
      <p:sp>
        <p:nvSpPr>
          <p:cNvPr id="4098" name="Rectangle 1027"/>
          <p:cNvSpPr>
            <a:spLocks noChangeArrowheads="1"/>
          </p:cNvSpPr>
          <p:nvPr/>
        </p:nvSpPr>
        <p:spPr bwMode="auto">
          <a:xfrm>
            <a:off x="381000" y="1981200"/>
            <a:ext cx="8229600" cy="294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charset="2"/>
              <a:buChar char="l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charset="2"/>
              <a:buChar char="u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charset="2"/>
              <a:buNone/>
            </a:pPr>
            <a:r>
              <a:rPr lang="en-US" altLang="en-US" sz="3200" b="0"/>
              <a:t>Model Overfitting</a:t>
            </a:r>
          </a:p>
          <a:p>
            <a:pPr algn="ctr" eaLnBrk="1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charset="2"/>
              <a:buNone/>
            </a:pPr>
            <a:endParaRPr lang="en-US" altLang="en-US" sz="3200" b="0"/>
          </a:p>
          <a:p>
            <a:pPr algn="ctr" eaLnBrk="1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charset="2"/>
              <a:buNone/>
            </a:pPr>
            <a:r>
              <a:rPr lang="en-US" altLang="en-US" sz="3200" b="0"/>
              <a:t>Introduction to Data Mining, 2</a:t>
            </a:r>
            <a:r>
              <a:rPr lang="en-US" altLang="en-US" sz="3200" b="0" baseline="30000"/>
              <a:t>nd</a:t>
            </a:r>
            <a:r>
              <a:rPr lang="en-US" altLang="en-US" sz="3200" b="0"/>
              <a:t> Edition</a:t>
            </a:r>
          </a:p>
          <a:p>
            <a:pPr algn="ctr" eaLnBrk="1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charset="2"/>
              <a:buNone/>
            </a:pPr>
            <a:r>
              <a:rPr lang="en-US" altLang="en-US" sz="3200" b="0"/>
              <a:t>by</a:t>
            </a:r>
          </a:p>
          <a:p>
            <a:pPr algn="ctr" eaLnBrk="1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charset="2"/>
              <a:buNone/>
            </a:pPr>
            <a:r>
              <a:rPr lang="en-US" altLang="en-US" sz="3200" b="0"/>
              <a:t>Tan, Steinbach, Karpatne, Kumar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2400" dirty="0"/>
              <a:t>Model Overfitting – Impact of Training Data Size</a:t>
            </a:r>
            <a:endParaRPr lang="en-US" altLang="en-US" sz="2400" dirty="0"/>
          </a:p>
        </p:txBody>
      </p:sp>
      <p:pic>
        <p:nvPicPr>
          <p:cNvPr id="13314" name="Picture 1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247650" y="838200"/>
            <a:ext cx="5048250" cy="3657600"/>
          </a:xfrm>
          <a:noFill/>
        </p:spPr>
      </p:pic>
      <p:pic>
        <p:nvPicPr>
          <p:cNvPr id="13315" name="Picture 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838200"/>
            <a:ext cx="5257800" cy="370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1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19" t="9634" r="13583" b="75781"/>
          <a:stretch>
            <a:fillRect/>
          </a:stretch>
        </p:blipFill>
        <p:spPr bwMode="auto">
          <a:xfrm>
            <a:off x="7543800" y="1143000"/>
            <a:ext cx="11811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7" name="TextBox 2"/>
          <p:cNvSpPr txBox="1">
            <a:spLocks noChangeArrowheads="1"/>
          </p:cNvSpPr>
          <p:nvPr/>
        </p:nvSpPr>
        <p:spPr bwMode="auto">
          <a:xfrm>
            <a:off x="4619625" y="4419600"/>
            <a:ext cx="44958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charset="2"/>
              <a:buChar char="l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charset="2"/>
              <a:buChar char="u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600"/>
              <a:t>Using twice the number of data instances</a:t>
            </a:r>
          </a:p>
        </p:txBody>
      </p:sp>
      <p:sp>
        <p:nvSpPr>
          <p:cNvPr id="13318" name="Text Box 7"/>
          <p:cNvSpPr txBox="1">
            <a:spLocks noChangeArrowheads="1"/>
          </p:cNvSpPr>
          <p:nvPr/>
        </p:nvSpPr>
        <p:spPr bwMode="auto">
          <a:xfrm>
            <a:off x="304800" y="4953000"/>
            <a:ext cx="86868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charset="2"/>
              <a:buChar char="l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charset="2"/>
              <a:buChar char="u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spcBef>
                <a:spcPct val="50000"/>
              </a:spcBef>
              <a:spcAft>
                <a:spcPct val="0"/>
              </a:spcAft>
              <a:buClrTx/>
              <a:buSzTx/>
              <a:buFont typeface="Arial" charset="0"/>
              <a:buChar char="•"/>
            </a:pPr>
            <a:r>
              <a:rPr lang="en-US" altLang="en-US" sz="1800" b="0" dirty="0">
                <a:sym typeface="Symbol" charset="2"/>
              </a:rPr>
              <a:t>Increasing the size of training data reduces the difference between training and testing errors at a given size of model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2600" y="1676400"/>
            <a:ext cx="1800012" cy="13716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9200" y="1752600"/>
            <a:ext cx="1863755" cy="1371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6394" y="3095238"/>
            <a:ext cx="2895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Decision Tree with 50 nodes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48844" y="3048000"/>
            <a:ext cx="2895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Decision Tree with 50 nodes</a:t>
            </a:r>
          </a:p>
        </p:txBody>
      </p:sp>
    </p:spTree>
    <p:extLst>
      <p:ext uri="{BB962C8B-B14F-4D97-AF65-F5344CB8AC3E}">
        <p14:creationId xmlns:p14="http://schemas.microsoft.com/office/powerpoint/2010/main" val="2364238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Reasons for Model Overfitting</a:t>
            </a:r>
          </a:p>
        </p:txBody>
      </p:sp>
      <p:sp>
        <p:nvSpPr>
          <p:cNvPr id="1433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 smtClean="0"/>
              <a:t>Not enough</a:t>
            </a:r>
            <a:r>
              <a:rPr lang="en-US" altLang="en-US" dirty="0" smtClean="0"/>
              <a:t> training data</a:t>
            </a:r>
            <a:endParaRPr lang="en-US" altLang="en-US" dirty="0"/>
          </a:p>
          <a:p>
            <a:endParaRPr lang="en-US" altLang="en-US" dirty="0"/>
          </a:p>
          <a:p>
            <a:r>
              <a:rPr lang="en-US" altLang="en-US" dirty="0" smtClean="0"/>
              <a:t>High model complexity</a:t>
            </a:r>
            <a:endParaRPr lang="en-US" altLang="en-US" dirty="0"/>
          </a:p>
          <a:p>
            <a:endParaRPr lang="en-US" altLang="en-US" sz="500" dirty="0"/>
          </a:p>
          <a:p>
            <a:pPr lvl="1"/>
            <a:r>
              <a:rPr lang="en-US" altLang="en-US" sz="2400" dirty="0"/>
              <a:t>Multiple Comparison Procedure</a:t>
            </a:r>
          </a:p>
          <a:p>
            <a:pPr lvl="1"/>
            <a:endParaRPr lang="en-US" altLang="en-US" dirty="0"/>
          </a:p>
          <a:p>
            <a:endParaRPr lang="en-US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52400"/>
            <a:ext cx="8610600" cy="533400"/>
          </a:xfrm>
        </p:spPr>
        <p:txBody>
          <a:bodyPr/>
          <a:lstStyle/>
          <a:p>
            <a:r>
              <a:rPr lang="en-US" altLang="en-US"/>
              <a:t>Effect of Multiple Comparison Procedure</a:t>
            </a:r>
          </a:p>
        </p:txBody>
      </p:sp>
      <p:sp>
        <p:nvSpPr>
          <p:cNvPr id="10147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11163" y="1143000"/>
            <a:ext cx="5989637" cy="5181600"/>
          </a:xfrm>
        </p:spPr>
        <p:txBody>
          <a:bodyPr/>
          <a:lstStyle/>
          <a:p>
            <a:r>
              <a:rPr lang="en-US" altLang="en-US" sz="2400"/>
              <a:t>Consider the task of predicting whether stock market will rise/fall in the next 10 trading days</a:t>
            </a:r>
          </a:p>
          <a:p>
            <a:pPr lvl="4"/>
            <a:endParaRPr lang="en-US" altLang="en-US" sz="1800">
              <a:latin typeface="Times New Roman" charset="0"/>
            </a:endParaRPr>
          </a:p>
          <a:p>
            <a:r>
              <a:rPr lang="en-US" altLang="en-US" sz="2400"/>
              <a:t>Random guessing:</a:t>
            </a:r>
          </a:p>
          <a:p>
            <a:pPr lvl="1">
              <a:buFont typeface="Arial" charset="0"/>
              <a:buNone/>
            </a:pPr>
            <a:r>
              <a:rPr lang="en-US" altLang="en-US" sz="2400" i="1">
                <a:latin typeface="Times New Roman" charset="0"/>
              </a:rPr>
              <a:t> P</a:t>
            </a:r>
            <a:r>
              <a:rPr lang="en-US" altLang="en-US" sz="2400"/>
              <a:t>(</a:t>
            </a:r>
            <a:r>
              <a:rPr lang="en-US" altLang="en-US" sz="2400" i="1">
                <a:latin typeface="Times New Roman" charset="0"/>
              </a:rPr>
              <a:t>correct</a:t>
            </a:r>
            <a:r>
              <a:rPr lang="en-US" altLang="en-US" sz="2400"/>
              <a:t>) = 0.5</a:t>
            </a:r>
          </a:p>
          <a:p>
            <a:pPr lvl="1">
              <a:buFont typeface="Arial" charset="0"/>
              <a:buNone/>
            </a:pPr>
            <a:endParaRPr lang="en-US" altLang="en-US" sz="2400"/>
          </a:p>
          <a:p>
            <a:r>
              <a:rPr lang="en-US" altLang="en-US" sz="2400"/>
              <a:t>Make 10 random guesses in a row:</a:t>
            </a:r>
          </a:p>
          <a:p>
            <a:pPr lvl="1">
              <a:buFont typeface="Arial" charset="0"/>
              <a:buNone/>
            </a:pPr>
            <a:r>
              <a:rPr lang="en-US" altLang="en-US" sz="2400"/>
              <a:t> </a:t>
            </a:r>
          </a:p>
          <a:p>
            <a:endParaRPr lang="en-US" altLang="en-US" sz="2400"/>
          </a:p>
          <a:p>
            <a:endParaRPr lang="en-US" altLang="en-US" sz="2400"/>
          </a:p>
        </p:txBody>
      </p:sp>
      <p:graphicFrame>
        <p:nvGraphicFramePr>
          <p:cNvPr id="1014829" name="Group 45"/>
          <p:cNvGraphicFramePr>
            <a:graphicFrameLocks noGrp="1"/>
          </p:cNvGraphicFramePr>
          <p:nvPr>
            <p:ph sz="quarter" idx="2"/>
          </p:nvPr>
        </p:nvGraphicFramePr>
        <p:xfrm>
          <a:off x="6781800" y="1295400"/>
          <a:ext cx="2100263" cy="3962400"/>
        </p:xfrm>
        <a:graphic>
          <a:graphicData uri="http://schemas.openxmlformats.org/drawingml/2006/table">
            <a:tbl>
              <a:tblPr/>
              <a:tblGrid>
                <a:gridCol w="10509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93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08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ts val="400"/>
                        </a:spcAft>
                        <a:buClr>
                          <a:srgbClr val="0C7B9C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Day 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ts val="400"/>
                        </a:spcAft>
                        <a:buClr>
                          <a:srgbClr val="0C7B9C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Up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24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ts val="400"/>
                        </a:spcAft>
                        <a:buClr>
                          <a:srgbClr val="0C7B9C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Day 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ts val="400"/>
                        </a:spcAft>
                        <a:buClr>
                          <a:srgbClr val="0C7B9C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Down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08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ts val="400"/>
                        </a:spcAft>
                        <a:buClr>
                          <a:srgbClr val="0C7B9C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Day 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ts val="400"/>
                        </a:spcAft>
                        <a:buClr>
                          <a:srgbClr val="0C7B9C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Down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24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ts val="400"/>
                        </a:spcAft>
                        <a:buClr>
                          <a:srgbClr val="0C7B9C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Day 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ts val="400"/>
                        </a:spcAft>
                        <a:buClr>
                          <a:srgbClr val="0C7B9C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Up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08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ts val="400"/>
                        </a:spcAft>
                        <a:buClr>
                          <a:srgbClr val="0C7B9C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Day 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ts val="400"/>
                        </a:spcAft>
                        <a:buClr>
                          <a:srgbClr val="0C7B9C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Down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08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ts val="400"/>
                        </a:spcAft>
                        <a:buClr>
                          <a:srgbClr val="0C7B9C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Day 6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ts val="400"/>
                        </a:spcAft>
                        <a:buClr>
                          <a:srgbClr val="0C7B9C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Down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24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ts val="400"/>
                        </a:spcAft>
                        <a:buClr>
                          <a:srgbClr val="0C7B9C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Day 7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ts val="400"/>
                        </a:spcAft>
                        <a:buClr>
                          <a:srgbClr val="0C7B9C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Up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08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ts val="400"/>
                        </a:spcAft>
                        <a:buClr>
                          <a:srgbClr val="0C7B9C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Day 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ts val="400"/>
                        </a:spcAft>
                        <a:buClr>
                          <a:srgbClr val="0C7B9C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Up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24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ts val="400"/>
                        </a:spcAft>
                        <a:buClr>
                          <a:srgbClr val="0C7B9C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Day 9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ts val="400"/>
                        </a:spcAft>
                        <a:buClr>
                          <a:srgbClr val="0C7B9C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Up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08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ts val="400"/>
                        </a:spcAft>
                        <a:buClr>
                          <a:srgbClr val="0C7B9C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Day 10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ts val="400"/>
                        </a:spcAft>
                        <a:buClr>
                          <a:srgbClr val="0C7B9C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Down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1014825" name="Object 41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990600" y="4724400"/>
          <a:ext cx="5486400" cy="1220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57" name="Equation" r:id="rId3" imgW="2908300" imgH="647700" progId="Equation.3">
                  <p:embed/>
                </p:oleObj>
              </mc:Choice>
              <mc:Fallback>
                <p:oleObj name="Equation" r:id="rId3" imgW="2908300" imgH="647700" progId="Equation.3">
                  <p:embed/>
                  <p:pic>
                    <p:nvPicPr>
                      <p:cNvPr id="0" name="Object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4724400"/>
                        <a:ext cx="5486400" cy="1220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7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7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7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7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7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4787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52400"/>
            <a:ext cx="8534400" cy="533400"/>
          </a:xfrm>
        </p:spPr>
        <p:txBody>
          <a:bodyPr/>
          <a:lstStyle/>
          <a:p>
            <a:r>
              <a:rPr lang="en-US" altLang="en-US"/>
              <a:t>Effect of Multiple Comparison Procedure</a:t>
            </a:r>
          </a:p>
        </p:txBody>
      </p:sp>
      <p:sp>
        <p:nvSpPr>
          <p:cNvPr id="10209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Approach:</a:t>
            </a:r>
          </a:p>
          <a:p>
            <a:pPr lvl="1"/>
            <a:r>
              <a:rPr lang="en-US" altLang="en-US"/>
              <a:t>Get 50 analysts</a:t>
            </a:r>
          </a:p>
          <a:p>
            <a:pPr lvl="1"/>
            <a:r>
              <a:rPr lang="en-US" altLang="en-US"/>
              <a:t>Each analyst makes 10 random guesses</a:t>
            </a:r>
          </a:p>
          <a:p>
            <a:pPr lvl="1"/>
            <a:r>
              <a:rPr lang="en-US" altLang="en-US"/>
              <a:t>Choose the analyst that makes the most number of correct predictions</a:t>
            </a:r>
          </a:p>
          <a:p>
            <a:pPr lvl="1"/>
            <a:endParaRPr lang="en-US" altLang="en-US"/>
          </a:p>
          <a:p>
            <a:r>
              <a:rPr lang="en-US" altLang="en-US"/>
              <a:t>Probability that at least one analyst makes at least 8 correct predictions</a:t>
            </a:r>
          </a:p>
        </p:txBody>
      </p:sp>
      <p:graphicFrame>
        <p:nvGraphicFramePr>
          <p:cNvPr id="1020932" name="Object 4"/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1447800" y="5257800"/>
          <a:ext cx="5943600" cy="490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46" name="Equation" r:id="rId3" imgW="2768600" imgH="228600" progId="Equation.3">
                  <p:embed/>
                </p:oleObj>
              </mc:Choice>
              <mc:Fallback>
                <p:oleObj name="Equation" r:id="rId3" imgW="2768600" imgH="2286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5257800"/>
                        <a:ext cx="5943600" cy="490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09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09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09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09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09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0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0931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52400"/>
            <a:ext cx="8610600" cy="533400"/>
          </a:xfrm>
        </p:spPr>
        <p:txBody>
          <a:bodyPr/>
          <a:lstStyle/>
          <a:p>
            <a:r>
              <a:rPr lang="en-US" altLang="en-US"/>
              <a:t>Effect of Multiple Comparison Procedure</a:t>
            </a:r>
          </a:p>
        </p:txBody>
      </p:sp>
      <p:sp>
        <p:nvSpPr>
          <p:cNvPr id="10219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400"/>
              <a:t>Many algorithms employ the following greedy strategy:</a:t>
            </a:r>
          </a:p>
          <a:p>
            <a:pPr lvl="1">
              <a:lnSpc>
                <a:spcPct val="90000"/>
              </a:lnSpc>
            </a:pPr>
            <a:r>
              <a:rPr lang="en-US" altLang="en-US" sz="2400"/>
              <a:t>Initial model: M</a:t>
            </a:r>
          </a:p>
          <a:p>
            <a:pPr lvl="1">
              <a:lnSpc>
                <a:spcPct val="90000"/>
              </a:lnSpc>
            </a:pPr>
            <a:r>
              <a:rPr lang="en-US" altLang="en-US" sz="2400"/>
              <a:t>Alternative model: M’ = M </a:t>
            </a:r>
            <a:r>
              <a:rPr lang="en-US" altLang="en-US" sz="2400">
                <a:sym typeface="Symbol" charset="2"/>
              </a:rPr>
              <a:t></a:t>
            </a:r>
            <a:r>
              <a:rPr lang="en-US" altLang="en-US" sz="2400"/>
              <a:t> </a:t>
            </a:r>
            <a:r>
              <a:rPr lang="en-US" altLang="en-US" sz="2400">
                <a:sym typeface="Symbol" charset="2"/>
              </a:rPr>
              <a:t>,   </a:t>
            </a:r>
            <a:br>
              <a:rPr lang="en-US" altLang="en-US" sz="2400">
                <a:sym typeface="Symbol" charset="2"/>
              </a:rPr>
            </a:br>
            <a:r>
              <a:rPr lang="en-US" altLang="en-US" sz="2400">
                <a:sym typeface="Symbol" charset="2"/>
              </a:rPr>
              <a:t>where  is a component to be added to the model (e.g., a test condition of a decision tree)</a:t>
            </a:r>
          </a:p>
          <a:p>
            <a:pPr lvl="1">
              <a:lnSpc>
                <a:spcPct val="90000"/>
              </a:lnSpc>
            </a:pPr>
            <a:r>
              <a:rPr lang="en-US" altLang="en-US" sz="2400"/>
              <a:t>Keep M’ if improvement, </a:t>
            </a:r>
            <a:r>
              <a:rPr lang="en-US" altLang="en-US" sz="2400">
                <a:sym typeface="Symbol" charset="2"/>
              </a:rPr>
              <a:t>(M,M’) &gt; </a:t>
            </a:r>
          </a:p>
          <a:p>
            <a:pPr>
              <a:lnSpc>
                <a:spcPct val="90000"/>
              </a:lnSpc>
            </a:pPr>
            <a:endParaRPr lang="en-US" altLang="en-US" sz="2400"/>
          </a:p>
          <a:p>
            <a:pPr>
              <a:lnSpc>
                <a:spcPct val="90000"/>
              </a:lnSpc>
            </a:pPr>
            <a:r>
              <a:rPr lang="en-US" altLang="en-US" sz="2400"/>
              <a:t>Often times, </a:t>
            </a:r>
            <a:r>
              <a:rPr lang="en-US" altLang="en-US" sz="2400">
                <a:sym typeface="Symbol" charset="2"/>
              </a:rPr>
              <a:t> is chosen from a set of alternative components,  = {</a:t>
            </a:r>
            <a:r>
              <a:rPr lang="en-US" altLang="en-US" sz="2400" baseline="-25000">
                <a:sym typeface="Symbol" charset="2"/>
              </a:rPr>
              <a:t>1</a:t>
            </a:r>
            <a:r>
              <a:rPr lang="en-US" altLang="en-US" sz="2400">
                <a:sym typeface="Symbol" charset="2"/>
              </a:rPr>
              <a:t>, </a:t>
            </a:r>
            <a:r>
              <a:rPr lang="en-US" altLang="en-US" sz="2400" baseline="-25000">
                <a:sym typeface="Symbol" charset="2"/>
              </a:rPr>
              <a:t>2</a:t>
            </a:r>
            <a:r>
              <a:rPr lang="en-US" altLang="en-US" sz="2400">
                <a:sym typeface="Symbol" charset="2"/>
              </a:rPr>
              <a:t>, …, </a:t>
            </a:r>
            <a:r>
              <a:rPr lang="en-US" altLang="en-US" sz="2400" baseline="-25000">
                <a:sym typeface="Symbol" charset="2"/>
              </a:rPr>
              <a:t>k</a:t>
            </a:r>
            <a:r>
              <a:rPr lang="en-US" altLang="en-US" sz="2400">
                <a:sym typeface="Symbol" charset="2"/>
              </a:rPr>
              <a:t>}</a:t>
            </a:r>
          </a:p>
          <a:p>
            <a:pPr>
              <a:lnSpc>
                <a:spcPct val="90000"/>
              </a:lnSpc>
            </a:pPr>
            <a:endParaRPr lang="en-US" altLang="en-US" sz="2400"/>
          </a:p>
          <a:p>
            <a:pPr>
              <a:lnSpc>
                <a:spcPct val="90000"/>
              </a:lnSpc>
            </a:pPr>
            <a:r>
              <a:rPr lang="en-US" altLang="en-US" sz="2400"/>
              <a:t>If many alternatives are available, one may inadvertently add irrelevant components to the model, resulting in model overfitting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19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19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19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19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19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19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1955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52400"/>
            <a:ext cx="8610600" cy="533400"/>
          </a:xfrm>
        </p:spPr>
        <p:txBody>
          <a:bodyPr/>
          <a:lstStyle/>
          <a:p>
            <a:r>
              <a:rPr lang="en-US" altLang="en-US"/>
              <a:t>Effect of Multiple Comparison - Example</a:t>
            </a:r>
          </a:p>
        </p:txBody>
      </p:sp>
      <p:pic>
        <p:nvPicPr>
          <p:cNvPr id="18434" name="Picture 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838200"/>
            <a:ext cx="5100638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TextBox 2"/>
          <p:cNvSpPr txBox="1">
            <a:spLocks noChangeArrowheads="1"/>
          </p:cNvSpPr>
          <p:nvPr/>
        </p:nvSpPr>
        <p:spPr bwMode="auto">
          <a:xfrm>
            <a:off x="609600" y="4648200"/>
            <a:ext cx="3586163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charset="2"/>
              <a:buChar char="l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charset="2"/>
              <a:buChar char="u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600" b="0"/>
              <a:t>Use additional 100 noisy variables generated from a uniform distribution along with X and Y as attributes.</a:t>
            </a:r>
          </a:p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1600" b="0"/>
          </a:p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600" b="0"/>
              <a:t>Use 30% of the data for training and 70% of the data for testing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4063" y="3436938"/>
            <a:ext cx="3970337" cy="287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2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4063" y="830263"/>
            <a:ext cx="3960812" cy="287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2"/>
          <p:cNvSpPr txBox="1">
            <a:spLocks noChangeArrowheads="1"/>
          </p:cNvSpPr>
          <p:nvPr/>
        </p:nvSpPr>
        <p:spPr bwMode="auto">
          <a:xfrm>
            <a:off x="5029200" y="6138863"/>
            <a:ext cx="3586163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charset="2"/>
              <a:buChar char="l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charset="2"/>
              <a:buChar char="u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600">
                <a:solidFill>
                  <a:srgbClr val="FF0000"/>
                </a:solidFill>
              </a:rPr>
              <a:t>Using only X and Y as attributes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Notes on Overfitting</a:t>
            </a:r>
          </a:p>
        </p:txBody>
      </p:sp>
      <p:sp>
        <p:nvSpPr>
          <p:cNvPr id="2048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Overfitting results in decision trees that are </a:t>
            </a:r>
            <a:r>
              <a:rPr lang="en-US" altLang="en-US" u="sng"/>
              <a:t>more complex</a:t>
            </a:r>
            <a:r>
              <a:rPr lang="en-US" altLang="en-US"/>
              <a:t> than necessary</a:t>
            </a:r>
          </a:p>
          <a:p>
            <a:endParaRPr lang="en-US" altLang="en-US"/>
          </a:p>
          <a:p>
            <a:r>
              <a:rPr lang="en-US" altLang="en-US"/>
              <a:t>Training error does not provide a good estimate of how well the tree will perform on previously unseen records</a:t>
            </a:r>
          </a:p>
          <a:p>
            <a:endParaRPr lang="en-US" altLang="en-US"/>
          </a:p>
          <a:p>
            <a:r>
              <a:rPr lang="en-US" altLang="en-US"/>
              <a:t>Need ways for estimating generalization errors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Model Selection</a:t>
            </a:r>
          </a:p>
        </p:txBody>
      </p:sp>
      <p:sp>
        <p:nvSpPr>
          <p:cNvPr id="2150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</a:rPr>
              <a:t>Performed during model building</a:t>
            </a:r>
          </a:p>
          <a:p>
            <a:pPr>
              <a:lnSpc>
                <a:spcPct val="90000"/>
              </a:lnSpc>
            </a:pPr>
            <a:endParaRPr lang="en-US" altLang="en-US" sz="1000" dirty="0">
              <a:solidFill>
                <a:srgbClr val="000000"/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</a:rPr>
              <a:t>Purpose is to ensure that model is not overly complex (to avoid </a:t>
            </a:r>
            <a:r>
              <a:rPr lang="en-US" altLang="en-US" dirty="0" err="1">
                <a:solidFill>
                  <a:srgbClr val="000000"/>
                </a:solidFill>
              </a:rPr>
              <a:t>overfitting</a:t>
            </a:r>
            <a:r>
              <a:rPr lang="en-US" altLang="en-US" dirty="0">
                <a:solidFill>
                  <a:srgbClr val="000000"/>
                </a:solidFill>
              </a:rPr>
              <a:t>)</a:t>
            </a:r>
          </a:p>
          <a:p>
            <a:pPr>
              <a:lnSpc>
                <a:spcPct val="90000"/>
              </a:lnSpc>
            </a:pPr>
            <a:endParaRPr lang="en-US" altLang="en-US" sz="1000" dirty="0">
              <a:solidFill>
                <a:srgbClr val="000000"/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</a:rPr>
              <a:t>Need to estimate generalization error</a:t>
            </a:r>
          </a:p>
          <a:p>
            <a:pPr lvl="1"/>
            <a:r>
              <a:rPr lang="en-US" altLang="en-US" dirty="0"/>
              <a:t>Using Validation Set</a:t>
            </a:r>
            <a:endParaRPr lang="en-US" altLang="en-US" dirty="0">
              <a:latin typeface="Times New Roman" charset="0"/>
            </a:endParaRPr>
          </a:p>
          <a:p>
            <a:pPr lvl="1"/>
            <a:endParaRPr lang="en-US" altLang="en-US" sz="500" dirty="0"/>
          </a:p>
          <a:p>
            <a:pPr lvl="1"/>
            <a:r>
              <a:rPr lang="en-US" altLang="en-US" dirty="0"/>
              <a:t>Incorporating Model Complexity</a:t>
            </a:r>
          </a:p>
          <a:p>
            <a:pPr lvl="1"/>
            <a:endParaRPr lang="en-US" altLang="en-US" sz="500" dirty="0"/>
          </a:p>
          <a:p>
            <a:pPr marL="457200" lvl="1" indent="0">
              <a:buNone/>
            </a:pPr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81000"/>
            <a:ext cx="8280400" cy="533400"/>
          </a:xfrm>
        </p:spPr>
        <p:txBody>
          <a:bodyPr/>
          <a:lstStyle/>
          <a:p>
            <a:r>
              <a:rPr lang="en-US" altLang="en-US" sz="2000" dirty="0"/>
              <a:t>Model Selection:</a:t>
            </a:r>
            <a:br>
              <a:rPr lang="en-US" altLang="en-US" sz="2000" dirty="0"/>
            </a:br>
            <a:r>
              <a:rPr lang="en-US" altLang="en-US" dirty="0"/>
              <a:t>Using Validation Set</a:t>
            </a:r>
          </a:p>
        </p:txBody>
      </p:sp>
      <p:sp>
        <p:nvSpPr>
          <p:cNvPr id="2765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/>
              <a:t>Divide </a:t>
            </a:r>
            <a:r>
              <a:rPr lang="en-US" altLang="en-US" u="sng" dirty="0"/>
              <a:t>training</a:t>
            </a:r>
            <a:r>
              <a:rPr lang="en-US" altLang="en-US" dirty="0"/>
              <a:t> data into two parts:</a:t>
            </a:r>
          </a:p>
          <a:p>
            <a:pPr lvl="1"/>
            <a:r>
              <a:rPr lang="en-US" altLang="en-US" dirty="0"/>
              <a:t>Training set: </a:t>
            </a:r>
          </a:p>
          <a:p>
            <a:pPr lvl="2"/>
            <a:r>
              <a:rPr lang="en-US" altLang="en-US" dirty="0"/>
              <a:t> use for model building</a:t>
            </a:r>
          </a:p>
          <a:p>
            <a:pPr lvl="1"/>
            <a:r>
              <a:rPr lang="en-US" altLang="en-US" dirty="0"/>
              <a:t>Validation set: </a:t>
            </a:r>
          </a:p>
          <a:p>
            <a:pPr lvl="2"/>
            <a:r>
              <a:rPr lang="en-US" altLang="en-US" dirty="0"/>
              <a:t> use for estimating generalization error</a:t>
            </a:r>
          </a:p>
          <a:p>
            <a:pPr lvl="2"/>
            <a:r>
              <a:rPr lang="en-US" altLang="en-US" dirty="0"/>
              <a:t> Note: validation set is not the same as test set</a:t>
            </a:r>
          </a:p>
          <a:p>
            <a:pPr lvl="2"/>
            <a:endParaRPr lang="en-US" altLang="en-US" dirty="0"/>
          </a:p>
          <a:p>
            <a:r>
              <a:rPr lang="en-US" altLang="en-US" dirty="0"/>
              <a:t>Drawback:</a:t>
            </a:r>
          </a:p>
          <a:p>
            <a:pPr lvl="1"/>
            <a:r>
              <a:rPr lang="en-US" altLang="en-US" dirty="0"/>
              <a:t>Less data available for training</a:t>
            </a:r>
          </a:p>
        </p:txBody>
      </p:sp>
    </p:spTree>
    <p:extLst>
      <p:ext uri="{BB962C8B-B14F-4D97-AF65-F5344CB8AC3E}">
        <p14:creationId xmlns:p14="http://schemas.microsoft.com/office/powerpoint/2010/main" val="305636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81000"/>
            <a:ext cx="8280400" cy="533400"/>
          </a:xfrm>
        </p:spPr>
        <p:txBody>
          <a:bodyPr/>
          <a:lstStyle/>
          <a:p>
            <a:r>
              <a:rPr lang="en-US" altLang="en-US" sz="2000">
                <a:solidFill>
                  <a:srgbClr val="000000"/>
                </a:solidFill>
              </a:rPr>
              <a:t>Model Selection:</a:t>
            </a:r>
            <a:br>
              <a:rPr lang="en-US" altLang="en-US" sz="2000">
                <a:solidFill>
                  <a:srgbClr val="000000"/>
                </a:solidFill>
              </a:rPr>
            </a:br>
            <a:r>
              <a:rPr lang="en-US" altLang="en-US"/>
              <a:t>Incorporating Model Complexity</a:t>
            </a:r>
          </a:p>
        </p:txBody>
      </p:sp>
      <p:sp>
        <p:nvSpPr>
          <p:cNvPr id="2355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z="2400" dirty="0"/>
              <a:t>Rationale: Occam’s Razor</a:t>
            </a:r>
          </a:p>
          <a:p>
            <a:pPr lvl="1"/>
            <a:r>
              <a:rPr lang="en-US" altLang="en-US" sz="2400" dirty="0"/>
              <a:t>Given two models of similar generalization errors,  one should prefer the simpler model over the more complex model</a:t>
            </a:r>
          </a:p>
          <a:p>
            <a:pPr lvl="4"/>
            <a:endParaRPr lang="en-US" altLang="en-US" sz="1800" dirty="0">
              <a:latin typeface="Times New Roman" charset="0"/>
            </a:endParaRPr>
          </a:p>
          <a:p>
            <a:pPr lvl="1"/>
            <a:r>
              <a:rPr lang="en-US" altLang="en-US" sz="2400" dirty="0"/>
              <a:t>A complex model has a greater chance of being fitted accidentally</a:t>
            </a:r>
          </a:p>
          <a:p>
            <a:pPr lvl="1"/>
            <a:endParaRPr lang="en-US" altLang="en-US" sz="1800" dirty="0">
              <a:latin typeface="Times New Roman" charset="0"/>
            </a:endParaRPr>
          </a:p>
          <a:p>
            <a:pPr lvl="1"/>
            <a:r>
              <a:rPr lang="en-US" altLang="en-US" sz="2400" dirty="0"/>
              <a:t>Therefore, one should include model complexity when evaluating a model</a:t>
            </a:r>
          </a:p>
          <a:p>
            <a:pPr marL="457200" lvl="1" indent="0">
              <a:buNone/>
            </a:pPr>
            <a:endParaRPr lang="en-US" altLang="en-US" sz="1200" dirty="0">
              <a:solidFill>
                <a:srgbClr val="FF0000"/>
              </a:solidFill>
            </a:endParaRPr>
          </a:p>
          <a:p>
            <a:pPr lvl="1"/>
            <a:endParaRPr lang="en-US" altLang="en-US" dirty="0"/>
          </a:p>
          <a:p>
            <a:pPr lvl="2"/>
            <a:endParaRPr lang="en-US" altLang="en-US" dirty="0"/>
          </a:p>
        </p:txBody>
      </p:sp>
      <p:sp>
        <p:nvSpPr>
          <p:cNvPr id="5" name="Rectangle 4"/>
          <p:cNvSpPr/>
          <p:nvPr/>
        </p:nvSpPr>
        <p:spPr>
          <a:xfrm>
            <a:off x="529880" y="5257800"/>
            <a:ext cx="8229600" cy="9192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</a:pPr>
            <a:r>
              <a:rPr lang="en-US" altLang="en-US" sz="2400" b="0" kern="0" dirty="0">
                <a:solidFill>
                  <a:srgbClr val="FF0000"/>
                </a:solidFill>
                <a:latin typeface="Arial"/>
              </a:rPr>
              <a:t>Gen. Error(Model) = Train. Error(Model, Train. Data) + </a:t>
            </a:r>
          </a:p>
          <a:p>
            <a:pPr lvl="1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</a:pPr>
            <a:r>
              <a:rPr lang="en-US" altLang="en-US" sz="2400" b="0" kern="0" dirty="0">
                <a:solidFill>
                  <a:srgbClr val="FF0000"/>
                </a:solidFill>
                <a:latin typeface="Arial"/>
              </a:rPr>
              <a:t>				 	x Complexity(Model)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5496" y="5567856"/>
            <a:ext cx="652877" cy="7567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Classification Errors</a:t>
            </a:r>
          </a:p>
        </p:txBody>
      </p:sp>
      <p:sp>
        <p:nvSpPr>
          <p:cNvPr id="614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z="1600" b="1" dirty="0"/>
              <a:t>Training </a:t>
            </a:r>
            <a:r>
              <a:rPr lang="en-US" altLang="en-US" sz="1600" b="1" dirty="0" smtClean="0"/>
              <a:t>errors</a:t>
            </a:r>
            <a:r>
              <a:rPr lang="en-US" altLang="en-US" sz="1400" dirty="0" smtClean="0"/>
              <a:t>: </a:t>
            </a:r>
            <a:r>
              <a:rPr lang="en-US" altLang="en-US" sz="1200" dirty="0" smtClean="0"/>
              <a:t>Errors </a:t>
            </a:r>
            <a:r>
              <a:rPr lang="en-US" altLang="en-US" sz="1200" dirty="0"/>
              <a:t>committed on the training set</a:t>
            </a:r>
          </a:p>
          <a:p>
            <a:pPr lvl="1"/>
            <a:endParaRPr lang="en-US" altLang="en-US" sz="1200" dirty="0"/>
          </a:p>
          <a:p>
            <a:r>
              <a:rPr lang="en-US" altLang="en-US" sz="1600" b="1" dirty="0"/>
              <a:t>Test </a:t>
            </a:r>
            <a:r>
              <a:rPr lang="en-US" altLang="en-US" sz="1600" b="1" dirty="0" smtClean="0"/>
              <a:t>errors</a:t>
            </a:r>
            <a:r>
              <a:rPr lang="en-US" altLang="en-US" sz="1400" dirty="0" smtClean="0"/>
              <a:t>:  </a:t>
            </a:r>
            <a:r>
              <a:rPr lang="en-US" altLang="en-US" sz="1200" dirty="0" smtClean="0"/>
              <a:t>Errors </a:t>
            </a:r>
            <a:r>
              <a:rPr lang="en-US" altLang="en-US" sz="1200" dirty="0"/>
              <a:t>committed on the test set</a:t>
            </a:r>
          </a:p>
          <a:p>
            <a:pPr lvl="1"/>
            <a:endParaRPr lang="en-US" altLang="en-US" sz="1200" dirty="0"/>
          </a:p>
          <a:p>
            <a:r>
              <a:rPr lang="en-US" altLang="en-US" sz="1600" b="1" dirty="0"/>
              <a:t>Generalization </a:t>
            </a:r>
            <a:r>
              <a:rPr lang="en-US" altLang="en-US" sz="1600" b="1" dirty="0" smtClean="0"/>
              <a:t>errors</a:t>
            </a:r>
            <a:r>
              <a:rPr lang="en-US" altLang="en-US" sz="1400" dirty="0" smtClean="0"/>
              <a:t>: </a:t>
            </a:r>
            <a:r>
              <a:rPr lang="en-US" altLang="en-US" sz="1200" dirty="0" smtClean="0"/>
              <a:t>Expected </a:t>
            </a:r>
            <a:r>
              <a:rPr lang="en-US" altLang="en-US" sz="1200" dirty="0"/>
              <a:t>error of a model </a:t>
            </a:r>
            <a:r>
              <a:rPr lang="en-US" altLang="en-US" sz="1200" dirty="0" smtClean="0"/>
              <a:t>over </a:t>
            </a:r>
            <a:r>
              <a:rPr lang="en-US" altLang="en-US" sz="1200" dirty="0"/>
              <a:t>random selection of records from same distribution</a:t>
            </a:r>
          </a:p>
        </p:txBody>
      </p:sp>
      <p:graphicFrame>
        <p:nvGraphicFramePr>
          <p:cNvPr id="4" name="Object 26">
            <a:extLst>
              <a:ext uri="{FF2B5EF4-FFF2-40B4-BE49-F238E27FC236}">
                <a16:creationId xmlns:a16="http://schemas.microsoft.com/office/drawing/2014/main" id="{EA275511-3D72-4E9A-B133-E7DF2C3BDE3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9580542"/>
              </p:ext>
            </p:extLst>
          </p:nvPr>
        </p:nvGraphicFramePr>
        <p:xfrm>
          <a:off x="1981200" y="3175000"/>
          <a:ext cx="4600365" cy="330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72" name="Visio" r:id="rId3" imgW="8432800" imgH="6286500" progId="Visio.Drawing.6">
                  <p:embed/>
                </p:oleObj>
              </mc:Choice>
              <mc:Fallback>
                <p:oleObj name="Visio" r:id="rId3" imgW="8432800" imgH="6286500" progId="Visio.Drawing.6">
                  <p:embed/>
                  <p:pic>
                    <p:nvPicPr>
                      <p:cNvPr id="9218" name="Object 26">
                        <a:extLst>
                          <a:ext uri="{FF2B5EF4-FFF2-40B4-BE49-F238E27FC236}">
                            <a16:creationId xmlns:a16="http://schemas.microsoft.com/office/drawing/2014/main" id="{EA275511-3D72-4E9A-B133-E7DF2C3BDE3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3175000"/>
                        <a:ext cx="4600365" cy="330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2800" dirty="0">
                <a:solidFill>
                  <a:srgbClr val="000000"/>
                </a:solidFill>
              </a:rPr>
              <a:t>Estimating the Complexity of Decision Trees</a:t>
            </a:r>
            <a:endParaRPr lang="en-US" altLang="en-US" dirty="0"/>
          </a:p>
        </p:txBody>
      </p:sp>
      <p:sp>
        <p:nvSpPr>
          <p:cNvPr id="2457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b="1" dirty="0"/>
              <a:t>Pessimistic Error Estimate</a:t>
            </a:r>
            <a:r>
              <a:rPr lang="en-US" altLang="en-US" dirty="0"/>
              <a:t> of decision tree </a:t>
            </a:r>
            <a:r>
              <a:rPr lang="en-US" altLang="en-US" i="1" dirty="0">
                <a:latin typeface="Times New Roman" charset="0"/>
              </a:rPr>
              <a:t>T </a:t>
            </a:r>
            <a:r>
              <a:rPr lang="en-US" altLang="en-US" dirty="0"/>
              <a:t>with k leaf nodes:</a:t>
            </a:r>
          </a:p>
          <a:p>
            <a:pPr lvl="1"/>
            <a:endParaRPr lang="en-US" altLang="en-US" dirty="0"/>
          </a:p>
          <a:p>
            <a:pPr lvl="1"/>
            <a:endParaRPr lang="en-US" altLang="en-US" dirty="0"/>
          </a:p>
          <a:p>
            <a:pPr lvl="1"/>
            <a:endParaRPr lang="en-US" altLang="en-US" dirty="0"/>
          </a:p>
          <a:p>
            <a:pPr lvl="1"/>
            <a:r>
              <a:rPr lang="en-US" altLang="en-US" sz="2400" dirty="0">
                <a:sym typeface="Symbol" charset="2"/>
              </a:rPr>
              <a:t>err(T): error rate on all training records </a:t>
            </a:r>
          </a:p>
          <a:p>
            <a:pPr lvl="1"/>
            <a:r>
              <a:rPr lang="en-US" altLang="en-US" sz="2400" dirty="0">
                <a:sym typeface="Symbol" charset="2"/>
              </a:rPr>
              <a:t>: trade-off hyper-parameter (similar to   )</a:t>
            </a:r>
          </a:p>
          <a:p>
            <a:pPr lvl="2"/>
            <a:r>
              <a:rPr lang="en-US" altLang="en-US" sz="2000" dirty="0">
                <a:sym typeface="Symbol" charset="2"/>
              </a:rPr>
              <a:t> Relative cost of adding a leaf node</a:t>
            </a:r>
          </a:p>
          <a:p>
            <a:pPr lvl="1"/>
            <a:r>
              <a:rPr lang="en-US" altLang="en-US" sz="2400" dirty="0">
                <a:sym typeface="Symbol" charset="2"/>
              </a:rPr>
              <a:t>k: number of leaf nodes</a:t>
            </a:r>
          </a:p>
          <a:p>
            <a:pPr lvl="1"/>
            <a:r>
              <a:rPr lang="en-US" altLang="en-US" sz="2400" dirty="0" err="1">
                <a:sym typeface="Symbol" charset="2"/>
              </a:rPr>
              <a:t>N</a:t>
            </a:r>
            <a:r>
              <a:rPr lang="en-US" altLang="en-US" sz="2400" baseline="-25000" dirty="0" err="1">
                <a:sym typeface="Symbol" charset="2"/>
              </a:rPr>
              <a:t>train</a:t>
            </a:r>
            <a:r>
              <a:rPr lang="en-US" altLang="en-US" sz="2400" dirty="0">
                <a:sym typeface="Symbol" charset="2"/>
              </a:rPr>
              <a:t>: total number of training records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2362200"/>
            <a:ext cx="4343400" cy="105243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0500" y="4114800"/>
            <a:ext cx="4699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419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01958"/>
            <a:ext cx="9220200" cy="533400"/>
          </a:xfrm>
        </p:spPr>
        <p:txBody>
          <a:bodyPr/>
          <a:lstStyle/>
          <a:p>
            <a:r>
              <a:rPr lang="en-US" altLang="en-US" sz="2400" dirty="0">
                <a:solidFill>
                  <a:srgbClr val="000000"/>
                </a:solidFill>
              </a:rPr>
              <a:t>Estimating the Complexity of </a:t>
            </a:r>
            <a:r>
              <a:rPr lang="en-US" altLang="en-US" sz="2400">
                <a:solidFill>
                  <a:srgbClr val="000000"/>
                </a:solidFill>
              </a:rPr>
              <a:t>Decision Trees: Example</a:t>
            </a:r>
            <a:endParaRPr lang="en-US" altLang="en-US" sz="2800" dirty="0"/>
          </a:p>
        </p:txBody>
      </p:sp>
      <p:graphicFrame>
        <p:nvGraphicFramePr>
          <p:cNvPr id="25602" name="Object 4"/>
          <p:cNvGraphicFramePr>
            <a:graphicFrameLocks noChangeAspect="1"/>
          </p:cNvGraphicFramePr>
          <p:nvPr/>
        </p:nvGraphicFramePr>
        <p:xfrm>
          <a:off x="457200" y="1219200"/>
          <a:ext cx="6400800" cy="3435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96" name="Visio" r:id="rId3" imgW="9715500" imgH="5207000" progId="Visio.Drawing.6">
                  <p:embed/>
                </p:oleObj>
              </mc:Choice>
              <mc:Fallback>
                <p:oleObj name="Visio" r:id="rId3" imgW="9715500" imgH="5207000" progId="Visio.Drawing.6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1219200"/>
                        <a:ext cx="6400800" cy="3435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9125" name="Text Box 5"/>
          <p:cNvSpPr txBox="1">
            <a:spLocks noChangeArrowheads="1"/>
          </p:cNvSpPr>
          <p:nvPr/>
        </p:nvSpPr>
        <p:spPr bwMode="auto">
          <a:xfrm>
            <a:off x="7239000" y="1981200"/>
            <a:ext cx="1676400" cy="174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charset="2"/>
              <a:buChar char="l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charset="2"/>
              <a:buChar char="u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spcBef>
                <a:spcPct val="50000"/>
              </a:spcBef>
              <a:spcAft>
                <a:spcPct val="100000"/>
              </a:spcAft>
              <a:buClrTx/>
              <a:buSzTx/>
              <a:buFontTx/>
              <a:buNone/>
            </a:pPr>
            <a:r>
              <a:rPr lang="en-US" altLang="en-US" sz="1800"/>
              <a:t>e(T</a:t>
            </a:r>
            <a:r>
              <a:rPr lang="en-US" altLang="en-US" sz="1800" baseline="-25000"/>
              <a:t>L</a:t>
            </a:r>
            <a:r>
              <a:rPr lang="en-US" altLang="en-US" sz="1800"/>
              <a:t>) = 4/24</a:t>
            </a:r>
          </a:p>
          <a:p>
            <a:pPr>
              <a:spcBef>
                <a:spcPct val="50000"/>
              </a:spcBef>
              <a:spcAft>
                <a:spcPct val="100000"/>
              </a:spcAft>
              <a:buClrTx/>
              <a:buSzTx/>
              <a:buFontTx/>
              <a:buNone/>
            </a:pPr>
            <a:r>
              <a:rPr lang="en-US" altLang="en-US" sz="1800"/>
              <a:t>e(T</a:t>
            </a:r>
            <a:r>
              <a:rPr lang="en-US" altLang="en-US" sz="1800" baseline="-25000"/>
              <a:t>R</a:t>
            </a:r>
            <a:r>
              <a:rPr lang="en-US" altLang="en-US" sz="1800"/>
              <a:t>) = 6/24</a:t>
            </a:r>
          </a:p>
          <a:p>
            <a:pPr>
              <a:spcBef>
                <a:spcPct val="50000"/>
              </a:spcBef>
              <a:spcAft>
                <a:spcPct val="100000"/>
              </a:spcAft>
              <a:buClrTx/>
              <a:buSzTx/>
              <a:buFontTx/>
              <a:buNone/>
            </a:pPr>
            <a:r>
              <a:rPr lang="en-US" altLang="en-US" sz="1800">
                <a:sym typeface="Symbol" charset="2"/>
              </a:rPr>
              <a:t> = 1</a:t>
            </a:r>
          </a:p>
        </p:txBody>
      </p:sp>
      <p:sp>
        <p:nvSpPr>
          <p:cNvPr id="1029126" name="Text Box 6"/>
          <p:cNvSpPr txBox="1">
            <a:spLocks noChangeArrowheads="1"/>
          </p:cNvSpPr>
          <p:nvPr/>
        </p:nvSpPr>
        <p:spPr bwMode="auto">
          <a:xfrm>
            <a:off x="1219200" y="5029200"/>
            <a:ext cx="5257800" cy="1062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charset="2"/>
              <a:buChar char="l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charset="2"/>
              <a:buChar char="u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spcBef>
                <a:spcPct val="50000"/>
              </a:spcBef>
              <a:spcAft>
                <a:spcPct val="100000"/>
              </a:spcAft>
              <a:buClrTx/>
              <a:buSzTx/>
              <a:buFontTx/>
              <a:buNone/>
            </a:pPr>
            <a:r>
              <a:rPr lang="en-US" altLang="en-US" sz="1800" dirty="0" err="1"/>
              <a:t>e</a:t>
            </a:r>
            <a:r>
              <a:rPr lang="en-US" altLang="en-US" sz="1800" baseline="-25000" dirty="0" err="1"/>
              <a:t>gen</a:t>
            </a:r>
            <a:r>
              <a:rPr lang="en-US" altLang="en-US" sz="1800" dirty="0"/>
              <a:t>(T</a:t>
            </a:r>
            <a:r>
              <a:rPr lang="en-US" altLang="en-US" sz="1800" baseline="-25000" dirty="0"/>
              <a:t>L</a:t>
            </a:r>
            <a:r>
              <a:rPr lang="en-US" altLang="en-US" sz="1800" dirty="0"/>
              <a:t>) = 4/24 + 1*7/24 = 11/24 = 0.458</a:t>
            </a:r>
          </a:p>
          <a:p>
            <a:pPr>
              <a:spcBef>
                <a:spcPct val="50000"/>
              </a:spcBef>
              <a:spcAft>
                <a:spcPct val="100000"/>
              </a:spcAft>
              <a:buClrTx/>
              <a:buSzTx/>
              <a:buFontTx/>
              <a:buNone/>
            </a:pPr>
            <a:r>
              <a:rPr lang="en-US" altLang="en-US" sz="1800" dirty="0" err="1"/>
              <a:t>e</a:t>
            </a:r>
            <a:r>
              <a:rPr lang="en-US" altLang="en-US" sz="1800" baseline="-25000" dirty="0" err="1"/>
              <a:t>gen</a:t>
            </a:r>
            <a:r>
              <a:rPr lang="en-US" altLang="en-US" sz="1800" dirty="0"/>
              <a:t>(T</a:t>
            </a:r>
            <a:r>
              <a:rPr lang="en-US" altLang="en-US" sz="1800" baseline="-25000" dirty="0"/>
              <a:t>R</a:t>
            </a:r>
            <a:r>
              <a:rPr lang="en-US" altLang="en-US" sz="1800" dirty="0"/>
              <a:t>) = 6/24 + 1*4/24 = 10/24 = 0.417</a:t>
            </a:r>
          </a:p>
        </p:txBody>
      </p:sp>
    </p:spTree>
    <p:extLst>
      <p:ext uri="{BB962C8B-B14F-4D97-AF65-F5344CB8AC3E}">
        <p14:creationId xmlns:p14="http://schemas.microsoft.com/office/powerpoint/2010/main" val="620145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9125" grpId="0"/>
      <p:bldP spid="102912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2800" dirty="0"/>
              <a:t>Estimating the Complexity of Decision Trees</a:t>
            </a:r>
          </a:p>
        </p:txBody>
      </p:sp>
      <p:sp>
        <p:nvSpPr>
          <p:cNvPr id="2253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 err="1"/>
              <a:t>Resubstitution</a:t>
            </a:r>
            <a:r>
              <a:rPr lang="en-US" altLang="en-US" dirty="0"/>
              <a:t> Estimate: </a:t>
            </a:r>
          </a:p>
          <a:p>
            <a:pPr lvl="1"/>
            <a:r>
              <a:rPr lang="en-US" altLang="en-US" sz="2400" dirty="0"/>
              <a:t>Using training error as an </a:t>
            </a:r>
            <a:r>
              <a:rPr lang="en-US" altLang="en-US" sz="2400" dirty="0">
                <a:solidFill>
                  <a:srgbClr val="FF0000"/>
                </a:solidFill>
              </a:rPr>
              <a:t>optimistic</a:t>
            </a:r>
            <a:r>
              <a:rPr lang="en-US" altLang="en-US" sz="2400" dirty="0"/>
              <a:t> estimate of generalization error</a:t>
            </a:r>
          </a:p>
          <a:p>
            <a:pPr lvl="1"/>
            <a:r>
              <a:rPr lang="en-US" altLang="en-US" sz="2400" dirty="0"/>
              <a:t>Referred to as </a:t>
            </a:r>
            <a:r>
              <a:rPr lang="en-US" altLang="en-US" sz="2400" dirty="0">
                <a:solidFill>
                  <a:srgbClr val="FF0000"/>
                </a:solidFill>
              </a:rPr>
              <a:t>optimistic error </a:t>
            </a:r>
            <a:r>
              <a:rPr lang="en-US" altLang="en-US" sz="2400" dirty="0"/>
              <a:t>estimate</a:t>
            </a:r>
            <a:endParaRPr lang="en-US" altLang="en-US" dirty="0"/>
          </a:p>
        </p:txBody>
      </p:sp>
      <p:graphicFrame>
        <p:nvGraphicFramePr>
          <p:cNvPr id="22531" name="Object 4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1473442062"/>
              </p:ext>
            </p:extLst>
          </p:nvPr>
        </p:nvGraphicFramePr>
        <p:xfrm>
          <a:off x="685800" y="3139071"/>
          <a:ext cx="5943600" cy="31888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91" name="Visio" r:id="rId3" imgW="9715500" imgH="5207000" progId="Visio.Drawing.6">
                  <p:embed/>
                </p:oleObj>
              </mc:Choice>
              <mc:Fallback>
                <p:oleObj name="Visio" r:id="rId3" imgW="9715500" imgH="5207000" progId="Visio.Drawing.6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3139071"/>
                        <a:ext cx="5943600" cy="318884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2982" name="Text Box 6"/>
          <p:cNvSpPr txBox="1">
            <a:spLocks noChangeArrowheads="1"/>
          </p:cNvSpPr>
          <p:nvPr/>
        </p:nvSpPr>
        <p:spPr bwMode="auto">
          <a:xfrm>
            <a:off x="7324587" y="3206750"/>
            <a:ext cx="1676400" cy="105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charset="2"/>
              <a:buChar char="l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charset="2"/>
              <a:buChar char="u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spcBef>
                <a:spcPct val="50000"/>
              </a:spcBef>
              <a:spcAft>
                <a:spcPct val="100000"/>
              </a:spcAft>
              <a:buClrTx/>
              <a:buSzTx/>
              <a:buFontTx/>
              <a:buNone/>
            </a:pPr>
            <a:r>
              <a:rPr lang="en-US" altLang="en-US" sz="1800"/>
              <a:t>e(T</a:t>
            </a:r>
            <a:r>
              <a:rPr lang="en-US" altLang="en-US" sz="1800" baseline="-25000"/>
              <a:t>L</a:t>
            </a:r>
            <a:r>
              <a:rPr lang="en-US" altLang="en-US" sz="1800"/>
              <a:t>) = 4/24</a:t>
            </a:r>
          </a:p>
          <a:p>
            <a:pPr>
              <a:spcBef>
                <a:spcPct val="50000"/>
              </a:spcBef>
              <a:spcAft>
                <a:spcPct val="100000"/>
              </a:spcAft>
              <a:buClrTx/>
              <a:buSzTx/>
              <a:buFontTx/>
              <a:buNone/>
            </a:pPr>
            <a:r>
              <a:rPr lang="en-US" altLang="en-US" sz="1800" dirty="0"/>
              <a:t>e(T</a:t>
            </a:r>
            <a:r>
              <a:rPr lang="en-US" altLang="en-US" sz="1800" baseline="-25000" dirty="0"/>
              <a:t>R</a:t>
            </a:r>
            <a:r>
              <a:rPr lang="en-US" altLang="en-US" sz="1800" dirty="0"/>
              <a:t>) = 6/24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2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298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Minimum Description Length (MDL)</a:t>
            </a:r>
          </a:p>
        </p:txBody>
      </p:sp>
      <p:sp>
        <p:nvSpPr>
          <p:cNvPr id="2662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714750"/>
            <a:ext cx="8229600" cy="2533650"/>
          </a:xfrm>
        </p:spPr>
        <p:txBody>
          <a:bodyPr/>
          <a:lstStyle/>
          <a:p>
            <a:pPr marL="342900" indent="-342900">
              <a:lnSpc>
                <a:spcPct val="90000"/>
              </a:lnSpc>
            </a:pPr>
            <a:r>
              <a:rPr lang="en-US" altLang="en-US" sz="2400" dirty="0">
                <a:solidFill>
                  <a:srgbClr val="FF0000"/>
                </a:solidFill>
              </a:rPr>
              <a:t>Cost(</a:t>
            </a:r>
            <a:r>
              <a:rPr lang="en-US" altLang="en-US" sz="2400" dirty="0" err="1">
                <a:solidFill>
                  <a:srgbClr val="FF0000"/>
                </a:solidFill>
              </a:rPr>
              <a:t>Model,Data</a:t>
            </a:r>
            <a:r>
              <a:rPr lang="en-US" altLang="en-US" sz="2400" dirty="0">
                <a:solidFill>
                  <a:srgbClr val="FF0000"/>
                </a:solidFill>
              </a:rPr>
              <a:t>) = Cost(</a:t>
            </a:r>
            <a:r>
              <a:rPr lang="en-US" altLang="en-US" sz="2400" dirty="0" err="1">
                <a:solidFill>
                  <a:srgbClr val="FF0000"/>
                </a:solidFill>
              </a:rPr>
              <a:t>Data|Model</a:t>
            </a:r>
            <a:r>
              <a:rPr lang="en-US" altLang="en-US" sz="2400" dirty="0">
                <a:solidFill>
                  <a:srgbClr val="FF0000"/>
                </a:solidFill>
              </a:rPr>
              <a:t>) +    x Cost(Model)</a:t>
            </a:r>
          </a:p>
          <a:p>
            <a:pPr marL="742950" lvl="1" indent="-285750">
              <a:lnSpc>
                <a:spcPct val="90000"/>
              </a:lnSpc>
            </a:pPr>
            <a:r>
              <a:rPr lang="en-US" altLang="en-US" sz="2400" dirty="0"/>
              <a:t>Cost is the number of bits needed for encoding.</a:t>
            </a:r>
          </a:p>
          <a:p>
            <a:pPr marL="742950" lvl="1" indent="-285750">
              <a:lnSpc>
                <a:spcPct val="90000"/>
              </a:lnSpc>
            </a:pPr>
            <a:r>
              <a:rPr lang="en-US" altLang="en-US" sz="2400" dirty="0"/>
              <a:t>Search for the least costly model.</a:t>
            </a:r>
          </a:p>
          <a:p>
            <a:pPr marL="342900" indent="-342900">
              <a:lnSpc>
                <a:spcPct val="90000"/>
              </a:lnSpc>
            </a:pPr>
            <a:r>
              <a:rPr lang="en-US" altLang="en-US" sz="2400" dirty="0"/>
              <a:t>Cost(</a:t>
            </a:r>
            <a:r>
              <a:rPr lang="en-US" altLang="en-US" sz="2400" dirty="0" err="1"/>
              <a:t>Data|Model</a:t>
            </a:r>
            <a:r>
              <a:rPr lang="en-US" altLang="en-US" sz="2400" dirty="0"/>
              <a:t>) encodes the misclassification errors.</a:t>
            </a:r>
          </a:p>
          <a:p>
            <a:pPr marL="342900" indent="-342900">
              <a:lnSpc>
                <a:spcPct val="90000"/>
              </a:lnSpc>
            </a:pPr>
            <a:r>
              <a:rPr lang="en-US" altLang="en-US" sz="2400" dirty="0"/>
              <a:t>Cost(Model) uses node encoding (number of children) plus splitting condition encoding.</a:t>
            </a:r>
          </a:p>
        </p:txBody>
      </p:sp>
      <p:graphicFrame>
        <p:nvGraphicFramePr>
          <p:cNvPr id="26627" name="Object 4"/>
          <p:cNvGraphicFramePr>
            <a:graphicFrameLocks noChangeAspect="1"/>
          </p:cNvGraphicFramePr>
          <p:nvPr/>
        </p:nvGraphicFramePr>
        <p:xfrm>
          <a:off x="2209800" y="1143000"/>
          <a:ext cx="4392613" cy="2406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00" name="VISIO" r:id="rId3" imgW="6348984" imgH="3473196" progId="Visio.Drawing.6">
                  <p:embed/>
                </p:oleObj>
              </mc:Choice>
              <mc:Fallback>
                <p:oleObj name="VISIO" r:id="rId3" imgW="6348984" imgH="3473196" progId="Visio.Drawing.6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1143000"/>
                        <a:ext cx="4392613" cy="2406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28" name="Object 5"/>
          <p:cNvGraphicFramePr>
            <a:graphicFrameLocks noChangeAspect="1"/>
          </p:cNvGraphicFramePr>
          <p:nvPr/>
        </p:nvGraphicFramePr>
        <p:xfrm>
          <a:off x="685800" y="1219200"/>
          <a:ext cx="1131888" cy="213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01" name="Worksheet" r:id="rId5" imgW="1168400" imgH="2057400" progId="Excel.Sheet.8">
                  <p:embed/>
                </p:oleObj>
              </mc:Choice>
              <mc:Fallback>
                <p:oleObj name="Worksheet" r:id="rId5" imgW="1168400" imgH="2057400" progId="Excel.Sheet.8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1219200"/>
                        <a:ext cx="1131888" cy="213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29" name="Object 6"/>
          <p:cNvGraphicFramePr>
            <a:graphicFrameLocks noChangeAspect="1"/>
          </p:cNvGraphicFramePr>
          <p:nvPr/>
        </p:nvGraphicFramePr>
        <p:xfrm>
          <a:off x="7239000" y="1371600"/>
          <a:ext cx="1131888" cy="213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02" name="Worksheet" r:id="rId7" imgW="1168400" imgH="2057400" progId="Excel.Sheet.8">
                  <p:embed/>
                </p:oleObj>
              </mc:Choice>
              <mc:Fallback>
                <p:oleObj name="Worksheet" r:id="rId7" imgW="1168400" imgH="2057400" progId="Excel.Sheet.8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39000" y="1371600"/>
                        <a:ext cx="1131888" cy="213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0" y="3549650"/>
            <a:ext cx="652877" cy="7567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Model Selection for Decision Trees</a:t>
            </a:r>
          </a:p>
        </p:txBody>
      </p:sp>
      <p:sp>
        <p:nvSpPr>
          <p:cNvPr id="296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143000"/>
            <a:ext cx="8763000" cy="5181600"/>
          </a:xfrm>
        </p:spPr>
        <p:txBody>
          <a:bodyPr/>
          <a:lstStyle/>
          <a:p>
            <a:r>
              <a:rPr lang="en-US" altLang="en-US" sz="2400">
                <a:solidFill>
                  <a:srgbClr val="FF0000"/>
                </a:solidFill>
              </a:rPr>
              <a:t>Pre-Pruning (Early Stopping Rule)</a:t>
            </a:r>
          </a:p>
          <a:p>
            <a:pPr lvl="1"/>
            <a:r>
              <a:rPr lang="en-US" altLang="en-US" sz="2400"/>
              <a:t>Stop the algorithm before it becomes a fully-grown tree</a:t>
            </a:r>
          </a:p>
          <a:p>
            <a:pPr lvl="1"/>
            <a:r>
              <a:rPr lang="en-US" altLang="en-US" sz="2400"/>
              <a:t>Typical stopping conditions for a node:</a:t>
            </a:r>
          </a:p>
          <a:p>
            <a:pPr lvl="2"/>
            <a:r>
              <a:rPr lang="en-US" altLang="en-US" sz="2000"/>
              <a:t> Stop if all instances belong to the same class</a:t>
            </a:r>
          </a:p>
          <a:p>
            <a:pPr lvl="2"/>
            <a:r>
              <a:rPr lang="en-US" altLang="en-US" sz="2000"/>
              <a:t> Stop if all the attribute values are the same</a:t>
            </a:r>
          </a:p>
          <a:p>
            <a:pPr lvl="1"/>
            <a:r>
              <a:rPr lang="en-US" altLang="en-US" sz="2400"/>
              <a:t>More restrictive conditions:</a:t>
            </a:r>
          </a:p>
          <a:p>
            <a:pPr lvl="2"/>
            <a:r>
              <a:rPr lang="en-US" altLang="en-US" sz="2000"/>
              <a:t> Stop if number of instances is less than some user-specified threshold</a:t>
            </a:r>
          </a:p>
          <a:p>
            <a:pPr lvl="2"/>
            <a:r>
              <a:rPr lang="en-US" altLang="en-US" sz="2000"/>
              <a:t> Stop if class distribution of instances are independent of the available features (e.g., using </a:t>
            </a:r>
            <a:r>
              <a:rPr lang="en-US" altLang="en-US" sz="2000">
                <a:sym typeface="Symbol" charset="2"/>
              </a:rPr>
              <a:t></a:t>
            </a:r>
            <a:r>
              <a:rPr lang="en-US" altLang="en-US" sz="2000" baseline="30000">
                <a:sym typeface="Symbol" charset="2"/>
              </a:rPr>
              <a:t> 2</a:t>
            </a:r>
            <a:r>
              <a:rPr lang="en-US" altLang="en-US" sz="2000">
                <a:sym typeface="Symbol" charset="2"/>
              </a:rPr>
              <a:t> test)</a:t>
            </a:r>
            <a:endParaRPr lang="en-US" altLang="en-US" sz="2000" baseline="30000"/>
          </a:p>
          <a:p>
            <a:pPr lvl="2"/>
            <a:r>
              <a:rPr lang="en-US" altLang="en-US" sz="2000"/>
              <a:t> Stop if expanding the current node does not improve impurity</a:t>
            </a:r>
            <a:br>
              <a:rPr lang="en-US" altLang="en-US" sz="2000"/>
            </a:br>
            <a:r>
              <a:rPr lang="en-US" altLang="en-US" sz="2000"/>
              <a:t>    measures (e.g., Gini or information gain).</a:t>
            </a:r>
          </a:p>
          <a:p>
            <a:pPr lvl="2"/>
            <a:r>
              <a:rPr lang="en-US" altLang="en-US" sz="2000"/>
              <a:t> Stop if estimated generalization error falls below certain threshold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Model Selection for Decision Trees</a:t>
            </a:r>
          </a:p>
        </p:txBody>
      </p:sp>
      <p:sp>
        <p:nvSpPr>
          <p:cNvPr id="3072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>
                <a:solidFill>
                  <a:srgbClr val="FF0000"/>
                </a:solidFill>
              </a:rPr>
              <a:t>Post-pruning</a:t>
            </a:r>
          </a:p>
          <a:p>
            <a:pPr lvl="1"/>
            <a:r>
              <a:rPr lang="en-US" altLang="en-US" dirty="0"/>
              <a:t>Grow decision tree to its entirety</a:t>
            </a:r>
          </a:p>
          <a:p>
            <a:pPr lvl="1"/>
            <a:r>
              <a:rPr lang="en-US" altLang="en-US" dirty="0"/>
              <a:t>Subtree replacement</a:t>
            </a:r>
          </a:p>
          <a:p>
            <a:pPr lvl="2"/>
            <a:r>
              <a:rPr lang="en-US" altLang="en-US" dirty="0"/>
              <a:t> Trim the nodes of the decision tree in a bottom-up fashion</a:t>
            </a:r>
          </a:p>
          <a:p>
            <a:pPr lvl="2"/>
            <a:r>
              <a:rPr lang="en-US" altLang="en-US" dirty="0"/>
              <a:t> If generalization error improves after trimming, replace sub-tree by a leaf node </a:t>
            </a:r>
          </a:p>
          <a:p>
            <a:pPr lvl="2"/>
            <a:r>
              <a:rPr lang="en-US" altLang="en-US" dirty="0"/>
              <a:t> Class label of leaf node is determined from majority class of instances in the sub-tree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Example of Post-Pruning</a:t>
            </a:r>
          </a:p>
        </p:txBody>
      </p:sp>
      <p:graphicFrame>
        <p:nvGraphicFramePr>
          <p:cNvPr id="31746" name="Object 3"/>
          <p:cNvGraphicFramePr>
            <a:graphicFrameLocks noChangeAspect="1"/>
          </p:cNvGraphicFramePr>
          <p:nvPr/>
        </p:nvGraphicFramePr>
        <p:xfrm>
          <a:off x="1447800" y="3017838"/>
          <a:ext cx="4689475" cy="2390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63" name="VISIO" r:id="rId3" imgW="4689544" imgH="2395148" progId="Visio.Drawing.6">
                  <p:embed/>
                </p:oleObj>
              </mc:Choice>
              <mc:Fallback>
                <p:oleObj name="VISIO" r:id="rId3" imgW="4689544" imgH="2395148" progId="Visio.Drawing.6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3017838"/>
                        <a:ext cx="4689475" cy="2390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47204" name="Group 4"/>
          <p:cNvGraphicFramePr>
            <a:graphicFrameLocks noGrp="1"/>
          </p:cNvGraphicFramePr>
          <p:nvPr/>
        </p:nvGraphicFramePr>
        <p:xfrm>
          <a:off x="914400" y="1524000"/>
          <a:ext cx="1905000" cy="1219200"/>
        </p:xfrm>
        <a:graphic>
          <a:graphicData uri="http://schemas.openxmlformats.org/drawingml/2006/table">
            <a:tbl>
              <a:tblPr/>
              <a:tblGrid>
                <a:gridCol w="1447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ts val="400"/>
                        </a:spcAft>
                        <a:buClr>
                          <a:srgbClr val="0C7B9C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Class = Yes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ts val="400"/>
                        </a:spcAft>
                        <a:buClr>
                          <a:srgbClr val="0C7B9C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ts val="400"/>
                        </a:spcAft>
                        <a:buClr>
                          <a:srgbClr val="0C7B9C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Class = No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ts val="400"/>
                        </a:spcAft>
                        <a:buClr>
                          <a:srgbClr val="0C7B9C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ts val="400"/>
                        </a:spcAft>
                        <a:buClr>
                          <a:srgbClr val="0C7B9C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Error = 10/30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1760" name="Text Box 17"/>
          <p:cNvSpPr txBox="1">
            <a:spLocks noChangeArrowheads="1"/>
          </p:cNvSpPr>
          <p:nvPr/>
        </p:nvSpPr>
        <p:spPr bwMode="auto">
          <a:xfrm>
            <a:off x="4495800" y="1066800"/>
            <a:ext cx="4648200" cy="243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charset="2"/>
              <a:buChar char="l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charset="2"/>
              <a:buChar char="u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 dirty="0"/>
              <a:t>Training Error (Before splitting) = 10/30</a:t>
            </a:r>
          </a:p>
          <a:p>
            <a:pPr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 dirty="0"/>
              <a:t>Pessimistic error = (10 + 0.5)/30 = 10.5/30</a:t>
            </a:r>
          </a:p>
          <a:p>
            <a:pPr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 dirty="0"/>
              <a:t>Training Error (After splitting) = 9/30</a:t>
            </a:r>
          </a:p>
          <a:p>
            <a:pPr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 dirty="0"/>
              <a:t>Pessimistic error (After splitting)</a:t>
            </a:r>
          </a:p>
          <a:p>
            <a:pPr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 dirty="0"/>
              <a:t>	= (9 + 4 </a:t>
            </a:r>
            <a:r>
              <a:rPr lang="en-US" altLang="en-US" sz="1800" dirty="0">
                <a:sym typeface="Symbol" charset="2"/>
              </a:rPr>
              <a:t> 0.5)/30 = 11/30</a:t>
            </a:r>
          </a:p>
          <a:p>
            <a:pPr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 dirty="0"/>
              <a:t>	</a:t>
            </a:r>
            <a:r>
              <a:rPr lang="en-US" altLang="en-US" sz="1800" dirty="0">
                <a:solidFill>
                  <a:srgbClr val="FF0000"/>
                </a:solidFill>
              </a:rPr>
              <a:t>PRUNE!</a:t>
            </a:r>
          </a:p>
        </p:txBody>
      </p:sp>
      <p:graphicFrame>
        <p:nvGraphicFramePr>
          <p:cNvPr id="947218" name="Group 18"/>
          <p:cNvGraphicFramePr>
            <a:graphicFrameLocks noGrp="1"/>
          </p:cNvGraphicFramePr>
          <p:nvPr/>
        </p:nvGraphicFramePr>
        <p:xfrm>
          <a:off x="152400" y="5456238"/>
          <a:ext cx="1752600" cy="715962"/>
        </p:xfrm>
        <a:graphic>
          <a:graphicData uri="http://schemas.openxmlformats.org/drawingml/2006/table">
            <a:tbl>
              <a:tblPr/>
              <a:tblGrid>
                <a:gridCol w="1295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522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ts val="400"/>
                        </a:spcAft>
                        <a:buClr>
                          <a:srgbClr val="0C7B9C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Class = Yes</a:t>
                      </a:r>
                    </a:p>
                  </a:txBody>
                  <a:tcPr marT="45690" marB="456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ts val="400"/>
                        </a:spcAft>
                        <a:buClr>
                          <a:srgbClr val="0C7B9C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</a:t>
                      </a:r>
                    </a:p>
                  </a:txBody>
                  <a:tcPr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074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ts val="400"/>
                        </a:spcAft>
                        <a:buClr>
                          <a:srgbClr val="0C7B9C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Class = No</a:t>
                      </a:r>
                    </a:p>
                  </a:txBody>
                  <a:tcPr marT="45690" marB="456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ts val="400"/>
                        </a:spcAft>
                        <a:buClr>
                          <a:srgbClr val="0C7B9C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947229" name="Group 29"/>
          <p:cNvGraphicFramePr>
            <a:graphicFrameLocks noGrp="1"/>
          </p:cNvGraphicFramePr>
          <p:nvPr/>
        </p:nvGraphicFramePr>
        <p:xfrm>
          <a:off x="1981200" y="5456238"/>
          <a:ext cx="1752600" cy="715962"/>
        </p:xfrm>
        <a:graphic>
          <a:graphicData uri="http://schemas.openxmlformats.org/drawingml/2006/table">
            <a:tbl>
              <a:tblPr/>
              <a:tblGrid>
                <a:gridCol w="1295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522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ts val="400"/>
                        </a:spcAft>
                        <a:buClr>
                          <a:srgbClr val="0C7B9C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Class = Yes</a:t>
                      </a:r>
                    </a:p>
                  </a:txBody>
                  <a:tcPr marT="45690" marB="456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ts val="400"/>
                        </a:spcAft>
                        <a:buClr>
                          <a:srgbClr val="0C7B9C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074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ts val="400"/>
                        </a:spcAft>
                        <a:buClr>
                          <a:srgbClr val="0C7B9C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Class = No</a:t>
                      </a:r>
                    </a:p>
                  </a:txBody>
                  <a:tcPr marT="45690" marB="456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ts val="400"/>
                        </a:spcAft>
                        <a:buClr>
                          <a:srgbClr val="0C7B9C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947240" name="Group 40"/>
          <p:cNvGraphicFramePr>
            <a:graphicFrameLocks noGrp="1"/>
          </p:cNvGraphicFramePr>
          <p:nvPr/>
        </p:nvGraphicFramePr>
        <p:xfrm>
          <a:off x="3810000" y="5456238"/>
          <a:ext cx="1752600" cy="715962"/>
        </p:xfrm>
        <a:graphic>
          <a:graphicData uri="http://schemas.openxmlformats.org/drawingml/2006/table">
            <a:tbl>
              <a:tblPr/>
              <a:tblGrid>
                <a:gridCol w="1295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522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ts val="400"/>
                        </a:spcAft>
                        <a:buClr>
                          <a:srgbClr val="0C7B9C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Class = Yes</a:t>
                      </a:r>
                    </a:p>
                  </a:txBody>
                  <a:tcPr marT="45690" marB="456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ts val="400"/>
                        </a:spcAft>
                        <a:buClr>
                          <a:srgbClr val="0C7B9C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074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ts val="400"/>
                        </a:spcAft>
                        <a:buClr>
                          <a:srgbClr val="0C7B9C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Class = No</a:t>
                      </a:r>
                    </a:p>
                  </a:txBody>
                  <a:tcPr marT="45690" marB="456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ts val="400"/>
                        </a:spcAft>
                        <a:buClr>
                          <a:srgbClr val="0C7B9C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947251" name="Group 51"/>
          <p:cNvGraphicFramePr>
            <a:graphicFrameLocks noGrp="1"/>
          </p:cNvGraphicFramePr>
          <p:nvPr/>
        </p:nvGraphicFramePr>
        <p:xfrm>
          <a:off x="5638800" y="5456238"/>
          <a:ext cx="1752600" cy="715962"/>
        </p:xfrm>
        <a:graphic>
          <a:graphicData uri="http://schemas.openxmlformats.org/drawingml/2006/table">
            <a:tbl>
              <a:tblPr/>
              <a:tblGrid>
                <a:gridCol w="1295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522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ts val="400"/>
                        </a:spcAft>
                        <a:buClr>
                          <a:srgbClr val="0C7B9C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Class = Yes</a:t>
                      </a:r>
                    </a:p>
                  </a:txBody>
                  <a:tcPr marT="45690" marB="456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ts val="400"/>
                        </a:spcAft>
                        <a:buClr>
                          <a:srgbClr val="0C7B9C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</a:txBody>
                  <a:tcPr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074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ts val="400"/>
                        </a:spcAft>
                        <a:buClr>
                          <a:srgbClr val="0C7B9C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Class = No</a:t>
                      </a:r>
                    </a:p>
                  </a:txBody>
                  <a:tcPr marT="45690" marB="456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ts val="400"/>
                        </a:spcAft>
                        <a:buClr>
                          <a:srgbClr val="0C7B9C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Examples of Post-pruning</a:t>
            </a:r>
          </a:p>
        </p:txBody>
      </p:sp>
      <p:graphicFrame>
        <p:nvGraphicFramePr>
          <p:cNvPr id="32770" name="Object 26"/>
          <p:cNvGraphicFramePr>
            <a:graphicFrameLocks noGrp="1" noChangeAspect="1"/>
          </p:cNvGraphicFramePr>
          <p:nvPr>
            <p:ph idx="1"/>
          </p:nvPr>
        </p:nvGraphicFramePr>
        <p:xfrm>
          <a:off x="1106488" y="1016000"/>
          <a:ext cx="7199312" cy="538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29" name="Visio" r:id="rId3" imgW="9791700" imgH="7327900" progId="Visio.Drawing.6">
                  <p:embed/>
                </p:oleObj>
              </mc:Choice>
              <mc:Fallback>
                <p:oleObj name="Visio" r:id="rId3" imgW="9791700" imgH="7327900" progId="Visio.Drawing.6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6488" y="1016000"/>
                        <a:ext cx="7199312" cy="538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flat" cmpd="sng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Model Evaluation</a:t>
            </a:r>
          </a:p>
        </p:txBody>
      </p:sp>
      <p:sp>
        <p:nvSpPr>
          <p:cNvPr id="3481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0981" y="1066800"/>
            <a:ext cx="8580438" cy="5181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400" dirty="0"/>
              <a:t>Purpose</a:t>
            </a:r>
            <a:r>
              <a:rPr lang="en-US" altLang="en-US" sz="2400"/>
              <a:t>: 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/>
              <a:t>To estimate performance of classifier on previously unseen data (test set)</a:t>
            </a:r>
          </a:p>
          <a:p>
            <a:endParaRPr lang="en-US" altLang="en-US" sz="1000" dirty="0"/>
          </a:p>
          <a:p>
            <a:r>
              <a:rPr lang="en-US" altLang="en-US" sz="2400" dirty="0"/>
              <a:t>Holdout</a:t>
            </a:r>
          </a:p>
          <a:p>
            <a:pPr lvl="1"/>
            <a:r>
              <a:rPr lang="en-US" altLang="en-US" sz="2400" dirty="0"/>
              <a:t>Reserve k% for training and (100-k)% for testing </a:t>
            </a:r>
          </a:p>
          <a:p>
            <a:pPr lvl="1"/>
            <a:r>
              <a:rPr lang="en-US" altLang="en-US" sz="2400" dirty="0"/>
              <a:t>Random subsampling: repeated holdout</a:t>
            </a:r>
          </a:p>
          <a:p>
            <a:r>
              <a:rPr lang="en-US" altLang="en-US" sz="2400" dirty="0"/>
              <a:t>Cross validation</a:t>
            </a:r>
          </a:p>
          <a:p>
            <a:pPr lvl="1"/>
            <a:r>
              <a:rPr lang="en-US" altLang="en-US" sz="2400" dirty="0"/>
              <a:t>Partition data into k disjoint subsets</a:t>
            </a:r>
          </a:p>
          <a:p>
            <a:pPr lvl="1"/>
            <a:r>
              <a:rPr lang="en-US" altLang="en-US" sz="2400" dirty="0"/>
              <a:t>k-fold: train on k-1 partitions, test on the remaining one</a:t>
            </a:r>
          </a:p>
          <a:p>
            <a:pPr lvl="1"/>
            <a:r>
              <a:rPr lang="en-US" altLang="en-US" sz="2400" dirty="0"/>
              <a:t>Leave-one-out:   k=n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Cross-validation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3-fold cross-validation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000" y="2254250"/>
            <a:ext cx="5664200" cy="295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490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Example Data Set</a:t>
            </a:r>
          </a:p>
        </p:txBody>
      </p:sp>
      <p:sp>
        <p:nvSpPr>
          <p:cNvPr id="4099" name="Text Box 4"/>
          <p:cNvSpPr txBox="1">
            <a:spLocks noChangeArrowheads="1"/>
          </p:cNvSpPr>
          <p:nvPr/>
        </p:nvSpPr>
        <p:spPr bwMode="auto">
          <a:xfrm>
            <a:off x="5943600" y="1295400"/>
            <a:ext cx="2971800" cy="507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US" altLang="en-US" sz="1800" dirty="0"/>
              <a:t>Two class problem: </a:t>
            </a:r>
          </a:p>
          <a:p>
            <a:pPr>
              <a:spcBef>
                <a:spcPct val="50000"/>
              </a:spcBef>
              <a:defRPr/>
            </a:pPr>
            <a:r>
              <a:rPr lang="en-US" altLang="en-US" sz="1800" dirty="0">
                <a:solidFill>
                  <a:srgbClr val="0070C0"/>
                </a:solidFill>
              </a:rPr>
              <a:t>+ : 5400 instances</a:t>
            </a:r>
          </a:p>
          <a:p>
            <a:pPr marL="285750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800" dirty="0">
                <a:solidFill>
                  <a:srgbClr val="0070C0"/>
                </a:solidFill>
              </a:rPr>
              <a:t> </a:t>
            </a:r>
            <a:r>
              <a:rPr lang="en-US" altLang="en-US" sz="1400" dirty="0">
                <a:solidFill>
                  <a:srgbClr val="0070C0"/>
                </a:solidFill>
              </a:rPr>
              <a:t>5000 instances generated from a Gaussian centered at (10,10)</a:t>
            </a:r>
          </a:p>
          <a:p>
            <a:pPr marL="285750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400" dirty="0">
                <a:solidFill>
                  <a:srgbClr val="0070C0"/>
                </a:solidFill>
              </a:rPr>
              <a:t> 400 noisy instances added</a:t>
            </a:r>
            <a:r>
              <a:rPr lang="en-US" altLang="en-US" sz="1800" dirty="0"/>
              <a:t>	</a:t>
            </a:r>
          </a:p>
          <a:p>
            <a:pPr>
              <a:spcBef>
                <a:spcPct val="50000"/>
              </a:spcBef>
              <a:defRPr/>
            </a:pPr>
            <a:r>
              <a:rPr lang="en-US" altLang="en-US" sz="1800" dirty="0">
                <a:solidFill>
                  <a:srgbClr val="FF0000"/>
                </a:solidFill>
              </a:rPr>
              <a:t>o : 5400 instances </a:t>
            </a:r>
          </a:p>
          <a:p>
            <a:pPr marL="285750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400" dirty="0">
                <a:solidFill>
                  <a:srgbClr val="FF0000"/>
                </a:solidFill>
              </a:rPr>
              <a:t> Generated from a uniform distribution</a:t>
            </a:r>
          </a:p>
          <a:p>
            <a:pPr>
              <a:spcBef>
                <a:spcPct val="50000"/>
              </a:spcBef>
              <a:defRPr/>
            </a:pPr>
            <a:endParaRPr lang="en-US" altLang="en-US" sz="1800" dirty="0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  <a:defRPr/>
            </a:pPr>
            <a:r>
              <a:rPr lang="en-US" altLang="en-US" sz="1800" dirty="0"/>
              <a:t>10 % of the data used for training and 90% of the data used for testing</a:t>
            </a:r>
          </a:p>
          <a:p>
            <a:pPr>
              <a:spcBef>
                <a:spcPct val="50000"/>
              </a:spcBef>
              <a:defRPr/>
            </a:pPr>
            <a:r>
              <a:rPr lang="en-US" altLang="en-US" sz="1800" dirty="0"/>
              <a:t/>
            </a:r>
            <a:br>
              <a:rPr lang="en-US" altLang="en-US" sz="1800" dirty="0"/>
            </a:br>
            <a:endParaRPr lang="en-US" altLang="en-US" sz="1800" dirty="0">
              <a:sym typeface="Symbol" pitchFamily="18" charset="2"/>
            </a:endParaRPr>
          </a:p>
        </p:txBody>
      </p:sp>
      <p:pic>
        <p:nvPicPr>
          <p:cNvPr id="7171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" y="1612900"/>
            <a:ext cx="5715000" cy="41402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DAD56B-A248-48CE-B578-93F8939BD3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Variations on Cross-validation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CA74A7-DC75-4ADB-B83B-01151631B7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Repeated cross-validation</a:t>
            </a:r>
          </a:p>
          <a:p>
            <a:pPr lvl="1"/>
            <a:r>
              <a:rPr lang="en-US" dirty="0"/>
              <a:t>Perform cross-validation a number of times</a:t>
            </a:r>
          </a:p>
          <a:p>
            <a:pPr lvl="1"/>
            <a:r>
              <a:rPr lang="en-US" dirty="0"/>
              <a:t>Gives an estimate of the variance of the generalization error</a:t>
            </a:r>
          </a:p>
          <a:p>
            <a:r>
              <a:rPr lang="en-US" dirty="0"/>
              <a:t>Stratified cross-validation</a:t>
            </a:r>
          </a:p>
          <a:p>
            <a:pPr lvl="1"/>
            <a:r>
              <a:rPr lang="en-US" dirty="0"/>
              <a:t>Guarantee the same percentage of class labels in training and test</a:t>
            </a:r>
          </a:p>
          <a:p>
            <a:pPr lvl="1"/>
            <a:r>
              <a:rPr lang="en-US" dirty="0"/>
              <a:t>Important when classes are imbalanced and the sample is small</a:t>
            </a:r>
          </a:p>
          <a:p>
            <a:r>
              <a:rPr lang="en-US" dirty="0"/>
              <a:t>Use nested cross-validation approach for model selection and evaluation</a:t>
            </a:r>
          </a:p>
        </p:txBody>
      </p:sp>
    </p:spTree>
    <p:extLst>
      <p:ext uri="{BB962C8B-B14F-4D97-AF65-F5344CB8AC3E}">
        <p14:creationId xmlns:p14="http://schemas.microsoft.com/office/powerpoint/2010/main" val="1404558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2400"/>
              <a:t>Increasing number of nodes in Decision Trees</a:t>
            </a:r>
          </a:p>
        </p:txBody>
      </p:sp>
      <p:pic>
        <p:nvPicPr>
          <p:cNvPr id="819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9" t="6245" r="7352" b="3252"/>
          <a:stretch>
            <a:fillRect/>
          </a:stretch>
        </p:blipFill>
        <p:spPr>
          <a:xfrm>
            <a:off x="76200" y="1219200"/>
            <a:ext cx="8686800" cy="51054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2400"/>
              <a:t>Decision Tree with 4 nodes</a:t>
            </a:r>
          </a:p>
        </p:txBody>
      </p:sp>
      <p:pic>
        <p:nvPicPr>
          <p:cNvPr id="9218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9" t="6245" r="7352" b="3252"/>
          <a:stretch>
            <a:fillRect/>
          </a:stretch>
        </p:blipFill>
        <p:spPr>
          <a:xfrm>
            <a:off x="76200" y="1219200"/>
            <a:ext cx="8686800" cy="5105400"/>
          </a:xfrm>
        </p:spPr>
      </p:pic>
      <p:cxnSp>
        <p:nvCxnSpPr>
          <p:cNvPr id="9221" name="Straight Arrow Connector 2"/>
          <p:cNvCxnSpPr>
            <a:cxnSpLocks noChangeShapeType="1"/>
          </p:cNvCxnSpPr>
          <p:nvPr/>
        </p:nvCxnSpPr>
        <p:spPr bwMode="auto">
          <a:xfrm flipV="1">
            <a:off x="990600" y="5099050"/>
            <a:ext cx="0" cy="38100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222" name="TextBox 5"/>
          <p:cNvSpPr txBox="1">
            <a:spLocks noChangeArrowheads="1"/>
          </p:cNvSpPr>
          <p:nvPr/>
        </p:nvSpPr>
        <p:spPr bwMode="auto">
          <a:xfrm>
            <a:off x="1981200" y="3944938"/>
            <a:ext cx="167640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charset="2"/>
              <a:buChar char="l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charset="2"/>
              <a:buChar char="u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200" b="0"/>
              <a:t>Decision Tree</a:t>
            </a:r>
          </a:p>
        </p:txBody>
      </p:sp>
      <p:sp>
        <p:nvSpPr>
          <p:cNvPr id="9223" name="TextBox 10"/>
          <p:cNvSpPr txBox="1">
            <a:spLocks noChangeArrowheads="1"/>
          </p:cNvSpPr>
          <p:nvPr/>
        </p:nvSpPr>
        <p:spPr bwMode="auto">
          <a:xfrm>
            <a:off x="5181600" y="5105400"/>
            <a:ext cx="27844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charset="2"/>
              <a:buChar char="l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charset="2"/>
              <a:buChar char="u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200" b="0"/>
              <a:t>Decision boundaries on Training data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3344" y="2095500"/>
            <a:ext cx="3640986" cy="27432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4657" y="1524000"/>
            <a:ext cx="2345389" cy="1828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2400"/>
              <a:t>Decision Tree with 50 nodes</a:t>
            </a:r>
          </a:p>
        </p:txBody>
      </p:sp>
      <p:pic>
        <p:nvPicPr>
          <p:cNvPr id="10242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9" t="6245" r="7352" b="3252"/>
          <a:stretch>
            <a:fillRect/>
          </a:stretch>
        </p:blipFill>
        <p:spPr>
          <a:xfrm>
            <a:off x="76200" y="1219200"/>
            <a:ext cx="8686800" cy="5105400"/>
          </a:xfrm>
        </p:spPr>
      </p:pic>
      <p:cxnSp>
        <p:nvCxnSpPr>
          <p:cNvPr id="10245" name="Straight Arrow Connector 5"/>
          <p:cNvCxnSpPr>
            <a:cxnSpLocks noChangeShapeType="1"/>
          </p:cNvCxnSpPr>
          <p:nvPr/>
        </p:nvCxnSpPr>
        <p:spPr bwMode="auto">
          <a:xfrm flipV="1">
            <a:off x="3124200" y="5334000"/>
            <a:ext cx="0" cy="38100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246" name="TextBox 6"/>
          <p:cNvSpPr txBox="1">
            <a:spLocks noChangeArrowheads="1"/>
          </p:cNvSpPr>
          <p:nvPr/>
        </p:nvSpPr>
        <p:spPr bwMode="auto">
          <a:xfrm>
            <a:off x="1981200" y="3944938"/>
            <a:ext cx="167640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charset="2"/>
              <a:buChar char="l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charset="2"/>
              <a:buChar char="u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200" b="0"/>
              <a:t>Decision Tree</a:t>
            </a:r>
          </a:p>
        </p:txBody>
      </p:sp>
      <p:sp>
        <p:nvSpPr>
          <p:cNvPr id="10247" name="TextBox 7"/>
          <p:cNvSpPr txBox="1">
            <a:spLocks noChangeArrowheads="1"/>
          </p:cNvSpPr>
          <p:nvPr/>
        </p:nvSpPr>
        <p:spPr bwMode="auto">
          <a:xfrm>
            <a:off x="1981200" y="3944938"/>
            <a:ext cx="167640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charset="2"/>
              <a:buChar char="l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charset="2"/>
              <a:buChar char="u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200" b="0"/>
              <a:t>Decision Tree</a:t>
            </a:r>
          </a:p>
        </p:txBody>
      </p:sp>
      <p:sp>
        <p:nvSpPr>
          <p:cNvPr id="10248" name="TextBox 8"/>
          <p:cNvSpPr txBox="1">
            <a:spLocks noChangeArrowheads="1"/>
          </p:cNvSpPr>
          <p:nvPr/>
        </p:nvSpPr>
        <p:spPr bwMode="auto">
          <a:xfrm>
            <a:off x="5181600" y="5108575"/>
            <a:ext cx="2784475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charset="2"/>
              <a:buChar char="l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charset="2"/>
              <a:buChar char="u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200" b="0"/>
              <a:t>Decision boundaries on Training data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1345" y="2057400"/>
            <a:ext cx="3727510" cy="27432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8823" y="1614351"/>
            <a:ext cx="3045649" cy="228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2400"/>
              <a:t>Which tree is better?</a:t>
            </a:r>
          </a:p>
        </p:txBody>
      </p:sp>
      <p:pic>
        <p:nvPicPr>
          <p:cNvPr id="11266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9" t="6245" r="7352" b="3252"/>
          <a:stretch>
            <a:fillRect/>
          </a:stretch>
        </p:blipFill>
        <p:spPr>
          <a:xfrm>
            <a:off x="76200" y="1219200"/>
            <a:ext cx="8686800" cy="5105400"/>
          </a:xfrm>
        </p:spPr>
      </p:pic>
      <p:sp>
        <p:nvSpPr>
          <p:cNvPr id="11269" name="TextBox 4"/>
          <p:cNvSpPr txBox="1">
            <a:spLocks noChangeArrowheads="1"/>
          </p:cNvSpPr>
          <p:nvPr/>
        </p:nvSpPr>
        <p:spPr bwMode="auto">
          <a:xfrm>
            <a:off x="1828800" y="4097338"/>
            <a:ext cx="27432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charset="2"/>
              <a:buChar char="l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charset="2"/>
              <a:buChar char="u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400"/>
              <a:t>Decision Tree with 4 nodes</a:t>
            </a:r>
          </a:p>
        </p:txBody>
      </p:sp>
      <p:sp>
        <p:nvSpPr>
          <p:cNvPr id="11270" name="TextBox 7"/>
          <p:cNvSpPr txBox="1">
            <a:spLocks noChangeArrowheads="1"/>
          </p:cNvSpPr>
          <p:nvPr/>
        </p:nvSpPr>
        <p:spPr bwMode="auto">
          <a:xfrm>
            <a:off x="5486400" y="4799013"/>
            <a:ext cx="27432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charset="2"/>
              <a:buChar char="l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charset="2"/>
              <a:buChar char="u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400"/>
              <a:t>Decision Tree with 50 nodes</a:t>
            </a:r>
          </a:p>
        </p:txBody>
      </p:sp>
      <p:sp>
        <p:nvSpPr>
          <p:cNvPr id="11271" name="TextBox 8"/>
          <p:cNvSpPr txBox="1">
            <a:spLocks noChangeArrowheads="1"/>
          </p:cNvSpPr>
          <p:nvPr/>
        </p:nvSpPr>
        <p:spPr bwMode="auto">
          <a:xfrm>
            <a:off x="2286000" y="4462463"/>
            <a:ext cx="27432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charset="2"/>
              <a:buChar char="l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charset="2"/>
              <a:buChar char="u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600">
                <a:solidFill>
                  <a:srgbClr val="FF0000"/>
                </a:solidFill>
              </a:rPr>
              <a:t>Which tree is better ?</a:t>
            </a:r>
          </a:p>
        </p:txBody>
      </p:sp>
      <p:cxnSp>
        <p:nvCxnSpPr>
          <p:cNvPr id="11272" name="Straight Arrow Connector 10"/>
          <p:cNvCxnSpPr>
            <a:cxnSpLocks noChangeShapeType="1"/>
          </p:cNvCxnSpPr>
          <p:nvPr/>
        </p:nvCxnSpPr>
        <p:spPr bwMode="auto">
          <a:xfrm flipV="1">
            <a:off x="1066800" y="4097338"/>
            <a:ext cx="762000" cy="81280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671" y="2513013"/>
            <a:ext cx="3106258" cy="2286000"/>
          </a:xfrm>
          <a:prstGeom prst="rect">
            <a:avLst/>
          </a:prstGeom>
        </p:spPr>
      </p:pic>
      <p:cxnSp>
        <p:nvCxnSpPr>
          <p:cNvPr id="11273" name="Straight Arrow Connector 12"/>
          <p:cNvCxnSpPr>
            <a:cxnSpLocks noChangeShapeType="1"/>
          </p:cNvCxnSpPr>
          <p:nvPr/>
        </p:nvCxnSpPr>
        <p:spPr bwMode="auto">
          <a:xfrm flipV="1">
            <a:off x="3276600" y="4527459"/>
            <a:ext cx="1981200" cy="60960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2322" y="1840004"/>
            <a:ext cx="3034155" cy="228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Model </a:t>
            </a:r>
            <a:r>
              <a:rPr lang="en-US" altLang="en-US" dirty="0" err="1" smtClean="0"/>
              <a:t>Underfitting</a:t>
            </a:r>
            <a:r>
              <a:rPr lang="en-US" altLang="en-US" dirty="0" smtClean="0"/>
              <a:t> and Overfitting</a:t>
            </a:r>
            <a:endParaRPr lang="en-US" altLang="en-US" dirty="0"/>
          </a:p>
        </p:txBody>
      </p:sp>
      <p:sp>
        <p:nvSpPr>
          <p:cNvPr id="12290" name="Text Box 7"/>
          <p:cNvSpPr txBox="1">
            <a:spLocks noChangeArrowheads="1"/>
          </p:cNvSpPr>
          <p:nvPr/>
        </p:nvSpPr>
        <p:spPr bwMode="auto">
          <a:xfrm>
            <a:off x="304800" y="5410200"/>
            <a:ext cx="8686800" cy="77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charset="2"/>
              <a:buChar char="l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charset="2"/>
              <a:buChar char="u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 dirty="0" err="1"/>
              <a:t>Underfitting</a:t>
            </a:r>
            <a:r>
              <a:rPr lang="en-US" altLang="en-US" sz="1800" b="0" dirty="0"/>
              <a:t>: when model is too simple, both training and test errors are large</a:t>
            </a:r>
          </a:p>
          <a:p>
            <a:pPr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 dirty="0"/>
              <a:t>Overfitting</a:t>
            </a:r>
            <a:r>
              <a:rPr lang="en-US" altLang="en-US" sz="1800" b="0" dirty="0"/>
              <a:t>: when model is too complex, training error is small but test error is large</a:t>
            </a:r>
            <a:endParaRPr lang="en-US" altLang="en-US" sz="1800" b="0" dirty="0">
              <a:sym typeface="Symbol" charset="2"/>
            </a:endParaRPr>
          </a:p>
        </p:txBody>
      </p:sp>
      <p:pic>
        <p:nvPicPr>
          <p:cNvPr id="12291" name="Picture 1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24350" y="914400"/>
            <a:ext cx="5048250" cy="3657600"/>
          </a:xfrm>
          <a:noFill/>
        </p:spPr>
      </p:pic>
      <p:pic>
        <p:nvPicPr>
          <p:cNvPr id="12292" name="Picture 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14400"/>
            <a:ext cx="504825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1143000" y="4495800"/>
            <a:ext cx="7086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Arial" charset="0"/>
              <a:buChar char="•"/>
            </a:pPr>
            <a:r>
              <a:rPr lang="en-US" altLang="en-US" b="0" dirty="0">
                <a:sym typeface="Symbol" charset="2"/>
              </a:rPr>
              <a:t>As the model becomes more and more complex, test errors can start increasing even though training error may be decreasing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2400" dirty="0"/>
              <a:t>Model </a:t>
            </a:r>
            <a:r>
              <a:rPr lang="en-US" altLang="en-US" sz="2400" dirty="0" smtClean="0"/>
              <a:t>Overfitting – Impact of Training Data Size</a:t>
            </a:r>
            <a:endParaRPr lang="en-US" altLang="en-US" sz="2400" dirty="0"/>
          </a:p>
        </p:txBody>
      </p:sp>
      <p:pic>
        <p:nvPicPr>
          <p:cNvPr id="13314" name="Picture 1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247650" y="838200"/>
            <a:ext cx="5048250" cy="3657600"/>
          </a:xfrm>
          <a:noFill/>
        </p:spPr>
      </p:pic>
      <p:pic>
        <p:nvPicPr>
          <p:cNvPr id="13315" name="Picture 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838200"/>
            <a:ext cx="5257800" cy="370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1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19" t="9634" r="13583" b="75781"/>
          <a:stretch>
            <a:fillRect/>
          </a:stretch>
        </p:blipFill>
        <p:spPr bwMode="auto">
          <a:xfrm>
            <a:off x="7543800" y="1143000"/>
            <a:ext cx="11811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7" name="TextBox 2"/>
          <p:cNvSpPr txBox="1">
            <a:spLocks noChangeArrowheads="1"/>
          </p:cNvSpPr>
          <p:nvPr/>
        </p:nvSpPr>
        <p:spPr bwMode="auto">
          <a:xfrm>
            <a:off x="4619625" y="4419600"/>
            <a:ext cx="44958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charset="2"/>
              <a:buChar char="l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charset="2"/>
              <a:buChar char="u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600"/>
              <a:t>Using twice the number of data instances</a:t>
            </a:r>
          </a:p>
        </p:txBody>
      </p:sp>
      <p:sp>
        <p:nvSpPr>
          <p:cNvPr id="13318" name="Text Box 7"/>
          <p:cNvSpPr txBox="1">
            <a:spLocks noChangeArrowheads="1"/>
          </p:cNvSpPr>
          <p:nvPr/>
        </p:nvSpPr>
        <p:spPr bwMode="auto">
          <a:xfrm>
            <a:off x="304800" y="4953000"/>
            <a:ext cx="86868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charset="2"/>
              <a:buChar char="l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charset="2"/>
              <a:buChar char="u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spcBef>
                <a:spcPct val="50000"/>
              </a:spcBef>
              <a:spcAft>
                <a:spcPct val="0"/>
              </a:spcAft>
              <a:buClrTx/>
              <a:buSzTx/>
              <a:buFont typeface="Arial" charset="0"/>
              <a:buChar char="•"/>
            </a:pPr>
            <a:r>
              <a:rPr lang="en-US" altLang="en-US" sz="1800" b="0" dirty="0">
                <a:sym typeface="Symbol" charset="2"/>
              </a:rPr>
              <a:t>Increasing the size of training data reduces the difference between training and testing errors at a given size of model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C.BRev.FY97">
  <a:themeElements>
    <a:clrScheme name="">
      <a:dk1>
        <a:srgbClr val="000000"/>
      </a:dk1>
      <a:lt1>
        <a:srgbClr val="FFFFFF"/>
      </a:lt1>
      <a:dk2>
        <a:srgbClr val="006B61"/>
      </a:dk2>
      <a:lt2>
        <a:srgbClr val="C0C0C0"/>
      </a:lt2>
      <a:accent1>
        <a:srgbClr val="FF00FF"/>
      </a:accent1>
      <a:accent2>
        <a:srgbClr val="00C0C0"/>
      </a:accent2>
      <a:accent3>
        <a:srgbClr val="FFFFFF"/>
      </a:accent3>
      <a:accent4>
        <a:srgbClr val="000000"/>
      </a:accent4>
      <a:accent5>
        <a:srgbClr val="FFAAFF"/>
      </a:accent5>
      <a:accent6>
        <a:srgbClr val="00AEAE"/>
      </a:accent6>
      <a:hlink>
        <a:srgbClr val="00C000"/>
      </a:hlink>
      <a:folHlink>
        <a:srgbClr val="800080"/>
      </a:folHlink>
    </a:clrScheme>
    <a:fontScheme name="LC.BRev.FY97">
      <a:majorFont>
        <a:latin typeface="Tahom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LC.BRev.FY97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C.BRev.FY97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C.BRev.FY97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C.BRev.FY97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C.BRev.FY97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C.BRev.FY97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C.BRev.FY97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Porky:Words:ASCI:PSE:Budgets FY97:LC.BRev.FY97</Template>
  <TotalTime>2840</TotalTime>
  <Pages>3</Pages>
  <Words>1175</Words>
  <Application>Microsoft Office PowerPoint</Application>
  <PresentationFormat>On-screen Show (4:3)</PresentationFormat>
  <Paragraphs>234</Paragraphs>
  <Slides>30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4</vt:i4>
      </vt:variant>
      <vt:variant>
        <vt:lpstr>Slide Titles</vt:lpstr>
      </vt:variant>
      <vt:variant>
        <vt:i4>30</vt:i4>
      </vt:variant>
    </vt:vector>
  </HeadingPairs>
  <TitlesOfParts>
    <vt:vector size="41" baseType="lpstr">
      <vt:lpstr>Arial</vt:lpstr>
      <vt:lpstr>Monotype Sorts</vt:lpstr>
      <vt:lpstr>Symbol</vt:lpstr>
      <vt:lpstr>Tahoma</vt:lpstr>
      <vt:lpstr>Times New Roman</vt:lpstr>
      <vt:lpstr>Wingdings</vt:lpstr>
      <vt:lpstr>LC.BRev.FY97</vt:lpstr>
      <vt:lpstr>Equation</vt:lpstr>
      <vt:lpstr>Visio</vt:lpstr>
      <vt:lpstr>VISIO</vt:lpstr>
      <vt:lpstr>Worksheet</vt:lpstr>
      <vt:lpstr>Data Mining</vt:lpstr>
      <vt:lpstr>Classification Errors</vt:lpstr>
      <vt:lpstr>Example Data Set</vt:lpstr>
      <vt:lpstr>Increasing number of nodes in Decision Trees</vt:lpstr>
      <vt:lpstr>Decision Tree with 4 nodes</vt:lpstr>
      <vt:lpstr>Decision Tree with 50 nodes</vt:lpstr>
      <vt:lpstr>Which tree is better?</vt:lpstr>
      <vt:lpstr>Model Underfitting and Overfitting</vt:lpstr>
      <vt:lpstr>Model Overfitting – Impact of Training Data Size</vt:lpstr>
      <vt:lpstr>Model Overfitting – Impact of Training Data Size</vt:lpstr>
      <vt:lpstr>Reasons for Model Overfitting</vt:lpstr>
      <vt:lpstr>Effect of Multiple Comparison Procedure</vt:lpstr>
      <vt:lpstr>Effect of Multiple Comparison Procedure</vt:lpstr>
      <vt:lpstr>Effect of Multiple Comparison Procedure</vt:lpstr>
      <vt:lpstr>Effect of Multiple Comparison - Example</vt:lpstr>
      <vt:lpstr>Notes on Overfitting</vt:lpstr>
      <vt:lpstr>Model Selection</vt:lpstr>
      <vt:lpstr>Model Selection: Using Validation Set</vt:lpstr>
      <vt:lpstr>Model Selection: Incorporating Model Complexity</vt:lpstr>
      <vt:lpstr>Estimating the Complexity of Decision Trees</vt:lpstr>
      <vt:lpstr>Estimating the Complexity of Decision Trees: Example</vt:lpstr>
      <vt:lpstr>Estimating the Complexity of Decision Trees</vt:lpstr>
      <vt:lpstr>Minimum Description Length (MDL)</vt:lpstr>
      <vt:lpstr>Model Selection for Decision Trees</vt:lpstr>
      <vt:lpstr>Model Selection for Decision Trees</vt:lpstr>
      <vt:lpstr>Example of Post-Pruning</vt:lpstr>
      <vt:lpstr>Examples of Post-pruning</vt:lpstr>
      <vt:lpstr>Model Evaluation</vt:lpstr>
      <vt:lpstr>Cross-validation Example</vt:lpstr>
      <vt:lpstr>Variations on Cross-validation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Data Mining</dc:title>
  <dc:creator>anujkarpatne@gmail.com</dc:creator>
  <cp:lastModifiedBy>kumar001</cp:lastModifiedBy>
  <cp:revision>55</cp:revision>
  <cp:lastPrinted>2019-09-13T15:27:21Z</cp:lastPrinted>
  <dcterms:created xsi:type="dcterms:W3CDTF">2018-02-06T01:04:33Z</dcterms:created>
  <dcterms:modified xsi:type="dcterms:W3CDTF">2021-02-03T20:03:03Z</dcterms:modified>
</cp:coreProperties>
</file>