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F7AE3-A51A-445C-848D-92BE71F0D770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id-ID"/>
        </a:p>
      </dgm:t>
    </dgm:pt>
    <dgm:pt modelId="{2B1AF645-A242-4C92-9179-B72BB39DC544}">
      <dgm:prSet custT="1"/>
      <dgm:spPr/>
      <dgm:t>
        <a:bodyPr/>
        <a:lstStyle/>
        <a:p>
          <a:pPr rtl="0"/>
          <a:r>
            <a:rPr lang="id-ID" sz="2800" dirty="0">
              <a:solidFill>
                <a:schemeClr val="tx1"/>
              </a:solidFill>
              <a:latin typeface="Cambria" pitchFamily="18" charset="0"/>
            </a:rPr>
            <a:t>Menetapkan target populasi</a:t>
          </a:r>
        </a:p>
      </dgm:t>
    </dgm:pt>
    <dgm:pt modelId="{1FA654DC-B0E3-41D1-834F-D9DD9FB3DDEF}" type="parTrans" cxnId="{AABB6A31-C075-4A69-8900-93BCF8E62D89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90B65DCB-0907-4732-910C-EDB583D8E602}" type="sibTrans" cxnId="{AABB6A31-C075-4A69-8900-93BCF8E62D89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AE98F0BF-139E-4011-BEF3-A782A6338A9E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Memilih kerangka sampel</a:t>
          </a:r>
        </a:p>
      </dgm:t>
    </dgm:pt>
    <dgm:pt modelId="{7A883E91-D814-4741-BE9A-5EA3B762E1F1}" type="parTrans" cxnId="{4C1D29DD-C729-4062-A2AA-9D71A55656AA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B083F024-E3BF-48F5-B779-88F243A885FB}" type="sibTrans" cxnId="{4C1D29DD-C729-4062-A2AA-9D71A55656AA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E9C3B00E-41C5-4978-853D-A01F5F870AEC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Menentukan metode pengambilan sampel</a:t>
          </a:r>
        </a:p>
      </dgm:t>
    </dgm:pt>
    <dgm:pt modelId="{95959AAF-AAED-4507-9BF3-B496424CB88D}" type="parTrans" cxnId="{B15FA821-90B8-4CF1-B966-567129707888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6C849B8B-94DD-4C9C-8A19-C7A153CBF8D4}" type="sibTrans" cxnId="{B15FA821-90B8-4CF1-B966-567129707888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F40F813C-40A9-4686-98F4-8B7A5869EC56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Merencanakan prosedur memilih unit sampel</a:t>
          </a:r>
        </a:p>
      </dgm:t>
    </dgm:pt>
    <dgm:pt modelId="{8A8600CD-405C-4C1E-9A1F-40561CF5DAC4}" type="parTrans" cxnId="{B62225DC-877A-4353-9D71-72B95A452344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E9A1F719-AFCF-4353-9110-70437B5CE8B4}" type="sibTrans" cxnId="{B62225DC-877A-4353-9D71-72B95A452344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2FE6ADBD-1EB9-4D6A-BD4C-D13E86ECBD06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Menentukan ukruan sampel</a:t>
          </a:r>
        </a:p>
      </dgm:t>
    </dgm:pt>
    <dgm:pt modelId="{237737AD-9CD5-4FD7-B827-99125FEC8968}" type="parTrans" cxnId="{E31BD90B-5034-471F-90F0-71F990C7B540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BE2BD2F4-F2A0-403C-B6D1-4FE1F773D943}" type="sibTrans" cxnId="{E31BD90B-5034-471F-90F0-71F990C7B540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49813B09-2271-41C3-A3B4-0E7E83474246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Memilih unit pengambilan sampel yang sebenarnya</a:t>
          </a:r>
        </a:p>
      </dgm:t>
    </dgm:pt>
    <dgm:pt modelId="{EBE4E007-C8B8-4751-90EF-24FAA42EA13D}" type="parTrans" cxnId="{912AD590-678D-4E72-9D74-6E38A1CA640C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12331508-DA2A-4EC0-BB73-FED4203BA4DE}" type="sibTrans" cxnId="{912AD590-678D-4E72-9D74-6E38A1CA640C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05E48498-6AED-41ED-84AA-FE0F0B633105}">
      <dgm:prSet custT="1"/>
      <dgm:spPr/>
      <dgm:t>
        <a:bodyPr/>
        <a:lstStyle/>
        <a:p>
          <a:pPr rtl="0"/>
          <a:r>
            <a:rPr lang="id-ID" sz="2800">
              <a:solidFill>
                <a:schemeClr val="tx1"/>
              </a:solidFill>
              <a:latin typeface="Cambria" pitchFamily="18" charset="0"/>
            </a:rPr>
            <a:t>Melakukan kerja/kegiatan lapangan</a:t>
          </a:r>
        </a:p>
      </dgm:t>
    </dgm:pt>
    <dgm:pt modelId="{323780A7-3A3E-47B4-8C37-D4845320755C}" type="parTrans" cxnId="{1906AA7B-5B25-49CE-BDE6-FE97A85BFE68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5C75B7CD-2B73-4DAB-AD4B-197FD36EAF6A}" type="sibTrans" cxnId="{1906AA7B-5B25-49CE-BDE6-FE97A85BFE68}">
      <dgm:prSet/>
      <dgm:spPr/>
      <dgm:t>
        <a:bodyPr/>
        <a:lstStyle/>
        <a:p>
          <a:endParaRPr lang="id-ID" sz="2800">
            <a:solidFill>
              <a:schemeClr val="tx1"/>
            </a:solidFill>
            <a:latin typeface="Cambria" pitchFamily="18" charset="0"/>
          </a:endParaRPr>
        </a:p>
      </dgm:t>
    </dgm:pt>
    <dgm:pt modelId="{E12BC499-FF1B-4907-8652-F1F0631BAB6B}" type="pres">
      <dgm:prSet presAssocID="{576F7AE3-A51A-445C-848D-92BE71F0D770}" presName="Name0" presStyleCnt="0">
        <dgm:presLayoutVars>
          <dgm:dir/>
          <dgm:animLvl val="lvl"/>
          <dgm:resizeHandles val="exact"/>
        </dgm:presLayoutVars>
      </dgm:prSet>
      <dgm:spPr/>
    </dgm:pt>
    <dgm:pt modelId="{E00AA81B-9D8B-44E1-A6C4-4E2BF58F2971}" type="pres">
      <dgm:prSet presAssocID="{05E48498-6AED-41ED-84AA-FE0F0B633105}" presName="boxAndChildren" presStyleCnt="0"/>
      <dgm:spPr/>
    </dgm:pt>
    <dgm:pt modelId="{75378A72-9E14-4151-A733-26643E88F292}" type="pres">
      <dgm:prSet presAssocID="{05E48498-6AED-41ED-84AA-FE0F0B633105}" presName="parentTextBox" presStyleLbl="node1" presStyleIdx="0" presStyleCnt="7"/>
      <dgm:spPr/>
    </dgm:pt>
    <dgm:pt modelId="{8AA40132-6450-4B2B-86ED-C2E44527FB83}" type="pres">
      <dgm:prSet presAssocID="{12331508-DA2A-4EC0-BB73-FED4203BA4DE}" presName="sp" presStyleCnt="0"/>
      <dgm:spPr/>
    </dgm:pt>
    <dgm:pt modelId="{6F453919-3C44-454D-85AB-C81DFD7CBA53}" type="pres">
      <dgm:prSet presAssocID="{49813B09-2271-41C3-A3B4-0E7E83474246}" presName="arrowAndChildren" presStyleCnt="0"/>
      <dgm:spPr/>
    </dgm:pt>
    <dgm:pt modelId="{00CBB180-AFD1-4F8F-A8EF-4BF84987558C}" type="pres">
      <dgm:prSet presAssocID="{49813B09-2271-41C3-A3B4-0E7E83474246}" presName="parentTextArrow" presStyleLbl="node1" presStyleIdx="1" presStyleCnt="7"/>
      <dgm:spPr/>
    </dgm:pt>
    <dgm:pt modelId="{2C759336-4B80-4C2C-B24D-0B69CFE8C6BC}" type="pres">
      <dgm:prSet presAssocID="{BE2BD2F4-F2A0-403C-B6D1-4FE1F773D943}" presName="sp" presStyleCnt="0"/>
      <dgm:spPr/>
    </dgm:pt>
    <dgm:pt modelId="{58239737-7D89-4E57-ACA9-72E65CEB617E}" type="pres">
      <dgm:prSet presAssocID="{2FE6ADBD-1EB9-4D6A-BD4C-D13E86ECBD06}" presName="arrowAndChildren" presStyleCnt="0"/>
      <dgm:spPr/>
    </dgm:pt>
    <dgm:pt modelId="{74917595-A4F3-40A0-AE63-000DB59B4CCE}" type="pres">
      <dgm:prSet presAssocID="{2FE6ADBD-1EB9-4D6A-BD4C-D13E86ECBD06}" presName="parentTextArrow" presStyleLbl="node1" presStyleIdx="2" presStyleCnt="7"/>
      <dgm:spPr/>
    </dgm:pt>
    <dgm:pt modelId="{C6AEAA36-7A56-4677-B0C7-F4EEE3D6234F}" type="pres">
      <dgm:prSet presAssocID="{E9A1F719-AFCF-4353-9110-70437B5CE8B4}" presName="sp" presStyleCnt="0"/>
      <dgm:spPr/>
    </dgm:pt>
    <dgm:pt modelId="{4D7A4F79-BE81-4ED5-A893-6CA4D7FA7935}" type="pres">
      <dgm:prSet presAssocID="{F40F813C-40A9-4686-98F4-8B7A5869EC56}" presName="arrowAndChildren" presStyleCnt="0"/>
      <dgm:spPr/>
    </dgm:pt>
    <dgm:pt modelId="{5D75ADD2-D722-4662-9A0E-CA7609EC23FB}" type="pres">
      <dgm:prSet presAssocID="{F40F813C-40A9-4686-98F4-8B7A5869EC56}" presName="parentTextArrow" presStyleLbl="node1" presStyleIdx="3" presStyleCnt="7"/>
      <dgm:spPr/>
    </dgm:pt>
    <dgm:pt modelId="{B5143EE1-819B-4F40-B027-A4458C785843}" type="pres">
      <dgm:prSet presAssocID="{6C849B8B-94DD-4C9C-8A19-C7A153CBF8D4}" presName="sp" presStyleCnt="0"/>
      <dgm:spPr/>
    </dgm:pt>
    <dgm:pt modelId="{E7A95CB3-1E03-4E0E-B1C3-401227C96113}" type="pres">
      <dgm:prSet presAssocID="{E9C3B00E-41C5-4978-853D-A01F5F870AEC}" presName="arrowAndChildren" presStyleCnt="0"/>
      <dgm:spPr/>
    </dgm:pt>
    <dgm:pt modelId="{49081CD5-93FA-452F-9501-9BEA50DB58CE}" type="pres">
      <dgm:prSet presAssocID="{E9C3B00E-41C5-4978-853D-A01F5F870AEC}" presName="parentTextArrow" presStyleLbl="node1" presStyleIdx="4" presStyleCnt="7"/>
      <dgm:spPr/>
    </dgm:pt>
    <dgm:pt modelId="{0C174DE0-0042-41E8-B66E-7770567A45C8}" type="pres">
      <dgm:prSet presAssocID="{B083F024-E3BF-48F5-B779-88F243A885FB}" presName="sp" presStyleCnt="0"/>
      <dgm:spPr/>
    </dgm:pt>
    <dgm:pt modelId="{A1F8C6C5-319B-4D6A-B34F-DB0EB903D8F7}" type="pres">
      <dgm:prSet presAssocID="{AE98F0BF-139E-4011-BEF3-A782A6338A9E}" presName="arrowAndChildren" presStyleCnt="0"/>
      <dgm:spPr/>
    </dgm:pt>
    <dgm:pt modelId="{F2372384-1536-42C4-B731-5AFECDD92FBF}" type="pres">
      <dgm:prSet presAssocID="{AE98F0BF-139E-4011-BEF3-A782A6338A9E}" presName="parentTextArrow" presStyleLbl="node1" presStyleIdx="5" presStyleCnt="7"/>
      <dgm:spPr/>
    </dgm:pt>
    <dgm:pt modelId="{1DAB1C13-A76F-4AED-B9FF-D3F5C08DED48}" type="pres">
      <dgm:prSet presAssocID="{90B65DCB-0907-4732-910C-EDB583D8E602}" presName="sp" presStyleCnt="0"/>
      <dgm:spPr/>
    </dgm:pt>
    <dgm:pt modelId="{20B902E6-388C-4392-92D8-BCA8E0792D93}" type="pres">
      <dgm:prSet presAssocID="{2B1AF645-A242-4C92-9179-B72BB39DC544}" presName="arrowAndChildren" presStyleCnt="0"/>
      <dgm:spPr/>
    </dgm:pt>
    <dgm:pt modelId="{6037D930-B2BC-4655-AB88-F5816A54F5F4}" type="pres">
      <dgm:prSet presAssocID="{2B1AF645-A242-4C92-9179-B72BB39DC544}" presName="parentTextArrow" presStyleLbl="node1" presStyleIdx="6" presStyleCnt="7"/>
      <dgm:spPr/>
    </dgm:pt>
  </dgm:ptLst>
  <dgm:cxnLst>
    <dgm:cxn modelId="{C82F6804-4459-4A18-9B09-FB14440474B4}" type="presOf" srcId="{AE98F0BF-139E-4011-BEF3-A782A6338A9E}" destId="{F2372384-1536-42C4-B731-5AFECDD92FBF}" srcOrd="0" destOrd="0" presId="urn:microsoft.com/office/officeart/2005/8/layout/process4"/>
    <dgm:cxn modelId="{C2E53C07-5ECB-4C03-B5F3-71510DBC8A00}" type="presOf" srcId="{49813B09-2271-41C3-A3B4-0E7E83474246}" destId="{00CBB180-AFD1-4F8F-A8EF-4BF84987558C}" srcOrd="0" destOrd="0" presId="urn:microsoft.com/office/officeart/2005/8/layout/process4"/>
    <dgm:cxn modelId="{E31BD90B-5034-471F-90F0-71F990C7B540}" srcId="{576F7AE3-A51A-445C-848D-92BE71F0D770}" destId="{2FE6ADBD-1EB9-4D6A-BD4C-D13E86ECBD06}" srcOrd="4" destOrd="0" parTransId="{237737AD-9CD5-4FD7-B827-99125FEC8968}" sibTransId="{BE2BD2F4-F2A0-403C-B6D1-4FE1F773D943}"/>
    <dgm:cxn modelId="{8D77F315-649D-468E-88BB-079092277DA1}" type="presOf" srcId="{F40F813C-40A9-4686-98F4-8B7A5869EC56}" destId="{5D75ADD2-D722-4662-9A0E-CA7609EC23FB}" srcOrd="0" destOrd="0" presId="urn:microsoft.com/office/officeart/2005/8/layout/process4"/>
    <dgm:cxn modelId="{B15FA821-90B8-4CF1-B966-567129707888}" srcId="{576F7AE3-A51A-445C-848D-92BE71F0D770}" destId="{E9C3B00E-41C5-4978-853D-A01F5F870AEC}" srcOrd="2" destOrd="0" parTransId="{95959AAF-AAED-4507-9BF3-B496424CB88D}" sibTransId="{6C849B8B-94DD-4C9C-8A19-C7A153CBF8D4}"/>
    <dgm:cxn modelId="{AABB6A31-C075-4A69-8900-93BCF8E62D89}" srcId="{576F7AE3-A51A-445C-848D-92BE71F0D770}" destId="{2B1AF645-A242-4C92-9179-B72BB39DC544}" srcOrd="0" destOrd="0" parTransId="{1FA654DC-B0E3-41D1-834F-D9DD9FB3DDEF}" sibTransId="{90B65DCB-0907-4732-910C-EDB583D8E602}"/>
    <dgm:cxn modelId="{283A3141-F4CA-4F71-96A2-0DE1203F5761}" type="presOf" srcId="{E9C3B00E-41C5-4978-853D-A01F5F870AEC}" destId="{49081CD5-93FA-452F-9501-9BEA50DB58CE}" srcOrd="0" destOrd="0" presId="urn:microsoft.com/office/officeart/2005/8/layout/process4"/>
    <dgm:cxn modelId="{242F0574-E421-42D1-818E-F9BA44355DBF}" type="presOf" srcId="{576F7AE3-A51A-445C-848D-92BE71F0D770}" destId="{E12BC499-FF1B-4907-8652-F1F0631BAB6B}" srcOrd="0" destOrd="0" presId="urn:microsoft.com/office/officeart/2005/8/layout/process4"/>
    <dgm:cxn modelId="{1906AA7B-5B25-49CE-BDE6-FE97A85BFE68}" srcId="{576F7AE3-A51A-445C-848D-92BE71F0D770}" destId="{05E48498-6AED-41ED-84AA-FE0F0B633105}" srcOrd="6" destOrd="0" parTransId="{323780A7-3A3E-47B4-8C37-D4845320755C}" sibTransId="{5C75B7CD-2B73-4DAB-AD4B-197FD36EAF6A}"/>
    <dgm:cxn modelId="{912AD590-678D-4E72-9D74-6E38A1CA640C}" srcId="{576F7AE3-A51A-445C-848D-92BE71F0D770}" destId="{49813B09-2271-41C3-A3B4-0E7E83474246}" srcOrd="5" destOrd="0" parTransId="{EBE4E007-C8B8-4751-90EF-24FAA42EA13D}" sibTransId="{12331508-DA2A-4EC0-BB73-FED4203BA4DE}"/>
    <dgm:cxn modelId="{A722A4A8-ED65-4AC5-8B36-14C0A24F7BDF}" type="presOf" srcId="{2B1AF645-A242-4C92-9179-B72BB39DC544}" destId="{6037D930-B2BC-4655-AB88-F5816A54F5F4}" srcOrd="0" destOrd="0" presId="urn:microsoft.com/office/officeart/2005/8/layout/process4"/>
    <dgm:cxn modelId="{7E1F5CA9-5C7F-4C83-ADC5-8FAB5EF199EC}" type="presOf" srcId="{2FE6ADBD-1EB9-4D6A-BD4C-D13E86ECBD06}" destId="{74917595-A4F3-40A0-AE63-000DB59B4CCE}" srcOrd="0" destOrd="0" presId="urn:microsoft.com/office/officeart/2005/8/layout/process4"/>
    <dgm:cxn modelId="{B62225DC-877A-4353-9D71-72B95A452344}" srcId="{576F7AE3-A51A-445C-848D-92BE71F0D770}" destId="{F40F813C-40A9-4686-98F4-8B7A5869EC56}" srcOrd="3" destOrd="0" parTransId="{8A8600CD-405C-4C1E-9A1F-40561CF5DAC4}" sibTransId="{E9A1F719-AFCF-4353-9110-70437B5CE8B4}"/>
    <dgm:cxn modelId="{4C1D29DD-C729-4062-A2AA-9D71A55656AA}" srcId="{576F7AE3-A51A-445C-848D-92BE71F0D770}" destId="{AE98F0BF-139E-4011-BEF3-A782A6338A9E}" srcOrd="1" destOrd="0" parTransId="{7A883E91-D814-4741-BE9A-5EA3B762E1F1}" sibTransId="{B083F024-E3BF-48F5-B779-88F243A885FB}"/>
    <dgm:cxn modelId="{1ED469DD-DCF4-491D-833F-358AAF6B3FBF}" type="presOf" srcId="{05E48498-6AED-41ED-84AA-FE0F0B633105}" destId="{75378A72-9E14-4151-A733-26643E88F292}" srcOrd="0" destOrd="0" presId="urn:microsoft.com/office/officeart/2005/8/layout/process4"/>
    <dgm:cxn modelId="{1538DF5C-64D2-4304-AA5A-2F4827526D8A}" type="presParOf" srcId="{E12BC499-FF1B-4907-8652-F1F0631BAB6B}" destId="{E00AA81B-9D8B-44E1-A6C4-4E2BF58F2971}" srcOrd="0" destOrd="0" presId="urn:microsoft.com/office/officeart/2005/8/layout/process4"/>
    <dgm:cxn modelId="{A5889631-EF8B-4724-A1AA-FD64648092E7}" type="presParOf" srcId="{E00AA81B-9D8B-44E1-A6C4-4E2BF58F2971}" destId="{75378A72-9E14-4151-A733-26643E88F292}" srcOrd="0" destOrd="0" presId="urn:microsoft.com/office/officeart/2005/8/layout/process4"/>
    <dgm:cxn modelId="{D2F677C8-C482-436B-B821-6AEF0651BBE1}" type="presParOf" srcId="{E12BC499-FF1B-4907-8652-F1F0631BAB6B}" destId="{8AA40132-6450-4B2B-86ED-C2E44527FB83}" srcOrd="1" destOrd="0" presId="urn:microsoft.com/office/officeart/2005/8/layout/process4"/>
    <dgm:cxn modelId="{2811B8AF-9617-4B0D-B92A-E5D843E19C91}" type="presParOf" srcId="{E12BC499-FF1B-4907-8652-F1F0631BAB6B}" destId="{6F453919-3C44-454D-85AB-C81DFD7CBA53}" srcOrd="2" destOrd="0" presId="urn:microsoft.com/office/officeart/2005/8/layout/process4"/>
    <dgm:cxn modelId="{7D02A1D1-376E-47FD-9620-332ACF98E8DB}" type="presParOf" srcId="{6F453919-3C44-454D-85AB-C81DFD7CBA53}" destId="{00CBB180-AFD1-4F8F-A8EF-4BF84987558C}" srcOrd="0" destOrd="0" presId="urn:microsoft.com/office/officeart/2005/8/layout/process4"/>
    <dgm:cxn modelId="{FCC92D69-7189-4375-80C3-69CBA2747531}" type="presParOf" srcId="{E12BC499-FF1B-4907-8652-F1F0631BAB6B}" destId="{2C759336-4B80-4C2C-B24D-0B69CFE8C6BC}" srcOrd="3" destOrd="0" presId="urn:microsoft.com/office/officeart/2005/8/layout/process4"/>
    <dgm:cxn modelId="{89A890C1-4994-40F0-8FB5-C8896B75BFD7}" type="presParOf" srcId="{E12BC499-FF1B-4907-8652-F1F0631BAB6B}" destId="{58239737-7D89-4E57-ACA9-72E65CEB617E}" srcOrd="4" destOrd="0" presId="urn:microsoft.com/office/officeart/2005/8/layout/process4"/>
    <dgm:cxn modelId="{971059F8-2C8D-43D6-AC19-C88D0567807B}" type="presParOf" srcId="{58239737-7D89-4E57-ACA9-72E65CEB617E}" destId="{74917595-A4F3-40A0-AE63-000DB59B4CCE}" srcOrd="0" destOrd="0" presId="urn:microsoft.com/office/officeart/2005/8/layout/process4"/>
    <dgm:cxn modelId="{94EC93BC-C3EA-4F1C-9470-9E6A83596562}" type="presParOf" srcId="{E12BC499-FF1B-4907-8652-F1F0631BAB6B}" destId="{C6AEAA36-7A56-4677-B0C7-F4EEE3D6234F}" srcOrd="5" destOrd="0" presId="urn:microsoft.com/office/officeart/2005/8/layout/process4"/>
    <dgm:cxn modelId="{039BB85A-0929-43A5-BBED-D6E9D9B7426A}" type="presParOf" srcId="{E12BC499-FF1B-4907-8652-F1F0631BAB6B}" destId="{4D7A4F79-BE81-4ED5-A893-6CA4D7FA7935}" srcOrd="6" destOrd="0" presId="urn:microsoft.com/office/officeart/2005/8/layout/process4"/>
    <dgm:cxn modelId="{870FD5DD-7366-457F-AF7D-34EBC4F28F67}" type="presParOf" srcId="{4D7A4F79-BE81-4ED5-A893-6CA4D7FA7935}" destId="{5D75ADD2-D722-4662-9A0E-CA7609EC23FB}" srcOrd="0" destOrd="0" presId="urn:microsoft.com/office/officeart/2005/8/layout/process4"/>
    <dgm:cxn modelId="{2734B07C-4B89-4320-9D24-4732B1124BBD}" type="presParOf" srcId="{E12BC499-FF1B-4907-8652-F1F0631BAB6B}" destId="{B5143EE1-819B-4F40-B027-A4458C785843}" srcOrd="7" destOrd="0" presId="urn:microsoft.com/office/officeart/2005/8/layout/process4"/>
    <dgm:cxn modelId="{6D367B34-68B6-4CE3-93CE-177D6BCA8A93}" type="presParOf" srcId="{E12BC499-FF1B-4907-8652-F1F0631BAB6B}" destId="{E7A95CB3-1E03-4E0E-B1C3-401227C96113}" srcOrd="8" destOrd="0" presId="urn:microsoft.com/office/officeart/2005/8/layout/process4"/>
    <dgm:cxn modelId="{FA918B0C-1966-4944-B49B-4952E2292CDC}" type="presParOf" srcId="{E7A95CB3-1E03-4E0E-B1C3-401227C96113}" destId="{49081CD5-93FA-452F-9501-9BEA50DB58CE}" srcOrd="0" destOrd="0" presId="urn:microsoft.com/office/officeart/2005/8/layout/process4"/>
    <dgm:cxn modelId="{9306B777-5E97-420D-AAA3-F10578326243}" type="presParOf" srcId="{E12BC499-FF1B-4907-8652-F1F0631BAB6B}" destId="{0C174DE0-0042-41E8-B66E-7770567A45C8}" srcOrd="9" destOrd="0" presId="urn:microsoft.com/office/officeart/2005/8/layout/process4"/>
    <dgm:cxn modelId="{289A28E8-3D92-4833-96F1-E09C2CDFEE65}" type="presParOf" srcId="{E12BC499-FF1B-4907-8652-F1F0631BAB6B}" destId="{A1F8C6C5-319B-4D6A-B34F-DB0EB903D8F7}" srcOrd="10" destOrd="0" presId="urn:microsoft.com/office/officeart/2005/8/layout/process4"/>
    <dgm:cxn modelId="{97D7117E-86FA-4D51-90AD-B49EA66119AF}" type="presParOf" srcId="{A1F8C6C5-319B-4D6A-B34F-DB0EB903D8F7}" destId="{F2372384-1536-42C4-B731-5AFECDD92FBF}" srcOrd="0" destOrd="0" presId="urn:microsoft.com/office/officeart/2005/8/layout/process4"/>
    <dgm:cxn modelId="{648E7452-23D0-4DE9-85FA-439CCFAD14D6}" type="presParOf" srcId="{E12BC499-FF1B-4907-8652-F1F0631BAB6B}" destId="{1DAB1C13-A76F-4AED-B9FF-D3F5C08DED48}" srcOrd="11" destOrd="0" presId="urn:microsoft.com/office/officeart/2005/8/layout/process4"/>
    <dgm:cxn modelId="{FBE44C7E-4986-4F31-A5A3-AB79632C185E}" type="presParOf" srcId="{E12BC499-FF1B-4907-8652-F1F0631BAB6B}" destId="{20B902E6-388C-4392-92D8-BCA8E0792D93}" srcOrd="12" destOrd="0" presId="urn:microsoft.com/office/officeart/2005/8/layout/process4"/>
    <dgm:cxn modelId="{65DBA5EF-671F-4214-9097-5F6E5A5A684E}" type="presParOf" srcId="{20B902E6-388C-4392-92D8-BCA8E0792D93}" destId="{6037D930-B2BC-4655-AB88-F5816A54F5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78A72-9E14-4151-A733-26643E88F292}">
      <dsp:nvSpPr>
        <dsp:cNvPr id="0" name=""/>
        <dsp:cNvSpPr/>
      </dsp:nvSpPr>
      <dsp:spPr>
        <a:xfrm>
          <a:off x="0" y="3963596"/>
          <a:ext cx="8961421" cy="433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Melakukan kerja/kegiatan lapangan</a:t>
          </a:r>
        </a:p>
      </dsp:txBody>
      <dsp:txXfrm>
        <a:off x="0" y="3963596"/>
        <a:ext cx="8961421" cy="433734"/>
      </dsp:txXfrm>
    </dsp:sp>
    <dsp:sp modelId="{00CBB180-AFD1-4F8F-A8EF-4BF84987558C}">
      <dsp:nvSpPr>
        <dsp:cNvPr id="0" name=""/>
        <dsp:cNvSpPr/>
      </dsp:nvSpPr>
      <dsp:spPr>
        <a:xfrm rot="10800000">
          <a:off x="0" y="3303019"/>
          <a:ext cx="8961421" cy="667083"/>
        </a:xfrm>
        <a:prstGeom prst="upArrowCallou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Memilih unit pengambilan sampel yang sebenarnya</a:t>
          </a:r>
        </a:p>
      </dsp:txBody>
      <dsp:txXfrm rot="10800000">
        <a:off x="0" y="3303019"/>
        <a:ext cx="8961421" cy="433451"/>
      </dsp:txXfrm>
    </dsp:sp>
    <dsp:sp modelId="{74917595-A4F3-40A0-AE63-000DB59B4CCE}">
      <dsp:nvSpPr>
        <dsp:cNvPr id="0" name=""/>
        <dsp:cNvSpPr/>
      </dsp:nvSpPr>
      <dsp:spPr>
        <a:xfrm rot="10800000">
          <a:off x="0" y="2642442"/>
          <a:ext cx="8961421" cy="667083"/>
        </a:xfrm>
        <a:prstGeom prst="upArrowCallou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Menentukan ukruan sampel</a:t>
          </a:r>
        </a:p>
      </dsp:txBody>
      <dsp:txXfrm rot="10800000">
        <a:off x="0" y="2642442"/>
        <a:ext cx="8961421" cy="433451"/>
      </dsp:txXfrm>
    </dsp:sp>
    <dsp:sp modelId="{5D75ADD2-D722-4662-9A0E-CA7609EC23FB}">
      <dsp:nvSpPr>
        <dsp:cNvPr id="0" name=""/>
        <dsp:cNvSpPr/>
      </dsp:nvSpPr>
      <dsp:spPr>
        <a:xfrm rot="10800000">
          <a:off x="0" y="1981864"/>
          <a:ext cx="8961421" cy="667083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Merencanakan prosedur memilih unit sampel</a:t>
          </a:r>
        </a:p>
      </dsp:txBody>
      <dsp:txXfrm rot="10800000">
        <a:off x="0" y="1981864"/>
        <a:ext cx="8961421" cy="433451"/>
      </dsp:txXfrm>
    </dsp:sp>
    <dsp:sp modelId="{49081CD5-93FA-452F-9501-9BEA50DB58CE}">
      <dsp:nvSpPr>
        <dsp:cNvPr id="0" name=""/>
        <dsp:cNvSpPr/>
      </dsp:nvSpPr>
      <dsp:spPr>
        <a:xfrm rot="10800000">
          <a:off x="0" y="1321287"/>
          <a:ext cx="8961421" cy="667083"/>
        </a:xfrm>
        <a:prstGeom prst="upArrowCallou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Menentukan metode pengambilan sampel</a:t>
          </a:r>
        </a:p>
      </dsp:txBody>
      <dsp:txXfrm rot="10800000">
        <a:off x="0" y="1321287"/>
        <a:ext cx="8961421" cy="433451"/>
      </dsp:txXfrm>
    </dsp:sp>
    <dsp:sp modelId="{F2372384-1536-42C4-B731-5AFECDD92FBF}">
      <dsp:nvSpPr>
        <dsp:cNvPr id="0" name=""/>
        <dsp:cNvSpPr/>
      </dsp:nvSpPr>
      <dsp:spPr>
        <a:xfrm rot="10800000">
          <a:off x="0" y="660710"/>
          <a:ext cx="8961421" cy="667083"/>
        </a:xfrm>
        <a:prstGeom prst="upArrowCallou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>
              <a:solidFill>
                <a:schemeClr val="tx1"/>
              </a:solidFill>
              <a:latin typeface="Cambria" pitchFamily="18" charset="0"/>
            </a:rPr>
            <a:t>Memilih kerangka sampel</a:t>
          </a:r>
        </a:p>
      </dsp:txBody>
      <dsp:txXfrm rot="10800000">
        <a:off x="0" y="660710"/>
        <a:ext cx="8961421" cy="433451"/>
      </dsp:txXfrm>
    </dsp:sp>
    <dsp:sp modelId="{6037D930-B2BC-4655-AB88-F5816A54F5F4}">
      <dsp:nvSpPr>
        <dsp:cNvPr id="0" name=""/>
        <dsp:cNvSpPr/>
      </dsp:nvSpPr>
      <dsp:spPr>
        <a:xfrm rot="10800000">
          <a:off x="0" y="133"/>
          <a:ext cx="8961421" cy="667083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tx1"/>
              </a:solidFill>
              <a:latin typeface="Cambria" pitchFamily="18" charset="0"/>
            </a:rPr>
            <a:t>Menetapkan target populasi</a:t>
          </a:r>
        </a:p>
      </dsp:txBody>
      <dsp:txXfrm rot="10800000">
        <a:off x="0" y="133"/>
        <a:ext cx="8961421" cy="433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4397-0097-45F7-8D96-38FBCD18E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CCF92-1096-40E4-8626-14A200DC0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E317-7189-4539-82D3-F3DC30CA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D1ED-3406-4015-9192-A0491396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5B4D5-B304-4079-A7DA-578B2CC7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3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2C2B-AE7C-4B39-8E32-F52F7BE8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00B7C-7D98-47C2-B64D-BF8B1B33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8CCB-958B-4FA5-9290-4578E499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F7DB-0281-4585-B8A2-BFDD1092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3FF6-2128-4D00-B073-3D4AD8AF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604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F24F7-8F4F-4263-AA15-3B842DF10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51408-EF17-4456-AEC8-C6C6FA6BB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7DC85-E417-4F76-A43F-1A54A1A9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9843-EB20-4387-AC26-6314B648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4C2A-E6CB-4A7B-9F83-EE340BA0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795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0E67-E8D4-414E-A48E-7F3505D3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2292-89AA-4513-80E4-B9DE290E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161D-CBC3-4B17-B68F-F6DE45BC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18B0-30A8-49EA-BCAF-DDE17B3B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1394C-D35E-4A4B-8CF8-54A45750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818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4ED8-BC1B-4CF6-B445-1793545D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34F70-5639-4E62-88AF-E451F66D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92A0-D0DB-4209-8AF8-6399B545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A848-0305-4ADD-BE1C-7827B83F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7AA1A-80F8-42A4-8FCF-78D51BBA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378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7F5-17EB-47A4-AC2B-3871ABA3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8791-C796-46EA-BF02-2910E6853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2E09A-5726-4E30-A1FA-27A7E405C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9FFD8-3814-409E-B8D9-3E00FCDD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803A9-B709-4BAB-8D0B-733C1636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01C7C-EF94-4EAC-AC05-884E1733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46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D78C-2629-40D9-A41A-F449705D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21C8-116A-442C-8769-332BA771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7830-5B1A-409F-88DA-DFA866D46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09FE-1320-4E71-8E7F-F51B9CAC6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D66EB-5F0F-4560-8C6A-E4AF02F49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D23B7-E855-4AD5-97FE-EB832E82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A652F-8DE0-4517-8123-08059D3A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FC8EE-8BD6-4A95-9D43-004299FA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95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DFC9-283A-4493-830C-AC303361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6F39C-3984-4DE7-BB7D-0510E0FE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D5667-84E5-4000-9F2E-6A394867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63C42-C492-4865-BBD8-865A1D53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86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288A3-136B-4233-8823-49E9642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A7A12-1D70-470C-8F8B-02E0FD10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2BCA-8809-4320-8991-20CD9B25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7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DDBA-06DB-4EF5-A57C-B82B112B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0AB9-5C41-419C-ADCF-A4495EDC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BCF8B-9E14-42A1-BD2E-690F1BC49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724A-1498-4D0B-8578-BF3AE7BD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62A6-F780-451B-A20E-ECB76BC8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6C73A-F7F0-4ED1-A201-21DF591D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623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EA76-E18D-4EC8-9DE1-A5359BD6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49C51-61E0-492F-A087-52DA15DE4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FE748-E56E-4C1D-9EE8-0EAFBC2A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09551-B660-4A6C-BBD9-2560E0A2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3704-E2FF-4A09-9B6A-2F31F6A0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4BDC-C837-4B82-A39F-72161EAE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692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0C9B9-8D53-4255-B58C-A0858D3B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4BAEF-C1EA-4329-828F-2E8C2DC8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F129E-6DD7-4E19-B3C9-97259DA1A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DBC8-3CD7-41C0-9832-0053B62B36EC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1C15-C44E-4AE2-B076-B989AB5C3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ECC2-DC04-45F9-BFAA-5ABC37AEC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C1AF-4215-450C-9A99-DDFA132810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50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8E12-7B13-42FC-87D0-796327E64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48C68-87F3-4A46-A4DB-387C5F4E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22A454-6F29-F669-93CC-A5C42C3E339A}"/>
              </a:ext>
            </a:extLst>
          </p:cNvPr>
          <p:cNvSpPr/>
          <p:nvPr/>
        </p:nvSpPr>
        <p:spPr>
          <a:xfrm>
            <a:off x="500513" y="4716379"/>
            <a:ext cx="3388093" cy="240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2F371-EF2A-65B7-E46C-899E542CBFDA}"/>
              </a:ext>
            </a:extLst>
          </p:cNvPr>
          <p:cNvSpPr txBox="1"/>
          <p:nvPr/>
        </p:nvSpPr>
        <p:spPr>
          <a:xfrm>
            <a:off x="625642" y="4716379"/>
            <a:ext cx="379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Trufi</a:t>
            </a:r>
            <a:r>
              <a:rPr lang="en-US" dirty="0"/>
              <a:t> </a:t>
            </a:r>
            <a:r>
              <a:rPr lang="en-US" dirty="0" err="1"/>
              <a:t>Murdiani</a:t>
            </a:r>
            <a:r>
              <a:rPr lang="en-US" dirty="0"/>
              <a:t>, ST., MA.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724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6A0DD-64E6-471E-9F06-BC365F22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8D8688-ECFB-485F-90A1-14173083B5A3}"/>
              </a:ext>
            </a:extLst>
          </p:cNvPr>
          <p:cNvSpPr/>
          <p:nvPr/>
        </p:nvSpPr>
        <p:spPr>
          <a:xfrm>
            <a:off x="1632429" y="335845"/>
            <a:ext cx="8490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Unit Pegambilan Sampel</a:t>
            </a:r>
            <a:endParaRPr lang="id-ID" sz="32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Sebuah elemen tunggal atau kelompok subjektif elemen yang dipilih dalam sampel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16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Unit Pengambilan Sampel Primer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Sebuah istilah yang digunakan untuk menandai sebuah unit yang dipilih pada tahap </a:t>
            </a: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pertama </a:t>
            </a: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16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Unit Pengambilan Sampel Sekunder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Sebuah istilah yang digunakan untuk menandai sebuah unit yang dipilih pada tahap </a:t>
            </a: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kedua</a:t>
            </a: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 pengambilan sampel</a:t>
            </a:r>
          </a:p>
        </p:txBody>
      </p:sp>
    </p:spTree>
    <p:extLst>
      <p:ext uri="{BB962C8B-B14F-4D97-AF65-F5344CB8AC3E}">
        <p14:creationId xmlns:p14="http://schemas.microsoft.com/office/powerpoint/2010/main" val="304516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32405E-34CC-476E-9E2F-DB5038DE9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364A50-710E-41FF-801D-3EF4E1B7A261}"/>
              </a:ext>
            </a:extLst>
          </p:cNvPr>
          <p:cNvSpPr/>
          <p:nvPr/>
        </p:nvSpPr>
        <p:spPr>
          <a:xfrm>
            <a:off x="2145174" y="488866"/>
            <a:ext cx="7901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0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METODE PENGAMBILAN SAMPEL</a:t>
            </a:r>
            <a:endParaRPr lang="id-ID" sz="4000" b="1" dirty="0">
              <a:latin typeface="Cambri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77BCF-8F57-4C48-B382-B919B18EFB8A}"/>
              </a:ext>
            </a:extLst>
          </p:cNvPr>
          <p:cNvSpPr/>
          <p:nvPr/>
        </p:nvSpPr>
        <p:spPr>
          <a:xfrm>
            <a:off x="2071975" y="1412776"/>
            <a:ext cx="8322539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Pobablilitas  </a:t>
            </a:r>
            <a:r>
              <a:rPr lang="id-ID" sz="3200" b="1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(Probability Sampling)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Setiap anggota populasi memiliki sebuah probalilitas/peluang/kesempatan yang diketahui tidak kosong dari suatu pemilihan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511A1-2546-4674-B060-1F1DBE7F8782}"/>
              </a:ext>
            </a:extLst>
          </p:cNvPr>
          <p:cNvSpPr/>
          <p:nvPr/>
        </p:nvSpPr>
        <p:spPr>
          <a:xfrm>
            <a:off x="2128009" y="4119721"/>
            <a:ext cx="8322539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Non Pobablilitas  </a:t>
            </a:r>
            <a:r>
              <a:rPr lang="id-ID" sz="3200" b="1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(Non Probability Sampling)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dipilih berdasarkan  penilaian personal atau kemudahan</a:t>
            </a:r>
          </a:p>
        </p:txBody>
      </p:sp>
    </p:spTree>
    <p:extLst>
      <p:ext uri="{BB962C8B-B14F-4D97-AF65-F5344CB8AC3E}">
        <p14:creationId xmlns:p14="http://schemas.microsoft.com/office/powerpoint/2010/main" val="408127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3F2A2-8E4D-43C4-94D8-D61A0CF8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55A421-9D39-4511-88CB-A71D21694080}"/>
              </a:ext>
            </a:extLst>
          </p:cNvPr>
          <p:cNvSpPr/>
          <p:nvPr/>
        </p:nvSpPr>
        <p:spPr>
          <a:xfrm>
            <a:off x="1862723" y="1266914"/>
            <a:ext cx="8466554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Non Pobablilitas  </a:t>
            </a:r>
            <a:r>
              <a:rPr lang="id-ID" sz="3200" b="1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(Nonprobability Sampling)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convenience </a:t>
            </a:r>
            <a:r>
              <a:rPr lang="id-ID" sz="3200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(convenience sampling)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berdasarkan penilaian  </a:t>
            </a:r>
            <a:r>
              <a:rPr lang="id-ID" sz="3200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(judgement/purposive  sampling)</a:t>
            </a:r>
            <a:endParaRPr lang="id-ID" sz="3200" b="1" i="1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berdasarkan kuota </a:t>
            </a:r>
            <a:r>
              <a:rPr lang="id-ID" sz="3200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(quota sampling)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Pengambilan sampel snowball  </a:t>
            </a:r>
            <a:r>
              <a:rPr lang="id-ID" sz="3200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(snowball sampling)</a:t>
            </a:r>
          </a:p>
        </p:txBody>
      </p:sp>
    </p:spTree>
    <p:extLst>
      <p:ext uri="{BB962C8B-B14F-4D97-AF65-F5344CB8AC3E}">
        <p14:creationId xmlns:p14="http://schemas.microsoft.com/office/powerpoint/2010/main" val="140563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0488B-E290-4150-95E8-D8BA19D5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7FB63-4001-45A6-8506-79426975931D}"/>
              </a:ext>
            </a:extLst>
          </p:cNvPr>
          <p:cNvSpPr/>
          <p:nvPr/>
        </p:nvSpPr>
        <p:spPr>
          <a:xfrm>
            <a:off x="274320" y="288231"/>
            <a:ext cx="808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RANCANGAN PENGAMBILAN SAMPEL</a:t>
            </a:r>
            <a:endParaRPr lang="id-ID" sz="3600" b="1" dirty="0">
              <a:latin typeface="Cambri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4B256-53A8-4472-8DE2-CC48FAE72D84}"/>
              </a:ext>
            </a:extLst>
          </p:cNvPr>
          <p:cNvSpPr/>
          <p:nvPr/>
        </p:nvSpPr>
        <p:spPr>
          <a:xfrm>
            <a:off x="436881" y="1080125"/>
            <a:ext cx="10495280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Tingkat Akurasi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Memilih sampel representatif dapat membuat prediksi atau perkiraan yang akurat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0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Sumber Daya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Biaya dikaitkan dengan teknik pengambilan sampel yang berbeda an beragam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000" b="1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Waktu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Menyelesaikan sebuah proyek dengan cepat kemungkinan akan memilih sebuah rancangan sampel yang tidak memakan waktu banyak</a:t>
            </a:r>
          </a:p>
        </p:txBody>
      </p:sp>
    </p:spTree>
    <p:extLst>
      <p:ext uri="{BB962C8B-B14F-4D97-AF65-F5344CB8AC3E}">
        <p14:creationId xmlns:p14="http://schemas.microsoft.com/office/powerpoint/2010/main" val="97003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5F249-36EC-4D69-97DF-BFC1821E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2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00F9F2-1E6F-4297-87F6-84D64AA73BC0}"/>
              </a:ext>
            </a:extLst>
          </p:cNvPr>
          <p:cNvSpPr/>
          <p:nvPr/>
        </p:nvSpPr>
        <p:spPr>
          <a:xfrm>
            <a:off x="1398557" y="1149896"/>
            <a:ext cx="8466554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Pengetahuan yang tinggi mengenai populasi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Pengetahuan mengenai karakteritik populasi, seperti ketersediaan daftar anggota populasi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Proyek Nasional Versus Proyek Lokal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Kedekatan geografis dari elemen populasi akan mempengaruhi rancangan sampel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b="1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9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E05D5-E882-4265-87B6-BE21E9A30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F496EB-7BC8-451D-8A3A-FF4C13CD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3" y="667807"/>
            <a:ext cx="7357533" cy="1325563"/>
          </a:xfrm>
        </p:spPr>
        <p:txBody>
          <a:bodyPr>
            <a:noAutofit/>
          </a:bodyPr>
          <a:lstStyle/>
          <a:p>
            <a:r>
              <a:rPr lang="en-US" sz="6000" b="1" dirty="0" err="1"/>
              <a:t>Topik</a:t>
            </a:r>
            <a:r>
              <a:rPr lang="en-US" sz="6000" b="1" dirty="0"/>
              <a:t> </a:t>
            </a:r>
            <a:r>
              <a:rPr lang="en-US" sz="6000" b="1" dirty="0" err="1"/>
              <a:t>Pembahasan</a:t>
            </a:r>
            <a:r>
              <a:rPr lang="en-US" sz="6000" b="1" dirty="0"/>
              <a:t>: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093A-1390-423F-AD6C-99BE8998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33" y="1838855"/>
            <a:ext cx="5257800" cy="4155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Dasar-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Proses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Sampling </a:t>
            </a:r>
            <a:r>
              <a:rPr lang="en-US" dirty="0" err="1">
                <a:solidFill>
                  <a:schemeClr val="bg1"/>
                </a:solidFill>
              </a:rPr>
              <a:t>Probabilistik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Sampling Non </a:t>
            </a:r>
            <a:r>
              <a:rPr lang="en-US" dirty="0" err="1">
                <a:solidFill>
                  <a:schemeClr val="bg1"/>
                </a:solidFill>
              </a:rPr>
              <a:t>Probabilistik</a:t>
            </a:r>
            <a:endParaRPr lang="en-ID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D" dirty="0">
                <a:solidFill>
                  <a:schemeClr val="bg1"/>
                </a:solidFill>
              </a:rPr>
              <a:t>Sampling Error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>
                <a:solidFill>
                  <a:schemeClr val="bg1"/>
                </a:solidFill>
              </a:rPr>
              <a:t>Non Sampling Error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>
                <a:solidFill>
                  <a:schemeClr val="bg1"/>
                </a:solidFill>
              </a:rPr>
              <a:t>Ukuran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Sampel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4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9C8AA-8817-4446-AA73-D17017FA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81BE-F7FC-4B42-A0AC-D780B604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15067"/>
            <a:ext cx="5257800" cy="41618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Setelah </a:t>
            </a:r>
            <a:r>
              <a:rPr lang="en-US" dirty="0" err="1"/>
              <a:t>mempelajari</a:t>
            </a:r>
            <a:r>
              <a:rPr lang="en-US" dirty="0"/>
              <a:t> dan </a:t>
            </a:r>
            <a:r>
              <a:rPr lang="en-US" dirty="0" err="1"/>
              <a:t>mempraktikan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Memahami</a:t>
            </a:r>
            <a:r>
              <a:rPr lang="en-US" dirty="0"/>
              <a:t> proses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sampling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4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22516-3A8C-46E2-A54D-0AA5D169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4B94B-C1FD-4203-A62A-530F914F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Dasar-Dasar Sampling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D661-A21C-44FF-8EB2-EE58314F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/>
              <a:t>Sampel</a:t>
            </a:r>
            <a:endParaRPr lang="en-US" b="1" dirty="0"/>
          </a:p>
          <a:p>
            <a:pPr marL="185738" indent="0" algn="just">
              <a:buNone/>
            </a:pPr>
            <a:r>
              <a:rPr lang="en-US" dirty="0"/>
              <a:t>Sebagian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/</a:t>
            </a:r>
            <a:r>
              <a:rPr lang="en-US" dirty="0" err="1"/>
              <a:t>diobservasi</a:t>
            </a:r>
            <a:r>
              <a:rPr lang="en-US" dirty="0"/>
              <a:t> dan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Populasi</a:t>
            </a:r>
            <a:endParaRPr lang="en-US" b="1" dirty="0"/>
          </a:p>
          <a:p>
            <a:pPr marL="271463" indent="0" algn="just">
              <a:buNone/>
            </a:pP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algn="just"/>
            <a:r>
              <a:rPr lang="en-US" b="1" dirty="0" err="1"/>
              <a:t>Elemen</a:t>
            </a:r>
            <a:r>
              <a:rPr lang="en-US" b="1" dirty="0"/>
              <a:t> </a:t>
            </a:r>
            <a:r>
              <a:rPr lang="en-US" b="1" dirty="0" err="1"/>
              <a:t>Populasi</a:t>
            </a:r>
            <a:endParaRPr lang="en-US" b="1" dirty="0"/>
          </a:p>
          <a:p>
            <a:pPr marL="271463" indent="0" algn="just">
              <a:buNone/>
            </a:pPr>
            <a:r>
              <a:rPr lang="en-ID" dirty="0"/>
              <a:t>Satu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populasi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25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814AF-1212-4B3F-AD39-D4BC3637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7E2C2-74DC-4E5B-B88A-7C381C11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873" y="1239837"/>
            <a:ext cx="5944447" cy="1325563"/>
          </a:xfrm>
        </p:spPr>
        <p:txBody>
          <a:bodyPr>
            <a:noAutofit/>
          </a:bodyPr>
          <a:lstStyle/>
          <a:p>
            <a:r>
              <a:rPr lang="en-US" sz="6000" b="1" dirty="0" err="1"/>
              <a:t>Mengapa</a:t>
            </a:r>
            <a:r>
              <a:rPr lang="en-US" sz="6000" b="1" dirty="0"/>
              <a:t> </a:t>
            </a:r>
            <a:r>
              <a:rPr lang="en-US" sz="6000" b="1" dirty="0" err="1"/>
              <a:t>Sampel</a:t>
            </a:r>
            <a:r>
              <a:rPr lang="en-US" sz="6000" b="1" dirty="0"/>
              <a:t>?</a:t>
            </a:r>
            <a:endParaRPr lang="en-ID" sz="6000" b="1" dirty="0"/>
          </a:p>
        </p:txBody>
      </p:sp>
    </p:spTree>
    <p:extLst>
      <p:ext uri="{BB962C8B-B14F-4D97-AF65-F5344CB8AC3E}">
        <p14:creationId xmlns:p14="http://schemas.microsoft.com/office/powerpoint/2010/main" val="356754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FF788B-18D2-4EE1-8B3B-4936398A5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99751E-49C0-4667-A2DF-5B17BFB527A1}"/>
              </a:ext>
            </a:extLst>
          </p:cNvPr>
          <p:cNvSpPr/>
          <p:nvPr/>
        </p:nvSpPr>
        <p:spPr>
          <a:xfrm>
            <a:off x="353917" y="1295512"/>
            <a:ext cx="10999883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Alasan Pr</a:t>
            </a:r>
            <a:r>
              <a:rPr lang="en-US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</a:t>
            </a: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gmatis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Proyek riset terapan biasanya memiliki batasan </a:t>
            </a:r>
            <a:r>
              <a:rPr lang="id-ID" sz="32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angaran</a:t>
            </a: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 dan </a:t>
            </a:r>
            <a:r>
              <a:rPr lang="id-ID" sz="32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waktu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CD93A-932D-4256-A68D-0BEF8BB3C868}"/>
              </a:ext>
            </a:extLst>
          </p:cNvPr>
          <p:cNvSpPr/>
          <p:nvPr/>
        </p:nvSpPr>
        <p:spPr>
          <a:xfrm>
            <a:off x="353917" y="3009280"/>
            <a:ext cx="10999883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Akurat dan Hasil Terpercaya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Kebanyakan sampel yang dipilih secara benar memberikan hasil yang cukup akurat</a:t>
            </a:r>
            <a:endParaRPr lang="id-ID" sz="32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4FB34-C0F9-49B7-B733-F3D58B9A39A2}"/>
              </a:ext>
            </a:extLst>
          </p:cNvPr>
          <p:cNvSpPr/>
          <p:nvPr/>
        </p:nvSpPr>
        <p:spPr>
          <a:xfrm>
            <a:off x="353917" y="4867157"/>
            <a:ext cx="11152997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Penghancuran Unit 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Proyek riset terutama dalam pengujian kendali mutu </a:t>
            </a:r>
            <a:r>
              <a:rPr lang="id-ID" sz="3200" i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(Quality Control)</a:t>
            </a: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 membutuhkan penghancu</a:t>
            </a:r>
            <a:r>
              <a:rPr lang="en-US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r</a:t>
            </a: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 dari item yang digunakan </a:t>
            </a:r>
            <a:endParaRPr lang="id-ID" sz="32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2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7B75CA-9965-4AE2-9A3C-08F6A3296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47124F-E0E3-4B99-A990-859ECF958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555523"/>
              </p:ext>
            </p:extLst>
          </p:nvPr>
        </p:nvGraphicFramePr>
        <p:xfrm>
          <a:off x="863299" y="1869440"/>
          <a:ext cx="8961421" cy="439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A0F1C0-1FA6-4565-9BF3-F7AFD5FF568F}"/>
              </a:ext>
            </a:extLst>
          </p:cNvPr>
          <p:cNvSpPr/>
          <p:nvPr/>
        </p:nvSpPr>
        <p:spPr>
          <a:xfrm>
            <a:off x="1541769" y="1048861"/>
            <a:ext cx="80518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4200" b="1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PROSES PENGAMBILAN SAMPEL</a:t>
            </a:r>
            <a:endParaRPr lang="id-ID" sz="4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1CAFE-5E05-4B5A-9990-35577CD8D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2F03D0-D506-4A35-B074-457E23BADC59}"/>
              </a:ext>
            </a:extLst>
          </p:cNvPr>
          <p:cNvSpPr/>
          <p:nvPr/>
        </p:nvSpPr>
        <p:spPr>
          <a:xfrm>
            <a:off x="1677804" y="181957"/>
            <a:ext cx="8490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u="sng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Menetapkan Populasi Target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b="1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Pendekatan untuk menentukan target populasi adalah dengan menanyakan dan menjawab pertanyaan tentang karatkeristik populasi yang penting.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b="1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Apakah daftar yang cocok dengan populasi kami 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Apakah informasi tentang kontak tersedia dan dapatka</a:t>
            </a:r>
            <a:r>
              <a:rPr lang="en-US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h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 mereka djangkau dengan sebuah metode komunikasi yaang sesuai ?</a:t>
            </a:r>
          </a:p>
        </p:txBody>
      </p:sp>
    </p:spTree>
    <p:extLst>
      <p:ext uri="{BB962C8B-B14F-4D97-AF65-F5344CB8AC3E}">
        <p14:creationId xmlns:p14="http://schemas.microsoft.com/office/powerpoint/2010/main" val="180942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2AE9D-9362-41ED-A355-3B878157A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3891DE-251F-41F7-B954-571CB393C8E2}"/>
              </a:ext>
            </a:extLst>
          </p:cNvPr>
          <p:cNvSpPr/>
          <p:nvPr/>
        </p:nvSpPr>
        <p:spPr>
          <a:xfrm>
            <a:off x="1850524" y="428178"/>
            <a:ext cx="8490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d-ID" sz="3200" b="1" u="sng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Kerangka Pengambilan Sampel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Adalah daftar dari elemen dimana sampel diambil, atau disebut juag populasi aktif karena  unit-unit ini akhirnya akan membantu unit yagn telibat dalam analisis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sz="3200" dirty="0">
              <a:solidFill>
                <a:srgbClr val="222222"/>
              </a:solidFill>
              <a:latin typeface="Cambria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222222"/>
                </a:solidFill>
                <a:latin typeface="Cambria" pitchFamily="18" charset="0"/>
                <a:cs typeface="Arial" pitchFamily="34" charset="0"/>
              </a:rPr>
              <a:t>Kesalahan kerangka pengambilan sampel terjadi ketika beberapa elemen sampel dikeluarkan atau ketika keseluruhan populasi tidak diwakili secara kurat dalam kerangka pengambilan sampel</a:t>
            </a:r>
          </a:p>
        </p:txBody>
      </p:sp>
    </p:spTree>
    <p:extLst>
      <p:ext uri="{BB962C8B-B14F-4D97-AF65-F5344CB8AC3E}">
        <p14:creationId xmlns:p14="http://schemas.microsoft.com/office/powerpoint/2010/main" val="171529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478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</vt:lpstr>
      <vt:lpstr>Office Theme</vt:lpstr>
      <vt:lpstr>Rancangan Sampel</vt:lpstr>
      <vt:lpstr>Topik Pembahasan:</vt:lpstr>
      <vt:lpstr>PowerPoint Presentation</vt:lpstr>
      <vt:lpstr>Dasar-Dasar Sampling</vt:lpstr>
      <vt:lpstr>Mengapa Sampel?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Rancangan Sampel</dc:title>
  <dc:creator>Personal</dc:creator>
  <cp:lastModifiedBy>Trufi_Murdiani</cp:lastModifiedBy>
  <cp:revision>5</cp:revision>
  <dcterms:created xsi:type="dcterms:W3CDTF">2022-06-08T12:08:52Z</dcterms:created>
  <dcterms:modified xsi:type="dcterms:W3CDTF">2024-03-15T14:19:51Z</dcterms:modified>
</cp:coreProperties>
</file>