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id-ID" sz="3600" dirty="0" smtClean="0">
                <a:solidFill>
                  <a:schemeClr val="tx1"/>
                </a:solidFill>
              </a:rPr>
              <a:t>Analisa sistem yang berjalan dan Pengenalan tools UML</a:t>
            </a:r>
            <a:endParaRPr lang="id-ID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952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Outline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OBJECT ORIENTED </a:t>
            </a:r>
            <a:r>
              <a:rPr lang="id-ID" b="1" dirty="0" smtClean="0"/>
              <a:t>METHODOLOGY</a:t>
            </a:r>
          </a:p>
          <a:p>
            <a:r>
              <a:rPr lang="id-ID" b="1" dirty="0" smtClean="0"/>
              <a:t>Analisis sistem yang berjalan</a:t>
            </a:r>
            <a:endParaRPr lang="id-ID" dirty="0"/>
          </a:p>
          <a:p>
            <a:r>
              <a:rPr lang="id-ID" dirty="0" smtClean="0"/>
              <a:t>Bagian – bagian tools UML</a:t>
            </a:r>
          </a:p>
          <a:p>
            <a:r>
              <a:rPr lang="id-ID" dirty="0" smtClean="0">
                <a:solidFill>
                  <a:srgbClr val="0070C0"/>
                </a:solidFill>
              </a:rPr>
              <a:t>Diagram – diagram UML</a:t>
            </a:r>
          </a:p>
          <a:p>
            <a:r>
              <a:rPr lang="id-ID" dirty="0" smtClean="0"/>
              <a:t>Activity diagram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7306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6921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Daftar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Simbol</a:t>
            </a:r>
            <a:r>
              <a:rPr lang="en-US" dirty="0">
                <a:solidFill>
                  <a:schemeClr val="tx1"/>
                </a:solidFill>
              </a:rPr>
              <a:t> Use Case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2737104"/>
              </p:ext>
            </p:extLst>
          </p:nvPr>
        </p:nvGraphicFramePr>
        <p:xfrm>
          <a:off x="1326582" y="1750424"/>
          <a:ext cx="7321029" cy="436299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97635">
                  <a:extLst>
                    <a:ext uri="{9D8B030D-6E8A-4147-A177-3AD203B41FA5}">
                      <a16:colId xmlns:a16="http://schemas.microsoft.com/office/drawing/2014/main" val="2427568898"/>
                    </a:ext>
                  </a:extLst>
                </a:gridCol>
                <a:gridCol w="1643497">
                  <a:extLst>
                    <a:ext uri="{9D8B030D-6E8A-4147-A177-3AD203B41FA5}">
                      <a16:colId xmlns:a16="http://schemas.microsoft.com/office/drawing/2014/main" val="3748149800"/>
                    </a:ext>
                  </a:extLst>
                </a:gridCol>
                <a:gridCol w="1344678">
                  <a:extLst>
                    <a:ext uri="{9D8B030D-6E8A-4147-A177-3AD203B41FA5}">
                      <a16:colId xmlns:a16="http://schemas.microsoft.com/office/drawing/2014/main" val="884604722"/>
                    </a:ext>
                  </a:extLst>
                </a:gridCol>
                <a:gridCol w="3735219">
                  <a:extLst>
                    <a:ext uri="{9D8B030D-6E8A-4147-A177-3AD203B41FA5}">
                      <a16:colId xmlns:a16="http://schemas.microsoft.com/office/drawing/2014/main" val="4230957224"/>
                    </a:ext>
                  </a:extLst>
                </a:gridCol>
              </a:tblGrid>
              <a:tr h="255351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GAMBAR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NAMA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KETERANGAN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2882103"/>
                  </a:ext>
                </a:extLst>
              </a:tr>
              <a:tr h="883846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Actor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Menspesifikasikan himpuan peran yang pengguna mainkan ketika berinteraksi dengan use case.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6978338"/>
                  </a:ext>
                </a:extLst>
              </a:tr>
              <a:tr h="1532102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Dependency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Hubungan dimana perubahan yang terjadi pada suatu elemen  mandiri (independent) akan mempengaruhi elemen yang bergantung padanya elemen yang tidak mandiri (independent).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8036759"/>
                  </a:ext>
                </a:extLst>
              </a:tr>
              <a:tr h="1021401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Generalization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Hubungan dimana objek anak (descendent) berbagi perilaku dan struktur data dari objek yang ada di atasnya objek induk (ancestor).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73055"/>
                  </a:ext>
                </a:extLst>
              </a:tr>
              <a:tr h="670294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id-ID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Include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Menspesifikasikan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bahwa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use case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sumber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secara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eksplisit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8087779"/>
                  </a:ext>
                </a:extLst>
              </a:tr>
            </a:tbl>
          </a:graphicData>
        </a:graphic>
      </p:graphicFrame>
      <p:pic>
        <p:nvPicPr>
          <p:cNvPr id="206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155" y="5593666"/>
            <a:ext cx="47625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235" y="4864700"/>
            <a:ext cx="5127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155" y="3615982"/>
            <a:ext cx="5429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798" y="2263526"/>
            <a:ext cx="4572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36513"/>
            <a:ext cx="47625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58738"/>
            <a:ext cx="512762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36513"/>
            <a:ext cx="5429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65088"/>
            <a:ext cx="544512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30163"/>
            <a:ext cx="584200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44450"/>
            <a:ext cx="695325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25400"/>
            <a:ext cx="69532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74613"/>
            <a:ext cx="6985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8" y="-53975"/>
            <a:ext cx="4572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61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Daftar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Simbol</a:t>
            </a:r>
            <a:r>
              <a:rPr lang="en-US" dirty="0">
                <a:solidFill>
                  <a:schemeClr val="tx1"/>
                </a:solidFill>
              </a:rPr>
              <a:t> Use Case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669786"/>
              </p:ext>
            </p:extLst>
          </p:nvPr>
        </p:nvGraphicFramePr>
        <p:xfrm>
          <a:off x="888274" y="2102937"/>
          <a:ext cx="7432766" cy="39967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06757">
                  <a:extLst>
                    <a:ext uri="{9D8B030D-6E8A-4147-A177-3AD203B41FA5}">
                      <a16:colId xmlns:a16="http://schemas.microsoft.com/office/drawing/2014/main" val="3865093439"/>
                    </a:ext>
                  </a:extLst>
                </a:gridCol>
                <a:gridCol w="1668580">
                  <a:extLst>
                    <a:ext uri="{9D8B030D-6E8A-4147-A177-3AD203B41FA5}">
                      <a16:colId xmlns:a16="http://schemas.microsoft.com/office/drawing/2014/main" val="531684844"/>
                    </a:ext>
                  </a:extLst>
                </a:gridCol>
                <a:gridCol w="1365202">
                  <a:extLst>
                    <a:ext uri="{9D8B030D-6E8A-4147-A177-3AD203B41FA5}">
                      <a16:colId xmlns:a16="http://schemas.microsoft.com/office/drawing/2014/main" val="539039564"/>
                    </a:ext>
                  </a:extLst>
                </a:gridCol>
                <a:gridCol w="3792227">
                  <a:extLst>
                    <a:ext uri="{9D8B030D-6E8A-4147-A177-3AD203B41FA5}">
                      <a16:colId xmlns:a16="http://schemas.microsoft.com/office/drawing/2014/main" val="3452591324"/>
                    </a:ext>
                  </a:extLst>
                </a:gridCol>
              </a:tblGrid>
              <a:tr h="623046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Extend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Menspesifikasikan bahwa use case target memperluas perilaku dari use case sumber pada suatu titik yang diberikan.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extLst>
                  <a:ext uri="{0D108BD9-81ED-4DB2-BD59-A6C34878D82A}">
                    <a16:rowId xmlns:a16="http://schemas.microsoft.com/office/drawing/2014/main" val="2635944471"/>
                  </a:ext>
                </a:extLst>
              </a:tr>
              <a:tr h="358403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Association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Apa yang menghubungkan antara objek satu dengan objek lainnya.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extLst>
                  <a:ext uri="{0D108BD9-81ED-4DB2-BD59-A6C34878D82A}">
                    <a16:rowId xmlns:a16="http://schemas.microsoft.com/office/drawing/2014/main" val="3552836515"/>
                  </a:ext>
                </a:extLst>
              </a:tr>
              <a:tr h="913398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d-ID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d-ID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d-ID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System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id-ID" sz="1000">
                          <a:solidFill>
                            <a:schemeClr val="tx1"/>
                          </a:solidFill>
                          <a:effectLst/>
                        </a:rPr>
                        <a:t>Menspesifikasikan paket yang menampilkan sistem secara terbatas.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extLst>
                  <a:ext uri="{0D108BD9-81ED-4DB2-BD59-A6C34878D82A}">
                    <a16:rowId xmlns:a16="http://schemas.microsoft.com/office/drawing/2014/main" val="3040935809"/>
                  </a:ext>
                </a:extLst>
              </a:tr>
              <a:tr h="633128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Use Case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Deskripsi dari urutan aksi-aksi yang ditampilkan sistem yang menghasilkan suatu hasil yang terukur bagi suatu aktor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extLst>
                  <a:ext uri="{0D108BD9-81ED-4DB2-BD59-A6C34878D82A}">
                    <a16:rowId xmlns:a16="http://schemas.microsoft.com/office/drawing/2014/main" val="3829974766"/>
                  </a:ext>
                </a:extLst>
              </a:tr>
              <a:tr h="709748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Collaboration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Interaksi aturan-aturan dan elemen lain yang bekerja sama untuk menyediakan prilaku yang lebih besar dari jumlah dan elemen-elemennya (sinergi).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extLst>
                  <a:ext uri="{0D108BD9-81ED-4DB2-BD59-A6C34878D82A}">
                    <a16:rowId xmlns:a16="http://schemas.microsoft.com/office/drawing/2014/main" val="3224004578"/>
                  </a:ext>
                </a:extLst>
              </a:tr>
              <a:tr h="643714"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Note</a:t>
                      </a:r>
                      <a:endParaRPr lang="id-ID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Elemen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fisik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yang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eksis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saat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aplikasi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dijalankan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mencerminkan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suatu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sumber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daya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komputasi</a:t>
                      </a:r>
                      <a:endParaRPr lang="id-ID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41" marR="54441" marT="0" marB="0" anchor="ctr"/>
                </a:tc>
                <a:extLst>
                  <a:ext uri="{0D108BD9-81ED-4DB2-BD59-A6C34878D82A}">
                    <a16:rowId xmlns:a16="http://schemas.microsoft.com/office/drawing/2014/main" val="2028551013"/>
                  </a:ext>
                </a:extLst>
              </a:tr>
            </a:tbl>
          </a:graphicData>
        </a:graphic>
      </p:graphicFrame>
      <p:pic>
        <p:nvPicPr>
          <p:cNvPr id="307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86" y="2274065"/>
            <a:ext cx="544512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9480" y="2827925"/>
            <a:ext cx="584200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62286" y="3260812"/>
            <a:ext cx="4572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307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355" y="4292825"/>
            <a:ext cx="695325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720" y="4934313"/>
            <a:ext cx="6985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86" y="5718676"/>
            <a:ext cx="69532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09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 l="39098" t="32620" r="36090" b="41711"/>
          <a:stretch>
            <a:fillRect/>
          </a:stretch>
        </p:blipFill>
        <p:spPr bwMode="auto">
          <a:xfrm>
            <a:off x="6962503" y="3459886"/>
            <a:ext cx="3025079" cy="1760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41368" y="2426374"/>
            <a:ext cx="6096000" cy="24493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1080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menyebabkan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actor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lain: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08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berkepentingan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dimana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diterimanya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inputkan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ataupun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mengelola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External resource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lain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berinteraksi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dibuat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866503" y="522026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</a:rPr>
              <a:t>Actor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digambarkan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secara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secara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umum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spesifik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dimana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membedakannya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kita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</a:rPr>
              <a:t>relationship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38115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Tipe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relasi</a:t>
            </a:r>
            <a:r>
              <a:rPr lang="en-US" dirty="0">
                <a:solidFill>
                  <a:schemeClr val="tx1"/>
                </a:solidFill>
              </a:rPr>
              <a:t>/ </a:t>
            </a:r>
            <a:r>
              <a:rPr lang="en-US" i="1" dirty="0">
                <a:solidFill>
                  <a:schemeClr val="tx1"/>
                </a:solidFill>
              </a:rPr>
              <a:t>stereotype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mungkin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use case diagram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smtClean="0"/>
              <a:t>1. </a:t>
            </a:r>
            <a:r>
              <a:rPr lang="en-US" b="1" smtClean="0"/>
              <a:t>&lt;&lt;include&gt;&gt; </a:t>
            </a:r>
            <a:r>
              <a:rPr lang="en-US" smtClean="0"/>
              <a:t>,</a:t>
            </a:r>
            <a:endParaRPr lang="id-ID" smtClean="0"/>
          </a:p>
          <a:p>
            <a:pPr marL="0" indent="0">
              <a:buNone/>
            </a:pPr>
            <a:r>
              <a:rPr lang="id-ID" b="1" smtClean="0"/>
              <a:t>2. </a:t>
            </a:r>
            <a:r>
              <a:rPr lang="en-US" b="1" smtClean="0"/>
              <a:t>&lt;&lt;extends&gt;&gt;</a:t>
            </a:r>
            <a:endParaRPr lang="id-ID" b="1" smtClean="0"/>
          </a:p>
          <a:p>
            <a:pPr marL="0" indent="0">
              <a:buNone/>
            </a:pPr>
            <a:r>
              <a:rPr lang="id-ID" b="1" smtClean="0"/>
              <a:t>3. </a:t>
            </a:r>
            <a:r>
              <a:rPr lang="en-US" b="1" smtClean="0"/>
              <a:t>&lt;&lt;communicates&gt;&gt;</a:t>
            </a:r>
            <a:r>
              <a:rPr lang="en-US" smtClean="0"/>
              <a:t>,</a:t>
            </a:r>
            <a:endParaRPr lang="id-ID" dirty="0"/>
          </a:p>
        </p:txBody>
      </p:sp>
      <p:pic>
        <p:nvPicPr>
          <p:cNvPr id="4" name="Content Placeholder 6" descr="use-case-generaliz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66" y="3618897"/>
            <a:ext cx="3154011" cy="2074399"/>
          </a:xfrm>
          <a:prstGeom prst="rect">
            <a:avLst/>
          </a:prstGeom>
        </p:spPr>
      </p:pic>
      <p:pic>
        <p:nvPicPr>
          <p:cNvPr id="5" name="Content Placeholder 6" descr="use-case-include-spli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179" y="3539547"/>
            <a:ext cx="2143140" cy="2153749"/>
          </a:xfrm>
          <a:prstGeom prst="rect">
            <a:avLst/>
          </a:prstGeom>
        </p:spPr>
      </p:pic>
      <p:pic>
        <p:nvPicPr>
          <p:cNvPr id="6" name="Content Placeholder 8" descr="use-case-includ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89" y="3417967"/>
            <a:ext cx="2380683" cy="196392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458780" y="5619291"/>
            <a:ext cx="3143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Contoh</a:t>
            </a:r>
            <a:r>
              <a:rPr lang="en-US" dirty="0"/>
              <a:t> &lt;&lt;INCLUDE&gt;&gt;KELUAR</a:t>
            </a:r>
            <a:endParaRPr lang="id-ID" dirty="0"/>
          </a:p>
        </p:txBody>
      </p:sp>
      <p:sp>
        <p:nvSpPr>
          <p:cNvPr id="9" name="Rectangle 8"/>
          <p:cNvSpPr/>
          <p:nvPr/>
        </p:nvSpPr>
        <p:spPr>
          <a:xfrm>
            <a:off x="7812154" y="5572409"/>
            <a:ext cx="3300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Contoh</a:t>
            </a:r>
            <a:r>
              <a:rPr lang="en-US" dirty="0"/>
              <a:t> &lt;&lt;INCLUDE&gt;&gt;KEDALAM</a:t>
            </a:r>
            <a:endParaRPr lang="id-ID" dirty="0"/>
          </a:p>
        </p:txBody>
      </p:sp>
      <p:pic>
        <p:nvPicPr>
          <p:cNvPr id="10" name="Content Placeholder 6" descr="use-case-exte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7539" y="2074367"/>
            <a:ext cx="5631559" cy="80298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92866" y="5942918"/>
            <a:ext cx="3222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 Use Case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15881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>
                <a:solidFill>
                  <a:schemeClr val="tx1"/>
                </a:solidFill>
              </a:rPr>
              <a:t>Latihan</a:t>
            </a:r>
            <a:br>
              <a:rPr lang="id-ID" dirty="0" smtClean="0">
                <a:solidFill>
                  <a:schemeClr val="tx1"/>
                </a:solidFill>
              </a:rPr>
            </a:br>
            <a:r>
              <a:rPr lang="id-ID" sz="2700" dirty="0" smtClean="0">
                <a:solidFill>
                  <a:schemeClr val="tx1"/>
                </a:solidFill>
              </a:rPr>
              <a:t>anda diminta untuk : menganalisa, membuat usecase diagram dan skenario usecase</a:t>
            </a:r>
            <a:endParaRPr lang="id-ID" sz="27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yang </a:t>
            </a:r>
            <a:r>
              <a:rPr lang="en-US" dirty="0" err="1"/>
              <a:t>menagani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ATM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skenario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  <a:endParaRPr lang="id-ID" dirty="0"/>
          </a:p>
          <a:p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/>
              <a:t>bank </a:t>
            </a:r>
            <a:r>
              <a:rPr lang="en-US" dirty="0" err="1"/>
              <a:t>mengoperasikan</a:t>
            </a:r>
            <a:r>
              <a:rPr lang="en-US" dirty="0"/>
              <a:t> ATM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nasabah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bank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debit. Proses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ATM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didesain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menunjuk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penolakan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 smtClean="0"/>
              <a:t>".</a:t>
            </a:r>
            <a:endParaRPr lang="id-ID" dirty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: </a:t>
            </a:r>
            <a:r>
              <a:rPr lang="en-US" dirty="0" err="1"/>
              <a:t>pengecekan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</a:t>
            </a:r>
            <a:r>
              <a:rPr lang="en-US" dirty="0" err="1"/>
              <a:t>transaksi</a:t>
            </a:r>
            <a:r>
              <a:rPr lang="en-US" dirty="0"/>
              <a:t>. Proses </a:t>
            </a:r>
            <a:r>
              <a:rPr lang="en-US" dirty="0" err="1"/>
              <a:t>pengecekan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proses </a:t>
            </a:r>
            <a:r>
              <a:rPr lang="en-US" dirty="0" err="1" smtClean="0"/>
              <a:t>transaksi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, ATM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penolakan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 smtClean="0"/>
              <a:t>diterima</a:t>
            </a:r>
            <a:r>
              <a:rPr lang="en-US" dirty="0"/>
              <a:t>,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diproses</a:t>
            </a:r>
            <a:r>
              <a:rPr lang="en-US" dirty="0"/>
              <a:t> de </a:t>
            </a:r>
            <a:r>
              <a:rPr lang="en-US" dirty="0" err="1"/>
              <a:t>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</a:t>
            </a:r>
            <a:r>
              <a:rPr lang="en-US" dirty="0" err="1"/>
              <a:t>tabungan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ATM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debit.</a:t>
            </a:r>
            <a:endParaRPr lang="id-ID" dirty="0"/>
          </a:p>
          <a:p>
            <a:r>
              <a:rPr lang="en-US" dirty="0" err="1" smtClean="0"/>
              <a:t>Pengecekan</a:t>
            </a:r>
            <a:r>
              <a:rPr lang="en-US" dirty="0" smtClean="0"/>
              <a:t> </a:t>
            </a:r>
            <a:r>
              <a:rPr lang="en-US" dirty="0" err="1"/>
              <a:t>tabungan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ATM </a:t>
            </a:r>
            <a:r>
              <a:rPr lang="en-US" dirty="0" err="1"/>
              <a:t>memvalidasi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debit </a:t>
            </a:r>
            <a:r>
              <a:rPr lang="en-US" dirty="0" err="1"/>
              <a:t>dari</a:t>
            </a:r>
            <a:r>
              <a:rPr lang="en-US" dirty="0"/>
              <a:t> bank </a:t>
            </a:r>
            <a:r>
              <a:rPr lang="en-US" dirty="0" smtClean="0"/>
              <a:t>yang </a:t>
            </a:r>
            <a:r>
              <a:rPr lang="en-US" dirty="0" err="1"/>
              <a:t>bersangkutan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valid, password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dicek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nasabah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855331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</TotalTime>
  <Words>450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Analisa sistem yang berjalan dan Pengenalan tools UML</vt:lpstr>
      <vt:lpstr>Outline</vt:lpstr>
      <vt:lpstr>Daftar Simbol Use Case </vt:lpstr>
      <vt:lpstr>Daftar Simbol Use Case</vt:lpstr>
      <vt:lpstr>PowerPoint Presentation</vt:lpstr>
      <vt:lpstr>Tipe relasi/ stereotype yang mungkin terjadi pada use case diagram:</vt:lpstr>
      <vt:lpstr>Latihan anda diminta untuk : menganalisa, membuat usecase diagram dan skenario usecase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16</cp:revision>
  <dcterms:created xsi:type="dcterms:W3CDTF">2019-10-20T08:04:36Z</dcterms:created>
  <dcterms:modified xsi:type="dcterms:W3CDTF">2019-10-21T04:44:50Z</dcterms:modified>
</cp:coreProperties>
</file>