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99" r:id="rId3"/>
    <p:sldId id="301" r:id="rId4"/>
    <p:sldId id="302" r:id="rId5"/>
    <p:sldId id="304" r:id="rId6"/>
    <p:sldId id="305" r:id="rId7"/>
    <p:sldId id="307" r:id="rId8"/>
    <p:sldId id="308" r:id="rId9"/>
    <p:sldId id="309" r:id="rId10"/>
    <p:sldId id="310" r:id="rId11"/>
    <p:sldId id="312" r:id="rId12"/>
    <p:sldId id="306" r:id="rId13"/>
    <p:sldId id="313" r:id="rId14"/>
    <p:sldId id="314" r:id="rId15"/>
    <p:sldId id="311" r:id="rId16"/>
    <p:sldId id="315" r:id="rId17"/>
    <p:sldId id="300" r:id="rId18"/>
  </p:sldIdLst>
  <p:sldSz cx="9144000" cy="6858000" type="screen4x3"/>
  <p:notesSz cx="7045325" cy="934561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100" d="100"/>
          <a:sy n="100" d="100"/>
        </p:scale>
        <p:origin x="180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3D93AC-EEC3-4F85-AF04-E215FC27D3E4}" type="doc">
      <dgm:prSet loTypeId="urn:diagrams.loki3.com/BracketList" loCatId="list" qsTypeId="urn:microsoft.com/office/officeart/2005/8/quickstyle/3d2" qsCatId="3D" csTypeId="urn:microsoft.com/office/officeart/2005/8/colors/colorful5" csCatId="colorful" phldr="1"/>
      <dgm:spPr/>
      <dgm:t>
        <a:bodyPr/>
        <a:lstStyle/>
        <a:p>
          <a:endParaRPr lang="en-ID"/>
        </a:p>
      </dgm:t>
    </dgm:pt>
    <dgm:pt modelId="{FBB2CD28-CB9D-4B01-907C-E001E45333A7}">
      <dgm:prSet phldrT="[Text]"/>
      <dgm:spPr/>
      <dgm:t>
        <a:bodyPr/>
        <a:lstStyle/>
        <a:p>
          <a:r>
            <a:rPr lang="en-ID" dirty="0"/>
            <a:t>Jeremy Bentham</a:t>
          </a:r>
        </a:p>
      </dgm:t>
    </dgm:pt>
    <dgm:pt modelId="{DA36E683-8E54-4BC8-B703-A376785DF948}" type="parTrans" cxnId="{C5114E20-E007-4758-BBBA-E7FA2F31480F}">
      <dgm:prSet/>
      <dgm:spPr/>
      <dgm:t>
        <a:bodyPr/>
        <a:lstStyle/>
        <a:p>
          <a:endParaRPr lang="en-ID"/>
        </a:p>
      </dgm:t>
    </dgm:pt>
    <dgm:pt modelId="{1ECEF3C0-DD7B-4F27-8B2C-FD247A30DCB9}" type="sibTrans" cxnId="{C5114E20-E007-4758-BBBA-E7FA2F31480F}">
      <dgm:prSet/>
      <dgm:spPr/>
      <dgm:t>
        <a:bodyPr/>
        <a:lstStyle/>
        <a:p>
          <a:endParaRPr lang="en-ID"/>
        </a:p>
      </dgm:t>
    </dgm:pt>
    <dgm:pt modelId="{01365704-8F2D-447E-909C-2EDC43698C72}">
      <dgm:prSet phldrT="[Text]"/>
      <dgm:spPr/>
      <dgm:t>
        <a:bodyPr/>
        <a:lstStyle/>
        <a:p>
          <a:r>
            <a:rPr lang="sv-SE" dirty="0"/>
            <a:t>Hukum dibentuk untuk mendatangkan kebahagian bagi sebagian </a:t>
          </a:r>
          <a:r>
            <a:rPr lang="en-US" dirty="0" err="1"/>
            <a:t>besar</a:t>
          </a:r>
          <a:r>
            <a:rPr lang="en-US" dirty="0"/>
            <a:t> orang (the greatest happiness for the greatest number)</a:t>
          </a:r>
          <a:endParaRPr lang="en-ID" dirty="0"/>
        </a:p>
      </dgm:t>
    </dgm:pt>
    <dgm:pt modelId="{12613C2D-2A91-4ADF-9697-FB84776A0D53}" type="parTrans" cxnId="{2411952A-C11F-429E-B9BA-F582C1D59B59}">
      <dgm:prSet/>
      <dgm:spPr/>
      <dgm:t>
        <a:bodyPr/>
        <a:lstStyle/>
        <a:p>
          <a:endParaRPr lang="en-ID"/>
        </a:p>
      </dgm:t>
    </dgm:pt>
    <dgm:pt modelId="{1646A020-D462-4EC6-B0BD-14CFA716D52A}" type="sibTrans" cxnId="{2411952A-C11F-429E-B9BA-F582C1D59B59}">
      <dgm:prSet/>
      <dgm:spPr/>
      <dgm:t>
        <a:bodyPr/>
        <a:lstStyle/>
        <a:p>
          <a:endParaRPr lang="en-ID"/>
        </a:p>
      </dgm:t>
    </dgm:pt>
    <dgm:pt modelId="{E296E541-E3B0-440B-B523-168DB93B5715}">
      <dgm:prSet phldrT="[Text]"/>
      <dgm:spPr/>
      <dgm:t>
        <a:bodyPr/>
        <a:lstStyle/>
        <a:p>
          <a:r>
            <a:rPr lang="en-US" dirty="0"/>
            <a:t>Hart</a:t>
          </a:r>
          <a:endParaRPr lang="en-ID" dirty="0"/>
        </a:p>
      </dgm:t>
    </dgm:pt>
    <dgm:pt modelId="{5CB55FB5-C033-4E35-AE54-1DD6D33FE5A3}" type="parTrans" cxnId="{526F92F6-8611-4D02-B451-0E21DFBC5976}">
      <dgm:prSet/>
      <dgm:spPr/>
      <dgm:t>
        <a:bodyPr/>
        <a:lstStyle/>
        <a:p>
          <a:endParaRPr lang="en-ID"/>
        </a:p>
      </dgm:t>
    </dgm:pt>
    <dgm:pt modelId="{4F9A6589-E423-4E6E-A08A-DC3308110233}" type="sibTrans" cxnId="{526F92F6-8611-4D02-B451-0E21DFBC5976}">
      <dgm:prSet/>
      <dgm:spPr/>
      <dgm:t>
        <a:bodyPr/>
        <a:lstStyle/>
        <a:p>
          <a:endParaRPr lang="en-ID"/>
        </a:p>
      </dgm:t>
    </dgm:pt>
    <dgm:pt modelId="{0D20441E-0218-47C7-954A-452F713560B9}">
      <dgm:prSet phldrT="[Text]"/>
      <dgm:spPr/>
      <dgm:t>
        <a:bodyPr/>
        <a:lstStyle/>
        <a:p>
          <a:r>
            <a:rPr lang="sv-SE" dirty="0"/>
            <a:t>Hukum itu harus kongkrit, maka harus ada pihak yang menuliskan</a:t>
          </a:r>
          <a:endParaRPr lang="en-ID" dirty="0"/>
        </a:p>
      </dgm:t>
    </dgm:pt>
    <dgm:pt modelId="{DF9A5B43-3B12-4632-87EB-9D4F625D5467}" type="parTrans" cxnId="{BF07A8FD-2A2A-401C-99E2-2E78275D6E9C}">
      <dgm:prSet/>
      <dgm:spPr/>
      <dgm:t>
        <a:bodyPr/>
        <a:lstStyle/>
        <a:p>
          <a:endParaRPr lang="en-ID"/>
        </a:p>
      </dgm:t>
    </dgm:pt>
    <dgm:pt modelId="{0EB667E4-A5C2-4002-94B5-2D71D9FC2F65}" type="sibTrans" cxnId="{BF07A8FD-2A2A-401C-99E2-2E78275D6E9C}">
      <dgm:prSet/>
      <dgm:spPr/>
      <dgm:t>
        <a:bodyPr/>
        <a:lstStyle/>
        <a:p>
          <a:endParaRPr lang="en-ID"/>
        </a:p>
      </dgm:t>
    </dgm:pt>
    <dgm:pt modelId="{315849E8-C3C2-40B3-8C12-7DA8C156EFE1}" type="pres">
      <dgm:prSet presAssocID="{833D93AC-EEC3-4F85-AF04-E215FC27D3E4}" presName="Name0" presStyleCnt="0">
        <dgm:presLayoutVars>
          <dgm:dir/>
          <dgm:animLvl val="lvl"/>
          <dgm:resizeHandles val="exact"/>
        </dgm:presLayoutVars>
      </dgm:prSet>
      <dgm:spPr/>
    </dgm:pt>
    <dgm:pt modelId="{582D31DF-95B9-48E5-BA4C-039CF51A76F5}" type="pres">
      <dgm:prSet presAssocID="{FBB2CD28-CB9D-4B01-907C-E001E45333A7}" presName="linNode" presStyleCnt="0"/>
      <dgm:spPr/>
    </dgm:pt>
    <dgm:pt modelId="{27E24697-948E-480A-939F-8F4A12CA5C9B}" type="pres">
      <dgm:prSet presAssocID="{FBB2CD28-CB9D-4B01-907C-E001E45333A7}" presName="parTx" presStyleLbl="revTx" presStyleIdx="0" presStyleCnt="2">
        <dgm:presLayoutVars>
          <dgm:chMax val="1"/>
          <dgm:bulletEnabled val="1"/>
        </dgm:presLayoutVars>
      </dgm:prSet>
      <dgm:spPr/>
    </dgm:pt>
    <dgm:pt modelId="{C181BEFC-DFAB-4597-AB75-46445101EDA8}" type="pres">
      <dgm:prSet presAssocID="{FBB2CD28-CB9D-4B01-907C-E001E45333A7}" presName="bracket" presStyleLbl="parChTrans1D1" presStyleIdx="0" presStyleCnt="2"/>
      <dgm:spPr/>
    </dgm:pt>
    <dgm:pt modelId="{69146262-D543-4A84-A529-03F3DB5081B1}" type="pres">
      <dgm:prSet presAssocID="{FBB2CD28-CB9D-4B01-907C-E001E45333A7}" presName="spH" presStyleCnt="0"/>
      <dgm:spPr/>
    </dgm:pt>
    <dgm:pt modelId="{58F55C99-B5CB-4F1D-B65B-641FEB91B634}" type="pres">
      <dgm:prSet presAssocID="{FBB2CD28-CB9D-4B01-907C-E001E45333A7}" presName="desTx" presStyleLbl="node1" presStyleIdx="0" presStyleCnt="2">
        <dgm:presLayoutVars>
          <dgm:bulletEnabled val="1"/>
        </dgm:presLayoutVars>
      </dgm:prSet>
      <dgm:spPr/>
    </dgm:pt>
    <dgm:pt modelId="{BA9ABA55-A24F-4629-B079-D7DFBDF5AEE3}" type="pres">
      <dgm:prSet presAssocID="{1ECEF3C0-DD7B-4F27-8B2C-FD247A30DCB9}" presName="spV" presStyleCnt="0"/>
      <dgm:spPr/>
    </dgm:pt>
    <dgm:pt modelId="{4AFA4E17-4564-4357-B012-62BED5F80201}" type="pres">
      <dgm:prSet presAssocID="{E296E541-E3B0-440B-B523-168DB93B5715}" presName="linNode" presStyleCnt="0"/>
      <dgm:spPr/>
    </dgm:pt>
    <dgm:pt modelId="{F071CC1A-C8C2-4661-A41E-C45867A0E09A}" type="pres">
      <dgm:prSet presAssocID="{E296E541-E3B0-440B-B523-168DB93B5715}" presName="parTx" presStyleLbl="revTx" presStyleIdx="1" presStyleCnt="2">
        <dgm:presLayoutVars>
          <dgm:chMax val="1"/>
          <dgm:bulletEnabled val="1"/>
        </dgm:presLayoutVars>
      </dgm:prSet>
      <dgm:spPr/>
    </dgm:pt>
    <dgm:pt modelId="{5AD96473-FFB5-48B1-AFCF-DA8A79F88369}" type="pres">
      <dgm:prSet presAssocID="{E296E541-E3B0-440B-B523-168DB93B5715}" presName="bracket" presStyleLbl="parChTrans1D1" presStyleIdx="1" presStyleCnt="2"/>
      <dgm:spPr/>
    </dgm:pt>
    <dgm:pt modelId="{57D6CC30-2AD6-49DA-94FA-ED167765C0DD}" type="pres">
      <dgm:prSet presAssocID="{E296E541-E3B0-440B-B523-168DB93B5715}" presName="spH" presStyleCnt="0"/>
      <dgm:spPr/>
    </dgm:pt>
    <dgm:pt modelId="{C3AD5825-CBC8-4719-819B-FB57B7DC8285}" type="pres">
      <dgm:prSet presAssocID="{E296E541-E3B0-440B-B523-168DB93B5715}" presName="desTx" presStyleLbl="node1" presStyleIdx="1" presStyleCnt="2">
        <dgm:presLayoutVars>
          <dgm:bulletEnabled val="1"/>
        </dgm:presLayoutVars>
      </dgm:prSet>
      <dgm:spPr/>
    </dgm:pt>
  </dgm:ptLst>
  <dgm:cxnLst>
    <dgm:cxn modelId="{C5114E20-E007-4758-BBBA-E7FA2F31480F}" srcId="{833D93AC-EEC3-4F85-AF04-E215FC27D3E4}" destId="{FBB2CD28-CB9D-4B01-907C-E001E45333A7}" srcOrd="0" destOrd="0" parTransId="{DA36E683-8E54-4BC8-B703-A376785DF948}" sibTransId="{1ECEF3C0-DD7B-4F27-8B2C-FD247A30DCB9}"/>
    <dgm:cxn modelId="{648BF423-8DE4-460A-B494-BCE5B2ED7C07}" type="presOf" srcId="{FBB2CD28-CB9D-4B01-907C-E001E45333A7}" destId="{27E24697-948E-480A-939F-8F4A12CA5C9B}" srcOrd="0" destOrd="0" presId="urn:diagrams.loki3.com/BracketList"/>
    <dgm:cxn modelId="{2411952A-C11F-429E-B9BA-F582C1D59B59}" srcId="{FBB2CD28-CB9D-4B01-907C-E001E45333A7}" destId="{01365704-8F2D-447E-909C-2EDC43698C72}" srcOrd="0" destOrd="0" parTransId="{12613C2D-2A91-4ADF-9697-FB84776A0D53}" sibTransId="{1646A020-D462-4EC6-B0BD-14CFA716D52A}"/>
    <dgm:cxn modelId="{2C4D3E31-03A5-4E40-9490-FA6AD7189A62}" type="presOf" srcId="{833D93AC-EEC3-4F85-AF04-E215FC27D3E4}" destId="{315849E8-C3C2-40B3-8C12-7DA8C156EFE1}" srcOrd="0" destOrd="0" presId="urn:diagrams.loki3.com/BracketList"/>
    <dgm:cxn modelId="{D6785A99-6501-4E3E-B8F1-D8F7EAAFD2D3}" type="presOf" srcId="{01365704-8F2D-447E-909C-2EDC43698C72}" destId="{58F55C99-B5CB-4F1D-B65B-641FEB91B634}" srcOrd="0" destOrd="0" presId="urn:diagrams.loki3.com/BracketList"/>
    <dgm:cxn modelId="{BFF891A1-F319-4B0C-97FA-12961D854800}" type="presOf" srcId="{E296E541-E3B0-440B-B523-168DB93B5715}" destId="{F071CC1A-C8C2-4661-A41E-C45867A0E09A}" srcOrd="0" destOrd="0" presId="urn:diagrams.loki3.com/BracketList"/>
    <dgm:cxn modelId="{A45244D4-FFCB-46AB-BE11-2A1C2E21CC16}" type="presOf" srcId="{0D20441E-0218-47C7-954A-452F713560B9}" destId="{C3AD5825-CBC8-4719-819B-FB57B7DC8285}" srcOrd="0" destOrd="0" presId="urn:diagrams.loki3.com/BracketList"/>
    <dgm:cxn modelId="{526F92F6-8611-4D02-B451-0E21DFBC5976}" srcId="{833D93AC-EEC3-4F85-AF04-E215FC27D3E4}" destId="{E296E541-E3B0-440B-B523-168DB93B5715}" srcOrd="1" destOrd="0" parTransId="{5CB55FB5-C033-4E35-AE54-1DD6D33FE5A3}" sibTransId="{4F9A6589-E423-4E6E-A08A-DC3308110233}"/>
    <dgm:cxn modelId="{BF07A8FD-2A2A-401C-99E2-2E78275D6E9C}" srcId="{E296E541-E3B0-440B-B523-168DB93B5715}" destId="{0D20441E-0218-47C7-954A-452F713560B9}" srcOrd="0" destOrd="0" parTransId="{DF9A5B43-3B12-4632-87EB-9D4F625D5467}" sibTransId="{0EB667E4-A5C2-4002-94B5-2D71D9FC2F65}"/>
    <dgm:cxn modelId="{840719D4-36EC-4981-BFE4-E94DCA2C436C}" type="presParOf" srcId="{315849E8-C3C2-40B3-8C12-7DA8C156EFE1}" destId="{582D31DF-95B9-48E5-BA4C-039CF51A76F5}" srcOrd="0" destOrd="0" presId="urn:diagrams.loki3.com/BracketList"/>
    <dgm:cxn modelId="{862FD25D-3189-45EB-8EC2-3B0F412F0BA1}" type="presParOf" srcId="{582D31DF-95B9-48E5-BA4C-039CF51A76F5}" destId="{27E24697-948E-480A-939F-8F4A12CA5C9B}" srcOrd="0" destOrd="0" presId="urn:diagrams.loki3.com/BracketList"/>
    <dgm:cxn modelId="{9438B2C3-B296-484A-BD15-A053E643F9C3}" type="presParOf" srcId="{582D31DF-95B9-48E5-BA4C-039CF51A76F5}" destId="{C181BEFC-DFAB-4597-AB75-46445101EDA8}" srcOrd="1" destOrd="0" presId="urn:diagrams.loki3.com/BracketList"/>
    <dgm:cxn modelId="{18AD2567-5447-4C78-9F8B-90CEA6B8D5DC}" type="presParOf" srcId="{582D31DF-95B9-48E5-BA4C-039CF51A76F5}" destId="{69146262-D543-4A84-A529-03F3DB5081B1}" srcOrd="2" destOrd="0" presId="urn:diagrams.loki3.com/BracketList"/>
    <dgm:cxn modelId="{5FCA1B84-D036-42D7-85A1-1C4502FA8A7E}" type="presParOf" srcId="{582D31DF-95B9-48E5-BA4C-039CF51A76F5}" destId="{58F55C99-B5CB-4F1D-B65B-641FEB91B634}" srcOrd="3" destOrd="0" presId="urn:diagrams.loki3.com/BracketList"/>
    <dgm:cxn modelId="{CF800791-DEBE-4F26-A89E-B2EE6DEA9C45}" type="presParOf" srcId="{315849E8-C3C2-40B3-8C12-7DA8C156EFE1}" destId="{BA9ABA55-A24F-4629-B079-D7DFBDF5AEE3}" srcOrd="1" destOrd="0" presId="urn:diagrams.loki3.com/BracketList"/>
    <dgm:cxn modelId="{509C1162-365F-4E5A-8FD1-5F2F47D00B28}" type="presParOf" srcId="{315849E8-C3C2-40B3-8C12-7DA8C156EFE1}" destId="{4AFA4E17-4564-4357-B012-62BED5F80201}" srcOrd="2" destOrd="0" presId="urn:diagrams.loki3.com/BracketList"/>
    <dgm:cxn modelId="{DD2D79E1-2375-46BF-BC1C-9A46AEB0B167}" type="presParOf" srcId="{4AFA4E17-4564-4357-B012-62BED5F80201}" destId="{F071CC1A-C8C2-4661-A41E-C45867A0E09A}" srcOrd="0" destOrd="0" presId="urn:diagrams.loki3.com/BracketList"/>
    <dgm:cxn modelId="{1045BE9C-76AE-4EC8-9B67-E34FE229FEEC}" type="presParOf" srcId="{4AFA4E17-4564-4357-B012-62BED5F80201}" destId="{5AD96473-FFB5-48B1-AFCF-DA8A79F88369}" srcOrd="1" destOrd="0" presId="urn:diagrams.loki3.com/BracketList"/>
    <dgm:cxn modelId="{8EE6C8CC-7E47-4E46-84F9-4BE44B638A8C}" type="presParOf" srcId="{4AFA4E17-4564-4357-B012-62BED5F80201}" destId="{57D6CC30-2AD6-49DA-94FA-ED167765C0DD}" srcOrd="2" destOrd="0" presId="urn:diagrams.loki3.com/BracketList"/>
    <dgm:cxn modelId="{327476A3-5A07-434F-8509-84B6E51E367C}" type="presParOf" srcId="{4AFA4E17-4564-4357-B012-62BED5F80201}" destId="{C3AD5825-CBC8-4719-819B-FB57B7DC8285}"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3D93AC-EEC3-4F85-AF04-E215FC27D3E4}" type="doc">
      <dgm:prSet loTypeId="urn:diagrams.loki3.com/BracketList" loCatId="list" qsTypeId="urn:microsoft.com/office/officeart/2005/8/quickstyle/3d2" qsCatId="3D" csTypeId="urn:microsoft.com/office/officeart/2005/8/colors/colorful2" csCatId="colorful" phldr="1"/>
      <dgm:spPr/>
      <dgm:t>
        <a:bodyPr/>
        <a:lstStyle/>
        <a:p>
          <a:endParaRPr lang="en-ID"/>
        </a:p>
      </dgm:t>
    </dgm:pt>
    <dgm:pt modelId="{FBB2CD28-CB9D-4B01-907C-E001E45333A7}">
      <dgm:prSet phldrT="[Text]"/>
      <dgm:spPr/>
      <dgm:t>
        <a:bodyPr/>
        <a:lstStyle/>
        <a:p>
          <a:r>
            <a:rPr lang="en-ID" dirty="0"/>
            <a:t>John Austin</a:t>
          </a:r>
        </a:p>
      </dgm:t>
    </dgm:pt>
    <dgm:pt modelId="{DA36E683-8E54-4BC8-B703-A376785DF948}" type="parTrans" cxnId="{C5114E20-E007-4758-BBBA-E7FA2F31480F}">
      <dgm:prSet/>
      <dgm:spPr/>
      <dgm:t>
        <a:bodyPr/>
        <a:lstStyle/>
        <a:p>
          <a:endParaRPr lang="en-ID"/>
        </a:p>
      </dgm:t>
    </dgm:pt>
    <dgm:pt modelId="{1ECEF3C0-DD7B-4F27-8B2C-FD247A30DCB9}" type="sibTrans" cxnId="{C5114E20-E007-4758-BBBA-E7FA2F31480F}">
      <dgm:prSet/>
      <dgm:spPr/>
      <dgm:t>
        <a:bodyPr/>
        <a:lstStyle/>
        <a:p>
          <a:endParaRPr lang="en-ID"/>
        </a:p>
      </dgm:t>
    </dgm:pt>
    <dgm:pt modelId="{01365704-8F2D-447E-909C-2EDC43698C72}">
      <dgm:prSet phldrT="[Text]"/>
      <dgm:spPr/>
      <dgm:t>
        <a:bodyPr/>
        <a:lstStyle/>
        <a:p>
          <a:r>
            <a:rPr lang="en-ID" dirty="0"/>
            <a:t>Hukum </a:t>
          </a:r>
          <a:r>
            <a:rPr lang="en-ID" dirty="0" err="1"/>
            <a:t>adalah</a:t>
          </a:r>
          <a:r>
            <a:rPr lang="en-ID" dirty="0"/>
            <a:t> </a:t>
          </a:r>
          <a:r>
            <a:rPr lang="en-ID" dirty="0" err="1"/>
            <a:t>hukum</a:t>
          </a:r>
          <a:r>
            <a:rPr lang="en-ID" dirty="0"/>
            <a:t> </a:t>
          </a:r>
          <a:r>
            <a:rPr lang="en-ID" dirty="0" err="1"/>
            <a:t>positif</a:t>
          </a:r>
          <a:r>
            <a:rPr lang="en-ID" dirty="0"/>
            <a:t> yang </a:t>
          </a:r>
          <a:r>
            <a:rPr lang="en-ID" dirty="0" err="1"/>
            <a:t>dibuat</a:t>
          </a:r>
          <a:r>
            <a:rPr lang="en-ID" dirty="0"/>
            <a:t> oleh </a:t>
          </a:r>
          <a:r>
            <a:rPr lang="en-ID" dirty="0" err="1"/>
            <a:t>kekuasaan</a:t>
          </a:r>
          <a:r>
            <a:rPr lang="en-ID" dirty="0"/>
            <a:t> yang </a:t>
          </a:r>
          <a:r>
            <a:rPr lang="en-ID" dirty="0" err="1"/>
            <a:t>lebih</a:t>
          </a:r>
          <a:r>
            <a:rPr lang="en-ID" dirty="0"/>
            <a:t> </a:t>
          </a:r>
          <a:r>
            <a:rPr lang="en-ID" dirty="0" err="1"/>
            <a:t>tinggi</a:t>
          </a:r>
          <a:r>
            <a:rPr lang="en-ID" dirty="0"/>
            <a:t> </a:t>
          </a:r>
          <a:r>
            <a:rPr lang="en-ID" dirty="0" err="1"/>
            <a:t>kepada</a:t>
          </a:r>
          <a:r>
            <a:rPr lang="en-ID" dirty="0"/>
            <a:t> </a:t>
          </a:r>
          <a:r>
            <a:rPr lang="en-ID" dirty="0" err="1"/>
            <a:t>kekuasaan</a:t>
          </a:r>
          <a:r>
            <a:rPr lang="en-ID" dirty="0"/>
            <a:t> yang </a:t>
          </a:r>
          <a:r>
            <a:rPr lang="en-ID" dirty="0" err="1"/>
            <a:t>lebih</a:t>
          </a:r>
          <a:r>
            <a:rPr lang="en-ID" dirty="0"/>
            <a:t> </a:t>
          </a:r>
          <a:r>
            <a:rPr lang="en-ID" dirty="0" err="1"/>
            <a:t>rendah</a:t>
          </a:r>
          <a:endParaRPr lang="en-ID" dirty="0"/>
        </a:p>
      </dgm:t>
    </dgm:pt>
    <dgm:pt modelId="{12613C2D-2A91-4ADF-9697-FB84776A0D53}" type="parTrans" cxnId="{2411952A-C11F-429E-B9BA-F582C1D59B59}">
      <dgm:prSet/>
      <dgm:spPr/>
      <dgm:t>
        <a:bodyPr/>
        <a:lstStyle/>
        <a:p>
          <a:endParaRPr lang="en-ID"/>
        </a:p>
      </dgm:t>
    </dgm:pt>
    <dgm:pt modelId="{1646A020-D462-4EC6-B0BD-14CFA716D52A}" type="sibTrans" cxnId="{2411952A-C11F-429E-B9BA-F582C1D59B59}">
      <dgm:prSet/>
      <dgm:spPr/>
      <dgm:t>
        <a:bodyPr/>
        <a:lstStyle/>
        <a:p>
          <a:endParaRPr lang="en-ID"/>
        </a:p>
      </dgm:t>
    </dgm:pt>
    <dgm:pt modelId="{E296E541-E3B0-440B-B523-168DB93B5715}">
      <dgm:prSet phldrT="[Text]"/>
      <dgm:spPr/>
      <dgm:t>
        <a:bodyPr/>
        <a:lstStyle/>
        <a:p>
          <a:r>
            <a:rPr lang="en-US" dirty="0"/>
            <a:t>Hans </a:t>
          </a:r>
          <a:r>
            <a:rPr lang="en-US" dirty="0" err="1"/>
            <a:t>Kelsen</a:t>
          </a:r>
          <a:endParaRPr lang="en-ID" dirty="0"/>
        </a:p>
      </dgm:t>
    </dgm:pt>
    <dgm:pt modelId="{5CB55FB5-C033-4E35-AE54-1DD6D33FE5A3}" type="parTrans" cxnId="{526F92F6-8611-4D02-B451-0E21DFBC5976}">
      <dgm:prSet/>
      <dgm:spPr/>
      <dgm:t>
        <a:bodyPr/>
        <a:lstStyle/>
        <a:p>
          <a:endParaRPr lang="en-ID"/>
        </a:p>
      </dgm:t>
    </dgm:pt>
    <dgm:pt modelId="{4F9A6589-E423-4E6E-A08A-DC3308110233}" type="sibTrans" cxnId="{526F92F6-8611-4D02-B451-0E21DFBC5976}">
      <dgm:prSet/>
      <dgm:spPr/>
      <dgm:t>
        <a:bodyPr/>
        <a:lstStyle/>
        <a:p>
          <a:endParaRPr lang="en-ID"/>
        </a:p>
      </dgm:t>
    </dgm:pt>
    <dgm:pt modelId="{0D20441E-0218-47C7-954A-452F713560B9}">
      <dgm:prSet phldrT="[Text]"/>
      <dgm:spPr/>
      <dgm:t>
        <a:bodyPr/>
        <a:lstStyle/>
        <a:p>
          <a:r>
            <a:rPr lang="en-ID" dirty="0" err="1"/>
            <a:t>Validitas</a:t>
          </a:r>
          <a:r>
            <a:rPr lang="en-ID" dirty="0"/>
            <a:t> </a:t>
          </a:r>
          <a:r>
            <a:rPr lang="en-ID" dirty="0" err="1"/>
            <a:t>hukum</a:t>
          </a:r>
          <a:r>
            <a:rPr lang="en-ID" dirty="0"/>
            <a:t> </a:t>
          </a:r>
          <a:r>
            <a:rPr lang="en-ID" dirty="0" err="1"/>
            <a:t>ditentukan</a:t>
          </a:r>
          <a:r>
            <a:rPr lang="en-ID" dirty="0"/>
            <a:t> </a:t>
          </a:r>
          <a:r>
            <a:rPr lang="en-ID" dirty="0" err="1"/>
            <a:t>apabila</a:t>
          </a:r>
          <a:r>
            <a:rPr lang="en-ID" dirty="0"/>
            <a:t> </a:t>
          </a:r>
          <a:r>
            <a:rPr lang="en-ID" dirty="0" err="1"/>
            <a:t>peraturan</a:t>
          </a:r>
          <a:r>
            <a:rPr lang="en-ID" dirty="0"/>
            <a:t> yang </a:t>
          </a:r>
          <a:r>
            <a:rPr lang="en-ID" dirty="0" err="1"/>
            <a:t>lebih</a:t>
          </a:r>
          <a:r>
            <a:rPr lang="en-ID" dirty="0"/>
            <a:t> </a:t>
          </a:r>
          <a:r>
            <a:rPr lang="en-ID" dirty="0" err="1"/>
            <a:t>rendah</a:t>
          </a:r>
          <a:r>
            <a:rPr lang="en-ID" dirty="0"/>
            <a:t> </a:t>
          </a:r>
          <a:r>
            <a:rPr lang="en-ID" dirty="0" err="1"/>
            <a:t>bersumber</a:t>
          </a:r>
          <a:r>
            <a:rPr lang="en-ID" dirty="0"/>
            <a:t> dan </a:t>
          </a:r>
          <a:r>
            <a:rPr lang="en-ID" dirty="0" err="1"/>
            <a:t>tidak</a:t>
          </a:r>
          <a:r>
            <a:rPr lang="en-ID" dirty="0"/>
            <a:t> </a:t>
          </a:r>
          <a:r>
            <a:rPr lang="en-ID" dirty="0" err="1"/>
            <a:t>bertentangan</a:t>
          </a:r>
          <a:r>
            <a:rPr lang="en-ID" dirty="0"/>
            <a:t> </a:t>
          </a:r>
          <a:r>
            <a:rPr lang="en-ID" dirty="0" err="1"/>
            <a:t>dengan</a:t>
          </a:r>
          <a:r>
            <a:rPr lang="en-ID" dirty="0"/>
            <a:t> </a:t>
          </a:r>
          <a:r>
            <a:rPr lang="en-ID" dirty="0" err="1"/>
            <a:t>peraturan</a:t>
          </a:r>
          <a:r>
            <a:rPr lang="en-ID" dirty="0"/>
            <a:t> yang </a:t>
          </a:r>
          <a:r>
            <a:rPr lang="en-ID" dirty="0" err="1"/>
            <a:t>lebih</a:t>
          </a:r>
          <a:r>
            <a:rPr lang="en-ID" dirty="0"/>
            <a:t> </a:t>
          </a:r>
          <a:r>
            <a:rPr lang="en-ID" dirty="0" err="1"/>
            <a:t>tinggi</a:t>
          </a:r>
          <a:r>
            <a:rPr lang="en-ID" dirty="0"/>
            <a:t>, dan </a:t>
          </a:r>
          <a:r>
            <a:rPr lang="en-ID" dirty="0" err="1"/>
            <a:t>validitas</a:t>
          </a:r>
          <a:r>
            <a:rPr lang="en-ID" dirty="0"/>
            <a:t> </a:t>
          </a:r>
          <a:r>
            <a:rPr lang="en-ID" dirty="0" err="1"/>
            <a:t>tertinggi</a:t>
          </a:r>
          <a:r>
            <a:rPr lang="en-ID" dirty="0"/>
            <a:t> </a:t>
          </a:r>
          <a:r>
            <a:rPr lang="en-ID" dirty="0" err="1"/>
            <a:t>ada</a:t>
          </a:r>
          <a:r>
            <a:rPr lang="en-ID" dirty="0"/>
            <a:t> pada </a:t>
          </a:r>
          <a:r>
            <a:rPr lang="en-ID" dirty="0" err="1"/>
            <a:t>Grund</a:t>
          </a:r>
          <a:r>
            <a:rPr lang="en-ID" dirty="0"/>
            <a:t> norm</a:t>
          </a:r>
        </a:p>
      </dgm:t>
    </dgm:pt>
    <dgm:pt modelId="{DF9A5B43-3B12-4632-87EB-9D4F625D5467}" type="parTrans" cxnId="{BF07A8FD-2A2A-401C-99E2-2E78275D6E9C}">
      <dgm:prSet/>
      <dgm:spPr/>
      <dgm:t>
        <a:bodyPr/>
        <a:lstStyle/>
        <a:p>
          <a:endParaRPr lang="en-ID"/>
        </a:p>
      </dgm:t>
    </dgm:pt>
    <dgm:pt modelId="{0EB667E4-A5C2-4002-94B5-2D71D9FC2F65}" type="sibTrans" cxnId="{BF07A8FD-2A2A-401C-99E2-2E78275D6E9C}">
      <dgm:prSet/>
      <dgm:spPr/>
      <dgm:t>
        <a:bodyPr/>
        <a:lstStyle/>
        <a:p>
          <a:endParaRPr lang="en-ID"/>
        </a:p>
      </dgm:t>
    </dgm:pt>
    <dgm:pt modelId="{315849E8-C3C2-40B3-8C12-7DA8C156EFE1}" type="pres">
      <dgm:prSet presAssocID="{833D93AC-EEC3-4F85-AF04-E215FC27D3E4}" presName="Name0" presStyleCnt="0">
        <dgm:presLayoutVars>
          <dgm:dir/>
          <dgm:animLvl val="lvl"/>
          <dgm:resizeHandles val="exact"/>
        </dgm:presLayoutVars>
      </dgm:prSet>
      <dgm:spPr/>
    </dgm:pt>
    <dgm:pt modelId="{582D31DF-95B9-48E5-BA4C-039CF51A76F5}" type="pres">
      <dgm:prSet presAssocID="{FBB2CD28-CB9D-4B01-907C-E001E45333A7}" presName="linNode" presStyleCnt="0"/>
      <dgm:spPr/>
    </dgm:pt>
    <dgm:pt modelId="{27E24697-948E-480A-939F-8F4A12CA5C9B}" type="pres">
      <dgm:prSet presAssocID="{FBB2CD28-CB9D-4B01-907C-E001E45333A7}" presName="parTx" presStyleLbl="revTx" presStyleIdx="0" presStyleCnt="2">
        <dgm:presLayoutVars>
          <dgm:chMax val="1"/>
          <dgm:bulletEnabled val="1"/>
        </dgm:presLayoutVars>
      </dgm:prSet>
      <dgm:spPr/>
    </dgm:pt>
    <dgm:pt modelId="{C181BEFC-DFAB-4597-AB75-46445101EDA8}" type="pres">
      <dgm:prSet presAssocID="{FBB2CD28-CB9D-4B01-907C-E001E45333A7}" presName="bracket" presStyleLbl="parChTrans1D1" presStyleIdx="0" presStyleCnt="2"/>
      <dgm:spPr/>
    </dgm:pt>
    <dgm:pt modelId="{69146262-D543-4A84-A529-03F3DB5081B1}" type="pres">
      <dgm:prSet presAssocID="{FBB2CD28-CB9D-4B01-907C-E001E45333A7}" presName="spH" presStyleCnt="0"/>
      <dgm:spPr/>
    </dgm:pt>
    <dgm:pt modelId="{58F55C99-B5CB-4F1D-B65B-641FEB91B634}" type="pres">
      <dgm:prSet presAssocID="{FBB2CD28-CB9D-4B01-907C-E001E45333A7}" presName="desTx" presStyleLbl="node1" presStyleIdx="0" presStyleCnt="2">
        <dgm:presLayoutVars>
          <dgm:bulletEnabled val="1"/>
        </dgm:presLayoutVars>
      </dgm:prSet>
      <dgm:spPr/>
    </dgm:pt>
    <dgm:pt modelId="{BA9ABA55-A24F-4629-B079-D7DFBDF5AEE3}" type="pres">
      <dgm:prSet presAssocID="{1ECEF3C0-DD7B-4F27-8B2C-FD247A30DCB9}" presName="spV" presStyleCnt="0"/>
      <dgm:spPr/>
    </dgm:pt>
    <dgm:pt modelId="{4AFA4E17-4564-4357-B012-62BED5F80201}" type="pres">
      <dgm:prSet presAssocID="{E296E541-E3B0-440B-B523-168DB93B5715}" presName="linNode" presStyleCnt="0"/>
      <dgm:spPr/>
    </dgm:pt>
    <dgm:pt modelId="{F071CC1A-C8C2-4661-A41E-C45867A0E09A}" type="pres">
      <dgm:prSet presAssocID="{E296E541-E3B0-440B-B523-168DB93B5715}" presName="parTx" presStyleLbl="revTx" presStyleIdx="1" presStyleCnt="2">
        <dgm:presLayoutVars>
          <dgm:chMax val="1"/>
          <dgm:bulletEnabled val="1"/>
        </dgm:presLayoutVars>
      </dgm:prSet>
      <dgm:spPr/>
    </dgm:pt>
    <dgm:pt modelId="{5AD96473-FFB5-48B1-AFCF-DA8A79F88369}" type="pres">
      <dgm:prSet presAssocID="{E296E541-E3B0-440B-B523-168DB93B5715}" presName="bracket" presStyleLbl="parChTrans1D1" presStyleIdx="1" presStyleCnt="2"/>
      <dgm:spPr/>
    </dgm:pt>
    <dgm:pt modelId="{57D6CC30-2AD6-49DA-94FA-ED167765C0DD}" type="pres">
      <dgm:prSet presAssocID="{E296E541-E3B0-440B-B523-168DB93B5715}" presName="spH" presStyleCnt="0"/>
      <dgm:spPr/>
    </dgm:pt>
    <dgm:pt modelId="{C3AD5825-CBC8-4719-819B-FB57B7DC8285}" type="pres">
      <dgm:prSet presAssocID="{E296E541-E3B0-440B-B523-168DB93B5715}" presName="desTx" presStyleLbl="node1" presStyleIdx="1" presStyleCnt="2">
        <dgm:presLayoutVars>
          <dgm:bulletEnabled val="1"/>
        </dgm:presLayoutVars>
      </dgm:prSet>
      <dgm:spPr/>
    </dgm:pt>
  </dgm:ptLst>
  <dgm:cxnLst>
    <dgm:cxn modelId="{C5114E20-E007-4758-BBBA-E7FA2F31480F}" srcId="{833D93AC-EEC3-4F85-AF04-E215FC27D3E4}" destId="{FBB2CD28-CB9D-4B01-907C-E001E45333A7}" srcOrd="0" destOrd="0" parTransId="{DA36E683-8E54-4BC8-B703-A376785DF948}" sibTransId="{1ECEF3C0-DD7B-4F27-8B2C-FD247A30DCB9}"/>
    <dgm:cxn modelId="{648BF423-8DE4-460A-B494-BCE5B2ED7C07}" type="presOf" srcId="{FBB2CD28-CB9D-4B01-907C-E001E45333A7}" destId="{27E24697-948E-480A-939F-8F4A12CA5C9B}" srcOrd="0" destOrd="0" presId="urn:diagrams.loki3.com/BracketList"/>
    <dgm:cxn modelId="{2411952A-C11F-429E-B9BA-F582C1D59B59}" srcId="{FBB2CD28-CB9D-4B01-907C-E001E45333A7}" destId="{01365704-8F2D-447E-909C-2EDC43698C72}" srcOrd="0" destOrd="0" parTransId="{12613C2D-2A91-4ADF-9697-FB84776A0D53}" sibTransId="{1646A020-D462-4EC6-B0BD-14CFA716D52A}"/>
    <dgm:cxn modelId="{2C4D3E31-03A5-4E40-9490-FA6AD7189A62}" type="presOf" srcId="{833D93AC-EEC3-4F85-AF04-E215FC27D3E4}" destId="{315849E8-C3C2-40B3-8C12-7DA8C156EFE1}" srcOrd="0" destOrd="0" presId="urn:diagrams.loki3.com/BracketList"/>
    <dgm:cxn modelId="{D6785A99-6501-4E3E-B8F1-D8F7EAAFD2D3}" type="presOf" srcId="{01365704-8F2D-447E-909C-2EDC43698C72}" destId="{58F55C99-B5CB-4F1D-B65B-641FEB91B634}" srcOrd="0" destOrd="0" presId="urn:diagrams.loki3.com/BracketList"/>
    <dgm:cxn modelId="{BFF891A1-F319-4B0C-97FA-12961D854800}" type="presOf" srcId="{E296E541-E3B0-440B-B523-168DB93B5715}" destId="{F071CC1A-C8C2-4661-A41E-C45867A0E09A}" srcOrd="0" destOrd="0" presId="urn:diagrams.loki3.com/BracketList"/>
    <dgm:cxn modelId="{A45244D4-FFCB-46AB-BE11-2A1C2E21CC16}" type="presOf" srcId="{0D20441E-0218-47C7-954A-452F713560B9}" destId="{C3AD5825-CBC8-4719-819B-FB57B7DC8285}" srcOrd="0" destOrd="0" presId="urn:diagrams.loki3.com/BracketList"/>
    <dgm:cxn modelId="{526F92F6-8611-4D02-B451-0E21DFBC5976}" srcId="{833D93AC-EEC3-4F85-AF04-E215FC27D3E4}" destId="{E296E541-E3B0-440B-B523-168DB93B5715}" srcOrd="1" destOrd="0" parTransId="{5CB55FB5-C033-4E35-AE54-1DD6D33FE5A3}" sibTransId="{4F9A6589-E423-4E6E-A08A-DC3308110233}"/>
    <dgm:cxn modelId="{BF07A8FD-2A2A-401C-99E2-2E78275D6E9C}" srcId="{E296E541-E3B0-440B-B523-168DB93B5715}" destId="{0D20441E-0218-47C7-954A-452F713560B9}" srcOrd="0" destOrd="0" parTransId="{DF9A5B43-3B12-4632-87EB-9D4F625D5467}" sibTransId="{0EB667E4-A5C2-4002-94B5-2D71D9FC2F65}"/>
    <dgm:cxn modelId="{840719D4-36EC-4981-BFE4-E94DCA2C436C}" type="presParOf" srcId="{315849E8-C3C2-40B3-8C12-7DA8C156EFE1}" destId="{582D31DF-95B9-48E5-BA4C-039CF51A76F5}" srcOrd="0" destOrd="0" presId="urn:diagrams.loki3.com/BracketList"/>
    <dgm:cxn modelId="{862FD25D-3189-45EB-8EC2-3B0F412F0BA1}" type="presParOf" srcId="{582D31DF-95B9-48E5-BA4C-039CF51A76F5}" destId="{27E24697-948E-480A-939F-8F4A12CA5C9B}" srcOrd="0" destOrd="0" presId="urn:diagrams.loki3.com/BracketList"/>
    <dgm:cxn modelId="{9438B2C3-B296-484A-BD15-A053E643F9C3}" type="presParOf" srcId="{582D31DF-95B9-48E5-BA4C-039CF51A76F5}" destId="{C181BEFC-DFAB-4597-AB75-46445101EDA8}" srcOrd="1" destOrd="0" presId="urn:diagrams.loki3.com/BracketList"/>
    <dgm:cxn modelId="{18AD2567-5447-4C78-9F8B-90CEA6B8D5DC}" type="presParOf" srcId="{582D31DF-95B9-48E5-BA4C-039CF51A76F5}" destId="{69146262-D543-4A84-A529-03F3DB5081B1}" srcOrd="2" destOrd="0" presId="urn:diagrams.loki3.com/BracketList"/>
    <dgm:cxn modelId="{5FCA1B84-D036-42D7-85A1-1C4502FA8A7E}" type="presParOf" srcId="{582D31DF-95B9-48E5-BA4C-039CF51A76F5}" destId="{58F55C99-B5CB-4F1D-B65B-641FEB91B634}" srcOrd="3" destOrd="0" presId="urn:diagrams.loki3.com/BracketList"/>
    <dgm:cxn modelId="{CF800791-DEBE-4F26-A89E-B2EE6DEA9C45}" type="presParOf" srcId="{315849E8-C3C2-40B3-8C12-7DA8C156EFE1}" destId="{BA9ABA55-A24F-4629-B079-D7DFBDF5AEE3}" srcOrd="1" destOrd="0" presId="urn:diagrams.loki3.com/BracketList"/>
    <dgm:cxn modelId="{509C1162-365F-4E5A-8FD1-5F2F47D00B28}" type="presParOf" srcId="{315849E8-C3C2-40B3-8C12-7DA8C156EFE1}" destId="{4AFA4E17-4564-4357-B012-62BED5F80201}" srcOrd="2" destOrd="0" presId="urn:diagrams.loki3.com/BracketList"/>
    <dgm:cxn modelId="{DD2D79E1-2375-46BF-BC1C-9A46AEB0B167}" type="presParOf" srcId="{4AFA4E17-4564-4357-B012-62BED5F80201}" destId="{F071CC1A-C8C2-4661-A41E-C45867A0E09A}" srcOrd="0" destOrd="0" presId="urn:diagrams.loki3.com/BracketList"/>
    <dgm:cxn modelId="{1045BE9C-76AE-4EC8-9B67-E34FE229FEEC}" type="presParOf" srcId="{4AFA4E17-4564-4357-B012-62BED5F80201}" destId="{5AD96473-FFB5-48B1-AFCF-DA8A79F88369}" srcOrd="1" destOrd="0" presId="urn:diagrams.loki3.com/BracketList"/>
    <dgm:cxn modelId="{8EE6C8CC-7E47-4E46-84F9-4BE44B638A8C}" type="presParOf" srcId="{4AFA4E17-4564-4357-B012-62BED5F80201}" destId="{57D6CC30-2AD6-49DA-94FA-ED167765C0DD}" srcOrd="2" destOrd="0" presId="urn:diagrams.loki3.com/BracketList"/>
    <dgm:cxn modelId="{327476A3-5A07-434F-8509-84B6E51E367C}" type="presParOf" srcId="{4AFA4E17-4564-4357-B012-62BED5F80201}" destId="{C3AD5825-CBC8-4719-819B-FB57B7DC8285}"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E24697-948E-480A-939F-8F4A12CA5C9B}">
      <dsp:nvSpPr>
        <dsp:cNvPr id="0" name=""/>
        <dsp:cNvSpPr/>
      </dsp:nvSpPr>
      <dsp:spPr>
        <a:xfrm>
          <a:off x="4083" y="841431"/>
          <a:ext cx="2088776" cy="11360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808" tIns="86360" rIns="241808" bIns="86360" numCol="1" spcCol="1270" anchor="ctr" anchorCtr="0">
          <a:noAutofit/>
        </a:bodyPr>
        <a:lstStyle/>
        <a:p>
          <a:pPr marL="0" lvl="0" indent="0" algn="r" defTabSz="1511300">
            <a:lnSpc>
              <a:spcPct val="90000"/>
            </a:lnSpc>
            <a:spcBef>
              <a:spcPct val="0"/>
            </a:spcBef>
            <a:spcAft>
              <a:spcPct val="35000"/>
            </a:spcAft>
            <a:buNone/>
          </a:pPr>
          <a:r>
            <a:rPr lang="en-ID" sz="3400" kern="1200" dirty="0"/>
            <a:t>Jeremy Bentham</a:t>
          </a:r>
        </a:p>
      </dsp:txBody>
      <dsp:txXfrm>
        <a:off x="4083" y="841431"/>
        <a:ext cx="2088776" cy="1136025"/>
      </dsp:txXfrm>
    </dsp:sp>
    <dsp:sp modelId="{C181BEFC-DFAB-4597-AB75-46445101EDA8}">
      <dsp:nvSpPr>
        <dsp:cNvPr id="0" name=""/>
        <dsp:cNvSpPr/>
      </dsp:nvSpPr>
      <dsp:spPr>
        <a:xfrm>
          <a:off x="2092859" y="60414"/>
          <a:ext cx="417755" cy="2698059"/>
        </a:xfrm>
        <a:prstGeom prst="leftBrace">
          <a:avLst>
            <a:gd name="adj1" fmla="val 35000"/>
            <a:gd name="adj2" fmla="val 50000"/>
          </a:avLst>
        </a:prstGeom>
        <a:noFill/>
        <a:ln w="25400" cap="flat" cmpd="sng" algn="ctr">
          <a:solidFill>
            <a:schemeClr val="accent5">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8F55C99-B5CB-4F1D-B65B-641FEB91B634}">
      <dsp:nvSpPr>
        <dsp:cNvPr id="0" name=""/>
        <dsp:cNvSpPr/>
      </dsp:nvSpPr>
      <dsp:spPr>
        <a:xfrm>
          <a:off x="2677717" y="60414"/>
          <a:ext cx="5681471" cy="2698059"/>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285750" lvl="1" indent="-285750" algn="l" defTabSz="1511300">
            <a:lnSpc>
              <a:spcPct val="90000"/>
            </a:lnSpc>
            <a:spcBef>
              <a:spcPct val="0"/>
            </a:spcBef>
            <a:spcAft>
              <a:spcPct val="15000"/>
            </a:spcAft>
            <a:buChar char="•"/>
          </a:pPr>
          <a:r>
            <a:rPr lang="sv-SE" sz="3400" kern="1200" dirty="0"/>
            <a:t>Hukum dibentuk untuk mendatangkan kebahagian bagi sebagian </a:t>
          </a:r>
          <a:r>
            <a:rPr lang="en-US" sz="3400" kern="1200" dirty="0" err="1"/>
            <a:t>besar</a:t>
          </a:r>
          <a:r>
            <a:rPr lang="en-US" sz="3400" kern="1200" dirty="0"/>
            <a:t> orang (the greatest happiness for the greatest number)</a:t>
          </a:r>
          <a:endParaRPr lang="en-ID" sz="3400" kern="1200" dirty="0"/>
        </a:p>
      </dsp:txBody>
      <dsp:txXfrm>
        <a:off x="2677717" y="60414"/>
        <a:ext cx="5681471" cy="2698059"/>
      </dsp:txXfrm>
    </dsp:sp>
    <dsp:sp modelId="{F071CC1A-C8C2-4661-A41E-C45867A0E09A}">
      <dsp:nvSpPr>
        <dsp:cNvPr id="0" name=""/>
        <dsp:cNvSpPr/>
      </dsp:nvSpPr>
      <dsp:spPr>
        <a:xfrm>
          <a:off x="4083" y="3385773"/>
          <a:ext cx="2088776" cy="673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808" tIns="86360" rIns="241808" bIns="86360" numCol="1" spcCol="1270" anchor="ctr" anchorCtr="0">
          <a:noAutofit/>
        </a:bodyPr>
        <a:lstStyle/>
        <a:p>
          <a:pPr marL="0" lvl="0" indent="0" algn="r" defTabSz="1511300">
            <a:lnSpc>
              <a:spcPct val="90000"/>
            </a:lnSpc>
            <a:spcBef>
              <a:spcPct val="0"/>
            </a:spcBef>
            <a:spcAft>
              <a:spcPct val="35000"/>
            </a:spcAft>
            <a:buNone/>
          </a:pPr>
          <a:r>
            <a:rPr lang="en-US" sz="3400" kern="1200" dirty="0"/>
            <a:t>Hart</a:t>
          </a:r>
          <a:endParaRPr lang="en-ID" sz="3400" kern="1200" dirty="0"/>
        </a:p>
      </dsp:txBody>
      <dsp:txXfrm>
        <a:off x="4083" y="3385773"/>
        <a:ext cx="2088776" cy="673200"/>
      </dsp:txXfrm>
    </dsp:sp>
    <dsp:sp modelId="{5AD96473-FFB5-48B1-AFCF-DA8A79F88369}">
      <dsp:nvSpPr>
        <dsp:cNvPr id="0" name=""/>
        <dsp:cNvSpPr/>
      </dsp:nvSpPr>
      <dsp:spPr>
        <a:xfrm>
          <a:off x="2092859" y="2880873"/>
          <a:ext cx="417755" cy="1683000"/>
        </a:xfrm>
        <a:prstGeom prst="leftBrace">
          <a:avLst>
            <a:gd name="adj1" fmla="val 35000"/>
            <a:gd name="adj2" fmla="val 50000"/>
          </a:avLst>
        </a:prstGeom>
        <a:noFill/>
        <a:ln w="25400" cap="flat" cmpd="sng" algn="ctr">
          <a:solidFill>
            <a:schemeClr val="accent5">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3AD5825-CBC8-4719-819B-FB57B7DC8285}">
      <dsp:nvSpPr>
        <dsp:cNvPr id="0" name=""/>
        <dsp:cNvSpPr/>
      </dsp:nvSpPr>
      <dsp:spPr>
        <a:xfrm>
          <a:off x="2677717" y="2880873"/>
          <a:ext cx="5681471" cy="1683000"/>
        </a:xfrm>
        <a:prstGeom prst="rect">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285750" lvl="1" indent="-285750" algn="l" defTabSz="1511300">
            <a:lnSpc>
              <a:spcPct val="90000"/>
            </a:lnSpc>
            <a:spcBef>
              <a:spcPct val="0"/>
            </a:spcBef>
            <a:spcAft>
              <a:spcPct val="15000"/>
            </a:spcAft>
            <a:buChar char="•"/>
          </a:pPr>
          <a:r>
            <a:rPr lang="sv-SE" sz="3400" kern="1200" dirty="0"/>
            <a:t>Hukum itu harus kongkrit, maka harus ada pihak yang menuliskan</a:t>
          </a:r>
          <a:endParaRPr lang="en-ID" sz="3400" kern="1200" dirty="0"/>
        </a:p>
      </dsp:txBody>
      <dsp:txXfrm>
        <a:off x="2677717" y="2880873"/>
        <a:ext cx="5681471" cy="1683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E24697-948E-480A-939F-8F4A12CA5C9B}">
      <dsp:nvSpPr>
        <dsp:cNvPr id="0" name=""/>
        <dsp:cNvSpPr/>
      </dsp:nvSpPr>
      <dsp:spPr>
        <a:xfrm>
          <a:off x="4083" y="443139"/>
          <a:ext cx="2088776" cy="9689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248" tIns="73660" rIns="206248" bIns="73660" numCol="1" spcCol="1270" anchor="ctr" anchorCtr="0">
          <a:noAutofit/>
        </a:bodyPr>
        <a:lstStyle/>
        <a:p>
          <a:pPr marL="0" lvl="0" indent="0" algn="r" defTabSz="1289050">
            <a:lnSpc>
              <a:spcPct val="90000"/>
            </a:lnSpc>
            <a:spcBef>
              <a:spcPct val="0"/>
            </a:spcBef>
            <a:spcAft>
              <a:spcPct val="35000"/>
            </a:spcAft>
            <a:buNone/>
          </a:pPr>
          <a:r>
            <a:rPr lang="en-ID" sz="2900" kern="1200" dirty="0"/>
            <a:t>John Austin</a:t>
          </a:r>
        </a:p>
      </dsp:txBody>
      <dsp:txXfrm>
        <a:off x="4083" y="443139"/>
        <a:ext cx="2088776" cy="968962"/>
      </dsp:txXfrm>
    </dsp:sp>
    <dsp:sp modelId="{C181BEFC-DFAB-4597-AB75-46445101EDA8}">
      <dsp:nvSpPr>
        <dsp:cNvPr id="0" name=""/>
        <dsp:cNvSpPr/>
      </dsp:nvSpPr>
      <dsp:spPr>
        <a:xfrm>
          <a:off x="2092859" y="4078"/>
          <a:ext cx="417755" cy="1847084"/>
        </a:xfrm>
        <a:prstGeom prst="leftBrace">
          <a:avLst>
            <a:gd name="adj1" fmla="val 35000"/>
            <a:gd name="adj2" fmla="val 50000"/>
          </a:avLst>
        </a:prstGeom>
        <a:noFill/>
        <a:ln w="25400"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8F55C99-B5CB-4F1D-B65B-641FEB91B634}">
      <dsp:nvSpPr>
        <dsp:cNvPr id="0" name=""/>
        <dsp:cNvSpPr/>
      </dsp:nvSpPr>
      <dsp:spPr>
        <a:xfrm>
          <a:off x="2677717" y="4078"/>
          <a:ext cx="5681471" cy="1847084"/>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285750" lvl="1" indent="-285750" algn="l" defTabSz="1289050">
            <a:lnSpc>
              <a:spcPct val="90000"/>
            </a:lnSpc>
            <a:spcBef>
              <a:spcPct val="0"/>
            </a:spcBef>
            <a:spcAft>
              <a:spcPct val="15000"/>
            </a:spcAft>
            <a:buChar char="•"/>
          </a:pPr>
          <a:r>
            <a:rPr lang="en-ID" sz="2900" kern="1200" dirty="0"/>
            <a:t>Hukum </a:t>
          </a:r>
          <a:r>
            <a:rPr lang="en-ID" sz="2900" kern="1200" dirty="0" err="1"/>
            <a:t>adalah</a:t>
          </a:r>
          <a:r>
            <a:rPr lang="en-ID" sz="2900" kern="1200" dirty="0"/>
            <a:t> </a:t>
          </a:r>
          <a:r>
            <a:rPr lang="en-ID" sz="2900" kern="1200" dirty="0" err="1"/>
            <a:t>hukum</a:t>
          </a:r>
          <a:r>
            <a:rPr lang="en-ID" sz="2900" kern="1200" dirty="0"/>
            <a:t> </a:t>
          </a:r>
          <a:r>
            <a:rPr lang="en-ID" sz="2900" kern="1200" dirty="0" err="1"/>
            <a:t>positif</a:t>
          </a:r>
          <a:r>
            <a:rPr lang="en-ID" sz="2900" kern="1200" dirty="0"/>
            <a:t> yang </a:t>
          </a:r>
          <a:r>
            <a:rPr lang="en-ID" sz="2900" kern="1200" dirty="0" err="1"/>
            <a:t>dibuat</a:t>
          </a:r>
          <a:r>
            <a:rPr lang="en-ID" sz="2900" kern="1200" dirty="0"/>
            <a:t> oleh </a:t>
          </a:r>
          <a:r>
            <a:rPr lang="en-ID" sz="2900" kern="1200" dirty="0" err="1"/>
            <a:t>kekuasaan</a:t>
          </a:r>
          <a:r>
            <a:rPr lang="en-ID" sz="2900" kern="1200" dirty="0"/>
            <a:t> yang </a:t>
          </a:r>
          <a:r>
            <a:rPr lang="en-ID" sz="2900" kern="1200" dirty="0" err="1"/>
            <a:t>lebih</a:t>
          </a:r>
          <a:r>
            <a:rPr lang="en-ID" sz="2900" kern="1200" dirty="0"/>
            <a:t> </a:t>
          </a:r>
          <a:r>
            <a:rPr lang="en-ID" sz="2900" kern="1200" dirty="0" err="1"/>
            <a:t>tinggi</a:t>
          </a:r>
          <a:r>
            <a:rPr lang="en-ID" sz="2900" kern="1200" dirty="0"/>
            <a:t> </a:t>
          </a:r>
          <a:r>
            <a:rPr lang="en-ID" sz="2900" kern="1200" dirty="0" err="1"/>
            <a:t>kepada</a:t>
          </a:r>
          <a:r>
            <a:rPr lang="en-ID" sz="2900" kern="1200" dirty="0"/>
            <a:t> </a:t>
          </a:r>
          <a:r>
            <a:rPr lang="en-ID" sz="2900" kern="1200" dirty="0" err="1"/>
            <a:t>kekuasaan</a:t>
          </a:r>
          <a:r>
            <a:rPr lang="en-ID" sz="2900" kern="1200" dirty="0"/>
            <a:t> yang </a:t>
          </a:r>
          <a:r>
            <a:rPr lang="en-ID" sz="2900" kern="1200" dirty="0" err="1"/>
            <a:t>lebih</a:t>
          </a:r>
          <a:r>
            <a:rPr lang="en-ID" sz="2900" kern="1200" dirty="0"/>
            <a:t> </a:t>
          </a:r>
          <a:r>
            <a:rPr lang="en-ID" sz="2900" kern="1200" dirty="0" err="1"/>
            <a:t>rendah</a:t>
          </a:r>
          <a:endParaRPr lang="en-ID" sz="2900" kern="1200" dirty="0"/>
        </a:p>
      </dsp:txBody>
      <dsp:txXfrm>
        <a:off x="2677717" y="4078"/>
        <a:ext cx="5681471" cy="1847084"/>
      </dsp:txXfrm>
    </dsp:sp>
    <dsp:sp modelId="{F071CC1A-C8C2-4661-A41E-C45867A0E09A}">
      <dsp:nvSpPr>
        <dsp:cNvPr id="0" name=""/>
        <dsp:cNvSpPr/>
      </dsp:nvSpPr>
      <dsp:spPr>
        <a:xfrm>
          <a:off x="4083" y="2803405"/>
          <a:ext cx="2088776" cy="9689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248" tIns="73660" rIns="206248" bIns="73660" numCol="1" spcCol="1270" anchor="ctr" anchorCtr="0">
          <a:noAutofit/>
        </a:bodyPr>
        <a:lstStyle/>
        <a:p>
          <a:pPr marL="0" lvl="0" indent="0" algn="r" defTabSz="1289050">
            <a:lnSpc>
              <a:spcPct val="90000"/>
            </a:lnSpc>
            <a:spcBef>
              <a:spcPct val="0"/>
            </a:spcBef>
            <a:spcAft>
              <a:spcPct val="35000"/>
            </a:spcAft>
            <a:buNone/>
          </a:pPr>
          <a:r>
            <a:rPr lang="en-US" sz="2900" kern="1200" dirty="0"/>
            <a:t>Hans </a:t>
          </a:r>
          <a:r>
            <a:rPr lang="en-US" sz="2900" kern="1200" dirty="0" err="1"/>
            <a:t>Kelsen</a:t>
          </a:r>
          <a:endParaRPr lang="en-ID" sz="2900" kern="1200" dirty="0"/>
        </a:p>
      </dsp:txBody>
      <dsp:txXfrm>
        <a:off x="4083" y="2803405"/>
        <a:ext cx="2088776" cy="968962"/>
      </dsp:txXfrm>
    </dsp:sp>
    <dsp:sp modelId="{5AD96473-FFB5-48B1-AFCF-DA8A79F88369}">
      <dsp:nvSpPr>
        <dsp:cNvPr id="0" name=""/>
        <dsp:cNvSpPr/>
      </dsp:nvSpPr>
      <dsp:spPr>
        <a:xfrm>
          <a:off x="2092859" y="1955562"/>
          <a:ext cx="417755" cy="2664646"/>
        </a:xfrm>
        <a:prstGeom prst="leftBrace">
          <a:avLst>
            <a:gd name="adj1" fmla="val 35000"/>
            <a:gd name="adj2" fmla="val 50000"/>
          </a:avLst>
        </a:prstGeom>
        <a:noFill/>
        <a:ln w="25400"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3AD5825-CBC8-4719-819B-FB57B7DC8285}">
      <dsp:nvSpPr>
        <dsp:cNvPr id="0" name=""/>
        <dsp:cNvSpPr/>
      </dsp:nvSpPr>
      <dsp:spPr>
        <a:xfrm>
          <a:off x="2677717" y="1955562"/>
          <a:ext cx="5681471" cy="2664646"/>
        </a:xfrm>
        <a:prstGeom prst="rect">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285750" lvl="1" indent="-285750" algn="l" defTabSz="1289050">
            <a:lnSpc>
              <a:spcPct val="90000"/>
            </a:lnSpc>
            <a:spcBef>
              <a:spcPct val="0"/>
            </a:spcBef>
            <a:spcAft>
              <a:spcPct val="15000"/>
            </a:spcAft>
            <a:buChar char="•"/>
          </a:pPr>
          <a:r>
            <a:rPr lang="en-ID" sz="2900" kern="1200" dirty="0" err="1"/>
            <a:t>Validitas</a:t>
          </a:r>
          <a:r>
            <a:rPr lang="en-ID" sz="2900" kern="1200" dirty="0"/>
            <a:t> </a:t>
          </a:r>
          <a:r>
            <a:rPr lang="en-ID" sz="2900" kern="1200" dirty="0" err="1"/>
            <a:t>hukum</a:t>
          </a:r>
          <a:r>
            <a:rPr lang="en-ID" sz="2900" kern="1200" dirty="0"/>
            <a:t> </a:t>
          </a:r>
          <a:r>
            <a:rPr lang="en-ID" sz="2900" kern="1200" dirty="0" err="1"/>
            <a:t>ditentukan</a:t>
          </a:r>
          <a:r>
            <a:rPr lang="en-ID" sz="2900" kern="1200" dirty="0"/>
            <a:t> </a:t>
          </a:r>
          <a:r>
            <a:rPr lang="en-ID" sz="2900" kern="1200" dirty="0" err="1"/>
            <a:t>apabila</a:t>
          </a:r>
          <a:r>
            <a:rPr lang="en-ID" sz="2900" kern="1200" dirty="0"/>
            <a:t> </a:t>
          </a:r>
          <a:r>
            <a:rPr lang="en-ID" sz="2900" kern="1200" dirty="0" err="1"/>
            <a:t>peraturan</a:t>
          </a:r>
          <a:r>
            <a:rPr lang="en-ID" sz="2900" kern="1200" dirty="0"/>
            <a:t> yang </a:t>
          </a:r>
          <a:r>
            <a:rPr lang="en-ID" sz="2900" kern="1200" dirty="0" err="1"/>
            <a:t>lebih</a:t>
          </a:r>
          <a:r>
            <a:rPr lang="en-ID" sz="2900" kern="1200" dirty="0"/>
            <a:t> </a:t>
          </a:r>
          <a:r>
            <a:rPr lang="en-ID" sz="2900" kern="1200" dirty="0" err="1"/>
            <a:t>rendah</a:t>
          </a:r>
          <a:r>
            <a:rPr lang="en-ID" sz="2900" kern="1200" dirty="0"/>
            <a:t> </a:t>
          </a:r>
          <a:r>
            <a:rPr lang="en-ID" sz="2900" kern="1200" dirty="0" err="1"/>
            <a:t>bersumber</a:t>
          </a:r>
          <a:r>
            <a:rPr lang="en-ID" sz="2900" kern="1200" dirty="0"/>
            <a:t> dan </a:t>
          </a:r>
          <a:r>
            <a:rPr lang="en-ID" sz="2900" kern="1200" dirty="0" err="1"/>
            <a:t>tidak</a:t>
          </a:r>
          <a:r>
            <a:rPr lang="en-ID" sz="2900" kern="1200" dirty="0"/>
            <a:t> </a:t>
          </a:r>
          <a:r>
            <a:rPr lang="en-ID" sz="2900" kern="1200" dirty="0" err="1"/>
            <a:t>bertentangan</a:t>
          </a:r>
          <a:r>
            <a:rPr lang="en-ID" sz="2900" kern="1200" dirty="0"/>
            <a:t> </a:t>
          </a:r>
          <a:r>
            <a:rPr lang="en-ID" sz="2900" kern="1200" dirty="0" err="1"/>
            <a:t>dengan</a:t>
          </a:r>
          <a:r>
            <a:rPr lang="en-ID" sz="2900" kern="1200" dirty="0"/>
            <a:t> </a:t>
          </a:r>
          <a:r>
            <a:rPr lang="en-ID" sz="2900" kern="1200" dirty="0" err="1"/>
            <a:t>peraturan</a:t>
          </a:r>
          <a:r>
            <a:rPr lang="en-ID" sz="2900" kern="1200" dirty="0"/>
            <a:t> yang </a:t>
          </a:r>
          <a:r>
            <a:rPr lang="en-ID" sz="2900" kern="1200" dirty="0" err="1"/>
            <a:t>lebih</a:t>
          </a:r>
          <a:r>
            <a:rPr lang="en-ID" sz="2900" kern="1200" dirty="0"/>
            <a:t> </a:t>
          </a:r>
          <a:r>
            <a:rPr lang="en-ID" sz="2900" kern="1200" dirty="0" err="1"/>
            <a:t>tinggi</a:t>
          </a:r>
          <a:r>
            <a:rPr lang="en-ID" sz="2900" kern="1200" dirty="0"/>
            <a:t>, dan </a:t>
          </a:r>
          <a:r>
            <a:rPr lang="en-ID" sz="2900" kern="1200" dirty="0" err="1"/>
            <a:t>validitas</a:t>
          </a:r>
          <a:r>
            <a:rPr lang="en-ID" sz="2900" kern="1200" dirty="0"/>
            <a:t> </a:t>
          </a:r>
          <a:r>
            <a:rPr lang="en-ID" sz="2900" kern="1200" dirty="0" err="1"/>
            <a:t>tertinggi</a:t>
          </a:r>
          <a:r>
            <a:rPr lang="en-ID" sz="2900" kern="1200" dirty="0"/>
            <a:t> </a:t>
          </a:r>
          <a:r>
            <a:rPr lang="en-ID" sz="2900" kern="1200" dirty="0" err="1"/>
            <a:t>ada</a:t>
          </a:r>
          <a:r>
            <a:rPr lang="en-ID" sz="2900" kern="1200" dirty="0"/>
            <a:t> pada </a:t>
          </a:r>
          <a:r>
            <a:rPr lang="en-ID" sz="2900" kern="1200" dirty="0" err="1"/>
            <a:t>Grund</a:t>
          </a:r>
          <a:r>
            <a:rPr lang="en-ID" sz="2900" kern="1200" dirty="0"/>
            <a:t> norm</a:t>
          </a:r>
        </a:p>
      </dsp:txBody>
      <dsp:txXfrm>
        <a:off x="2677717" y="1955562"/>
        <a:ext cx="5681471" cy="2664646"/>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POSITIVISME HUKUM</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76FCDC45-908E-427C-93BB-C1926186240A}"/>
              </a:ext>
            </a:extLst>
          </p:cNvPr>
          <p:cNvSpPr/>
          <p:nvPr>
            <p:custDataLst>
              <p:tags r:id="rId2"/>
            </p:custDataLst>
          </p:nvPr>
        </p:nvSpPr>
        <p:spPr>
          <a:xfrm>
            <a:off x="36512" y="4543380"/>
            <a:ext cx="9144000" cy="707886"/>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126876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Akibat menggunakan kacamata positivisme kaku dalam mengintepretasikan berbagai undang undang di Indonesia, maka berbagai kebijakan penegakkan hukum maupun putusan Hakim gagal untuk menghasilkan suatu keadilan yang substansial, melainkan hanya sekedar mampu menghasilkan keadilan yang prosedural.</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3707094"/>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126876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Hukum yang adil dan hukum yang berkepastian tetap diperlukan. Namun, apabila hukum positif nyata-nyata bertentangan dengan keadilan, maka penegak hukum harus berani untuk menerobosnya, demi tegaknya hukum dan keadilan. Hukum positif yang tidak berkeadilan hanya sekumpulan kalimat yang tidak bermakna dan hanya alat penguasa untuk mengekang rakyatnya.</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6539153"/>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s-ES" dirty="0" err="1">
                <a:latin typeface="Cambria" panose="02040503050406030204" pitchFamily="18" charset="0"/>
              </a:rPr>
              <a:t>Kasus</a:t>
            </a:r>
            <a:r>
              <a:rPr lang="es-ES" dirty="0">
                <a:latin typeface="Cambria" panose="02040503050406030204" pitchFamily="18" charset="0"/>
              </a:rPr>
              <a:t> Riggs v Palmer (</a:t>
            </a:r>
            <a:r>
              <a:rPr lang="es-ES" dirty="0" err="1">
                <a:latin typeface="Cambria" panose="02040503050406030204" pitchFamily="18" charset="0"/>
              </a:rPr>
              <a:t>Kasus</a:t>
            </a:r>
            <a:r>
              <a:rPr lang="es-ES" dirty="0">
                <a:latin typeface="Cambria" panose="02040503050406030204" pitchFamily="18" charset="0"/>
              </a:rPr>
              <a:t> Elmer)</a:t>
            </a:r>
            <a:endParaRPr lang="id-ID" dirty="0"/>
          </a:p>
        </p:txBody>
      </p:sp>
      <p:sp>
        <p:nvSpPr>
          <p:cNvPr id="4" name="Content Placeholder 2"/>
          <p:cNvSpPr txBox="1">
            <a:spLocks/>
          </p:cNvSpPr>
          <p:nvPr/>
        </p:nvSpPr>
        <p:spPr>
          <a:xfrm>
            <a:off x="611560" y="1268760"/>
            <a:ext cx="8229600" cy="489654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000" dirty="0">
                <a:solidFill>
                  <a:schemeClr val="tx1"/>
                </a:solidFill>
                <a:latin typeface="Arial" panose="020B0604020202020204" pitchFamily="34" charset="0"/>
                <a:cs typeface="Arial" panose="020B0604020202020204" pitchFamily="34" charset="0"/>
              </a:rPr>
              <a:t>Palmer meracuni kakeknya, karena curiga akan mengubah testamen yang telah dibuatnya. Palmer kemudian dinyatakan bersalah oleh pengadilan. Kemudian, anak-anak perempuan sang kakek mengajukan gugatan kepada pengurus testamen atas dasar Elmer tidak layak untuk mendapatkan warisan, karena membunuh Pewaris. Kebetulan di negara bagian New York tidak ada larangan/halangan bagi pembunuh untuk mewarisi. Terhadap gugatan tersebut, hakim memutus bahwa Elmer tidak berhak menikmati harta yang diwasiatkan dalam testamen tersebut. Hakim memutus berdasarkan prinsip hukum “tidak ada satupun orang boleh diuntungkan dengan kejahatan yang dilakukan”. Dari kasus tersebut, dapat diambil pemahaman bahwa walaupun hukum positif di New York tidak ada aturan mengenai halangan bagi pembunuh untuk menikmati warisan, namun hakim berani untuk mengadili berdasarkan prinsip hukum atau nilai kepatutan. Dalam kasus tersebut, hukum positif dikesampingkan untuk mewujudkan keadilan.</a:t>
            </a:r>
          </a:p>
        </p:txBody>
      </p:sp>
    </p:spTree>
    <p:extLst>
      <p:ext uri="{BB962C8B-B14F-4D97-AF65-F5344CB8AC3E}">
        <p14:creationId xmlns:p14="http://schemas.microsoft.com/office/powerpoint/2010/main" val="2401991204"/>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268760"/>
            <a:ext cx="8229600" cy="489654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Hakim tidak boleh hanya sebagai corong undang-undang (the speaker of the law), namun hakim harus berani keluar dari hukum positivistik legalistik yang tidak berkeadilan.</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Untuk itu, maka dalam menegakkan hukum, hakim tidak boleh kaku dengan hanya melihat norma-norma hukum positif, namun juga harus melihat faktor-faktor penyebab suatu fakta hukum muncul. Dengan demikian, maka hakim akan bijak dalam menerapkan hukum untuk mencapai keadilan.</a:t>
            </a:r>
          </a:p>
        </p:txBody>
      </p:sp>
    </p:spTree>
    <p:extLst>
      <p:ext uri="{BB962C8B-B14F-4D97-AF65-F5344CB8AC3E}">
        <p14:creationId xmlns:p14="http://schemas.microsoft.com/office/powerpoint/2010/main" val="54456353"/>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980728"/>
            <a:ext cx="8229600" cy="489654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Arial" panose="020B0604020202020204" pitchFamily="34" charset="0"/>
              <a:buChar char="•"/>
            </a:pPr>
            <a:r>
              <a:rPr lang="id-ID" sz="2400" dirty="0">
                <a:solidFill>
                  <a:schemeClr val="tx1"/>
                </a:solidFill>
                <a:latin typeface="Arial" panose="020B0604020202020204" pitchFamily="34" charset="0"/>
                <a:cs typeface="Arial" panose="020B0604020202020204" pitchFamily="34" charset="0"/>
              </a:rPr>
              <a:t>Sebagai contoh, mengenai Pasal 362 KUHP tentang delik pencurian. Siapapun yang mencuri harus dihukum, namun berat ringannya hukuman harus mempertimbangkan alasan kenapa pelaku mencuri, harga barang yang dicuri dan faktor-faktor lainya. Dengan melihat hal tersebut, maka hakim akan menjatuhkan hukum yang berkeadilan.</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id-ID" sz="2400" dirty="0">
                <a:solidFill>
                  <a:schemeClr val="tx1"/>
                </a:solidFill>
                <a:latin typeface="Arial" panose="020B0604020202020204" pitchFamily="34" charset="0"/>
                <a:cs typeface="Arial" panose="020B0604020202020204" pitchFamily="34" charset="0"/>
              </a:rPr>
              <a:t>Orang yang mencuri karena kelaparan dan mencuri karena pekerjaan tidak adil kalau dihukum sama sesuai ancaman Pasal 362 KUHP, namun harus dibedakan. Dengan demikian, maka akan tegak hukum yang berkepastian dan berkeadilan. </a:t>
            </a:r>
          </a:p>
        </p:txBody>
      </p:sp>
    </p:spTree>
    <p:extLst>
      <p:ext uri="{BB962C8B-B14F-4D97-AF65-F5344CB8AC3E}">
        <p14:creationId xmlns:p14="http://schemas.microsoft.com/office/powerpoint/2010/main" val="643840662"/>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Membebaskan Positivisme Hukum Ke Ranah Hukum Progresif</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Para hakim, jaksa, polisi harus berani membaca teks hukum dengan makna yang lebih luas secara progresif, yaitu menempatkan pada konteks sosial dan tujuan sosial masa kini.</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Tidak sedikit teks undang-undang yang malah bisa mengganggu rasa keadilan di masyarakat apabila tidak dibaca dan dimaknai secara progresif.</a:t>
            </a:r>
          </a:p>
        </p:txBody>
      </p:sp>
    </p:spTree>
    <p:extLst>
      <p:ext uri="{BB962C8B-B14F-4D97-AF65-F5344CB8AC3E}">
        <p14:creationId xmlns:p14="http://schemas.microsoft.com/office/powerpoint/2010/main" val="2301779102"/>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Membebaskan Positivisme Hukum Ke Ranah Hukum Progresif</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Diperlukan pendidikan yang berorentasi pada pemahaman hukum progresif bagi para calon hakim, calon jaksa dan para polisi yang</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akan menjadi penyidik maupun pembantu penyidik.</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Muatan hukum progresif juga harus diperkenalkan dan diajarkan dalam kurikulum Fakultas Hukum sehingga berbasis hukum progresif. Setidaknya ada mata kuliah seperti kecakapan memahami undang-undang secara progresif untuk mahasiswa hukum di semester akhir.</a:t>
            </a:r>
          </a:p>
        </p:txBody>
      </p:sp>
    </p:spTree>
    <p:extLst>
      <p:ext uri="{BB962C8B-B14F-4D97-AF65-F5344CB8AC3E}">
        <p14:creationId xmlns:p14="http://schemas.microsoft.com/office/powerpoint/2010/main" val="362887108"/>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196752"/>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v"/>
            </a:pPr>
            <a:r>
              <a:rPr lang="en-US" sz="3200" dirty="0" err="1">
                <a:solidFill>
                  <a:schemeClr val="tx1"/>
                </a:solidFill>
                <a:latin typeface="Cambria" panose="02040503050406030204" pitchFamily="18" charset="0"/>
                <a:cs typeface="Arial" panose="020B0604020202020204" pitchFamily="34" charset="0"/>
              </a:rPr>
              <a:t>Positivisme</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lahir</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untuk</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menyangkal</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teori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hukum</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alam</a:t>
            </a:r>
            <a:r>
              <a:rPr lang="en-US" sz="3200" dirty="0">
                <a:solidFill>
                  <a:schemeClr val="tx1"/>
                </a:solidFill>
                <a:latin typeface="Cambria" panose="02040503050406030204" pitchFamily="18" charset="0"/>
                <a:cs typeface="Arial" panose="020B0604020202020204" pitchFamily="34" charset="0"/>
              </a:rPr>
              <a:t>.</a:t>
            </a:r>
          </a:p>
          <a:p>
            <a:pPr marL="342900" indent="-342900" algn="just">
              <a:buFont typeface="Wingdings" panose="05000000000000000000" pitchFamily="2" charset="2"/>
              <a:buChar char="v"/>
            </a:pPr>
            <a:r>
              <a:rPr lang="en-US" sz="3200" dirty="0" err="1">
                <a:solidFill>
                  <a:schemeClr val="tx1"/>
                </a:solidFill>
                <a:latin typeface="Cambria" panose="02040503050406030204" pitchFamily="18" charset="0"/>
                <a:cs typeface="Arial" panose="020B0604020202020204" pitchFamily="34" charset="0"/>
              </a:rPr>
              <a:t>Positivisme</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adl</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teori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yg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berdasarkan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fakta-fakta</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sosial</a:t>
            </a:r>
            <a:r>
              <a:rPr lang="en-US" sz="3200" dirty="0">
                <a:solidFill>
                  <a:schemeClr val="tx1"/>
                </a:solidFill>
                <a:latin typeface="Cambria" panose="02040503050406030204" pitchFamily="18" charset="0"/>
                <a:cs typeface="Arial" panose="020B0604020202020204" pitchFamily="34" charset="0"/>
              </a:rPr>
              <a:t>.</a:t>
            </a:r>
          </a:p>
          <a:p>
            <a:pPr marL="342900" indent="-342900" algn="just">
              <a:buFont typeface="Wingdings" panose="05000000000000000000" pitchFamily="2" charset="2"/>
              <a:buChar char="v"/>
            </a:pPr>
            <a:r>
              <a:rPr lang="en-US" sz="3200" dirty="0" err="1">
                <a:solidFill>
                  <a:schemeClr val="tx1"/>
                </a:solidFill>
                <a:latin typeface="Cambria" panose="02040503050406030204" pitchFamily="18" charset="0"/>
                <a:cs typeface="Arial" panose="020B0604020202020204" pitchFamily="34" charset="0"/>
              </a:rPr>
              <a:t>Menurut</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teori</a:t>
            </a:r>
            <a:r>
              <a:rPr lang="en-US" sz="3200" dirty="0">
                <a:solidFill>
                  <a:schemeClr val="tx1"/>
                </a:solidFill>
                <a:latin typeface="Cambria" panose="02040503050406030204" pitchFamily="18" charset="0"/>
                <a:cs typeface="Arial" panose="020B0604020202020204" pitchFamily="34" charset="0"/>
              </a:rPr>
              <a:t> positivism, </a:t>
            </a:r>
            <a:r>
              <a:rPr lang="en-US" sz="3200" dirty="0" err="1">
                <a:solidFill>
                  <a:schemeClr val="tx1"/>
                </a:solidFill>
                <a:latin typeface="Cambria" panose="02040503050406030204" pitchFamily="18" charset="0"/>
                <a:cs typeface="Arial" panose="020B0604020202020204" pitchFamily="34" charset="0"/>
              </a:rPr>
              <a:t>yg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memenuhi</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syarat</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sbg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hukum</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hanyalah</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hukum</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yg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berdasarkan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fakta</a:t>
            </a:r>
            <a:r>
              <a:rPr lang="en-US" sz="3200" dirty="0">
                <a:solidFill>
                  <a:schemeClr val="tx1"/>
                </a:solidFill>
                <a:latin typeface="Cambria" panose="02040503050406030204" pitchFamily="18" charset="0"/>
                <a:cs typeface="Arial" panose="020B0604020202020204" pitchFamily="34" charset="0"/>
              </a:rPr>
              <a:t> social, </a:t>
            </a:r>
            <a:r>
              <a:rPr lang="en-US" sz="3200" dirty="0" err="1">
                <a:solidFill>
                  <a:schemeClr val="tx1"/>
                </a:solidFill>
                <a:latin typeface="Cambria" panose="02040503050406030204" pitchFamily="18" charset="0"/>
                <a:cs typeface="Arial" panose="020B0604020202020204" pitchFamily="34" charset="0"/>
              </a:rPr>
              <a:t>yg</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kemudian</a:t>
            </a:r>
            <a:r>
              <a:rPr lang="en-US" sz="3200" dirty="0">
                <a:solidFill>
                  <a:schemeClr val="tx1"/>
                </a:solidFill>
                <a:latin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cs typeface="Arial" panose="020B0604020202020204" pitchFamily="34" charset="0"/>
              </a:rPr>
              <a:t>ditetapkan</a:t>
            </a:r>
            <a:r>
              <a:rPr lang="en-US" sz="3200" dirty="0">
                <a:solidFill>
                  <a:schemeClr val="tx1"/>
                </a:solidFill>
                <a:latin typeface="Cambria" panose="02040503050406030204" pitchFamily="18" charset="0"/>
                <a:cs typeface="Arial" panose="020B0604020202020204" pitchFamily="34" charset="0"/>
              </a:rPr>
              <a:t> oleh </a:t>
            </a:r>
            <a:r>
              <a:rPr lang="en-US" sz="3200" dirty="0" err="1">
                <a:solidFill>
                  <a:schemeClr val="tx1"/>
                </a:solidFill>
                <a:latin typeface="Cambria" panose="02040503050406030204" pitchFamily="18" charset="0"/>
                <a:cs typeface="Arial" panose="020B0604020202020204" pitchFamily="34" charset="0"/>
              </a:rPr>
              <a:t>penguasa</a:t>
            </a:r>
            <a:r>
              <a:rPr lang="en-US" sz="3200" dirty="0">
                <a:solidFill>
                  <a:schemeClr val="tx1"/>
                </a:solidFill>
                <a:latin typeface="Cambria" panose="02040503050406030204" pitchFamily="18" charset="0"/>
                <a:cs typeface="Arial" panose="020B0604020202020204" pitchFamily="34" charset="0"/>
              </a:rPr>
              <a:t>.</a:t>
            </a:r>
            <a:endParaRPr lang="id-ID" sz="32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4">
            <a:extLst>
              <a:ext uri="{FF2B5EF4-FFF2-40B4-BE49-F238E27FC236}">
                <a16:creationId xmlns:a16="http://schemas.microsoft.com/office/drawing/2014/main" id="{C8C3CC93-DD77-4182-9D90-F182C94AE1D5}"/>
              </a:ext>
            </a:extLst>
          </p:cNvPr>
          <p:cNvGraphicFramePr>
            <a:graphicFrameLocks noGrp="1"/>
          </p:cNvGraphicFramePr>
          <p:nvPr>
            <p:extLst>
              <p:ext uri="{D42A27DB-BD31-4B8C-83A1-F6EECF244321}">
                <p14:modId xmlns:p14="http://schemas.microsoft.com/office/powerpoint/2010/main" val="2226131039"/>
              </p:ext>
            </p:extLst>
          </p:nvPr>
        </p:nvGraphicFramePr>
        <p:xfrm>
          <a:off x="611560" y="1052736"/>
          <a:ext cx="8136904" cy="3888431"/>
        </p:xfrm>
        <a:graphic>
          <a:graphicData uri="http://schemas.openxmlformats.org/drawingml/2006/table">
            <a:tbl>
              <a:tblPr firstRow="1" bandRow="1">
                <a:tableStyleId>{2A488322-F2BA-4B5B-9748-0D474271808F}</a:tableStyleId>
              </a:tblPr>
              <a:tblGrid>
                <a:gridCol w="4068452">
                  <a:extLst>
                    <a:ext uri="{9D8B030D-6E8A-4147-A177-3AD203B41FA5}">
                      <a16:colId xmlns:a16="http://schemas.microsoft.com/office/drawing/2014/main" val="1622368241"/>
                    </a:ext>
                  </a:extLst>
                </a:gridCol>
                <a:gridCol w="4068452">
                  <a:extLst>
                    <a:ext uri="{9D8B030D-6E8A-4147-A177-3AD203B41FA5}">
                      <a16:colId xmlns:a16="http://schemas.microsoft.com/office/drawing/2014/main" val="1557942670"/>
                    </a:ext>
                  </a:extLst>
                </a:gridCol>
              </a:tblGrid>
              <a:tr h="1263040">
                <a:tc>
                  <a:txBody>
                    <a:bodyPr/>
                    <a:lstStyle/>
                    <a:p>
                      <a:pPr algn="ctr"/>
                      <a:r>
                        <a:rPr lang="en-US" b="1" dirty="0"/>
                        <a:t>Hukum </a:t>
                      </a:r>
                      <a:r>
                        <a:rPr lang="en-US" b="1" dirty="0" err="1"/>
                        <a:t>Alam</a:t>
                      </a:r>
                      <a:endParaRPr lang="en-ID" b="1" dirty="0"/>
                    </a:p>
                  </a:txBody>
                  <a:tcPr anchor="ctr"/>
                </a:tc>
                <a:tc>
                  <a:txBody>
                    <a:bodyPr/>
                    <a:lstStyle/>
                    <a:p>
                      <a:pPr algn="ctr"/>
                      <a:r>
                        <a:rPr lang="en-US" dirty="0" err="1"/>
                        <a:t>Positivisme</a:t>
                      </a:r>
                      <a:r>
                        <a:rPr lang="en-US" dirty="0"/>
                        <a:t> Hukum</a:t>
                      </a:r>
                      <a:endParaRPr lang="en-ID" dirty="0"/>
                    </a:p>
                  </a:txBody>
                  <a:tcPr anchor="ctr"/>
                </a:tc>
                <a:extLst>
                  <a:ext uri="{0D108BD9-81ED-4DB2-BD59-A6C34878D82A}">
                    <a16:rowId xmlns:a16="http://schemas.microsoft.com/office/drawing/2014/main" val="3877986366"/>
                  </a:ext>
                </a:extLst>
              </a:tr>
              <a:tr h="1362351">
                <a:tc>
                  <a:txBody>
                    <a:bodyPr/>
                    <a:lstStyle/>
                    <a:p>
                      <a:r>
                        <a:rPr lang="en-ID" dirty="0" err="1"/>
                        <a:t>Memandang</a:t>
                      </a:r>
                      <a:r>
                        <a:rPr lang="en-ID" dirty="0"/>
                        <a:t> </a:t>
                      </a:r>
                      <a:r>
                        <a:rPr lang="en-ID" dirty="0" err="1"/>
                        <a:t>hukum</a:t>
                      </a:r>
                      <a:r>
                        <a:rPr lang="en-ID" dirty="0"/>
                        <a:t> </a:t>
                      </a:r>
                      <a:r>
                        <a:rPr lang="en-ID" dirty="0" err="1"/>
                        <a:t>sebagai</a:t>
                      </a:r>
                      <a:r>
                        <a:rPr lang="en-ID" dirty="0"/>
                        <a:t> </a:t>
                      </a:r>
                      <a:r>
                        <a:rPr lang="en-ID" b="1" dirty="0" err="1"/>
                        <a:t>instrumen</a:t>
                      </a:r>
                      <a:r>
                        <a:rPr lang="en-ID" b="1" dirty="0"/>
                        <a:t> </a:t>
                      </a:r>
                      <a:r>
                        <a:rPr lang="en-ID" b="1" dirty="0" err="1"/>
                        <a:t>keadilan</a:t>
                      </a:r>
                      <a:r>
                        <a:rPr lang="en-ID" dirty="0"/>
                        <a:t> yang </a:t>
                      </a:r>
                      <a:r>
                        <a:rPr lang="en-ID" dirty="0" err="1"/>
                        <a:t>tidak</a:t>
                      </a:r>
                      <a:r>
                        <a:rPr lang="en-ID" dirty="0"/>
                        <a:t> </a:t>
                      </a:r>
                      <a:r>
                        <a:rPr lang="en-ID" dirty="0" err="1"/>
                        <a:t>bisa</a:t>
                      </a:r>
                      <a:r>
                        <a:rPr lang="en-ID" dirty="0"/>
                        <a:t> </a:t>
                      </a:r>
                      <a:r>
                        <a:rPr lang="en-ID" dirty="0" err="1"/>
                        <a:t>lepas</a:t>
                      </a:r>
                      <a:r>
                        <a:rPr lang="en-ID" dirty="0"/>
                        <a:t> </a:t>
                      </a:r>
                      <a:r>
                        <a:rPr lang="en-ID" dirty="0" err="1"/>
                        <a:t>dari</a:t>
                      </a:r>
                      <a:r>
                        <a:rPr lang="en-ID" dirty="0"/>
                        <a:t> moral dan </a:t>
                      </a:r>
                      <a:r>
                        <a:rPr lang="en-ID" dirty="0" err="1"/>
                        <a:t>etika</a:t>
                      </a:r>
                      <a:endParaRPr lang="en-ID" dirty="0"/>
                    </a:p>
                  </a:txBody>
                  <a:tcPr anchor="ctr"/>
                </a:tc>
                <a:tc>
                  <a:txBody>
                    <a:bodyPr/>
                    <a:lstStyle/>
                    <a:p>
                      <a:r>
                        <a:rPr lang="en-ID" dirty="0"/>
                        <a:t>Hukum </a:t>
                      </a:r>
                      <a:r>
                        <a:rPr lang="en-ID" dirty="0" err="1"/>
                        <a:t>sebagai</a:t>
                      </a:r>
                      <a:r>
                        <a:rPr lang="en-ID" dirty="0"/>
                        <a:t> saran </a:t>
                      </a:r>
                      <a:r>
                        <a:rPr lang="en-ID" dirty="0" err="1"/>
                        <a:t>untuk</a:t>
                      </a:r>
                      <a:r>
                        <a:rPr lang="en-ID" dirty="0"/>
                        <a:t> </a:t>
                      </a:r>
                      <a:r>
                        <a:rPr lang="en-ID" dirty="0" err="1"/>
                        <a:t>menciptakan</a:t>
                      </a:r>
                      <a:r>
                        <a:rPr lang="en-ID" dirty="0"/>
                        <a:t> </a:t>
                      </a:r>
                      <a:r>
                        <a:rPr lang="en-ID" b="1" dirty="0" err="1"/>
                        <a:t>kepastian</a:t>
                      </a:r>
                      <a:r>
                        <a:rPr lang="en-ID" b="1" dirty="0"/>
                        <a:t> </a:t>
                      </a:r>
                      <a:r>
                        <a:rPr lang="en-ID" b="1" dirty="0" err="1"/>
                        <a:t>hukum</a:t>
                      </a:r>
                      <a:r>
                        <a:rPr lang="en-ID" dirty="0"/>
                        <a:t>, </a:t>
                      </a:r>
                      <a:r>
                        <a:rPr lang="en-ID" dirty="0" err="1"/>
                        <a:t>maka</a:t>
                      </a:r>
                      <a:r>
                        <a:rPr lang="en-ID" dirty="0"/>
                        <a:t> </a:t>
                      </a:r>
                      <a:r>
                        <a:rPr lang="en-ID" dirty="0" err="1"/>
                        <a:t>harus</a:t>
                      </a:r>
                      <a:r>
                        <a:rPr lang="en-ID" dirty="0"/>
                        <a:t> </a:t>
                      </a:r>
                      <a:r>
                        <a:rPr lang="en-ID" dirty="0" err="1"/>
                        <a:t>dipisahkan</a:t>
                      </a:r>
                      <a:r>
                        <a:rPr lang="en-ID" dirty="0"/>
                        <a:t> </a:t>
                      </a:r>
                      <a:r>
                        <a:rPr lang="en-ID" dirty="0" err="1"/>
                        <a:t>dari</a:t>
                      </a:r>
                      <a:r>
                        <a:rPr lang="en-ID" dirty="0"/>
                        <a:t> </a:t>
                      </a:r>
                      <a:r>
                        <a:rPr lang="en-ID" dirty="0" err="1"/>
                        <a:t>nilai</a:t>
                      </a:r>
                      <a:r>
                        <a:rPr lang="en-ID" dirty="0"/>
                        <a:t> </a:t>
                      </a:r>
                      <a:r>
                        <a:rPr lang="en-ID" dirty="0" err="1"/>
                        <a:t>baik</a:t>
                      </a:r>
                      <a:r>
                        <a:rPr lang="en-ID" dirty="0"/>
                        <a:t> </a:t>
                      </a:r>
                      <a:r>
                        <a:rPr lang="en-ID" dirty="0" err="1"/>
                        <a:t>atau</a:t>
                      </a:r>
                      <a:r>
                        <a:rPr lang="en-ID" dirty="0"/>
                        <a:t> </a:t>
                      </a:r>
                      <a:r>
                        <a:rPr lang="en-ID" dirty="0" err="1"/>
                        <a:t>buruk</a:t>
                      </a:r>
                      <a:r>
                        <a:rPr lang="en-ID" dirty="0"/>
                        <a:t>, </a:t>
                      </a:r>
                      <a:r>
                        <a:rPr lang="en-ID" dirty="0" err="1"/>
                        <a:t>serta</a:t>
                      </a:r>
                      <a:r>
                        <a:rPr lang="en-ID" dirty="0"/>
                        <a:t> </a:t>
                      </a:r>
                      <a:r>
                        <a:rPr lang="en-ID" dirty="0" err="1"/>
                        <a:t>nilai</a:t>
                      </a:r>
                      <a:r>
                        <a:rPr lang="en-ID" dirty="0"/>
                        <a:t> </a:t>
                      </a:r>
                      <a:r>
                        <a:rPr lang="en-ID" dirty="0" err="1"/>
                        <a:t>adil</a:t>
                      </a:r>
                      <a:r>
                        <a:rPr lang="en-ID" dirty="0"/>
                        <a:t> </a:t>
                      </a:r>
                      <a:r>
                        <a:rPr lang="en-ID" dirty="0" err="1"/>
                        <a:t>atau</a:t>
                      </a:r>
                      <a:r>
                        <a:rPr lang="en-ID" dirty="0"/>
                        <a:t> </a:t>
                      </a:r>
                      <a:r>
                        <a:rPr lang="en-ID" dirty="0" err="1"/>
                        <a:t>tidak</a:t>
                      </a:r>
                      <a:r>
                        <a:rPr lang="en-ID" dirty="0"/>
                        <a:t> </a:t>
                      </a:r>
                      <a:r>
                        <a:rPr lang="en-ID" dirty="0" err="1"/>
                        <a:t>adil</a:t>
                      </a:r>
                      <a:r>
                        <a:rPr lang="en-ID" dirty="0"/>
                        <a:t>.</a:t>
                      </a:r>
                    </a:p>
                  </a:txBody>
                  <a:tcPr anchor="ctr"/>
                </a:tc>
                <a:extLst>
                  <a:ext uri="{0D108BD9-81ED-4DB2-BD59-A6C34878D82A}">
                    <a16:rowId xmlns:a16="http://schemas.microsoft.com/office/drawing/2014/main" val="3397421814"/>
                  </a:ext>
                </a:extLst>
              </a:tr>
              <a:tr h="1263040">
                <a:tc>
                  <a:txBody>
                    <a:bodyPr/>
                    <a:lstStyle/>
                    <a:p>
                      <a:endParaRPr lang="en-ID" dirty="0"/>
                    </a:p>
                  </a:txBody>
                  <a:tcPr anchor="ctr"/>
                </a:tc>
                <a:tc>
                  <a:txBody>
                    <a:bodyPr/>
                    <a:lstStyle/>
                    <a:p>
                      <a:r>
                        <a:rPr lang="en-ID" dirty="0"/>
                        <a:t>Hukum </a:t>
                      </a:r>
                      <a:r>
                        <a:rPr lang="en-ID" dirty="0" err="1"/>
                        <a:t>hanya</a:t>
                      </a:r>
                      <a:r>
                        <a:rPr lang="en-ID" dirty="0"/>
                        <a:t> </a:t>
                      </a:r>
                      <a:r>
                        <a:rPr lang="en-ID" dirty="0" err="1"/>
                        <a:t>dipandang</a:t>
                      </a:r>
                      <a:r>
                        <a:rPr lang="en-ID" dirty="0"/>
                        <a:t> </a:t>
                      </a:r>
                      <a:r>
                        <a:rPr lang="en-ID" dirty="0" err="1"/>
                        <a:t>sebagai</a:t>
                      </a:r>
                      <a:r>
                        <a:rPr lang="en-ID" dirty="0"/>
                        <a:t> </a:t>
                      </a:r>
                      <a:r>
                        <a:rPr lang="en-ID" dirty="0" err="1"/>
                        <a:t>perintah-perintah</a:t>
                      </a:r>
                      <a:r>
                        <a:rPr lang="en-ID" dirty="0"/>
                        <a:t> yang </a:t>
                      </a:r>
                      <a:r>
                        <a:rPr lang="en-ID" dirty="0" err="1"/>
                        <a:t>berdaulat</a:t>
                      </a:r>
                      <a:r>
                        <a:rPr lang="en-ID" dirty="0"/>
                        <a:t>.</a:t>
                      </a:r>
                    </a:p>
                  </a:txBody>
                  <a:tcPr anchor="ctr"/>
                </a:tc>
                <a:extLst>
                  <a:ext uri="{0D108BD9-81ED-4DB2-BD59-A6C34878D82A}">
                    <a16:rowId xmlns:a16="http://schemas.microsoft.com/office/drawing/2014/main" val="779136658"/>
                  </a:ext>
                </a:extLst>
              </a:tr>
            </a:tbl>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Pemikir</a:t>
            </a:r>
            <a:r>
              <a:rPr lang="en-US" dirty="0">
                <a:latin typeface="Cambria" panose="02040503050406030204" pitchFamily="18" charset="0"/>
              </a:rPr>
              <a:t> </a:t>
            </a:r>
            <a:r>
              <a:rPr lang="en-US" dirty="0" err="1">
                <a:latin typeface="Cambria" panose="02040503050406030204" pitchFamily="18" charset="0"/>
              </a:rPr>
              <a:t>Positivisme</a:t>
            </a:r>
            <a:r>
              <a:rPr lang="en-US" dirty="0">
                <a:latin typeface="Cambria" panose="02040503050406030204" pitchFamily="18" charset="0"/>
              </a:rPr>
              <a:t> Hukum</a:t>
            </a:r>
            <a:endParaRPr lang="id-ID" dirty="0"/>
          </a:p>
        </p:txBody>
      </p:sp>
      <p:graphicFrame>
        <p:nvGraphicFramePr>
          <p:cNvPr id="2" name="Diagram 1">
            <a:extLst>
              <a:ext uri="{FF2B5EF4-FFF2-40B4-BE49-F238E27FC236}">
                <a16:creationId xmlns:a16="http://schemas.microsoft.com/office/drawing/2014/main" id="{8DF8D497-6884-4E36-AF22-BF464792ECFF}"/>
              </a:ext>
            </a:extLst>
          </p:cNvPr>
          <p:cNvGraphicFramePr/>
          <p:nvPr>
            <p:extLst>
              <p:ext uri="{D42A27DB-BD31-4B8C-83A1-F6EECF244321}">
                <p14:modId xmlns:p14="http://schemas.microsoft.com/office/powerpoint/2010/main" val="3524121845"/>
              </p:ext>
            </p:extLst>
          </p:nvPr>
        </p:nvGraphicFramePr>
        <p:xfrm>
          <a:off x="457200" y="1397000"/>
          <a:ext cx="8363272" cy="4624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8732348"/>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Pemikir</a:t>
            </a:r>
            <a:r>
              <a:rPr lang="en-US" dirty="0">
                <a:latin typeface="Cambria" panose="02040503050406030204" pitchFamily="18" charset="0"/>
              </a:rPr>
              <a:t> </a:t>
            </a:r>
            <a:r>
              <a:rPr lang="en-US" dirty="0" err="1">
                <a:latin typeface="Cambria" panose="02040503050406030204" pitchFamily="18" charset="0"/>
              </a:rPr>
              <a:t>Positivisme</a:t>
            </a:r>
            <a:r>
              <a:rPr lang="en-US" dirty="0">
                <a:latin typeface="Cambria" panose="02040503050406030204" pitchFamily="18" charset="0"/>
              </a:rPr>
              <a:t> Hukum</a:t>
            </a:r>
            <a:endParaRPr lang="id-ID" dirty="0"/>
          </a:p>
        </p:txBody>
      </p:sp>
      <p:graphicFrame>
        <p:nvGraphicFramePr>
          <p:cNvPr id="2" name="Diagram 1">
            <a:extLst>
              <a:ext uri="{FF2B5EF4-FFF2-40B4-BE49-F238E27FC236}">
                <a16:creationId xmlns:a16="http://schemas.microsoft.com/office/drawing/2014/main" id="{8DF8D497-6884-4E36-AF22-BF464792ECFF}"/>
              </a:ext>
            </a:extLst>
          </p:cNvPr>
          <p:cNvGraphicFramePr/>
          <p:nvPr>
            <p:extLst>
              <p:ext uri="{D42A27DB-BD31-4B8C-83A1-F6EECF244321}">
                <p14:modId xmlns:p14="http://schemas.microsoft.com/office/powerpoint/2010/main" val="152768080"/>
              </p:ext>
            </p:extLst>
          </p:nvPr>
        </p:nvGraphicFramePr>
        <p:xfrm>
          <a:off x="457200" y="1397000"/>
          <a:ext cx="8363272" cy="4624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5685804"/>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126876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Hukum harus dilepas dari moral, pertimbangan-pertimbangan yang abstrak, pertimbangan politik, ekonomi, dan faktor di luar hukum lainnya. Tujuan hukum adalah kepastian. Begitu kuatnya prinsip ini diajarkan oleh Hans Kelsen sehingga ia pun sampai pada pendapat bahwa ilmu hukum harus dipisahkan dari ilmu sosial.</a:t>
            </a:r>
            <a:endParaRPr lang="en-US" dirty="0">
              <a:solidFill>
                <a:schemeClr val="tx1"/>
              </a:solidFill>
              <a:latin typeface="Cambria" panose="02040503050406030204" pitchFamily="18" charset="0"/>
              <a:cs typeface="Arial" panose="020B0604020202020204" pitchFamily="34" charset="0"/>
            </a:endParaRPr>
          </a:p>
          <a:p>
            <a:pPr marL="457200" indent="-457200" algn="just">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209531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126876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Aturan hukum bukanlah hasil dari perintah penguasa karena penguasa berpotensi memiliki kepentingan subjektif dan bisa memiliki agenda politik yang bisa menyebabkan aturan yang dibuat menjadi tidak objektif. </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951570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126876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Keadilan bukan merupakan bagian dari kajian ilmu hukum positif. Keadilan adalah persoalan keharusan (ideal, apa yang seharusnya) tetapi bersifat metayuridis.</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294227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39552" y="126876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Pada sistem hukum modern, keadilan sudah dianggap diberikan dengan membuat hukum positif, tetapi dalam praktik, penggunaaan paradigma positivisme hukum dalam hukum modern ternyata banyak menimbulkan kekakuan sedemikian rupa sehingga pencarian kebenaran tidak pernah tercapai dikarenakan terhalang oleh tembok-tembok prosedural.</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421329"/>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2996</TotalTime>
  <Words>859</Words>
  <Application>Microsoft Office PowerPoint</Application>
  <PresentationFormat>On-screen Show (4:3)</PresentationFormat>
  <Paragraphs>43</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acer</cp:lastModifiedBy>
  <cp:revision>468</cp:revision>
  <cp:lastPrinted>2017-08-29T02:54:51Z</cp:lastPrinted>
  <dcterms:created xsi:type="dcterms:W3CDTF">2010-04-18T12:06:30Z</dcterms:created>
  <dcterms:modified xsi:type="dcterms:W3CDTF">2023-12-18T04:28:09Z</dcterms:modified>
</cp:coreProperties>
</file>