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340" r:id="rId3"/>
    <p:sldId id="344" r:id="rId4"/>
    <p:sldId id="346" r:id="rId5"/>
    <p:sldId id="341" r:id="rId6"/>
    <p:sldId id="345" r:id="rId7"/>
    <p:sldId id="342" r:id="rId8"/>
    <p:sldId id="300" r:id="rId9"/>
  </p:sldIdLst>
  <p:sldSz cx="9144000" cy="6858000" type="screen4x3"/>
  <p:notesSz cx="7045325" cy="9345613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0" autoAdjust="0"/>
    <p:restoredTop sz="94580" autoAdjust="0"/>
  </p:normalViewPr>
  <p:slideViewPr>
    <p:cSldViewPr>
      <p:cViewPr varScale="1">
        <p:scale>
          <a:sx n="78" d="100"/>
          <a:sy n="78" d="100"/>
        </p:scale>
        <p:origin x="1080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ID" sz="360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TEORI HUKUM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371600" y="2132856"/>
            <a:ext cx="6400800" cy="3505944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b="1" dirty="0">
                <a:solidFill>
                  <a:schemeClr val="tx1"/>
                </a:solidFill>
              </a:rPr>
              <a:t>KONTRAK PERKULIAHAN</a:t>
            </a:r>
          </a:p>
        </p:txBody>
      </p:sp>
    </p:spTree>
    <p:extLst>
      <p:ext uri="{BB962C8B-B14F-4D97-AF65-F5344CB8AC3E}">
        <p14:creationId xmlns:p14="http://schemas.microsoft.com/office/powerpoint/2010/main" val="1007966564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371600" y="692696"/>
            <a:ext cx="6400800" cy="5328592"/>
          </a:xfrm>
        </p:spPr>
        <p:txBody>
          <a:bodyPr>
            <a:normAutofit/>
          </a:bodyPr>
          <a:lstStyle/>
          <a:p>
            <a:pPr algn="l"/>
            <a:r>
              <a:rPr lang="en-US" sz="2400" b="1" dirty="0">
                <a:solidFill>
                  <a:schemeClr val="accent2"/>
                </a:solidFill>
              </a:rPr>
              <a:t>		</a:t>
            </a:r>
            <a:r>
              <a:rPr lang="en-US" sz="2400" b="1" dirty="0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TATA TERTIB DI DALAM KELAS</a:t>
            </a:r>
          </a:p>
          <a:p>
            <a:pPr algn="l"/>
            <a:endParaRPr lang="en-US" sz="2400" b="1" dirty="0">
              <a:solidFill>
                <a:schemeClr val="accent2"/>
              </a:solidFill>
            </a:endParaRPr>
          </a:p>
          <a:p>
            <a:pPr marL="457200" indent="-457200" algn="just">
              <a:buAutoNum type="arabicPeriod"/>
            </a:pPr>
            <a:r>
              <a:rPr lang="en-US" sz="1800" dirty="0" err="1">
                <a:solidFill>
                  <a:schemeClr val="tx1"/>
                </a:solidFill>
              </a:rPr>
              <a:t>Mahasiswa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tidak</a:t>
            </a:r>
            <a:r>
              <a:rPr lang="en-US" sz="1800" dirty="0">
                <a:solidFill>
                  <a:schemeClr val="tx1"/>
                </a:solidFill>
              </a:rPr>
              <a:t> di </a:t>
            </a:r>
            <a:r>
              <a:rPr lang="en-US" sz="1800" dirty="0" err="1">
                <a:solidFill>
                  <a:schemeClr val="tx1"/>
                </a:solidFill>
              </a:rPr>
              <a:t>perbolehkan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memakai</a:t>
            </a:r>
            <a:r>
              <a:rPr lang="en-US" sz="1800" dirty="0">
                <a:solidFill>
                  <a:schemeClr val="tx1"/>
                </a:solidFill>
              </a:rPr>
              <a:t> sandal /sandal </a:t>
            </a:r>
            <a:r>
              <a:rPr lang="en-US" sz="1800" dirty="0" err="1">
                <a:solidFill>
                  <a:schemeClr val="tx1"/>
                </a:solidFill>
              </a:rPr>
              <a:t>sepatu</a:t>
            </a:r>
            <a:r>
              <a:rPr lang="en-US" sz="1800" dirty="0">
                <a:solidFill>
                  <a:schemeClr val="tx1"/>
                </a:solidFill>
              </a:rPr>
              <a:t> di </a:t>
            </a:r>
            <a:r>
              <a:rPr lang="en-US" sz="1800" dirty="0" err="1">
                <a:solidFill>
                  <a:schemeClr val="tx1"/>
                </a:solidFill>
              </a:rPr>
              <a:t>ruang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kelas</a:t>
            </a:r>
            <a:r>
              <a:rPr lang="en-US" sz="1800" dirty="0">
                <a:solidFill>
                  <a:schemeClr val="tx1"/>
                </a:solidFill>
              </a:rPr>
              <a:t>, </a:t>
            </a:r>
            <a:r>
              <a:rPr lang="en-US" sz="1800" dirty="0" err="1">
                <a:solidFill>
                  <a:schemeClr val="tx1"/>
                </a:solidFill>
              </a:rPr>
              <a:t>apabila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melanggar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dosen</a:t>
            </a:r>
            <a:r>
              <a:rPr lang="en-US" sz="1800" dirty="0">
                <a:solidFill>
                  <a:schemeClr val="tx1"/>
                </a:solidFill>
              </a:rPr>
              <a:t> WAJIB </a:t>
            </a:r>
            <a:r>
              <a:rPr lang="en-US" sz="1800" dirty="0" err="1">
                <a:solidFill>
                  <a:schemeClr val="tx1"/>
                </a:solidFill>
              </a:rPr>
              <a:t>memberikan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teguran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dan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sanksi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dengan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mengeluarkan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mahasiswa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tsb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dari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kelas</a:t>
            </a:r>
            <a:endParaRPr lang="en-US" sz="1800" dirty="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sz="1800" dirty="0" err="1">
                <a:solidFill>
                  <a:schemeClr val="tx1"/>
                </a:solidFill>
              </a:rPr>
              <a:t>Mahasiswa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tidak</a:t>
            </a:r>
            <a:r>
              <a:rPr lang="en-US" sz="1800" dirty="0">
                <a:solidFill>
                  <a:schemeClr val="tx1"/>
                </a:solidFill>
              </a:rPr>
              <a:t> di </a:t>
            </a:r>
            <a:r>
              <a:rPr lang="en-US" sz="1800" dirty="0" err="1">
                <a:solidFill>
                  <a:schemeClr val="tx1"/>
                </a:solidFill>
              </a:rPr>
              <a:t>perbolehkan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merokok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dalam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kelas</a:t>
            </a:r>
            <a:endParaRPr lang="en-US" sz="1800" dirty="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sz="1800" dirty="0" err="1">
                <a:solidFill>
                  <a:schemeClr val="tx1"/>
                </a:solidFill>
              </a:rPr>
              <a:t>Berpakaian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rapi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dan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sopan</a:t>
            </a:r>
            <a:r>
              <a:rPr lang="en-US" sz="1800" dirty="0">
                <a:solidFill>
                  <a:schemeClr val="tx1"/>
                </a:solidFill>
              </a:rPr>
              <a:t> (</a:t>
            </a:r>
            <a:r>
              <a:rPr lang="en-US" sz="1800" dirty="0" err="1">
                <a:solidFill>
                  <a:schemeClr val="tx1"/>
                </a:solidFill>
              </a:rPr>
              <a:t>tidak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memakai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baju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kaos</a:t>
            </a:r>
            <a:r>
              <a:rPr lang="en-US" sz="1800" dirty="0">
                <a:solidFill>
                  <a:schemeClr val="tx1"/>
                </a:solidFill>
              </a:rPr>
              <a:t>) </a:t>
            </a:r>
          </a:p>
          <a:p>
            <a:pPr marL="457200" indent="-457200" algn="just">
              <a:buAutoNum type="arabicPeriod"/>
            </a:pPr>
            <a:r>
              <a:rPr lang="en-US" sz="1800" dirty="0" err="1">
                <a:solidFill>
                  <a:schemeClr val="tx1"/>
                </a:solidFill>
              </a:rPr>
              <a:t>Tidak</a:t>
            </a:r>
            <a:r>
              <a:rPr lang="en-US" sz="1800" dirty="0">
                <a:solidFill>
                  <a:schemeClr val="tx1"/>
                </a:solidFill>
              </a:rPr>
              <a:t> di </a:t>
            </a:r>
            <a:r>
              <a:rPr lang="en-US" sz="1800" dirty="0" err="1">
                <a:solidFill>
                  <a:schemeClr val="tx1"/>
                </a:solidFill>
              </a:rPr>
              <a:t>perbolehkan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membuat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keributan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dan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kegaduhan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atau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hal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lainnya</a:t>
            </a:r>
            <a:r>
              <a:rPr lang="en-US" sz="1800" dirty="0">
                <a:solidFill>
                  <a:schemeClr val="tx1"/>
                </a:solidFill>
              </a:rPr>
              <a:t> yang </a:t>
            </a:r>
            <a:r>
              <a:rPr lang="en-US" sz="1800" dirty="0" err="1">
                <a:solidFill>
                  <a:schemeClr val="tx1"/>
                </a:solidFill>
              </a:rPr>
              <a:t>dapat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mengganggu</a:t>
            </a:r>
            <a:r>
              <a:rPr lang="en-US" sz="1800" dirty="0">
                <a:solidFill>
                  <a:schemeClr val="tx1"/>
                </a:solidFill>
              </a:rPr>
              <a:t> proses </a:t>
            </a:r>
            <a:r>
              <a:rPr lang="en-US" sz="1800" dirty="0" err="1">
                <a:solidFill>
                  <a:schemeClr val="tx1"/>
                </a:solidFill>
              </a:rPr>
              <a:t>belajar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mengajar</a:t>
            </a:r>
            <a:r>
              <a:rPr lang="en-US" sz="1800" dirty="0">
                <a:solidFill>
                  <a:schemeClr val="tx1"/>
                </a:solidFill>
              </a:rPr>
              <a:t>, </a:t>
            </a:r>
            <a:r>
              <a:rPr lang="en-US" sz="1800" dirty="0" err="1">
                <a:solidFill>
                  <a:schemeClr val="tx1"/>
                </a:solidFill>
              </a:rPr>
              <a:t>apabila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melanggar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dosen</a:t>
            </a:r>
            <a:r>
              <a:rPr lang="en-US" sz="1800" dirty="0">
                <a:solidFill>
                  <a:schemeClr val="tx1"/>
                </a:solidFill>
              </a:rPr>
              <a:t> WAJIB </a:t>
            </a:r>
            <a:r>
              <a:rPr lang="en-US" sz="1800" dirty="0" err="1">
                <a:solidFill>
                  <a:schemeClr val="tx1"/>
                </a:solidFill>
              </a:rPr>
              <a:t>memberikan</a:t>
            </a:r>
            <a:r>
              <a:rPr lang="en-US" sz="1800" dirty="0">
                <a:solidFill>
                  <a:schemeClr val="tx1"/>
                </a:solidFill>
              </a:rPr>
              <a:t>  </a:t>
            </a:r>
            <a:r>
              <a:rPr lang="en-US" sz="1800" dirty="0" err="1">
                <a:solidFill>
                  <a:schemeClr val="tx1"/>
                </a:solidFill>
              </a:rPr>
              <a:t>teguran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dan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sanksi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dengan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mengeluarkan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mahasiswa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tsb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dari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kelas</a:t>
            </a:r>
            <a:endParaRPr lang="en-US" sz="1800" dirty="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endParaRPr lang="en-US" sz="1800" dirty="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endParaRPr lang="en-US" sz="1800" dirty="0">
              <a:solidFill>
                <a:schemeClr val="tx1"/>
              </a:solidFill>
            </a:endParaRPr>
          </a:p>
          <a:p>
            <a:pPr marL="457200" indent="-457200" algn="l">
              <a:buAutoNum type="arabicPeriod"/>
            </a:pPr>
            <a:endParaRPr lang="en-US" sz="2400" dirty="0">
              <a:solidFill>
                <a:schemeClr val="tx1"/>
              </a:solidFill>
            </a:endParaRPr>
          </a:p>
          <a:p>
            <a:pPr marL="457200" indent="-457200" algn="l">
              <a:buAutoNum type="arabicPeriod"/>
            </a:pP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3104886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371600" y="692696"/>
            <a:ext cx="6400800" cy="5472608"/>
          </a:xfrm>
        </p:spPr>
        <p:txBody>
          <a:bodyPr>
            <a:normAutofit fontScale="55000" lnSpcReduction="20000"/>
          </a:bodyPr>
          <a:lstStyle/>
          <a:p>
            <a:pPr algn="l"/>
            <a:r>
              <a:rPr lang="en-ID" sz="5900" b="1" dirty="0">
                <a:solidFill>
                  <a:schemeClr val="accent2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		TEKNIS PENILAIAN</a:t>
            </a:r>
          </a:p>
          <a:p>
            <a:pPr algn="l"/>
            <a:endParaRPr lang="en-ID" sz="12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sz="12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61950" indent="-361950" algn="l">
              <a:buAutoNum type="arabicPeriod"/>
            </a:pPr>
            <a:r>
              <a:rPr lang="en-US" sz="33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Hadir</a:t>
            </a:r>
            <a:r>
              <a:rPr lang="en-US" sz="33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3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tepat</a:t>
            </a:r>
            <a:r>
              <a:rPr lang="en-US" sz="33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3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waktu</a:t>
            </a:r>
            <a:endParaRPr lang="en-US" sz="33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61950" indent="-361950" algn="l">
              <a:buAutoNum type="arabicPeriod"/>
            </a:pPr>
            <a:r>
              <a:rPr lang="en-US" sz="33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berpakaian</a:t>
            </a:r>
            <a:r>
              <a:rPr lang="en-US" sz="33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3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</a:t>
            </a:r>
            <a:r>
              <a:rPr lang="en-US" sz="33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3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bersikap</a:t>
            </a:r>
            <a:r>
              <a:rPr lang="en-US" sz="33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3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sopan</a:t>
            </a:r>
            <a:endParaRPr lang="en-US" sz="33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61950" indent="-361950" algn="l">
              <a:buAutoNum type="arabicPeriod"/>
            </a:pPr>
            <a:r>
              <a:rPr lang="en-US" sz="33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Komponen</a:t>
            </a:r>
            <a:r>
              <a:rPr lang="en-US" sz="33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3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Penilaian</a:t>
            </a:r>
            <a:endParaRPr lang="en-US" sz="33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r>
              <a:rPr lang="en-US" sz="33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a. </a:t>
            </a:r>
            <a:r>
              <a:rPr lang="en-US" sz="33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Kehadiran</a:t>
            </a:r>
            <a:r>
              <a:rPr lang="en-US" sz="33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minimal (</a:t>
            </a:r>
            <a:r>
              <a:rPr lang="en-US" sz="33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bobot</a:t>
            </a:r>
            <a:r>
              <a:rPr lang="en-US" sz="33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3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nilai</a:t>
            </a:r>
            <a:r>
              <a:rPr lang="en-US" sz="33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20%)</a:t>
            </a:r>
          </a:p>
          <a:p>
            <a:pPr algn="l"/>
            <a:r>
              <a:rPr lang="en-US" sz="33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b. </a:t>
            </a:r>
            <a:r>
              <a:rPr lang="en-US" sz="33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Mengikuti</a:t>
            </a:r>
            <a:r>
              <a:rPr lang="en-US" sz="33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UTS (</a:t>
            </a:r>
            <a:r>
              <a:rPr lang="en-US" sz="33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bobot</a:t>
            </a:r>
            <a:r>
              <a:rPr lang="en-US" sz="33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3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nilai</a:t>
            </a:r>
            <a:r>
              <a:rPr lang="en-US" sz="33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20%)</a:t>
            </a:r>
          </a:p>
          <a:p>
            <a:pPr algn="l"/>
            <a:r>
              <a:rPr lang="en-US" sz="33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c. </a:t>
            </a:r>
            <a:r>
              <a:rPr lang="en-US" sz="33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Mengikuti</a:t>
            </a:r>
            <a:r>
              <a:rPr lang="en-US" sz="33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UAS (</a:t>
            </a:r>
            <a:r>
              <a:rPr lang="en-US" sz="33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bobot</a:t>
            </a:r>
            <a:r>
              <a:rPr lang="en-US" sz="33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3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nilai</a:t>
            </a:r>
            <a:r>
              <a:rPr lang="en-US" sz="33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20%)</a:t>
            </a:r>
          </a:p>
          <a:p>
            <a:pPr algn="l"/>
            <a:r>
              <a:rPr lang="en-US" sz="33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d. </a:t>
            </a:r>
            <a:r>
              <a:rPr lang="en-US" sz="33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Etika</a:t>
            </a:r>
            <a:r>
              <a:rPr lang="en-US" sz="33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en-US" sz="33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bobot</a:t>
            </a:r>
            <a:r>
              <a:rPr lang="en-US" sz="33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3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nilai</a:t>
            </a:r>
            <a:r>
              <a:rPr lang="en-US" sz="33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20%)</a:t>
            </a:r>
          </a:p>
          <a:p>
            <a:pPr marL="1162050" indent="-1162050" algn="l"/>
            <a:r>
              <a:rPr lang="en-US" sz="33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e. </a:t>
            </a:r>
            <a:r>
              <a:rPr lang="en-US" sz="33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Menunjukkan</a:t>
            </a:r>
            <a:r>
              <a:rPr lang="en-US" sz="33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3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aktivitas</a:t>
            </a:r>
            <a:r>
              <a:rPr lang="en-US" sz="33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3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</a:t>
            </a:r>
            <a:r>
              <a:rPr lang="en-US" sz="33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3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antusias</a:t>
            </a:r>
            <a:r>
              <a:rPr lang="en-US" sz="33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33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serta</a:t>
            </a:r>
            <a:r>
              <a:rPr lang="en-US" sz="33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3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mengerjakan</a:t>
            </a:r>
            <a:r>
              <a:rPr lang="en-US" sz="33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3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tugas</a:t>
            </a:r>
            <a:r>
              <a:rPr lang="en-US" sz="33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3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tepat</a:t>
            </a:r>
            <a:r>
              <a:rPr lang="en-US" sz="33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3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waktu</a:t>
            </a:r>
            <a:r>
              <a:rPr lang="en-US" sz="33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(</a:t>
            </a:r>
            <a:r>
              <a:rPr lang="en-US" sz="33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bobot</a:t>
            </a:r>
            <a:r>
              <a:rPr lang="en-US" sz="33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3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nilai</a:t>
            </a:r>
            <a:r>
              <a:rPr lang="en-US" sz="33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20%)</a:t>
            </a:r>
          </a:p>
          <a:p>
            <a:pPr marL="1162050" indent="-1162050" algn="l"/>
            <a:endParaRPr lang="en-US" sz="33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162050" indent="-1162050" algn="l"/>
            <a:r>
              <a:rPr lang="en-US" sz="33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NOTE </a:t>
            </a:r>
            <a:r>
              <a:rPr lang="en-US" sz="33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447675" indent="-447675" algn="l">
              <a:buAutoNum type="arabicPeriod"/>
            </a:pPr>
            <a:r>
              <a:rPr lang="en-US" sz="33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Semuan</a:t>
            </a:r>
            <a:r>
              <a:rPr lang="en-US" sz="33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3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komponen</a:t>
            </a:r>
            <a:r>
              <a:rPr lang="en-US" sz="33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3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merupakan</a:t>
            </a:r>
            <a:r>
              <a:rPr lang="en-US" sz="33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3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hal</a:t>
            </a:r>
            <a:r>
              <a:rPr lang="en-US" sz="33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yang </a:t>
            </a:r>
            <a:r>
              <a:rPr lang="en-US" sz="33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sangat</a:t>
            </a:r>
            <a:r>
              <a:rPr lang="en-US" sz="33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3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penting</a:t>
            </a:r>
            <a:r>
              <a:rPr lang="en-US" sz="33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3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dalam</a:t>
            </a:r>
            <a:r>
              <a:rPr lang="en-US" sz="33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3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evaluasi</a:t>
            </a:r>
            <a:r>
              <a:rPr lang="en-US" sz="33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3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hasil</a:t>
            </a:r>
            <a:r>
              <a:rPr lang="en-US" sz="33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3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pembelajaran</a:t>
            </a:r>
            <a:endParaRPr lang="en-US" sz="33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47675" indent="-447675" algn="l">
              <a:buAutoNum type="arabicPeriod"/>
            </a:pPr>
            <a:r>
              <a:rPr lang="en-US" sz="33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Bobot</a:t>
            </a:r>
            <a:r>
              <a:rPr lang="en-US" sz="33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3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penilaian</a:t>
            </a:r>
            <a:r>
              <a:rPr lang="en-US" sz="33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proses </a:t>
            </a:r>
            <a:r>
              <a:rPr lang="en-US" sz="33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lebih</a:t>
            </a:r>
            <a:r>
              <a:rPr lang="en-US" sz="33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3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besar</a:t>
            </a:r>
            <a:r>
              <a:rPr lang="en-US" sz="33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 </a:t>
            </a:r>
            <a:r>
              <a:rPr lang="en-US" sz="33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bandingkan</a:t>
            </a:r>
            <a:r>
              <a:rPr lang="en-US" sz="33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3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dengan</a:t>
            </a:r>
            <a:r>
              <a:rPr lang="en-US" sz="33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3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bobot</a:t>
            </a:r>
            <a:r>
              <a:rPr lang="en-US" sz="33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3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ujian</a:t>
            </a:r>
            <a:endParaRPr lang="en-US" sz="33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r>
              <a:rPr lang="en-US" sz="33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(proses 60% </a:t>
            </a:r>
            <a:r>
              <a:rPr lang="en-US" sz="33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</a:t>
            </a:r>
            <a:r>
              <a:rPr lang="en-US" sz="33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3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ujian</a:t>
            </a:r>
            <a:r>
              <a:rPr lang="en-US" sz="33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40 %)</a:t>
            </a:r>
          </a:p>
          <a:p>
            <a:pPr algn="l"/>
            <a:r>
              <a:rPr lang="en-US" sz="33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   </a:t>
            </a:r>
            <a:r>
              <a:rPr lang="en-US" sz="33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Nilai</a:t>
            </a:r>
            <a:r>
              <a:rPr lang="en-US" sz="33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3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etika</a:t>
            </a:r>
            <a:r>
              <a:rPr lang="en-US" sz="33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= </a:t>
            </a:r>
            <a:r>
              <a:rPr lang="en-US" sz="33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nilai</a:t>
            </a:r>
            <a:r>
              <a:rPr lang="en-US" sz="33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3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tugas</a:t>
            </a:r>
            <a:r>
              <a:rPr lang="en-US" sz="33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+</a:t>
            </a:r>
            <a:r>
              <a:rPr lang="en-US" sz="33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nilai</a:t>
            </a:r>
            <a:r>
              <a:rPr lang="en-US" sz="33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3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presensi</a:t>
            </a:r>
            <a:r>
              <a:rPr lang="en-US" sz="33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+ </a:t>
            </a:r>
            <a:r>
              <a:rPr lang="en-US" sz="33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tingkah</a:t>
            </a:r>
            <a:r>
              <a:rPr lang="en-US" sz="33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3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laku</a:t>
            </a:r>
            <a:endParaRPr lang="en-US" sz="33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9075532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371600" y="1124744"/>
            <a:ext cx="6400800" cy="4824536"/>
          </a:xfrm>
        </p:spPr>
        <p:txBody>
          <a:bodyPr>
            <a:normAutofit fontScale="47500" lnSpcReduction="20000"/>
          </a:bodyPr>
          <a:lstStyle/>
          <a:p>
            <a:pPr algn="r"/>
            <a:r>
              <a:rPr lang="en-US" sz="51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MODEL PERKULIAHAN</a:t>
            </a:r>
          </a:p>
          <a:p>
            <a:pPr algn="r"/>
            <a:endParaRPr lang="en-US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r"/>
            <a:endParaRPr lang="en-US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l"/>
            <a:r>
              <a:rPr lang="en-US" sz="42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Metode</a:t>
            </a:r>
            <a:r>
              <a:rPr lang="en-US" sz="4200" dirty="0">
                <a:solidFill>
                  <a:srgbClr val="002060"/>
                </a:solidFill>
              </a:rPr>
              <a:t>: </a:t>
            </a:r>
            <a:r>
              <a:rPr lang="en-US" sz="4200" dirty="0" err="1">
                <a:solidFill>
                  <a:srgbClr val="002060"/>
                </a:solidFill>
              </a:rPr>
              <a:t>mimbar</a:t>
            </a:r>
            <a:r>
              <a:rPr lang="en-US" sz="4200" dirty="0">
                <a:solidFill>
                  <a:srgbClr val="002060"/>
                </a:solidFill>
              </a:rPr>
              <a:t> (</a:t>
            </a:r>
            <a:r>
              <a:rPr lang="en-US" sz="4200" dirty="0" err="1">
                <a:solidFill>
                  <a:srgbClr val="002060"/>
                </a:solidFill>
              </a:rPr>
              <a:t>ceramah</a:t>
            </a:r>
            <a:r>
              <a:rPr lang="en-US" sz="4200" dirty="0">
                <a:solidFill>
                  <a:srgbClr val="002060"/>
                </a:solidFill>
              </a:rPr>
              <a:t>), </a:t>
            </a:r>
            <a:r>
              <a:rPr lang="en-US" sz="4200" dirty="0" err="1">
                <a:solidFill>
                  <a:srgbClr val="002060"/>
                </a:solidFill>
              </a:rPr>
              <a:t>diskusi</a:t>
            </a:r>
            <a:r>
              <a:rPr lang="en-US" sz="4200" dirty="0">
                <a:solidFill>
                  <a:srgbClr val="002060"/>
                </a:solidFill>
              </a:rPr>
              <a:t>, </a:t>
            </a:r>
            <a:r>
              <a:rPr lang="en-US" sz="4200" dirty="0" err="1">
                <a:solidFill>
                  <a:srgbClr val="002060"/>
                </a:solidFill>
              </a:rPr>
              <a:t>tugas</a:t>
            </a:r>
            <a:r>
              <a:rPr lang="en-US" sz="4200" dirty="0">
                <a:solidFill>
                  <a:srgbClr val="002060"/>
                </a:solidFill>
              </a:rPr>
              <a:t> (</a:t>
            </a:r>
            <a:r>
              <a:rPr lang="en-US" sz="4200" dirty="0" err="1">
                <a:solidFill>
                  <a:srgbClr val="002060"/>
                </a:solidFill>
              </a:rPr>
              <a:t>kontekstual</a:t>
            </a:r>
            <a:r>
              <a:rPr lang="en-US" sz="4200" dirty="0">
                <a:solidFill>
                  <a:srgbClr val="002060"/>
                </a:solidFill>
              </a:rPr>
              <a:t>)</a:t>
            </a:r>
          </a:p>
          <a:p>
            <a:pPr algn="l"/>
            <a:r>
              <a:rPr lang="en-US" sz="4200" dirty="0" err="1">
                <a:solidFill>
                  <a:srgbClr val="002060"/>
                </a:solidFill>
              </a:rPr>
              <a:t>Ketentuan</a:t>
            </a:r>
            <a:r>
              <a:rPr lang="en-US" sz="4200" dirty="0">
                <a:solidFill>
                  <a:srgbClr val="002060"/>
                </a:solidFill>
              </a:rPr>
              <a:t>:</a:t>
            </a:r>
          </a:p>
          <a:p>
            <a:pPr algn="l"/>
            <a:endParaRPr lang="en-US" sz="4200" dirty="0">
              <a:solidFill>
                <a:srgbClr val="002060"/>
              </a:solidFill>
            </a:endParaRPr>
          </a:p>
          <a:p>
            <a:pPr marL="542925" indent="-542925" algn="l">
              <a:buAutoNum type="arabicPeriod"/>
            </a:pPr>
            <a:r>
              <a:rPr lang="en-US" sz="4200" dirty="0" err="1">
                <a:solidFill>
                  <a:srgbClr val="002060"/>
                </a:solidFill>
              </a:rPr>
              <a:t>Materi</a:t>
            </a:r>
            <a:r>
              <a:rPr lang="en-US" sz="4200" dirty="0">
                <a:solidFill>
                  <a:srgbClr val="002060"/>
                </a:solidFill>
              </a:rPr>
              <a:t> yang </a:t>
            </a:r>
            <a:r>
              <a:rPr lang="en-US" sz="4200" dirty="0" err="1">
                <a:solidFill>
                  <a:srgbClr val="002060"/>
                </a:solidFill>
              </a:rPr>
              <a:t>akan</a:t>
            </a:r>
            <a:r>
              <a:rPr lang="en-US" sz="4200" dirty="0">
                <a:solidFill>
                  <a:srgbClr val="002060"/>
                </a:solidFill>
              </a:rPr>
              <a:t> </a:t>
            </a:r>
            <a:r>
              <a:rPr lang="en-US" sz="4200" dirty="0" err="1">
                <a:solidFill>
                  <a:srgbClr val="002060"/>
                </a:solidFill>
              </a:rPr>
              <a:t>dibahas</a:t>
            </a:r>
            <a:r>
              <a:rPr lang="en-US" sz="4200" dirty="0">
                <a:solidFill>
                  <a:srgbClr val="002060"/>
                </a:solidFill>
              </a:rPr>
              <a:t> </a:t>
            </a:r>
            <a:r>
              <a:rPr lang="en-US" sz="4200" dirty="0" err="1">
                <a:solidFill>
                  <a:srgbClr val="002060"/>
                </a:solidFill>
              </a:rPr>
              <a:t>harus</a:t>
            </a:r>
            <a:r>
              <a:rPr lang="en-US" sz="4200" dirty="0">
                <a:solidFill>
                  <a:srgbClr val="002060"/>
                </a:solidFill>
              </a:rPr>
              <a:t> </a:t>
            </a:r>
            <a:r>
              <a:rPr lang="en-US" sz="4200" dirty="0" err="1">
                <a:solidFill>
                  <a:srgbClr val="002060"/>
                </a:solidFill>
              </a:rPr>
              <a:t>sudah</a:t>
            </a:r>
            <a:r>
              <a:rPr lang="en-US" sz="4200" dirty="0">
                <a:solidFill>
                  <a:srgbClr val="002060"/>
                </a:solidFill>
              </a:rPr>
              <a:t> </a:t>
            </a:r>
            <a:r>
              <a:rPr lang="en-US" sz="4200" dirty="0" err="1">
                <a:solidFill>
                  <a:srgbClr val="002060"/>
                </a:solidFill>
              </a:rPr>
              <a:t>dibaca</a:t>
            </a:r>
            <a:r>
              <a:rPr lang="en-US" sz="4200" dirty="0">
                <a:solidFill>
                  <a:srgbClr val="002060"/>
                </a:solidFill>
              </a:rPr>
              <a:t> </a:t>
            </a:r>
            <a:r>
              <a:rPr lang="en-US" sz="4200" dirty="0" err="1">
                <a:solidFill>
                  <a:srgbClr val="002060"/>
                </a:solidFill>
              </a:rPr>
              <a:t>oleh</a:t>
            </a:r>
            <a:r>
              <a:rPr lang="en-US" sz="4200" dirty="0">
                <a:solidFill>
                  <a:srgbClr val="002060"/>
                </a:solidFill>
              </a:rPr>
              <a:t> </a:t>
            </a:r>
            <a:r>
              <a:rPr lang="en-US" sz="4200" dirty="0" err="1">
                <a:solidFill>
                  <a:srgbClr val="002060"/>
                </a:solidFill>
              </a:rPr>
              <a:t>mahasiswa</a:t>
            </a:r>
            <a:r>
              <a:rPr lang="en-US" sz="4200" dirty="0">
                <a:solidFill>
                  <a:srgbClr val="002060"/>
                </a:solidFill>
              </a:rPr>
              <a:t> </a:t>
            </a:r>
            <a:r>
              <a:rPr lang="en-US" sz="4200" dirty="0" err="1">
                <a:solidFill>
                  <a:srgbClr val="002060"/>
                </a:solidFill>
              </a:rPr>
              <a:t>sebelum</a:t>
            </a:r>
            <a:r>
              <a:rPr lang="en-US" sz="4200" dirty="0">
                <a:solidFill>
                  <a:srgbClr val="002060"/>
                </a:solidFill>
              </a:rPr>
              <a:t> </a:t>
            </a:r>
            <a:r>
              <a:rPr lang="en-US" sz="4200" dirty="0" err="1">
                <a:solidFill>
                  <a:srgbClr val="002060"/>
                </a:solidFill>
              </a:rPr>
              <a:t>perkuliahan</a:t>
            </a:r>
            <a:r>
              <a:rPr lang="en-US" sz="4200" dirty="0">
                <a:solidFill>
                  <a:srgbClr val="002060"/>
                </a:solidFill>
              </a:rPr>
              <a:t> </a:t>
            </a:r>
            <a:r>
              <a:rPr lang="en-US" sz="4200" dirty="0" err="1">
                <a:solidFill>
                  <a:srgbClr val="002060"/>
                </a:solidFill>
              </a:rPr>
              <a:t>dilaksanakan</a:t>
            </a:r>
            <a:r>
              <a:rPr lang="en-US" sz="4200" dirty="0">
                <a:solidFill>
                  <a:srgbClr val="002060"/>
                </a:solidFill>
              </a:rPr>
              <a:t>. </a:t>
            </a:r>
            <a:r>
              <a:rPr lang="en-US" sz="4200" dirty="0" err="1">
                <a:solidFill>
                  <a:srgbClr val="002060"/>
                </a:solidFill>
              </a:rPr>
              <a:t>Panduan</a:t>
            </a:r>
            <a:r>
              <a:rPr lang="en-US" sz="4200" dirty="0">
                <a:solidFill>
                  <a:srgbClr val="002060"/>
                </a:solidFill>
              </a:rPr>
              <a:t>  (PPT) </a:t>
            </a:r>
            <a:r>
              <a:rPr lang="en-US" sz="4200" dirty="0" err="1">
                <a:solidFill>
                  <a:srgbClr val="002060"/>
                </a:solidFill>
              </a:rPr>
              <a:t>materi</a:t>
            </a:r>
            <a:r>
              <a:rPr lang="en-US" sz="4200" dirty="0">
                <a:solidFill>
                  <a:srgbClr val="002060"/>
                </a:solidFill>
              </a:rPr>
              <a:t> WAJIB di </a:t>
            </a:r>
            <a:r>
              <a:rPr lang="en-US" sz="4200" dirty="0" err="1">
                <a:solidFill>
                  <a:srgbClr val="002060"/>
                </a:solidFill>
              </a:rPr>
              <a:t>downlod</a:t>
            </a:r>
            <a:r>
              <a:rPr lang="en-US" sz="4200" dirty="0">
                <a:solidFill>
                  <a:srgbClr val="002060"/>
                </a:solidFill>
              </a:rPr>
              <a:t> di LMS</a:t>
            </a:r>
          </a:p>
          <a:p>
            <a:pPr marL="514350" indent="-514350" algn="l">
              <a:buAutoNum type="arabicPeriod" startAt="2"/>
            </a:pPr>
            <a:r>
              <a:rPr lang="en-US" sz="4200" dirty="0" err="1">
                <a:solidFill>
                  <a:srgbClr val="002060"/>
                </a:solidFill>
              </a:rPr>
              <a:t>Mahasiswa</a:t>
            </a:r>
            <a:r>
              <a:rPr lang="en-US" sz="4200" dirty="0">
                <a:solidFill>
                  <a:srgbClr val="002060"/>
                </a:solidFill>
              </a:rPr>
              <a:t> </a:t>
            </a:r>
            <a:r>
              <a:rPr lang="en-US" sz="4200" dirty="0" err="1">
                <a:solidFill>
                  <a:srgbClr val="002060"/>
                </a:solidFill>
              </a:rPr>
              <a:t>mengembangkan</a:t>
            </a:r>
            <a:r>
              <a:rPr lang="en-US" sz="4200" dirty="0">
                <a:solidFill>
                  <a:srgbClr val="002060"/>
                </a:solidFill>
              </a:rPr>
              <a:t> </a:t>
            </a:r>
            <a:r>
              <a:rPr lang="en-US" sz="4200" dirty="0" err="1">
                <a:solidFill>
                  <a:srgbClr val="002060"/>
                </a:solidFill>
              </a:rPr>
              <a:t>bahan</a:t>
            </a:r>
            <a:r>
              <a:rPr lang="en-US" sz="4200" dirty="0">
                <a:solidFill>
                  <a:srgbClr val="002060"/>
                </a:solidFill>
              </a:rPr>
              <a:t> </a:t>
            </a:r>
            <a:r>
              <a:rPr lang="en-US" sz="4200" dirty="0" err="1">
                <a:solidFill>
                  <a:srgbClr val="002060"/>
                </a:solidFill>
              </a:rPr>
              <a:t>kuliah</a:t>
            </a:r>
            <a:r>
              <a:rPr lang="en-US" sz="4200" dirty="0">
                <a:solidFill>
                  <a:srgbClr val="002060"/>
                </a:solidFill>
              </a:rPr>
              <a:t> </a:t>
            </a:r>
            <a:r>
              <a:rPr lang="en-US" sz="4200" dirty="0" err="1">
                <a:solidFill>
                  <a:srgbClr val="002060"/>
                </a:solidFill>
              </a:rPr>
              <a:t>scr</a:t>
            </a:r>
            <a:r>
              <a:rPr lang="en-US" sz="4200" dirty="0">
                <a:solidFill>
                  <a:srgbClr val="002060"/>
                </a:solidFill>
              </a:rPr>
              <a:t> </a:t>
            </a:r>
            <a:r>
              <a:rPr lang="en-US" sz="4200" dirty="0" err="1">
                <a:solidFill>
                  <a:srgbClr val="002060"/>
                </a:solidFill>
              </a:rPr>
              <a:t>mandiri</a:t>
            </a:r>
            <a:r>
              <a:rPr lang="en-US" sz="4200" dirty="0">
                <a:solidFill>
                  <a:srgbClr val="002060"/>
                </a:solidFill>
              </a:rPr>
              <a:t>.</a:t>
            </a:r>
          </a:p>
          <a:p>
            <a:pPr marL="514350" indent="-514350" algn="l">
              <a:buAutoNum type="arabicPeriod" startAt="3"/>
            </a:pPr>
            <a:r>
              <a:rPr lang="en-US" sz="4200" dirty="0" err="1">
                <a:solidFill>
                  <a:srgbClr val="002060"/>
                </a:solidFill>
              </a:rPr>
              <a:t>Selama</a:t>
            </a:r>
            <a:r>
              <a:rPr lang="en-US" sz="4200" dirty="0">
                <a:solidFill>
                  <a:srgbClr val="002060"/>
                </a:solidFill>
              </a:rPr>
              <a:t> </a:t>
            </a:r>
            <a:r>
              <a:rPr lang="en-US" sz="4200" dirty="0" err="1">
                <a:solidFill>
                  <a:srgbClr val="002060"/>
                </a:solidFill>
              </a:rPr>
              <a:t>pelaksanaan</a:t>
            </a:r>
            <a:r>
              <a:rPr lang="en-US" sz="4200" dirty="0">
                <a:solidFill>
                  <a:srgbClr val="002060"/>
                </a:solidFill>
              </a:rPr>
              <a:t> </a:t>
            </a:r>
            <a:r>
              <a:rPr lang="en-US" sz="4200" dirty="0" err="1">
                <a:solidFill>
                  <a:srgbClr val="002060"/>
                </a:solidFill>
              </a:rPr>
              <a:t>perkuliahan</a:t>
            </a:r>
            <a:r>
              <a:rPr lang="en-US" sz="4200" dirty="0">
                <a:solidFill>
                  <a:srgbClr val="002060"/>
                </a:solidFill>
              </a:rPr>
              <a:t> </a:t>
            </a:r>
            <a:r>
              <a:rPr lang="en-US" sz="4200" dirty="0" err="1">
                <a:solidFill>
                  <a:srgbClr val="002060"/>
                </a:solidFill>
              </a:rPr>
              <a:t>mahasiswa</a:t>
            </a:r>
            <a:r>
              <a:rPr lang="en-US" sz="4200" dirty="0">
                <a:solidFill>
                  <a:srgbClr val="002060"/>
                </a:solidFill>
              </a:rPr>
              <a:t> </a:t>
            </a:r>
            <a:r>
              <a:rPr lang="en-US" sz="4200" dirty="0" err="1">
                <a:solidFill>
                  <a:srgbClr val="002060"/>
                </a:solidFill>
              </a:rPr>
              <a:t>bebas</a:t>
            </a:r>
            <a:r>
              <a:rPr lang="en-US" sz="4200" dirty="0">
                <a:solidFill>
                  <a:srgbClr val="002060"/>
                </a:solidFill>
              </a:rPr>
              <a:t> </a:t>
            </a:r>
            <a:r>
              <a:rPr lang="en-US" sz="4200" dirty="0" err="1">
                <a:solidFill>
                  <a:srgbClr val="002060"/>
                </a:solidFill>
              </a:rPr>
              <a:t>mengajukan</a:t>
            </a:r>
            <a:r>
              <a:rPr lang="en-US" sz="4200" dirty="0">
                <a:solidFill>
                  <a:srgbClr val="002060"/>
                </a:solidFill>
              </a:rPr>
              <a:t> </a:t>
            </a:r>
            <a:r>
              <a:rPr lang="en-US" sz="4200" dirty="0" err="1">
                <a:solidFill>
                  <a:srgbClr val="002060"/>
                </a:solidFill>
              </a:rPr>
              <a:t>pertanyaan</a:t>
            </a:r>
            <a:r>
              <a:rPr lang="en-US" sz="4200" dirty="0">
                <a:solidFill>
                  <a:srgbClr val="002060"/>
                </a:solidFill>
              </a:rPr>
              <a:t> </a:t>
            </a:r>
            <a:r>
              <a:rPr lang="en-US" sz="4200" dirty="0" err="1">
                <a:solidFill>
                  <a:srgbClr val="002060"/>
                </a:solidFill>
              </a:rPr>
              <a:t>dan</a:t>
            </a:r>
            <a:r>
              <a:rPr lang="en-US" sz="4200" dirty="0">
                <a:solidFill>
                  <a:srgbClr val="002060"/>
                </a:solidFill>
              </a:rPr>
              <a:t> </a:t>
            </a:r>
            <a:r>
              <a:rPr lang="en-US" sz="4200" dirty="0" err="1">
                <a:solidFill>
                  <a:srgbClr val="002060"/>
                </a:solidFill>
              </a:rPr>
              <a:t>mengusulkan</a:t>
            </a:r>
            <a:r>
              <a:rPr lang="en-US" sz="4200" dirty="0">
                <a:solidFill>
                  <a:srgbClr val="002060"/>
                </a:solidFill>
              </a:rPr>
              <a:t> </a:t>
            </a:r>
            <a:r>
              <a:rPr lang="en-US" sz="4200" dirty="0" err="1">
                <a:solidFill>
                  <a:srgbClr val="002060"/>
                </a:solidFill>
              </a:rPr>
              <a:t>bahan</a:t>
            </a:r>
            <a:r>
              <a:rPr lang="en-US" sz="4200" dirty="0">
                <a:solidFill>
                  <a:srgbClr val="002060"/>
                </a:solidFill>
              </a:rPr>
              <a:t> </a:t>
            </a:r>
            <a:r>
              <a:rPr lang="en-US" sz="4200" dirty="0" err="1">
                <a:solidFill>
                  <a:srgbClr val="002060"/>
                </a:solidFill>
              </a:rPr>
              <a:t>bahasan</a:t>
            </a:r>
            <a:endParaRPr lang="en-US" sz="4200" dirty="0">
              <a:solidFill>
                <a:srgbClr val="002060"/>
              </a:solidFill>
            </a:endParaRPr>
          </a:p>
          <a:p>
            <a:pPr marL="447675" indent="-447675" algn="l"/>
            <a:r>
              <a:rPr lang="en-US" sz="4200" dirty="0">
                <a:solidFill>
                  <a:srgbClr val="002060"/>
                </a:solidFill>
              </a:rPr>
              <a:t>4.     Di </a:t>
            </a:r>
            <a:r>
              <a:rPr lang="en-US" sz="4200" dirty="0" err="1">
                <a:solidFill>
                  <a:srgbClr val="002060"/>
                </a:solidFill>
              </a:rPr>
              <a:t>awal</a:t>
            </a:r>
            <a:r>
              <a:rPr lang="en-US" sz="4200" dirty="0">
                <a:solidFill>
                  <a:srgbClr val="002060"/>
                </a:solidFill>
              </a:rPr>
              <a:t> </a:t>
            </a:r>
            <a:r>
              <a:rPr lang="en-US" sz="4200" dirty="0" err="1">
                <a:solidFill>
                  <a:srgbClr val="002060"/>
                </a:solidFill>
              </a:rPr>
              <a:t>perkuliahan</a:t>
            </a:r>
            <a:r>
              <a:rPr lang="en-US" sz="4200" dirty="0">
                <a:solidFill>
                  <a:srgbClr val="002060"/>
                </a:solidFill>
              </a:rPr>
              <a:t> </a:t>
            </a:r>
            <a:r>
              <a:rPr lang="en-US" sz="4200" dirty="0" err="1">
                <a:solidFill>
                  <a:srgbClr val="002060"/>
                </a:solidFill>
              </a:rPr>
              <a:t>mahasiswa</a:t>
            </a:r>
            <a:r>
              <a:rPr lang="en-US" sz="4200" dirty="0">
                <a:solidFill>
                  <a:srgbClr val="002060"/>
                </a:solidFill>
              </a:rPr>
              <a:t> </a:t>
            </a:r>
            <a:r>
              <a:rPr lang="en-US" sz="4200" dirty="0" err="1">
                <a:solidFill>
                  <a:srgbClr val="002060"/>
                </a:solidFill>
              </a:rPr>
              <a:t>membentuk</a:t>
            </a:r>
            <a:r>
              <a:rPr lang="en-US" sz="4200" dirty="0">
                <a:solidFill>
                  <a:srgbClr val="002060"/>
                </a:solidFill>
              </a:rPr>
              <a:t> </a:t>
            </a:r>
            <a:r>
              <a:rPr lang="en-US" sz="4200" dirty="0" err="1">
                <a:solidFill>
                  <a:srgbClr val="002060"/>
                </a:solidFill>
              </a:rPr>
              <a:t>kelompok</a:t>
            </a:r>
            <a:r>
              <a:rPr lang="en-US" sz="4200" dirty="0">
                <a:solidFill>
                  <a:srgbClr val="002060"/>
                </a:solidFill>
              </a:rPr>
              <a:t> yang </a:t>
            </a:r>
            <a:r>
              <a:rPr lang="en-US" sz="4200" dirty="0" err="1">
                <a:solidFill>
                  <a:srgbClr val="002060"/>
                </a:solidFill>
              </a:rPr>
              <a:t>bersifat</a:t>
            </a:r>
            <a:r>
              <a:rPr lang="en-US" sz="4200" dirty="0">
                <a:solidFill>
                  <a:srgbClr val="002060"/>
                </a:solidFill>
              </a:rPr>
              <a:t>  </a:t>
            </a:r>
            <a:r>
              <a:rPr lang="en-US" sz="4200" dirty="0" err="1">
                <a:solidFill>
                  <a:srgbClr val="002060"/>
                </a:solidFill>
              </a:rPr>
              <a:t>permanen</a:t>
            </a:r>
            <a:endParaRPr lang="en-US" sz="4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5998300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371600" y="1052736"/>
            <a:ext cx="6400800" cy="5112568"/>
          </a:xfrm>
        </p:spPr>
        <p:txBody>
          <a:bodyPr/>
          <a:lstStyle/>
          <a:p>
            <a:pPr algn="l"/>
            <a:r>
              <a:rPr lang="en-US" b="1" dirty="0">
                <a:solidFill>
                  <a:schemeClr val="accent2"/>
                </a:solidFill>
              </a:rPr>
              <a:t>	</a:t>
            </a:r>
            <a:r>
              <a:rPr lang="en-US" b="1" dirty="0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MEKANISME PEMBELAJARAN</a:t>
            </a: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r>
              <a:rPr lang="en-US" sz="2000" dirty="0">
                <a:solidFill>
                  <a:schemeClr val="tx1"/>
                </a:solidFill>
              </a:rPr>
              <a:t>Proses </a:t>
            </a:r>
            <a:r>
              <a:rPr lang="en-US" sz="2000" dirty="0" err="1">
                <a:solidFill>
                  <a:schemeClr val="tx1"/>
                </a:solidFill>
              </a:rPr>
              <a:t>belajar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mengajar</a:t>
            </a:r>
            <a:r>
              <a:rPr lang="en-US" sz="2000" dirty="0">
                <a:solidFill>
                  <a:schemeClr val="tx1"/>
                </a:solidFill>
              </a:rPr>
              <a:t> di </a:t>
            </a:r>
            <a:r>
              <a:rPr lang="en-US" sz="2000" dirty="0" err="1">
                <a:solidFill>
                  <a:schemeClr val="tx1"/>
                </a:solidFill>
              </a:rPr>
              <a:t>lakukan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melalui</a:t>
            </a:r>
            <a:r>
              <a:rPr lang="en-US" sz="2000" dirty="0">
                <a:solidFill>
                  <a:schemeClr val="tx1"/>
                </a:solidFill>
              </a:rPr>
              <a:t> LMS </a:t>
            </a:r>
            <a:r>
              <a:rPr lang="en-US" sz="2000" dirty="0" err="1">
                <a:solidFill>
                  <a:schemeClr val="tx1"/>
                </a:solidFill>
              </a:rPr>
              <a:t>darmajaya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Siakad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dengan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ketentuan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sbb</a:t>
            </a:r>
            <a:r>
              <a:rPr lang="en-US" sz="2000" dirty="0">
                <a:solidFill>
                  <a:schemeClr val="tx1"/>
                </a:solidFill>
              </a:rPr>
              <a:t> :</a:t>
            </a:r>
          </a:p>
          <a:p>
            <a:pPr marL="457200" indent="-457200" algn="l">
              <a:buAutoNum type="arabicPeriod"/>
            </a:pPr>
            <a:r>
              <a:rPr lang="en-US" sz="2000" dirty="0" err="1">
                <a:solidFill>
                  <a:schemeClr val="tx1"/>
                </a:solidFill>
              </a:rPr>
              <a:t>Materi</a:t>
            </a:r>
            <a:r>
              <a:rPr lang="en-US" sz="2000" dirty="0">
                <a:solidFill>
                  <a:schemeClr val="tx1"/>
                </a:solidFill>
              </a:rPr>
              <a:t> ajar </a:t>
            </a:r>
            <a:r>
              <a:rPr lang="en-US" sz="2000" dirty="0" err="1">
                <a:solidFill>
                  <a:schemeClr val="tx1"/>
                </a:solidFill>
              </a:rPr>
              <a:t>akan</a:t>
            </a:r>
            <a:r>
              <a:rPr lang="en-US" sz="2000" dirty="0">
                <a:solidFill>
                  <a:schemeClr val="tx1"/>
                </a:solidFill>
              </a:rPr>
              <a:t> di upload </a:t>
            </a:r>
            <a:r>
              <a:rPr lang="en-US" sz="2000" dirty="0" err="1">
                <a:solidFill>
                  <a:schemeClr val="tx1"/>
                </a:solidFill>
              </a:rPr>
              <a:t>dosen</a:t>
            </a:r>
            <a:r>
              <a:rPr lang="en-US" sz="2000" dirty="0">
                <a:solidFill>
                  <a:schemeClr val="tx1"/>
                </a:solidFill>
              </a:rPr>
              <a:t> di LMS </a:t>
            </a:r>
            <a:r>
              <a:rPr lang="en-US" sz="2000" dirty="0" err="1">
                <a:solidFill>
                  <a:schemeClr val="tx1"/>
                </a:solidFill>
              </a:rPr>
              <a:t>darmajaya</a:t>
            </a:r>
            <a:endParaRPr lang="en-US" sz="2000" dirty="0">
              <a:solidFill>
                <a:schemeClr val="tx1"/>
              </a:solidFill>
            </a:endParaRPr>
          </a:p>
          <a:p>
            <a:pPr marL="457200" indent="-457200" algn="l">
              <a:buAutoNum type="arabicPeriod"/>
            </a:pPr>
            <a:r>
              <a:rPr lang="en-US" sz="2000" dirty="0" err="1">
                <a:solidFill>
                  <a:schemeClr val="tx1"/>
                </a:solidFill>
              </a:rPr>
              <a:t>Tugas</a:t>
            </a:r>
            <a:r>
              <a:rPr lang="en-US" sz="2000" dirty="0">
                <a:solidFill>
                  <a:schemeClr val="tx1"/>
                </a:solidFill>
              </a:rPr>
              <a:t> di </a:t>
            </a:r>
            <a:r>
              <a:rPr lang="en-US" sz="2000" dirty="0" err="1">
                <a:solidFill>
                  <a:schemeClr val="tx1"/>
                </a:solidFill>
              </a:rPr>
              <a:t>lakukan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melalui</a:t>
            </a:r>
            <a:r>
              <a:rPr lang="en-US" sz="2000" dirty="0">
                <a:solidFill>
                  <a:schemeClr val="tx1"/>
                </a:solidFill>
              </a:rPr>
              <a:t> LMS </a:t>
            </a:r>
            <a:r>
              <a:rPr lang="en-US" sz="2000" dirty="0" err="1">
                <a:solidFill>
                  <a:schemeClr val="tx1"/>
                </a:solidFill>
              </a:rPr>
              <a:t>darmajaya</a:t>
            </a:r>
            <a:endParaRPr lang="en-US" sz="2000" dirty="0">
              <a:solidFill>
                <a:schemeClr val="tx1"/>
              </a:solidFill>
            </a:endParaRPr>
          </a:p>
          <a:p>
            <a:pPr marL="457200" indent="-457200" algn="l">
              <a:buAutoNum type="arabicPeriod"/>
            </a:pPr>
            <a:r>
              <a:rPr lang="en-US" sz="2000" dirty="0" err="1">
                <a:solidFill>
                  <a:schemeClr val="tx1"/>
                </a:solidFill>
              </a:rPr>
              <a:t>Mahasiswa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mengisi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absensi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melalui</a:t>
            </a:r>
            <a:r>
              <a:rPr lang="en-US" sz="2000" dirty="0">
                <a:solidFill>
                  <a:schemeClr val="tx1"/>
                </a:solidFill>
              </a:rPr>
              <a:t> LMS </a:t>
            </a:r>
            <a:r>
              <a:rPr lang="en-US" sz="2000" dirty="0" err="1">
                <a:solidFill>
                  <a:schemeClr val="tx1"/>
                </a:solidFill>
              </a:rPr>
              <a:t>darmajaya</a:t>
            </a:r>
            <a:endParaRPr lang="en-US" sz="2000" dirty="0">
              <a:solidFill>
                <a:schemeClr val="tx1"/>
              </a:solidFill>
            </a:endParaRPr>
          </a:p>
          <a:p>
            <a:pPr marL="457200" indent="-457200" algn="l">
              <a:buAutoNum type="arabicPeriod"/>
            </a:pPr>
            <a:r>
              <a:rPr lang="en-US" sz="2000" dirty="0" err="1">
                <a:solidFill>
                  <a:schemeClr val="tx1"/>
                </a:solidFill>
              </a:rPr>
              <a:t>Dosen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mengisi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absensi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secara</a:t>
            </a:r>
            <a:r>
              <a:rPr lang="en-US" sz="2000" dirty="0">
                <a:solidFill>
                  <a:schemeClr val="tx1"/>
                </a:solidFill>
              </a:rPr>
              <a:t> manual </a:t>
            </a:r>
            <a:r>
              <a:rPr lang="en-US" sz="2000" dirty="0" err="1">
                <a:solidFill>
                  <a:schemeClr val="tx1"/>
                </a:solidFill>
              </a:rPr>
              <a:t>melalui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Siakad</a:t>
            </a:r>
            <a:endParaRPr lang="en-US" sz="2000" dirty="0">
              <a:solidFill>
                <a:schemeClr val="tx1"/>
              </a:solidFill>
            </a:endParaRPr>
          </a:p>
          <a:p>
            <a:pPr marL="457200" indent="-457200" algn="l">
              <a:buAutoNum type="arabicPeriod"/>
            </a:pPr>
            <a:r>
              <a:rPr lang="en-US" sz="2000" dirty="0" err="1">
                <a:solidFill>
                  <a:schemeClr val="tx1"/>
                </a:solidFill>
              </a:rPr>
              <a:t>Entri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nilai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mahasiswa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melalui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Siakad</a:t>
            </a:r>
            <a:endParaRPr lang="en-US" sz="2000" dirty="0">
              <a:solidFill>
                <a:schemeClr val="tx1"/>
              </a:solidFill>
            </a:endParaRPr>
          </a:p>
          <a:p>
            <a:pPr marL="457200" indent="-457200" algn="l">
              <a:buAutoNum type="arabicPeriod"/>
            </a:pPr>
            <a:r>
              <a:rPr lang="en-US" sz="2000" dirty="0" err="1">
                <a:solidFill>
                  <a:schemeClr val="tx1"/>
                </a:solidFill>
              </a:rPr>
              <a:t>Operasional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perkuliahan</a:t>
            </a:r>
            <a:r>
              <a:rPr lang="en-US" sz="2000" dirty="0">
                <a:solidFill>
                  <a:schemeClr val="tx1"/>
                </a:solidFill>
              </a:rPr>
              <a:t> semester </a:t>
            </a:r>
            <a:r>
              <a:rPr lang="en-US" sz="2000" dirty="0" err="1">
                <a:solidFill>
                  <a:schemeClr val="tx1"/>
                </a:solidFill>
              </a:rPr>
              <a:t>ganjil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akan</a:t>
            </a:r>
            <a:r>
              <a:rPr lang="en-US" sz="2000" dirty="0">
                <a:solidFill>
                  <a:schemeClr val="tx1"/>
                </a:solidFill>
              </a:rPr>
              <a:t> di </a:t>
            </a:r>
            <a:r>
              <a:rPr lang="en-US" sz="2000" dirty="0" err="1">
                <a:solidFill>
                  <a:schemeClr val="tx1"/>
                </a:solidFill>
              </a:rPr>
              <a:t>lakukan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selama</a:t>
            </a:r>
            <a:r>
              <a:rPr lang="en-US" sz="2000" dirty="0">
                <a:solidFill>
                  <a:schemeClr val="tx1"/>
                </a:solidFill>
              </a:rPr>
              <a:t> 16 x </a:t>
            </a:r>
            <a:r>
              <a:rPr lang="en-US" sz="2000" dirty="0" err="1">
                <a:solidFill>
                  <a:schemeClr val="tx1"/>
                </a:solidFill>
              </a:rPr>
              <a:t>pertemuan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termasuk</a:t>
            </a:r>
            <a:r>
              <a:rPr lang="en-US" sz="2000" dirty="0">
                <a:solidFill>
                  <a:schemeClr val="tx1"/>
                </a:solidFill>
              </a:rPr>
              <a:t> UTS </a:t>
            </a:r>
            <a:r>
              <a:rPr lang="en-US" sz="2000" dirty="0" err="1">
                <a:solidFill>
                  <a:schemeClr val="tx1"/>
                </a:solidFill>
              </a:rPr>
              <a:t>dan</a:t>
            </a:r>
            <a:r>
              <a:rPr lang="en-US" sz="2000" dirty="0">
                <a:solidFill>
                  <a:schemeClr val="tx1"/>
                </a:solidFill>
              </a:rPr>
              <a:t> UAS.</a:t>
            </a:r>
          </a:p>
          <a:p>
            <a:pPr marL="457200" indent="-457200" algn="l">
              <a:buAutoNum type="arabicPeriod"/>
            </a:pPr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1668100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371600" y="908720"/>
            <a:ext cx="6400800" cy="4730080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</a:t>
            </a:r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SUMBER BELAJAR</a:t>
            </a: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sz="2000" dirty="0" err="1">
                <a:solidFill>
                  <a:schemeClr val="tx1"/>
                </a:solidFill>
              </a:rPr>
              <a:t>Buku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Utama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</a:p>
          <a:p>
            <a:pPr marL="514350" indent="-514350" algn="l">
              <a:buAutoNum type="arabicPeriod"/>
            </a:pPr>
            <a:r>
              <a:rPr lang="en-US" sz="2000" dirty="0" err="1">
                <a:solidFill>
                  <a:schemeClr val="tx1"/>
                </a:solidFill>
              </a:rPr>
              <a:t>Buku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penunjang</a:t>
            </a:r>
            <a:endParaRPr lang="en-US" sz="2000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sz="2000" dirty="0" err="1">
                <a:solidFill>
                  <a:schemeClr val="tx1"/>
                </a:solidFill>
              </a:rPr>
              <a:t>Sumber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bacaan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lainnya</a:t>
            </a:r>
            <a:r>
              <a:rPr lang="en-US" sz="2000" dirty="0">
                <a:solidFill>
                  <a:schemeClr val="tx1"/>
                </a:solidFill>
              </a:rPr>
              <a:t> (internet, </a:t>
            </a:r>
            <a:r>
              <a:rPr lang="en-US" sz="2000" dirty="0" err="1">
                <a:solidFill>
                  <a:schemeClr val="tx1"/>
                </a:solidFill>
              </a:rPr>
              <a:t>karya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ilmiah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makalah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dll</a:t>
            </a:r>
            <a:r>
              <a:rPr lang="en-US" sz="2000" dirty="0">
                <a:solidFill>
                  <a:schemeClr val="tx1"/>
                </a:solidFill>
              </a:rPr>
              <a:t>)</a:t>
            </a:r>
          </a:p>
          <a:p>
            <a:endParaRPr lang="en-US" dirty="0"/>
          </a:p>
        </p:txBody>
      </p:sp>
      <p:pic>
        <p:nvPicPr>
          <p:cNvPr id="3" name="Picture 2" descr="F:\LAMPUNG\GALERY\KARIKATUR\research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08104" y="4149080"/>
            <a:ext cx="2376264" cy="129272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762464959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5619</TotalTime>
  <Words>359</Words>
  <Application>Microsoft Office PowerPoint</Application>
  <PresentationFormat>On-screen Show (4:3)</PresentationFormat>
  <Paragraphs>57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hp pav</cp:lastModifiedBy>
  <cp:revision>542</cp:revision>
  <cp:lastPrinted>2017-08-29T02:54:51Z</cp:lastPrinted>
  <dcterms:created xsi:type="dcterms:W3CDTF">2010-04-18T12:06:30Z</dcterms:created>
  <dcterms:modified xsi:type="dcterms:W3CDTF">2024-09-23T04:25:44Z</dcterms:modified>
</cp:coreProperties>
</file>