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54" r:id="rId2"/>
    <p:sldId id="259" r:id="rId3"/>
    <p:sldId id="260" r:id="rId4"/>
    <p:sldId id="327" r:id="rId5"/>
    <p:sldId id="261"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24" r:id="rId19"/>
    <p:sldId id="326" r:id="rId20"/>
    <p:sldId id="340" r:id="rId21"/>
    <p:sldId id="341" r:id="rId22"/>
    <p:sldId id="342" r:id="rId23"/>
    <p:sldId id="343" r:id="rId24"/>
    <p:sldId id="344" r:id="rId25"/>
    <p:sldId id="345" r:id="rId26"/>
    <p:sldId id="346" r:id="rId27"/>
    <p:sldId id="347" r:id="rId28"/>
    <p:sldId id="348" r:id="rId29"/>
    <p:sldId id="349" r:id="rId30"/>
    <p:sldId id="350" r:id="rId31"/>
    <p:sldId id="351" r:id="rId32"/>
    <p:sldId id="352" r:id="rId33"/>
    <p:sldId id="353"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3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Judul">
    <p:bg>
      <p:bgPr>
        <a:solidFill>
          <a:srgbClr val="0070C0"/>
        </a:solidFill>
        <a:effectLst/>
      </p:bgPr>
    </p:bg>
    <p:spTree>
      <p:nvGrpSpPr>
        <p:cNvPr id="1" name=""/>
        <p:cNvGrpSpPr/>
        <p:nvPr/>
      </p:nvGrpSpPr>
      <p:grpSpPr>
        <a:xfrm>
          <a:off x="0" y="0"/>
          <a:ext cx="0" cy="0"/>
          <a:chOff x="0" y="0"/>
          <a:chExt cx="0" cy="0"/>
        </a:xfrm>
      </p:grpSpPr>
      <p:sp>
        <p:nvSpPr>
          <p:cNvPr id="8" name="Title 7"/>
          <p:cNvSpPr>
            <a:spLocks noGrp="1"/>
          </p:cNvSpPr>
          <p:nvPr>
            <p:ph type="ctrTitle"/>
          </p:nvPr>
        </p:nvSpPr>
        <p:spPr>
          <a:xfrm>
            <a:off x="3429000" y="4191000"/>
            <a:ext cx="5410200" cy="1676400"/>
          </a:xfrm>
        </p:spPr>
        <p:txBody>
          <a:bodyPr anchor="b"/>
          <a:lstStyle>
            <a:lvl1pPr>
              <a:defRPr cap="all" baseline="0">
                <a:solidFill>
                  <a:schemeClr val="tx1"/>
                </a:solidFill>
              </a:defRPr>
            </a:lvl1pPr>
          </a:lstStyle>
          <a:p>
            <a:r>
              <a:rPr kumimoji="0" lang="en-US" smtClean="0"/>
              <a:t>Click to edit Master title style</a:t>
            </a:r>
            <a:endParaRPr kumimoji="0" lang="en-US" dirty="0"/>
          </a:p>
        </p:txBody>
      </p:sp>
      <p:sp>
        <p:nvSpPr>
          <p:cNvPr id="14" name="Rectangle 13"/>
          <p:cNvSpPr/>
          <p:nvPr/>
        </p:nvSpPr>
        <p:spPr>
          <a:xfrm>
            <a:off x="381000" y="6172200"/>
            <a:ext cx="8763000" cy="533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Rectangle 12"/>
          <p:cNvSpPr/>
          <p:nvPr/>
        </p:nvSpPr>
        <p:spPr>
          <a:xfrm>
            <a:off x="0" y="6172200"/>
            <a:ext cx="457200" cy="533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18" name="Straight Connector 17"/>
          <p:cNvCxnSpPr/>
          <p:nvPr/>
        </p:nvCxnSpPr>
        <p:spPr>
          <a:xfrm>
            <a:off x="0" y="6019800"/>
            <a:ext cx="9144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8" descr="wh.png"/>
          <p:cNvPicPr>
            <a:picLocks noChangeAspect="1"/>
          </p:cNvPicPr>
          <p:nvPr/>
        </p:nvPicPr>
        <p:blipFill>
          <a:blip r:embed="rId2" cstate="print"/>
          <a:stretch>
            <a:fillRect/>
          </a:stretch>
        </p:blipFill>
        <p:spPr>
          <a:xfrm>
            <a:off x="381000" y="3027676"/>
            <a:ext cx="2895600" cy="2839724"/>
          </a:xfrm>
          <a:prstGeom prst="rect">
            <a:avLst/>
          </a:prstGeom>
        </p:spPr>
      </p:pic>
      <p:sp>
        <p:nvSpPr>
          <p:cNvPr id="11" name="Date Placeholder 10"/>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15" name="Footer Placeholder 14"/>
          <p:cNvSpPr>
            <a:spLocks noGrp="1"/>
          </p:cNvSpPr>
          <p:nvPr>
            <p:ph type="ftr" sz="quarter" idx="11"/>
          </p:nvPr>
        </p:nvSpPr>
        <p:spPr/>
        <p:txBody>
          <a:bodyPr/>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Isi_ vertikal 02">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lvl1pPr>
              <a:defRPr>
                <a:latin typeface="Myriad Pro Light" pitchFamily="34" charset="0"/>
              </a:defRPr>
            </a:lvl1pPr>
          </a:lstStyle>
          <a:p>
            <a:r>
              <a:rPr kumimoji="0" lang="en-US" smtClean="0"/>
              <a:t>Click to edit Master title style</a:t>
            </a:r>
            <a:endParaRPr kumimoji="0" lang="en-US" dirty="0"/>
          </a:p>
        </p:txBody>
      </p:sp>
      <p:sp>
        <p:nvSpPr>
          <p:cNvPr id="4" name="Date Placeholder 3"/>
          <p:cNvSpPr>
            <a:spLocks noGrp="1"/>
          </p:cNvSpPr>
          <p:nvPr>
            <p:ph type="dt" sz="half" idx="10"/>
          </p:nvPr>
        </p:nvSpPr>
        <p:spPr>
          <a:xfrm>
            <a:off x="6553200" y="6248402"/>
            <a:ext cx="2209800" cy="365125"/>
          </a:xfrm>
        </p:spPr>
        <p:txBody>
          <a:bodyPr/>
          <a:lstStyle/>
          <a:p>
            <a:fld id="{10686DC7-0FE5-4CB3-BDC1-9F471AE2B349}" type="datetimeFigureOut">
              <a:rPr lang="ru-RU" smtClean="0"/>
              <a:pPr/>
              <a:t>14.07.2017</a:t>
            </a:fld>
            <a:endParaRPr lang="ru-RU"/>
          </a:p>
        </p:txBody>
      </p:sp>
      <p:sp>
        <p:nvSpPr>
          <p:cNvPr id="5" name="Footer Placeholder 4"/>
          <p:cNvSpPr>
            <a:spLocks noGrp="1"/>
          </p:cNvSpPr>
          <p:nvPr>
            <p:ph type="ftr" sz="quarter" idx="11"/>
          </p:nvPr>
        </p:nvSpPr>
        <p:spPr>
          <a:xfrm>
            <a:off x="457201" y="6248207"/>
            <a:ext cx="5573483" cy="365125"/>
          </a:xfrm>
        </p:spPr>
        <p:txBody>
          <a:bodyPr/>
          <a:lstStyle/>
          <a:p>
            <a:endParaRPr lang="ru-RU"/>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400800" y="609600"/>
            <a:ext cx="1524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400800" y="0"/>
            <a:ext cx="152400" cy="533400"/>
          </a:xfrm>
          <a:prstGeom prst="rect">
            <a:avLst/>
          </a:prstGeom>
          <a:solidFill>
            <a:srgbClr val="0070C0"/>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 name="Vertical Text Placeholder 2"/>
          <p:cNvSpPr>
            <a:spLocks noGrp="1"/>
          </p:cNvSpPr>
          <p:nvPr>
            <p:ph type="body" orient="vert" idx="1"/>
          </p:nvPr>
        </p:nvSpPr>
        <p:spPr>
          <a:xfrm>
            <a:off x="0" y="609600"/>
            <a:ext cx="6019800" cy="5486400"/>
          </a:xfrm>
          <a:prstGeom prst="rect">
            <a:avLst/>
          </a:prstGeom>
        </p:spPr>
        <p:txBody>
          <a:bodyPr vert="eaVert"/>
          <a:lstStyle>
            <a:lvl1pPr>
              <a:buClr>
                <a:srgbClr val="0070C0"/>
              </a:buClr>
              <a:buFont typeface="Arial" pitchFamily="34" charset="0"/>
              <a:buChar char="•"/>
              <a:defRPr>
                <a:latin typeface="Myriad Pro" pitchFamily="34" charset="0"/>
              </a:defRPr>
            </a:lvl1pPr>
            <a:lvl2pPr>
              <a:buClr>
                <a:srgbClr val="0070C0"/>
              </a:buClr>
              <a:buSzPct val="75000"/>
              <a:buFont typeface="Arial" pitchFamily="34" charset="0"/>
              <a:buChar char="•"/>
              <a:defRPr>
                <a:latin typeface="Myriad Pro" pitchFamily="34" charset="0"/>
              </a:defRPr>
            </a:lvl2pPr>
            <a:lvl3pPr>
              <a:buClr>
                <a:srgbClr val="0070C0"/>
              </a:buClr>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SzPct val="75000"/>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1"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E4E67D7-2DE4-46D5-9B32-4AEC9D3318C2}" type="slidenum">
              <a:rPr kumimoji="0" lang="en-US" sz="1800" b="0" i="0" u="none" strike="noStrike" kern="1200" cap="none" spc="0" normalizeH="0" baseline="0" noProof="0" smtClean="0">
                <a:ln>
                  <a:noFill/>
                </a:ln>
                <a:solidFill>
                  <a:schemeClr val="tx2"/>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lank 01">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Blank 02">
    <p:bg>
      <p:bgPr>
        <a:solidFill>
          <a:srgbClr val="0070C0"/>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erima Kasih">
    <p:bg>
      <p:bgPr>
        <a:solidFill>
          <a:srgbClr val="0070C0"/>
        </a:solidFill>
        <a:effectLst/>
      </p:bgPr>
    </p:bg>
    <p:spTree>
      <p:nvGrpSpPr>
        <p:cNvPr id="1" name=""/>
        <p:cNvGrpSpPr/>
        <p:nvPr/>
      </p:nvGrpSpPr>
      <p:grpSpPr>
        <a:xfrm>
          <a:off x="0" y="0"/>
          <a:ext cx="0" cy="0"/>
          <a:chOff x="0" y="0"/>
          <a:chExt cx="0" cy="0"/>
        </a:xfrm>
      </p:grpSpPr>
      <p:pic>
        <p:nvPicPr>
          <p:cNvPr id="5" name="Picture 4" descr="Untitled-2.png"/>
          <p:cNvPicPr>
            <a:picLocks noChangeAspect="1"/>
          </p:cNvPicPr>
          <p:nvPr/>
        </p:nvPicPr>
        <p:blipFill>
          <a:blip r:embed="rId2" cstate="print"/>
          <a:stretch>
            <a:fillRect/>
          </a:stretch>
        </p:blipFill>
        <p:spPr>
          <a:xfrm>
            <a:off x="7848600" y="304800"/>
            <a:ext cx="854726" cy="838200"/>
          </a:xfrm>
          <a:prstGeom prst="rect">
            <a:avLst/>
          </a:prstGeom>
        </p:spPr>
      </p:pic>
      <p:sp>
        <p:nvSpPr>
          <p:cNvPr id="7"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Box 7"/>
          <p:cNvSpPr txBox="1"/>
          <p:nvPr/>
        </p:nvSpPr>
        <p:spPr>
          <a:xfrm>
            <a:off x="1837117" y="2590800"/>
            <a:ext cx="5469767" cy="1200329"/>
          </a:xfrm>
          <a:prstGeom prst="rect">
            <a:avLst/>
          </a:prstGeom>
          <a:noFill/>
        </p:spPr>
        <p:txBody>
          <a:bodyPr wrap="none" rtlCol="0" anchor="ctr">
            <a:spAutoFit/>
          </a:bodyPr>
          <a:lstStyle/>
          <a:p>
            <a:r>
              <a:rPr lang="en-US" sz="7200" dirty="0" smtClean="0">
                <a:solidFill>
                  <a:schemeClr val="bg1"/>
                </a:solidFill>
              </a:rPr>
              <a:t>TERIMA KASIH</a:t>
            </a:r>
            <a:endParaRPr lang="en-US" sz="7200" dirty="0">
              <a:solidFill>
                <a:schemeClr val="bg1"/>
              </a:solidFill>
            </a:endParaRPr>
          </a:p>
        </p:txBody>
      </p:sp>
      <p:pic>
        <p:nvPicPr>
          <p:cNvPr id="1026" name="Picture 2" descr="D:\OTHER\TAGLINE.png"/>
          <p:cNvPicPr>
            <a:picLocks noChangeAspect="1" noChangeArrowheads="1"/>
          </p:cNvPicPr>
          <p:nvPr/>
        </p:nvPicPr>
        <p:blipFill>
          <a:blip r:embed="rId3" cstate="print"/>
          <a:srcRect/>
          <a:stretch>
            <a:fillRect/>
          </a:stretch>
        </p:blipFill>
        <p:spPr bwMode="auto">
          <a:xfrm>
            <a:off x="2833782" y="4548799"/>
            <a:ext cx="3476437" cy="1448170"/>
          </a:xfrm>
          <a:prstGeom prst="rect">
            <a:avLst/>
          </a:prstGeom>
          <a:noFill/>
        </p:spPr>
      </p:pic>
      <p:sp>
        <p:nvSpPr>
          <p:cNvPr id="11" name="TextBox 10"/>
          <p:cNvSpPr txBox="1"/>
          <p:nvPr/>
        </p:nvSpPr>
        <p:spPr>
          <a:xfrm>
            <a:off x="2975667" y="5918864"/>
            <a:ext cx="3192667" cy="400110"/>
          </a:xfrm>
          <a:prstGeom prst="rect">
            <a:avLst/>
          </a:prstGeom>
          <a:noFill/>
        </p:spPr>
        <p:txBody>
          <a:bodyPr wrap="square" rtlCol="0" anchor="ctr">
            <a:spAutoFit/>
          </a:bodyPr>
          <a:lstStyle/>
          <a:p>
            <a:r>
              <a:rPr lang="en-US" sz="2000" dirty="0" smtClean="0">
                <a:solidFill>
                  <a:schemeClr val="bg1"/>
                </a:solidFill>
                <a:latin typeface="Myriad Pro" pitchFamily="34" charset="0"/>
              </a:rPr>
              <a:t>www.penerbitsalemba.com</a:t>
            </a:r>
            <a:endParaRPr lang="en-US" sz="2000" dirty="0">
              <a:solidFill>
                <a:schemeClr val="bg1"/>
              </a:solidFill>
              <a:latin typeface="Myriad Pro"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5A243E-3BD4-4449-B689-FBCD69C4700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ubjudul">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2667000"/>
            <a:ext cx="7123113" cy="1673225"/>
          </a:xfrm>
          <a:prstGeom prst="rect">
            <a:avLst/>
          </a:prstGeom>
        </p:spPr>
        <p:txBody>
          <a:bodyPr anchor="t">
            <a:normAutofit/>
          </a:bodyPr>
          <a:lstStyle>
            <a:lvl1pPr marL="0" indent="0">
              <a:buNone/>
              <a:defRPr sz="4400">
                <a:solidFill>
                  <a:srgbClr val="0070C0"/>
                </a:solidFill>
                <a:latin typeface="Myriad Pro Light"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0" y="2438400"/>
            <a:ext cx="9144000" cy="152400"/>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14" name="Footer Placeholder 13"/>
          <p:cNvSpPr>
            <a:spLocks noGrp="1"/>
          </p:cNvSpPr>
          <p:nvPr>
            <p:ph type="ftr" sz="quarter" idx="12"/>
          </p:nvPr>
        </p:nvSpPr>
        <p:spPr/>
        <p:txBody>
          <a:bodyPr/>
          <a:lstStyle/>
          <a:p>
            <a:endParaRPr lang="ru-RU"/>
          </a:p>
        </p:txBody>
      </p:sp>
      <p:sp>
        <p:nvSpPr>
          <p:cNvPr id="8"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si_01">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4" name="Footer Placeholder 3"/>
          <p:cNvSpPr>
            <a:spLocks noGrp="1"/>
          </p:cNvSpPr>
          <p:nvPr>
            <p:ph type="ftr" sz="quarter" idx="11"/>
          </p:nvPr>
        </p:nvSpPr>
        <p:spPr/>
        <p:txBody>
          <a:bodyPr/>
          <a:lstStyle/>
          <a:p>
            <a:endParaRPr lang="ru-RU"/>
          </a:p>
        </p:txBody>
      </p:sp>
      <p:sp>
        <p:nvSpPr>
          <p:cNvPr id="9" name="Content Placeholder 7"/>
          <p:cNvSpPr>
            <a:spLocks noGrp="1"/>
          </p:cNvSpPr>
          <p:nvPr>
            <p:ph sz="quarter" idx="1"/>
          </p:nvPr>
        </p:nvSpPr>
        <p:spPr>
          <a:xfrm>
            <a:off x="609600" y="1676400"/>
            <a:ext cx="8153400" cy="4343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sz="2400">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si_ 0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kumimoji="0" lang="en-US" smtClean="0"/>
              <a:t>Click to edit Master title style</a:t>
            </a:r>
            <a:endParaRPr kumimoji="0" lang="en-US" dirty="0"/>
          </a:p>
        </p:txBody>
      </p:sp>
      <p:sp>
        <p:nvSpPr>
          <p:cNvPr id="3" name="Date Placeholder 2"/>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4"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Isi_2 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kumimoji="0" lang="en-US" smtClean="0"/>
              <a:t>Click to edit Master title style</a:t>
            </a:r>
            <a:endParaRPr kumimoji="0" lang="en-US" dirty="0"/>
          </a:p>
        </p:txBody>
      </p:sp>
      <p:sp>
        <p:nvSpPr>
          <p:cNvPr id="8" name="Date Placeholder 7"/>
          <p:cNvSpPr>
            <a:spLocks noGrp="1"/>
          </p:cNvSpPr>
          <p:nvPr>
            <p:ph type="dt" sz="half" idx="15"/>
          </p:nvPr>
        </p:nvSpPr>
        <p:spPr/>
        <p:txBody>
          <a:bodyPr rtlCol="0"/>
          <a:lstStyle/>
          <a:p>
            <a:fld id="{10686DC7-0FE5-4CB3-BDC1-9F471AE2B349}" type="datetimeFigureOut">
              <a:rPr lang="ru-RU" smtClean="0"/>
              <a:pPr/>
              <a:t>14.07.2017</a:t>
            </a:fld>
            <a:endParaRPr lang="ru-RU"/>
          </a:p>
        </p:txBody>
      </p:sp>
      <p:sp>
        <p:nvSpPr>
          <p:cNvPr id="12" name="Footer Placeholder 11"/>
          <p:cNvSpPr>
            <a:spLocks noGrp="1"/>
          </p:cNvSpPr>
          <p:nvPr>
            <p:ph type="ftr" sz="quarter" idx="17"/>
          </p:nvPr>
        </p:nvSpPr>
        <p:spPr/>
        <p:txBody>
          <a:bodyPr rtlCol="0"/>
          <a:lstStyle/>
          <a:p>
            <a:endParaRPr lang="ru-RU"/>
          </a:p>
        </p:txBody>
      </p:sp>
      <p:sp>
        <p:nvSpPr>
          <p:cNvPr id="14" name="Content Placeholder 7"/>
          <p:cNvSpPr>
            <a:spLocks noGrp="1"/>
          </p:cNvSpPr>
          <p:nvPr>
            <p:ph sz="quarter" idx="1"/>
          </p:nvPr>
        </p:nvSpPr>
        <p:spPr>
          <a:xfrm>
            <a:off x="609600" y="1600200"/>
            <a:ext cx="4114800" cy="44196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6" name="Content Placeholder 7"/>
          <p:cNvSpPr>
            <a:spLocks noGrp="1"/>
          </p:cNvSpPr>
          <p:nvPr>
            <p:ph sz="quarter" idx="18"/>
          </p:nvPr>
        </p:nvSpPr>
        <p:spPr>
          <a:xfrm>
            <a:off x="4876800" y="1600200"/>
            <a:ext cx="4114800" cy="44196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si_ Perbandinga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atin typeface="Myriad Pro Light" pitchFamily="34" charset="0"/>
              </a:defRPr>
            </a:lvl1pPr>
          </a:lstStyle>
          <a:p>
            <a:r>
              <a:rPr kumimoji="0" lang="en-US" smtClean="0"/>
              <a:t>Click to edit Master title style</a:t>
            </a:r>
            <a:endParaRPr kumimoji="0" lang="en-US" dirty="0"/>
          </a:p>
        </p:txBody>
      </p:sp>
      <p:sp>
        <p:nvSpPr>
          <p:cNvPr id="10" name="Date Placeholder 9"/>
          <p:cNvSpPr>
            <a:spLocks noGrp="1"/>
          </p:cNvSpPr>
          <p:nvPr>
            <p:ph type="dt" sz="half" idx="15"/>
          </p:nvPr>
        </p:nvSpPr>
        <p:spPr/>
        <p:txBody>
          <a:bodyPr rtlCol="0"/>
          <a:lstStyle/>
          <a:p>
            <a:fld id="{10686DC7-0FE5-4CB3-BDC1-9F471AE2B349}" type="datetimeFigureOut">
              <a:rPr lang="ru-RU" smtClean="0"/>
              <a:pPr/>
              <a:t>14.07.2017</a:t>
            </a:fld>
            <a:endParaRPr lang="ru-RU"/>
          </a:p>
        </p:txBody>
      </p:sp>
      <p:sp>
        <p:nvSpPr>
          <p:cNvPr id="14" name="Footer Placeholder 13"/>
          <p:cNvSpPr>
            <a:spLocks noGrp="1"/>
          </p:cNvSpPr>
          <p:nvPr>
            <p:ph type="ftr" sz="quarter" idx="17"/>
          </p:nvPr>
        </p:nvSpPr>
        <p:spPr/>
        <p:txBody>
          <a:bodyPr rtlCol="0"/>
          <a:lstStyle/>
          <a:p>
            <a:endParaRPr lang="ru-RU"/>
          </a:p>
        </p:txBody>
      </p:sp>
      <p:sp>
        <p:nvSpPr>
          <p:cNvPr id="16" name="Text Placeholder 15"/>
          <p:cNvSpPr>
            <a:spLocks noGrp="1"/>
          </p:cNvSpPr>
          <p:nvPr>
            <p:ph type="body" sz="quarter" idx="1"/>
          </p:nvPr>
        </p:nvSpPr>
        <p:spPr>
          <a:xfrm>
            <a:off x="609600" y="1752600"/>
            <a:ext cx="3886200" cy="640080"/>
          </a:xfrm>
          <a:prstGeom prst="rect">
            <a:avLst/>
          </a:prstGeom>
          <a:solidFill>
            <a:srgbClr val="0070C0"/>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prstGeom prst="rect">
            <a:avLst/>
          </a:prstGeom>
          <a:solidFill>
            <a:schemeClr val="accent1">
              <a:lumMod val="60000"/>
              <a:lumOff val="40000"/>
            </a:schemeClr>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7" name="Content Placeholder 7"/>
          <p:cNvSpPr>
            <a:spLocks noGrp="1"/>
          </p:cNvSpPr>
          <p:nvPr>
            <p:ph sz="quarter" idx="18"/>
          </p:nvPr>
        </p:nvSpPr>
        <p:spPr>
          <a:xfrm>
            <a:off x="609600" y="2438400"/>
            <a:ext cx="3886200" cy="3581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8" name="Content Placeholder 7"/>
          <p:cNvSpPr>
            <a:spLocks noGrp="1"/>
          </p:cNvSpPr>
          <p:nvPr>
            <p:ph sz="quarter" idx="19"/>
          </p:nvPr>
        </p:nvSpPr>
        <p:spPr>
          <a:xfrm>
            <a:off x="4800600" y="2438400"/>
            <a:ext cx="3886200" cy="3581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1"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Isi_ fitur buku 01">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atin typeface="Myriad Pro Light" pitchFamily="34" charset="0"/>
              </a:defRPr>
            </a:lvl1pPr>
          </a:lstStyle>
          <a:p>
            <a:r>
              <a:rPr kumimoji="0" lang="en-US" smtClean="0"/>
              <a:t>Click to edit Master title style</a:t>
            </a:r>
            <a:endParaRPr kumimoji="0" lang="en-US" dirty="0"/>
          </a:p>
        </p:txBody>
      </p:sp>
      <p:sp>
        <p:nvSpPr>
          <p:cNvPr id="5" name="Date Placeholder 4"/>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6" name="Footer Placeholder 5"/>
          <p:cNvSpPr>
            <a:spLocks noGrp="1"/>
          </p:cNvSpPr>
          <p:nvPr>
            <p:ph type="ftr" sz="quarter" idx="11"/>
          </p:nvPr>
        </p:nvSpPr>
        <p:spPr/>
        <p:txBody>
          <a:bodyPr/>
          <a:lstStyle/>
          <a:p>
            <a:endParaRPr lang="ru-RU"/>
          </a:p>
        </p:txBody>
      </p:sp>
      <p:sp>
        <p:nvSpPr>
          <p:cNvPr id="3" name="Text Placeholder 2"/>
          <p:cNvSpPr>
            <a:spLocks noGrp="1"/>
          </p:cNvSpPr>
          <p:nvPr>
            <p:ph type="body" idx="2"/>
          </p:nvPr>
        </p:nvSpPr>
        <p:spPr>
          <a:xfrm>
            <a:off x="609600" y="1752600"/>
            <a:ext cx="1600200" cy="4343400"/>
          </a:xfrm>
          <a:prstGeom prst="rect">
            <a:avLst/>
          </a:prstGeom>
          <a:solidFill>
            <a:srgbClr val="0070C0"/>
          </a:solidFill>
          <a:ln w="50800" cap="sq" cmpd="dbl" algn="ctr">
            <a:no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b="0">
                <a:latin typeface="Myriad Pro"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Content Placeholder 7"/>
          <p:cNvSpPr>
            <a:spLocks noGrp="1"/>
          </p:cNvSpPr>
          <p:nvPr>
            <p:ph sz="quarter" idx="19"/>
          </p:nvPr>
        </p:nvSpPr>
        <p:spPr>
          <a:xfrm>
            <a:off x="2362200" y="1752600"/>
            <a:ext cx="6324600" cy="4343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si_ fitur buku 02">
    <p:bg>
      <p:bgPr>
        <a:solidFill>
          <a:schemeClr val="bg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a:prstGeom prst="rect">
            <a:avLst/>
          </a:prstGeo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0686DC7-0FE5-4CB3-BDC1-9F471AE2B349}" type="datetimeFigureOut">
              <a:rPr lang="ru-RU" smtClean="0"/>
              <a:pPr/>
              <a:t>14.07.2017</a:t>
            </a:fld>
            <a:endParaRPr lang="ru-RU"/>
          </a:p>
        </p:txBody>
      </p:sp>
      <p:sp>
        <p:nvSpPr>
          <p:cNvPr id="14" name="Footer Placeholder 13"/>
          <p:cNvSpPr>
            <a:spLocks noGrp="1"/>
          </p:cNvSpPr>
          <p:nvPr>
            <p:ph type="ftr" sz="quarter" idx="12"/>
          </p:nvPr>
        </p:nvSpPr>
        <p:spPr>
          <a:xfrm>
            <a:off x="1600200" y="6248206"/>
            <a:ext cx="4572000" cy="365125"/>
          </a:xfrm>
        </p:spPr>
        <p:txBody>
          <a:bodyPr rtlCol="0"/>
          <a:lstStyle/>
          <a:p>
            <a:endParaRPr lang="ru-RU"/>
          </a:p>
        </p:txBody>
      </p:sp>
      <p:sp>
        <p:nvSpPr>
          <p:cNvPr id="3" name="Picture Placeholder 2"/>
          <p:cNvSpPr>
            <a:spLocks noGrp="1"/>
          </p:cNvSpPr>
          <p:nvPr>
            <p:ph type="pic" idx="1"/>
          </p:nvPr>
        </p:nvSpPr>
        <p:spPr>
          <a:xfrm>
            <a:off x="1560576" y="0"/>
            <a:ext cx="7583424" cy="4568952"/>
          </a:xfrm>
          <a:prstGeom prst="rect">
            <a:avLst/>
          </a:prstGeo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
        <p:nvSpPr>
          <p:cNvPr id="23" name="Rectangle 22"/>
          <p:cNvSpPr/>
          <p:nvPr/>
        </p:nvSpPr>
        <p:spPr>
          <a:xfrm>
            <a:off x="0" y="0"/>
            <a:ext cx="1447800" cy="457200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0" y="5486400"/>
            <a:ext cx="1447800" cy="137160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E4E67D7-2DE4-46D5-9B32-4AEC9D3318C2}" type="slidenum">
              <a:rPr kumimoji="0" lang="en-US" sz="1800" b="0" i="0" u="none" strike="noStrike" kern="1200" cap="none" spc="0" normalizeH="0" baseline="0" noProof="0" smtClean="0">
                <a:ln>
                  <a:noFill/>
                </a:ln>
                <a:solidFill>
                  <a:schemeClr val="tx2"/>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Isi_ vertikal 0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612648" y="1600200"/>
            <a:ext cx="8153400" cy="4526280"/>
          </a:xfrm>
          <a:prstGeom prst="rect">
            <a:avLst/>
          </a:prstGeom>
        </p:spPr>
        <p:txBody>
          <a:bodyPr vert="eaVert"/>
          <a:lstStyle>
            <a:lvl1pPr>
              <a:buClr>
                <a:srgbClr val="0070C0"/>
              </a:buClr>
              <a:buFont typeface="Arial" pitchFamily="34" charset="0"/>
              <a:buChar char="•"/>
              <a:defRPr>
                <a:latin typeface="Myriad Pro" pitchFamily="34" charset="0"/>
              </a:defRPr>
            </a:lvl1pPr>
            <a:lvl2pPr>
              <a:buClr>
                <a:srgbClr val="0070C0"/>
              </a:buClr>
              <a:buSzPct val="75000"/>
              <a:buFont typeface="Arial" pitchFamily="34" charset="0"/>
              <a:buChar char="•"/>
              <a:defRPr>
                <a:latin typeface="Myriad Pro" pitchFamily="34" charset="0"/>
              </a:defRPr>
            </a:lvl2pPr>
            <a:lvl3pPr>
              <a:buClr>
                <a:srgbClr val="0070C0"/>
              </a:buClr>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SzPct val="75000"/>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p:txBody>
          <a:bodyPr/>
          <a:lstStyle/>
          <a:p>
            <a:fld id="{10686DC7-0FE5-4CB3-BDC1-9F471AE2B349}" type="datetimeFigureOut">
              <a:rPr lang="ru-RU" smtClean="0"/>
              <a:pPr/>
              <a:t>14.07.2017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4"/>
          <p:cNvSpPr>
            <a:spLocks noGrp="1"/>
          </p:cNvSpPr>
          <p:nvPr>
            <p:ph type="sldNum" sz="quarter" idx="4"/>
          </p:nvPr>
        </p:nvSpPr>
        <p:spPr>
          <a:xfrm>
            <a:off x="8610600" y="6248400"/>
            <a:ext cx="533400" cy="396876"/>
          </a:xfrm>
          <a:prstGeom prst="rect">
            <a:avLst/>
          </a:prstGeom>
        </p:spPr>
        <p:txBody>
          <a:bodyPr/>
          <a:lstStyle/>
          <a:p>
            <a:fld id="{1F5A243E-3BD4-4449-B689-FBCD69C4700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0686DC7-0FE5-4CB3-BDC1-9F471AE2B349}" type="datetimeFigureOut">
              <a:rPr lang="ru-RU" smtClean="0"/>
              <a:pPr/>
              <a:t>14.07.2017</a:t>
            </a:fld>
            <a:endParaRPr lang="ru-RU"/>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19200"/>
            <a:ext cx="533400" cy="137160"/>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lang="en-US"/>
          </a:p>
        </p:txBody>
      </p:sp>
      <p:sp>
        <p:nvSpPr>
          <p:cNvPr id="9" name="Rectangle 8"/>
          <p:cNvSpPr/>
          <p:nvPr/>
        </p:nvSpPr>
        <p:spPr>
          <a:xfrm>
            <a:off x="590550" y="1219200"/>
            <a:ext cx="8553450" cy="13716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lang="en-US"/>
          </a:p>
        </p:txBody>
      </p:sp>
      <p:pic>
        <p:nvPicPr>
          <p:cNvPr id="11" name="Picture 10" descr="Untitled-2.png"/>
          <p:cNvPicPr>
            <a:picLocks noChangeAspect="1"/>
          </p:cNvPicPr>
          <p:nvPr/>
        </p:nvPicPr>
        <p:blipFill>
          <a:blip r:embed="rId16" cstate="print"/>
          <a:stretch>
            <a:fillRect/>
          </a:stretch>
        </p:blipFill>
        <p:spPr>
          <a:xfrm>
            <a:off x="7848600" y="304800"/>
            <a:ext cx="854726" cy="838200"/>
          </a:xfrm>
          <a:prstGeom prst="rect">
            <a:avLst/>
          </a:prstGeom>
        </p:spPr>
      </p:pic>
      <p:sp>
        <p:nvSpPr>
          <p:cNvPr id="12" name="Slide Number Placeholder 4"/>
          <p:cNvSpPr>
            <a:spLocks noGrp="1"/>
          </p:cNvSpPr>
          <p:nvPr>
            <p:ph type="sldNum" sz="quarter" idx="4"/>
          </p:nvPr>
        </p:nvSpPr>
        <p:spPr>
          <a:xfrm>
            <a:off x="8610600" y="6248400"/>
            <a:ext cx="533400" cy="396876"/>
          </a:xfrm>
          <a:prstGeom prst="rect">
            <a:avLst/>
          </a:prstGeom>
        </p:spPr>
        <p:txBody>
          <a:bodyPr/>
          <a:lstStyle>
            <a:lvl1pPr>
              <a:defRPr>
                <a:solidFill>
                  <a:schemeClr val="tx2"/>
                </a:solidFill>
              </a:defRPr>
            </a:lvl1pPr>
          </a:lstStyle>
          <a:p>
            <a:fld id="{1F5A243E-3BD4-4449-B689-FBCD69C47001}" type="slidenum">
              <a:rPr lang="ru-RU" smtClean="0"/>
              <a:pPr/>
              <a:t>‹#›</a:t>
            </a:fld>
            <a:endParaRPr lang="ru-RU"/>
          </a:p>
        </p:txBody>
      </p:sp>
      <p:sp>
        <p:nvSpPr>
          <p:cNvPr id="18" name="Text Placeholder 17"/>
          <p:cNvSpPr>
            <a:spLocks noGrp="1"/>
          </p:cNvSpPr>
          <p:nvPr>
            <p:ph type="body" idx="1"/>
          </p:nvPr>
        </p:nvSpPr>
        <p:spPr>
          <a:xfrm>
            <a:off x="609600" y="1600200"/>
            <a:ext cx="8229600" cy="4525963"/>
          </a:xfrm>
          <a:prstGeom prst="rect">
            <a:avLst/>
          </a:prstGeom>
        </p:spPr>
        <p:txBody>
          <a:bodyPr vert="horz" lIns="91440" tIns="45720" rIns="91440" bIns="45720" rtlCol="0">
            <a:normAutofit/>
          </a:bodyPr>
          <a:lstStyle/>
          <a:p>
            <a:pPr marL="320040" marR="0" lvl="0"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Click to edit Master text styles</a:t>
            </a:r>
          </a:p>
          <a:p>
            <a:pPr marL="320040" marR="0" lvl="1"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Second level</a:t>
            </a:r>
          </a:p>
          <a:p>
            <a:pPr marL="320040" marR="0" lvl="2"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Third level</a:t>
            </a:r>
          </a:p>
          <a:p>
            <a:pPr marL="320040" marR="0" lvl="3"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Fourth level</a:t>
            </a:r>
          </a:p>
          <a:p>
            <a:pPr marL="320040" marR="0" lvl="4"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Fifth level</a:t>
            </a:r>
            <a:endParaRPr kumimoji="0" lang="en-US" sz="2000" b="0" i="0" u="none" strike="noStrike" kern="1200" cap="none" spc="0" normalizeH="0" baseline="0" noProof="0" dirty="0">
              <a:ln>
                <a:noFill/>
              </a:ln>
              <a:solidFill>
                <a:schemeClr val="tx1"/>
              </a:solidFill>
              <a:effectLst/>
              <a:uLnTx/>
              <a:uFillTx/>
              <a:latin typeface="Myriad Pro"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5" r:id="rId14"/>
  </p:sldLayoutIdLst>
  <p:txStyles>
    <p:titleStyle>
      <a:lvl1pPr algn="l" rtl="0" eaLnBrk="1" latinLnBrk="0" hangingPunct="1">
        <a:spcBef>
          <a:spcPct val="0"/>
        </a:spcBef>
        <a:buNone/>
        <a:defRPr kumimoji="0" sz="4400" kern="1200">
          <a:solidFill>
            <a:srgbClr val="0070C0"/>
          </a:solidFill>
          <a:latin typeface="Myriad Pro Light" pitchFamily="34" charset="0"/>
          <a:ea typeface="+mj-ea"/>
          <a:cs typeface="+mj-cs"/>
        </a:defRPr>
      </a:lvl1pPr>
    </p:titleStyle>
    <p:bodyStyle>
      <a:lvl1pPr marL="320040" marR="0"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kumimoji="0" sz="2400" kern="1200">
          <a:solidFill>
            <a:schemeClr val="tx1"/>
          </a:solidFill>
          <a:latin typeface="Myriad Pro" pitchFamily="34" charset="0"/>
          <a:ea typeface="+mn-ea"/>
          <a:cs typeface="+mn-cs"/>
        </a:defRPr>
      </a:lvl1pPr>
      <a:lvl2pPr marL="640080" marR="0" indent="-274320" algn="l" defTabSz="914400" rtl="0" eaLnBrk="1" fontAlgn="auto" latinLnBrk="0" hangingPunct="1">
        <a:lnSpc>
          <a:spcPct val="100000"/>
        </a:lnSpc>
        <a:spcBef>
          <a:spcPts val="550"/>
        </a:spcBef>
        <a:spcAft>
          <a:spcPts val="0"/>
        </a:spcAft>
        <a:buClr>
          <a:srgbClr val="0070C0"/>
        </a:buClr>
        <a:buSzPct val="70000"/>
        <a:buFont typeface="Arial" pitchFamily="34" charset="0"/>
        <a:buChar char="•"/>
        <a:tabLst/>
        <a:defRPr kumimoji="0" sz="2600" kern="1200">
          <a:solidFill>
            <a:schemeClr val="tx1"/>
          </a:solidFill>
          <a:latin typeface="Myriad Pro" pitchFamily="34" charset="0"/>
          <a:ea typeface="+mn-ea"/>
          <a:cs typeface="+mn-cs"/>
        </a:defRPr>
      </a:lvl2pPr>
      <a:lvl3pPr marL="914400" marR="0" indent="-228600" algn="l" defTabSz="914400" rtl="0" eaLnBrk="1" fontAlgn="auto" latinLnBrk="0" hangingPunct="1">
        <a:lnSpc>
          <a:spcPct val="100000"/>
        </a:lnSpc>
        <a:spcBef>
          <a:spcPts val="500"/>
        </a:spcBef>
        <a:spcAft>
          <a:spcPts val="0"/>
        </a:spcAft>
        <a:buClr>
          <a:srgbClr val="0070C0"/>
        </a:buClr>
        <a:buSzPct val="75000"/>
        <a:buFont typeface="Arial" pitchFamily="34" charset="0"/>
        <a:buChar char="•"/>
        <a:tabLst/>
        <a:defRPr kumimoji="0" sz="2300" kern="1200">
          <a:solidFill>
            <a:schemeClr val="tx1"/>
          </a:solidFill>
          <a:latin typeface="Myriad Pro" pitchFamily="34" charset="0"/>
          <a:ea typeface="+mn-ea"/>
          <a:cs typeface="+mn-cs"/>
        </a:defRPr>
      </a:lvl3pPr>
      <a:lvl4pPr marL="1371600" marR="0" indent="-228600" algn="l" defTabSz="914400" rtl="0" eaLnBrk="1" fontAlgn="auto" latinLnBrk="0" hangingPunct="1">
        <a:lnSpc>
          <a:spcPct val="100000"/>
        </a:lnSpc>
        <a:spcBef>
          <a:spcPts val="400"/>
        </a:spcBef>
        <a:spcAft>
          <a:spcPts val="0"/>
        </a:spcAft>
        <a:buClr>
          <a:srgbClr val="0070C0"/>
        </a:buClr>
        <a:buSzPct val="75000"/>
        <a:buFont typeface="Arial" pitchFamily="34" charset="0"/>
        <a:buChar char="•"/>
        <a:tabLst/>
        <a:defRPr kumimoji="0" sz="2000" kern="1200">
          <a:solidFill>
            <a:schemeClr val="tx1"/>
          </a:solidFill>
          <a:latin typeface="Myriad Pro" pitchFamily="34" charset="0"/>
          <a:ea typeface="+mn-ea"/>
          <a:cs typeface="+mn-cs"/>
        </a:defRPr>
      </a:lvl4pPr>
      <a:lvl5pPr marL="1828800" marR="0" indent="-228600" algn="l" defTabSz="914400" rtl="0" eaLnBrk="1" fontAlgn="auto" latinLnBrk="0" hangingPunct="1">
        <a:lnSpc>
          <a:spcPct val="100000"/>
        </a:lnSpc>
        <a:spcBef>
          <a:spcPts val="400"/>
        </a:spcBef>
        <a:spcAft>
          <a:spcPts val="0"/>
        </a:spcAft>
        <a:buClr>
          <a:srgbClr val="0070C0"/>
        </a:buClr>
        <a:buSzPct val="65000"/>
        <a:buFont typeface="Arial" pitchFamily="34" charset="0"/>
        <a:buChar char="•"/>
        <a:tabLst/>
        <a:defRPr kumimoji="0" sz="2000" kern="1200">
          <a:solidFill>
            <a:schemeClr val="tx1"/>
          </a:solidFill>
          <a:latin typeface="Myriad Pro" pitchFamily="34"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2643182"/>
            <a:ext cx="5410200" cy="1676400"/>
          </a:xfrm>
        </p:spPr>
        <p:txBody>
          <a:bodyPr/>
          <a:lstStyle/>
          <a:p>
            <a:r>
              <a:rPr lang="en-US" b="1" dirty="0" smtClean="0">
                <a:latin typeface="+mj-lt"/>
              </a:rPr>
              <a:t>MANAJEMEN RISIKO KREDIT</a:t>
            </a:r>
            <a:endParaRPr lang="en-US" b="1" dirty="0">
              <a:latin typeface="+mj-lt"/>
            </a:endParaRPr>
          </a:p>
        </p:txBody>
      </p:sp>
      <p:sp>
        <p:nvSpPr>
          <p:cNvPr id="3" name="Date Placeholder 2"/>
          <p:cNvSpPr>
            <a:spLocks noGrp="1"/>
          </p:cNvSpPr>
          <p:nvPr>
            <p:ph type="dt" sz="half" idx="10"/>
          </p:nvPr>
        </p:nvSpPr>
        <p:spPr/>
        <p:txBody>
          <a:bodyPr/>
          <a:lstStyle/>
          <a:p>
            <a:fld id="{DEB9F72D-9E74-4145-ACCE-70A89DE21281}" type="datetime1">
              <a:rPr lang="en-US" smtClean="0"/>
              <a:pPr/>
              <a:t>7/14/2017</a:t>
            </a:fld>
            <a:endParaRPr lang="en-US"/>
          </a:p>
        </p:txBody>
      </p:sp>
      <p:sp>
        <p:nvSpPr>
          <p:cNvPr id="4" name="Footer Placeholder 3"/>
          <p:cNvSpPr>
            <a:spLocks noGrp="1"/>
          </p:cNvSpPr>
          <p:nvPr>
            <p:ph type="ftr" sz="quarter" idx="11"/>
          </p:nvPr>
        </p:nvSpPr>
        <p:spPr/>
        <p:txBody>
          <a:bodyPr/>
          <a:lstStyle/>
          <a:p>
            <a:r>
              <a:rPr lang="en-US" smtClean="0"/>
              <a:t>aaa</a:t>
            </a:r>
            <a:endParaRPr lang="en-US"/>
          </a:p>
        </p:txBody>
      </p:sp>
      <p:sp>
        <p:nvSpPr>
          <p:cNvPr id="6" name="Rectangle 5"/>
          <p:cNvSpPr/>
          <p:nvPr/>
        </p:nvSpPr>
        <p:spPr>
          <a:xfrm>
            <a:off x="3428992" y="5000636"/>
            <a:ext cx="4987263" cy="584775"/>
          </a:xfrm>
          <a:prstGeom prst="rect">
            <a:avLst/>
          </a:prstGeom>
        </p:spPr>
        <p:txBody>
          <a:bodyPr wrap="none">
            <a:spAutoFit/>
          </a:bodyPr>
          <a:lstStyle/>
          <a:p>
            <a:pPr lvl="0">
              <a:spcBef>
                <a:spcPct val="0"/>
              </a:spcBef>
              <a:defRPr/>
            </a:pPr>
            <a:r>
              <a:rPr lang="en-US" sz="3200" b="1" dirty="0" smtClean="0"/>
              <a:t>Dr. </a:t>
            </a:r>
            <a:r>
              <a:rPr lang="en-US" sz="3200" b="1" dirty="0" err="1" smtClean="0"/>
              <a:t>Bambang</a:t>
            </a:r>
            <a:r>
              <a:rPr lang="en-US" sz="3200" b="1" dirty="0" smtClean="0"/>
              <a:t> </a:t>
            </a:r>
            <a:r>
              <a:rPr lang="en-US" sz="3200" b="1" dirty="0" err="1" smtClean="0"/>
              <a:t>Rianto</a:t>
            </a:r>
            <a:r>
              <a:rPr lang="en-US" sz="3200" b="1" dirty="0" smtClean="0"/>
              <a:t> </a:t>
            </a:r>
            <a:r>
              <a:rPr lang="en-US" sz="3200" b="1" dirty="0" err="1" smtClean="0"/>
              <a:t>Rustam</a:t>
            </a:r>
            <a:endParaRPr lang="ru-RU" sz="3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Tagihan</a:t>
            </a:r>
            <a:endParaRPr lang="en-US" dirty="0"/>
          </a:p>
        </p:txBody>
      </p:sp>
      <p:pic>
        <p:nvPicPr>
          <p:cNvPr id="8194" name="Picture 2" descr="D:\Buku MR Edited\POWER POINT\Power point final 010517\GAMBAR\BAB 14\2 - Copy (2).jpg"/>
          <p:cNvPicPr>
            <a:picLocks noChangeAspect="1" noChangeArrowheads="1"/>
          </p:cNvPicPr>
          <p:nvPr/>
        </p:nvPicPr>
        <p:blipFill>
          <a:blip r:embed="rId2" cstate="print"/>
          <a:srcRect/>
          <a:stretch>
            <a:fillRect/>
          </a:stretch>
        </p:blipFill>
        <p:spPr bwMode="auto">
          <a:xfrm>
            <a:off x="571472" y="1857364"/>
            <a:ext cx="8404016" cy="300039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Tagihan</a:t>
            </a:r>
            <a:endParaRPr lang="en-US" dirty="0"/>
          </a:p>
        </p:txBody>
      </p:sp>
      <p:pic>
        <p:nvPicPr>
          <p:cNvPr id="9218" name="Picture 2" descr="D:\Buku MR Edited\POWER POINT\Power point final 010517\GAMBAR\BAB 14\2 - Copy (3).jpg"/>
          <p:cNvPicPr>
            <a:picLocks noChangeAspect="1" noChangeArrowheads="1"/>
          </p:cNvPicPr>
          <p:nvPr/>
        </p:nvPicPr>
        <p:blipFill>
          <a:blip r:embed="rId2" cstate="print"/>
          <a:srcRect/>
          <a:stretch>
            <a:fillRect/>
          </a:stretch>
        </p:blipFill>
        <p:spPr bwMode="auto">
          <a:xfrm>
            <a:off x="571471" y="1571612"/>
            <a:ext cx="8468999" cy="478634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t>
            </a:r>
            <a:r>
              <a:rPr lang="en-US" dirty="0" err="1" smtClean="0"/>
              <a:t>agihan</a:t>
            </a:r>
            <a:endParaRPr lang="en-US" dirty="0"/>
          </a:p>
        </p:txBody>
      </p:sp>
      <p:pic>
        <p:nvPicPr>
          <p:cNvPr id="10242" name="Picture 2" descr="D:\Buku MR Edited\POWER POINT\Power point final 010517\GAMBAR\BAB 14\2 - Copy (4).jpg"/>
          <p:cNvPicPr>
            <a:picLocks noChangeAspect="1" noChangeArrowheads="1"/>
          </p:cNvPicPr>
          <p:nvPr/>
        </p:nvPicPr>
        <p:blipFill>
          <a:blip r:embed="rId2" cstate="print"/>
          <a:srcRect/>
          <a:stretch>
            <a:fillRect/>
          </a:stretch>
        </p:blipFill>
        <p:spPr bwMode="auto">
          <a:xfrm>
            <a:off x="357158" y="1714488"/>
            <a:ext cx="8671779" cy="335758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Tagihan</a:t>
            </a:r>
            <a:endParaRPr lang="en-US" dirty="0"/>
          </a:p>
        </p:txBody>
      </p:sp>
      <p:pic>
        <p:nvPicPr>
          <p:cNvPr id="11266" name="Picture 2" descr="D:\Buku MR Edited\POWER POINT\Power point final 010517\GAMBAR\BAB 14\2 - Copy (5).jpg"/>
          <p:cNvPicPr>
            <a:picLocks noChangeAspect="1" noChangeArrowheads="1"/>
          </p:cNvPicPr>
          <p:nvPr/>
        </p:nvPicPr>
        <p:blipFill>
          <a:blip r:embed="rId2" cstate="print"/>
          <a:srcRect/>
          <a:stretch>
            <a:fillRect/>
          </a:stretch>
        </p:blipFill>
        <p:spPr bwMode="auto">
          <a:xfrm>
            <a:off x="0" y="1844824"/>
            <a:ext cx="9144000" cy="2710024"/>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t>
            </a:r>
            <a:r>
              <a:rPr lang="en-US" dirty="0" err="1" smtClean="0"/>
              <a:t>agihan</a:t>
            </a:r>
            <a:endParaRPr lang="en-US" dirty="0"/>
          </a:p>
        </p:txBody>
      </p:sp>
      <p:pic>
        <p:nvPicPr>
          <p:cNvPr id="12290" name="Picture 2" descr="D:\Buku MR Edited\POWER POINT\Power point final 010517\GAMBAR\BAB 14\2 - Copy (6).jpg"/>
          <p:cNvPicPr>
            <a:picLocks noChangeAspect="1" noChangeArrowheads="1"/>
          </p:cNvPicPr>
          <p:nvPr/>
        </p:nvPicPr>
        <p:blipFill>
          <a:blip r:embed="rId2" cstate="print"/>
          <a:srcRect/>
          <a:stretch>
            <a:fillRect/>
          </a:stretch>
        </p:blipFill>
        <p:spPr bwMode="auto">
          <a:xfrm>
            <a:off x="0" y="1844824"/>
            <a:ext cx="8820472" cy="251287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t>
            </a:r>
            <a:r>
              <a:rPr lang="en-US" dirty="0" err="1" smtClean="0"/>
              <a:t>agihan</a:t>
            </a:r>
            <a:r>
              <a:rPr lang="en-US" dirty="0" smtClean="0"/>
              <a:t> Unrated</a:t>
            </a:r>
            <a:endParaRPr lang="en-US" dirty="0"/>
          </a:p>
        </p:txBody>
      </p:sp>
      <p:pic>
        <p:nvPicPr>
          <p:cNvPr id="13314" name="Picture 2" descr="D:\Buku MR Edited\POWER POINT\Power point final 010517\GAMBAR\BAB 14\2 - Copy.jpg"/>
          <p:cNvPicPr>
            <a:picLocks noChangeAspect="1" noChangeArrowheads="1"/>
          </p:cNvPicPr>
          <p:nvPr/>
        </p:nvPicPr>
        <p:blipFill>
          <a:blip r:embed="rId2" cstate="print"/>
          <a:srcRect/>
          <a:stretch>
            <a:fillRect/>
          </a:stretch>
        </p:blipFill>
        <p:spPr bwMode="auto">
          <a:xfrm>
            <a:off x="357158" y="1500174"/>
            <a:ext cx="8766892" cy="535782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Bobot</a:t>
            </a:r>
            <a:r>
              <a:rPr lang="en-US" dirty="0" smtClean="0"/>
              <a:t> </a:t>
            </a:r>
            <a:r>
              <a:rPr lang="en-US" dirty="0" err="1" smtClean="0"/>
              <a:t>T</a:t>
            </a:r>
            <a:r>
              <a:rPr lang="en-US" dirty="0" err="1" smtClean="0"/>
              <a:t>agihan</a:t>
            </a:r>
            <a:endParaRPr lang="en-US" dirty="0"/>
          </a:p>
        </p:txBody>
      </p:sp>
      <p:pic>
        <p:nvPicPr>
          <p:cNvPr id="14338" name="Picture 2" descr="D:\Buku MR Edited\POWER POINT\Power point final 010517\GAMBAR\BAB 14\2.jpg"/>
          <p:cNvPicPr>
            <a:picLocks noChangeAspect="1" noChangeArrowheads="1"/>
          </p:cNvPicPr>
          <p:nvPr/>
        </p:nvPicPr>
        <p:blipFill>
          <a:blip r:embed="rId2" cstate="print"/>
          <a:srcRect/>
          <a:stretch>
            <a:fillRect/>
          </a:stretch>
        </p:blipFill>
        <p:spPr bwMode="auto">
          <a:xfrm>
            <a:off x="581677" y="1500174"/>
            <a:ext cx="8490917" cy="392909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FIRBA </a:t>
            </a:r>
            <a:r>
              <a:rPr lang="en-US" dirty="0" err="1" smtClean="0"/>
              <a:t>vs</a:t>
            </a:r>
            <a:r>
              <a:rPr lang="en-US" dirty="0" smtClean="0"/>
              <a:t> AIRBA</a:t>
            </a:r>
            <a:endParaRPr lang="en-US" dirty="0"/>
          </a:p>
        </p:txBody>
      </p:sp>
      <p:pic>
        <p:nvPicPr>
          <p:cNvPr id="15362" name="Picture 2" descr="D:\Buku MR Edited\POWER POINT\Power point final 010517\GAMBAR\BAB 14\3 - Copy (5).jpg"/>
          <p:cNvPicPr>
            <a:picLocks noChangeAspect="1" noChangeArrowheads="1"/>
          </p:cNvPicPr>
          <p:nvPr/>
        </p:nvPicPr>
        <p:blipFill>
          <a:blip r:embed="rId2" cstate="print"/>
          <a:srcRect/>
          <a:stretch>
            <a:fillRect/>
          </a:stretch>
        </p:blipFill>
        <p:spPr bwMode="auto">
          <a:xfrm>
            <a:off x="357190" y="1583872"/>
            <a:ext cx="8786842" cy="255950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Pemantauan</a:t>
            </a:r>
            <a:r>
              <a:rPr lang="en-US" dirty="0" smtClean="0"/>
              <a:t> </a:t>
            </a:r>
            <a:r>
              <a:rPr lang="en-US" dirty="0" err="1" smtClean="0"/>
              <a:t>Risiko</a:t>
            </a:r>
            <a:r>
              <a:rPr lang="en-US" dirty="0" smtClean="0"/>
              <a:t> </a:t>
            </a:r>
            <a:r>
              <a:rPr lang="en-US" dirty="0" err="1" smtClean="0"/>
              <a:t>Kredit</a:t>
            </a:r>
            <a:endParaRPr lang="en-US" dirty="0"/>
          </a:p>
        </p:txBody>
      </p:sp>
      <p:sp>
        <p:nvSpPr>
          <p:cNvPr id="3" name="Content Placeholder 2"/>
          <p:cNvSpPr>
            <a:spLocks noGrp="1"/>
          </p:cNvSpPr>
          <p:nvPr>
            <p:ph idx="1"/>
          </p:nvPr>
        </p:nvSpPr>
        <p:spPr>
          <a:xfrm>
            <a:off x="609600" y="1600200"/>
            <a:ext cx="8229600" cy="5043510"/>
          </a:xfrm>
        </p:spPr>
        <p:txBody>
          <a:bodyPr>
            <a:normAutofit fontScale="92500" lnSpcReduction="10000"/>
          </a:bodyPr>
          <a:lstStyle/>
          <a:p>
            <a:r>
              <a:rPr lang="en-US" dirty="0" smtClean="0"/>
              <a:t>Perusahaan </a:t>
            </a:r>
            <a:r>
              <a:rPr lang="en-US" dirty="0" err="1" smtClean="0"/>
              <a:t>harus</a:t>
            </a:r>
            <a:r>
              <a:rPr lang="en-US" dirty="0" smtClean="0"/>
              <a:t> </a:t>
            </a:r>
            <a:r>
              <a:rPr lang="en-US" dirty="0" err="1" smtClean="0"/>
              <a:t>mengembangkan</a:t>
            </a:r>
            <a:r>
              <a:rPr lang="en-US" dirty="0" smtClean="0"/>
              <a:t> </a:t>
            </a:r>
            <a:r>
              <a:rPr lang="en-US" dirty="0" err="1" smtClean="0"/>
              <a:t>dan</a:t>
            </a:r>
            <a:r>
              <a:rPr lang="en-US" dirty="0" smtClean="0"/>
              <a:t> </a:t>
            </a:r>
            <a:r>
              <a:rPr lang="en-US" dirty="0" err="1" smtClean="0"/>
              <a:t>menerapkan</a:t>
            </a:r>
            <a:r>
              <a:rPr lang="en-US" dirty="0" smtClean="0"/>
              <a:t> </a:t>
            </a:r>
            <a:r>
              <a:rPr lang="en-US" dirty="0" err="1" smtClean="0"/>
              <a:t>sistem</a:t>
            </a:r>
            <a:r>
              <a:rPr lang="en-US" dirty="0" smtClean="0"/>
              <a:t> </a:t>
            </a:r>
            <a:r>
              <a:rPr lang="en-US" dirty="0" err="1" smtClean="0"/>
              <a:t>informasi</a:t>
            </a:r>
            <a:r>
              <a:rPr lang="en-US" dirty="0" smtClean="0"/>
              <a:t> </a:t>
            </a:r>
            <a:r>
              <a:rPr lang="en-US" dirty="0" err="1" smtClean="0"/>
              <a:t>dan</a:t>
            </a:r>
            <a:r>
              <a:rPr lang="en-US" dirty="0" smtClean="0"/>
              <a:t> </a:t>
            </a:r>
            <a:r>
              <a:rPr lang="en-US" dirty="0" err="1" smtClean="0"/>
              <a:t>prosedur</a:t>
            </a:r>
            <a:r>
              <a:rPr lang="en-US" dirty="0" smtClean="0"/>
              <a:t> yang </a:t>
            </a:r>
            <a:r>
              <a:rPr lang="en-US" dirty="0" err="1" smtClean="0"/>
              <a:t>komprehensif</a:t>
            </a:r>
            <a:r>
              <a:rPr lang="en-US" dirty="0" smtClean="0"/>
              <a:t> </a:t>
            </a:r>
            <a:r>
              <a:rPr lang="en-US" dirty="0" err="1" smtClean="0"/>
              <a:t>untuk</a:t>
            </a:r>
            <a:r>
              <a:rPr lang="en-US" dirty="0" smtClean="0"/>
              <a:t> </a:t>
            </a:r>
            <a:r>
              <a:rPr lang="en-US" dirty="0" err="1" smtClean="0"/>
              <a:t>memantau</a:t>
            </a:r>
            <a:r>
              <a:rPr lang="en-US" dirty="0" smtClean="0"/>
              <a:t> </a:t>
            </a:r>
            <a:r>
              <a:rPr lang="en-US" dirty="0" err="1" smtClean="0"/>
              <a:t>komposisi</a:t>
            </a:r>
            <a:r>
              <a:rPr lang="en-US" dirty="0" smtClean="0"/>
              <a:t> </a:t>
            </a:r>
            <a:r>
              <a:rPr lang="en-US" dirty="0" err="1" smtClean="0"/>
              <a:t>dan</a:t>
            </a:r>
            <a:r>
              <a:rPr lang="en-US" dirty="0" smtClean="0"/>
              <a:t> </a:t>
            </a:r>
            <a:r>
              <a:rPr lang="en-US" dirty="0" err="1" smtClean="0"/>
              <a:t>kondisi</a:t>
            </a:r>
            <a:r>
              <a:rPr lang="en-US" dirty="0" smtClean="0"/>
              <a:t> </a:t>
            </a:r>
            <a:r>
              <a:rPr lang="en-US" dirty="0" err="1" smtClean="0"/>
              <a:t>setiap</a:t>
            </a:r>
            <a:r>
              <a:rPr lang="en-US" dirty="0" smtClean="0"/>
              <a:t> </a:t>
            </a:r>
            <a:r>
              <a:rPr lang="en-US" dirty="0" err="1" smtClean="0"/>
              <a:t>debitur</a:t>
            </a:r>
            <a:r>
              <a:rPr lang="en-US" dirty="0" smtClean="0"/>
              <a:t> </a:t>
            </a:r>
            <a:r>
              <a:rPr lang="en-US" dirty="0" err="1" smtClean="0"/>
              <a:t>atau</a:t>
            </a:r>
            <a:r>
              <a:rPr lang="en-US" dirty="0" smtClean="0"/>
              <a:t> </a:t>
            </a:r>
            <a:r>
              <a:rPr lang="en-US" dirty="0" err="1" smtClean="0"/>
              <a:t>pihak</a:t>
            </a:r>
            <a:r>
              <a:rPr lang="en-US" dirty="0" smtClean="0"/>
              <a:t> </a:t>
            </a:r>
            <a:r>
              <a:rPr lang="en-US" dirty="0" err="1" smtClean="0"/>
              <a:t>lawan</a:t>
            </a:r>
            <a:r>
              <a:rPr lang="en-US" dirty="0" smtClean="0"/>
              <a:t> </a:t>
            </a:r>
            <a:r>
              <a:rPr lang="en-US" dirty="0" err="1" smtClean="0"/>
              <a:t>transaksi</a:t>
            </a:r>
            <a:r>
              <a:rPr lang="en-US" dirty="0" smtClean="0"/>
              <a:t> </a:t>
            </a:r>
            <a:r>
              <a:rPr lang="en-US" dirty="0" err="1" smtClean="0"/>
              <a:t>terhadap</a:t>
            </a:r>
            <a:r>
              <a:rPr lang="en-US" dirty="0" smtClean="0"/>
              <a:t> </a:t>
            </a:r>
            <a:r>
              <a:rPr lang="en-US" dirty="0" err="1" smtClean="0"/>
              <a:t>seluruh</a:t>
            </a:r>
            <a:r>
              <a:rPr lang="en-US" dirty="0" smtClean="0"/>
              <a:t> </a:t>
            </a:r>
            <a:r>
              <a:rPr lang="en-US" dirty="0" err="1" smtClean="0"/>
              <a:t>portofolio</a:t>
            </a:r>
            <a:r>
              <a:rPr lang="en-US" dirty="0" smtClean="0"/>
              <a:t> </a:t>
            </a:r>
            <a:r>
              <a:rPr lang="en-US" dirty="0" err="1" smtClean="0"/>
              <a:t>pembiayaan</a:t>
            </a:r>
            <a:r>
              <a:rPr lang="en-US" dirty="0" smtClean="0"/>
              <a:t>. </a:t>
            </a:r>
            <a:r>
              <a:rPr lang="en-US" dirty="0" err="1" smtClean="0"/>
              <a:t>Sistem</a:t>
            </a:r>
            <a:r>
              <a:rPr lang="en-US" dirty="0" smtClean="0"/>
              <a:t> </a:t>
            </a:r>
            <a:r>
              <a:rPr lang="en-US" dirty="0" err="1" smtClean="0"/>
              <a:t>tersebut</a:t>
            </a:r>
            <a:r>
              <a:rPr lang="en-US" dirty="0" smtClean="0"/>
              <a:t> </a:t>
            </a:r>
            <a:r>
              <a:rPr lang="en-US" dirty="0" err="1" smtClean="0"/>
              <a:t>harus</a:t>
            </a:r>
            <a:r>
              <a:rPr lang="en-US" dirty="0" smtClean="0"/>
              <a:t> </a:t>
            </a:r>
            <a:r>
              <a:rPr lang="en-US" dirty="0" err="1" smtClean="0"/>
              <a:t>sejalan</a:t>
            </a:r>
            <a:r>
              <a:rPr lang="en-US" dirty="0" smtClean="0"/>
              <a:t> </a:t>
            </a:r>
            <a:r>
              <a:rPr lang="en-US" dirty="0" err="1" smtClean="0"/>
              <a:t>dengan</a:t>
            </a:r>
            <a:r>
              <a:rPr lang="en-US" dirty="0" smtClean="0"/>
              <a:t> </a:t>
            </a:r>
            <a:r>
              <a:rPr lang="en-US" dirty="0" err="1" smtClean="0"/>
              <a:t>karakteristik</a:t>
            </a:r>
            <a:r>
              <a:rPr lang="en-US" dirty="0" smtClean="0"/>
              <a:t>, </a:t>
            </a:r>
            <a:r>
              <a:rPr lang="es-ES" dirty="0" err="1" smtClean="0"/>
              <a:t>ukuran</a:t>
            </a:r>
            <a:r>
              <a:rPr lang="es-ES" dirty="0" smtClean="0"/>
              <a:t>, dan </a:t>
            </a:r>
            <a:r>
              <a:rPr lang="es-ES" dirty="0" err="1" smtClean="0"/>
              <a:t>kompleksitas</a:t>
            </a:r>
            <a:r>
              <a:rPr lang="es-ES" dirty="0" smtClean="0"/>
              <a:t> </a:t>
            </a:r>
            <a:r>
              <a:rPr lang="es-ES" dirty="0" err="1" smtClean="0"/>
              <a:t>portofolio</a:t>
            </a:r>
            <a:endParaRPr lang="en-US" dirty="0" smtClean="0"/>
          </a:p>
          <a:p>
            <a:r>
              <a:rPr lang="es-ES" dirty="0" err="1" smtClean="0"/>
              <a:t>Prosedur</a:t>
            </a:r>
            <a:r>
              <a:rPr lang="es-ES" dirty="0" smtClean="0"/>
              <a:t> </a:t>
            </a:r>
            <a:r>
              <a:rPr lang="es-ES" dirty="0" err="1" smtClean="0"/>
              <a:t>pemantauan</a:t>
            </a:r>
            <a:r>
              <a:rPr lang="es-ES" dirty="0" smtClean="0"/>
              <a:t> </a:t>
            </a:r>
            <a:r>
              <a:rPr lang="es-ES" dirty="0" err="1" smtClean="0"/>
              <a:t>harus</a:t>
            </a:r>
            <a:r>
              <a:rPr lang="es-ES" dirty="0" smtClean="0"/>
              <a:t> </a:t>
            </a:r>
            <a:r>
              <a:rPr lang="es-ES" dirty="0" err="1" smtClean="0"/>
              <a:t>mampu</a:t>
            </a:r>
            <a:r>
              <a:rPr lang="es-ES" dirty="0" smtClean="0"/>
              <a:t> </a:t>
            </a:r>
            <a:r>
              <a:rPr lang="es-ES" dirty="0" err="1" smtClean="0"/>
              <a:t>untuk</a:t>
            </a:r>
            <a:r>
              <a:rPr lang="es-ES" dirty="0" smtClean="0"/>
              <a:t> </a:t>
            </a:r>
            <a:r>
              <a:rPr lang="es-ES" dirty="0" err="1" smtClean="0"/>
              <a:t>mengidentifikasi</a:t>
            </a:r>
            <a:r>
              <a:rPr lang="es-ES" dirty="0" smtClean="0"/>
              <a:t> </a:t>
            </a:r>
            <a:r>
              <a:rPr lang="es-ES" dirty="0" err="1" smtClean="0"/>
              <a:t>aset</a:t>
            </a:r>
            <a:r>
              <a:rPr lang="es-ES" dirty="0" smtClean="0"/>
              <a:t> </a:t>
            </a:r>
            <a:r>
              <a:rPr lang="es-ES" dirty="0" err="1" smtClean="0"/>
              <a:t>bermasalah</a:t>
            </a:r>
            <a:r>
              <a:rPr lang="es-ES" dirty="0" smtClean="0"/>
              <a:t> </a:t>
            </a:r>
            <a:r>
              <a:rPr lang="es-ES" dirty="0" err="1" smtClean="0"/>
              <a:t>ataupun</a:t>
            </a:r>
            <a:r>
              <a:rPr lang="es-ES" dirty="0" smtClean="0"/>
              <a:t> </a:t>
            </a:r>
            <a:r>
              <a:rPr lang="es-ES" dirty="0" err="1" smtClean="0"/>
              <a:t>transaksi</a:t>
            </a:r>
            <a:r>
              <a:rPr lang="es-ES" dirty="0" smtClean="0"/>
              <a:t> </a:t>
            </a:r>
            <a:r>
              <a:rPr lang="es-ES" dirty="0" err="1" smtClean="0"/>
              <a:t>lainnya</a:t>
            </a:r>
            <a:r>
              <a:rPr lang="es-ES" dirty="0" smtClean="0"/>
              <a:t> </a:t>
            </a:r>
            <a:r>
              <a:rPr lang="es-ES" dirty="0" err="1" smtClean="0"/>
              <a:t>untuk</a:t>
            </a:r>
            <a:r>
              <a:rPr lang="es-ES" dirty="0" smtClean="0"/>
              <a:t> </a:t>
            </a:r>
            <a:r>
              <a:rPr lang="es-ES" dirty="0" err="1" smtClean="0"/>
              <a:t>menjamin</a:t>
            </a:r>
            <a:r>
              <a:rPr lang="es-ES" dirty="0" smtClean="0"/>
              <a:t> </a:t>
            </a:r>
            <a:r>
              <a:rPr lang="es-ES" dirty="0" err="1" smtClean="0"/>
              <a:t>bahwa</a:t>
            </a:r>
            <a:r>
              <a:rPr lang="es-ES" dirty="0" smtClean="0"/>
              <a:t> </a:t>
            </a:r>
            <a:r>
              <a:rPr lang="es-ES" dirty="0" err="1" smtClean="0"/>
              <a:t>aset</a:t>
            </a:r>
            <a:r>
              <a:rPr lang="es-ES" dirty="0" smtClean="0"/>
              <a:t> yang </a:t>
            </a:r>
            <a:r>
              <a:rPr lang="es-ES" dirty="0" err="1" smtClean="0"/>
              <a:t>bermasalah</a:t>
            </a:r>
            <a:r>
              <a:rPr lang="es-ES" dirty="0" smtClean="0"/>
              <a:t> </a:t>
            </a:r>
            <a:r>
              <a:rPr lang="es-ES" dirty="0" err="1" smtClean="0"/>
              <a:t>tersebut</a:t>
            </a:r>
            <a:r>
              <a:rPr lang="es-ES" dirty="0" smtClean="0"/>
              <a:t> </a:t>
            </a:r>
            <a:r>
              <a:rPr lang="es-ES" dirty="0" err="1" smtClean="0"/>
              <a:t>mendapat</a:t>
            </a:r>
            <a:r>
              <a:rPr lang="es-ES" dirty="0" smtClean="0"/>
              <a:t> </a:t>
            </a:r>
            <a:r>
              <a:rPr lang="es-ES" dirty="0" err="1" smtClean="0"/>
              <a:t>perhatian</a:t>
            </a:r>
            <a:r>
              <a:rPr lang="es-ES" dirty="0" smtClean="0"/>
              <a:t> yang </a:t>
            </a:r>
            <a:r>
              <a:rPr lang="es-ES" dirty="0" err="1" smtClean="0"/>
              <a:t>lebih</a:t>
            </a:r>
            <a:r>
              <a:rPr lang="es-ES" dirty="0" smtClean="0"/>
              <a:t>, </a:t>
            </a:r>
            <a:r>
              <a:rPr lang="es-ES" dirty="0" err="1" smtClean="0"/>
              <a:t>termasuk</a:t>
            </a:r>
            <a:r>
              <a:rPr lang="es-ES" dirty="0" smtClean="0"/>
              <a:t> </a:t>
            </a:r>
            <a:r>
              <a:rPr lang="es-ES" dirty="0" err="1" smtClean="0"/>
              <a:t>tindakan</a:t>
            </a:r>
            <a:r>
              <a:rPr lang="es-ES" dirty="0" smtClean="0"/>
              <a:t> </a:t>
            </a:r>
            <a:r>
              <a:rPr lang="es-ES" dirty="0" err="1" smtClean="0"/>
              <a:t>penyelamatan</a:t>
            </a:r>
            <a:r>
              <a:rPr lang="es-ES" dirty="0" smtClean="0"/>
              <a:t> </a:t>
            </a:r>
            <a:r>
              <a:rPr lang="es-ES" dirty="0" err="1" smtClean="0"/>
              <a:t>serta</a:t>
            </a:r>
            <a:r>
              <a:rPr lang="es-ES" dirty="0" smtClean="0"/>
              <a:t> </a:t>
            </a:r>
            <a:r>
              <a:rPr lang="es-ES" dirty="0" err="1" smtClean="0"/>
              <a:t>pembentukan</a:t>
            </a:r>
            <a:r>
              <a:rPr lang="es-ES" dirty="0" smtClean="0"/>
              <a:t> </a:t>
            </a:r>
            <a:r>
              <a:rPr lang="es-ES" dirty="0" err="1" smtClean="0"/>
              <a:t>cadangan</a:t>
            </a:r>
            <a:r>
              <a:rPr lang="es-ES" dirty="0" smtClean="0"/>
              <a:t> yang </a:t>
            </a:r>
            <a:r>
              <a:rPr lang="es-ES" dirty="0" err="1" smtClean="0"/>
              <a:t>cukup</a:t>
            </a:r>
            <a:r>
              <a:rPr lang="es-ES" dirty="0" smtClean="0"/>
              <a:t>. </a:t>
            </a:r>
            <a:endParaRPr lang="en-US" dirty="0" smtClean="0"/>
          </a:p>
          <a:p>
            <a:r>
              <a:rPr lang="fi-FI" dirty="0" smtClean="0"/>
              <a:t>Dalam pelaksanaan pemantauan </a:t>
            </a:r>
            <a:r>
              <a:rPr lang="fi-FI" dirty="0" smtClean="0"/>
              <a:t>eksposur risiko kredit, satuan kerja manajemen risiko harus menyusun laporan mengenai perkembangan risiko kredit secara berkala, termasuk faktor-faktor penyebabnya dan menyampaikannya kepada komite manajemen risiko dan direksi.</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Pengendalian Risiko Kredit</a:t>
            </a:r>
            <a:endParaRPr lang="en-US" dirty="0"/>
          </a:p>
        </p:txBody>
      </p:sp>
      <p:sp>
        <p:nvSpPr>
          <p:cNvPr id="3" name="Content Placeholder 2"/>
          <p:cNvSpPr>
            <a:spLocks noGrp="1"/>
          </p:cNvSpPr>
          <p:nvPr>
            <p:ph idx="1"/>
          </p:nvPr>
        </p:nvSpPr>
        <p:spPr/>
        <p:txBody>
          <a:bodyPr>
            <a:normAutofit fontScale="92500" lnSpcReduction="10000"/>
          </a:bodyPr>
          <a:lstStyle/>
          <a:p>
            <a:r>
              <a:rPr lang="fi-FI" dirty="0" smtClean="0"/>
              <a:t>Dalam rangka pengendalian risiko kredit, perusahaan harus memastikan bahwa satuan kerja perkreditan dan satuan kerja lainnya yang melakukan transaksi yang terekspos risiko kredit telah berfungsi secara memadai dan eksposur risiko kredit dijaga tetap konsisten dengan limit yang ditetapkan serta memenuhi standar kehati-hatian. </a:t>
            </a:r>
            <a:endParaRPr lang="en-US" dirty="0" smtClean="0"/>
          </a:p>
          <a:p>
            <a:r>
              <a:rPr lang="fi-FI" dirty="0" smtClean="0"/>
              <a:t>Pengendalian risiko kredit dapat dilakukan melalui beberapa cara, antara lain mitigasi risiko, pengelolaan posisi dan risiko portofolio secara aktif, penetapan target batasan risiko konsentrasi dalam rencana tahunan , penetapan tingkat kewenangan dalam proses persetujuan penyediaan dana, dan analisis konsentrasi secara berkala paling kurang 1 (satu) kali dalam setahun. </a:t>
            </a:r>
            <a:endParaRPr lang="en-US" dirty="0" smtClean="0"/>
          </a:p>
          <a:p>
            <a:r>
              <a:rPr lang="fi-FI" dirty="0" smtClean="0"/>
              <a:t>P</a:t>
            </a:r>
            <a:r>
              <a:rPr lang="fi-FI" dirty="0" smtClean="0"/>
              <a:t>erusahaan harus memiliki sistem yang efektif untuk mendeteksi pembiayaan </a:t>
            </a:r>
            <a:r>
              <a:rPr lang="fi-FI" dirty="0" smtClean="0"/>
              <a:t>bermasalah</a:t>
            </a:r>
            <a:r>
              <a:rPr lang="fi-FI"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Risiko Kredit</a:t>
            </a:r>
            <a:endParaRPr lang="id-ID" dirty="0"/>
          </a:p>
        </p:txBody>
      </p:sp>
      <p:sp>
        <p:nvSpPr>
          <p:cNvPr id="3" name="Content Placeholder 2"/>
          <p:cNvSpPr>
            <a:spLocks noGrp="1"/>
          </p:cNvSpPr>
          <p:nvPr>
            <p:ph idx="1"/>
          </p:nvPr>
        </p:nvSpPr>
        <p:spPr>
          <a:xfrm>
            <a:off x="285720" y="1600200"/>
            <a:ext cx="8215370" cy="4525963"/>
          </a:xfrm>
        </p:spPr>
        <p:txBody>
          <a:bodyPr>
            <a:normAutofit/>
          </a:bodyPr>
          <a:lstStyle/>
          <a:p>
            <a:pPr algn="just">
              <a:buNone/>
            </a:pPr>
            <a:r>
              <a:rPr lang="id-ID" sz="2800" dirty="0" smtClean="0"/>
              <a:t>	Risiko </a:t>
            </a:r>
            <a:r>
              <a:rPr lang="id-ID" sz="2800" dirty="0" smtClean="0"/>
              <a:t>akibat kegagalan nasabah atau pihak lain dalam memenuhi kewajiban sesuai dengan perjanjian yang disepakati.</a:t>
            </a:r>
          </a:p>
          <a:p>
            <a:pPr>
              <a:buNone/>
            </a:pPr>
            <a:endParaRPr lang="id-ID" sz="2800" dirty="0" smtClean="0"/>
          </a:p>
          <a:p>
            <a:pPr marL="514350" indent="-514350">
              <a:buNone/>
            </a:pPr>
            <a:endParaRPr lang="id-ID" sz="2800" dirty="0" smtClean="0"/>
          </a:p>
          <a:p>
            <a:pPr marL="514350" indent="-514350">
              <a:buNone/>
            </a:pPr>
            <a:endParaRPr lang="id-ID" sz="2800" dirty="0"/>
          </a:p>
          <a:p>
            <a:pPr marL="514350" indent="-514350">
              <a:buNone/>
            </a:pPr>
            <a:endParaRPr lang="id-ID" sz="2800" dirty="0" smtClean="0"/>
          </a:p>
          <a:p>
            <a:pPr marL="514350" indent="-514350">
              <a:buNone/>
            </a:pPr>
            <a:endParaRPr lang="id-ID" sz="2800" dirty="0" smtClean="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Mitigasi Risiko Kredit</a:t>
            </a:r>
            <a:endParaRPr lang="id-ID" dirty="0"/>
          </a:p>
        </p:txBody>
      </p:sp>
      <p:sp>
        <p:nvSpPr>
          <p:cNvPr id="3" name="Content Placeholder 2"/>
          <p:cNvSpPr>
            <a:spLocks noGrp="1"/>
          </p:cNvSpPr>
          <p:nvPr>
            <p:ph idx="1"/>
          </p:nvPr>
        </p:nvSpPr>
        <p:spPr/>
        <p:txBody>
          <a:bodyPr>
            <a:normAutofit fontScale="92500"/>
          </a:bodyPr>
          <a:lstStyle/>
          <a:p>
            <a:pPr algn="just">
              <a:buNone/>
            </a:pPr>
            <a:r>
              <a:rPr lang="en-US" dirty="0" smtClean="0"/>
              <a:t>	</a:t>
            </a:r>
            <a:r>
              <a:rPr lang="id-ID" dirty="0" smtClean="0"/>
              <a:t>Mitigasi risiko kredit adalah sejumlah teknik dan kebijakan dalam mengelola risiko kredit untuk meminimalkan kemungkinan terjadinya atau dampak dari kerugian pembiayaan.</a:t>
            </a:r>
            <a:endParaRPr lang="id-ID" dirty="0" smtClean="0"/>
          </a:p>
          <a:p>
            <a:pPr>
              <a:buNone/>
            </a:pPr>
            <a:r>
              <a:rPr lang="id-ID" dirty="0"/>
              <a:t>	</a:t>
            </a:r>
            <a:endParaRPr lang="id-ID" dirty="0" smtClean="0"/>
          </a:p>
          <a:p>
            <a:pPr>
              <a:buNone/>
            </a:pPr>
            <a:r>
              <a:rPr lang="en-US" dirty="0" smtClean="0"/>
              <a:t>	</a:t>
            </a:r>
            <a:r>
              <a:rPr lang="id-ID" dirty="0" smtClean="0"/>
              <a:t>Teknik </a:t>
            </a:r>
            <a:r>
              <a:rPr lang="id-ID" dirty="0" smtClean="0"/>
              <a:t>yang dapat digunakan adalah sbb </a:t>
            </a:r>
            <a:r>
              <a:rPr lang="id-ID" dirty="0" smtClean="0"/>
              <a:t>:</a:t>
            </a:r>
            <a:endParaRPr lang="id-ID" dirty="0" smtClean="0"/>
          </a:p>
          <a:p>
            <a:pPr marL="514350" indent="-514350">
              <a:buFont typeface="+mj-lt"/>
              <a:buAutoNum type="arabicPeriod"/>
            </a:pPr>
            <a:r>
              <a:rPr lang="id-ID" dirty="0" smtClean="0"/>
              <a:t>Model pemeringkat untuk pembiayaan perorangan.</a:t>
            </a:r>
          </a:p>
          <a:p>
            <a:pPr marL="514350" indent="-514350">
              <a:buFont typeface="+mj-lt"/>
              <a:buAutoNum type="arabicPeriod"/>
            </a:pPr>
            <a:r>
              <a:rPr lang="id-ID" dirty="0" smtClean="0"/>
              <a:t>Managemen portofolio pembiayaan.</a:t>
            </a:r>
          </a:p>
          <a:p>
            <a:pPr marL="514350" indent="-514350">
              <a:buFont typeface="+mj-lt"/>
              <a:buAutoNum type="arabicPeriod"/>
            </a:pPr>
            <a:r>
              <a:rPr lang="id-ID" dirty="0" smtClean="0"/>
              <a:t>Agunan</a:t>
            </a:r>
            <a:r>
              <a:rPr lang="en-US" dirty="0" smtClean="0"/>
              <a:t>.</a:t>
            </a:r>
            <a:endParaRPr lang="id-ID" dirty="0" smtClean="0"/>
          </a:p>
          <a:p>
            <a:pPr marL="514350" indent="-514350">
              <a:buFont typeface="+mj-lt"/>
              <a:buAutoNum type="arabicPeriod"/>
            </a:pPr>
            <a:r>
              <a:rPr lang="id-ID" dirty="0" smtClean="0"/>
              <a:t>Pengawasan arus </a:t>
            </a:r>
            <a:r>
              <a:rPr lang="id-ID" dirty="0" smtClean="0"/>
              <a:t>kas</a:t>
            </a:r>
            <a:r>
              <a:rPr lang="en-US" dirty="0" smtClean="0"/>
              <a:t>.</a:t>
            </a:r>
            <a:endParaRPr lang="id-ID" dirty="0" smtClean="0"/>
          </a:p>
          <a:p>
            <a:pPr marL="514350" indent="-514350">
              <a:buFont typeface="+mj-lt"/>
              <a:buAutoNum type="arabicPeriod"/>
            </a:pPr>
            <a:r>
              <a:rPr lang="id-ID" dirty="0" smtClean="0"/>
              <a:t>Managemen </a:t>
            </a:r>
            <a:r>
              <a:rPr lang="id-ID" dirty="0" smtClean="0"/>
              <a:t>pemulihan</a:t>
            </a:r>
            <a:r>
              <a:rPr lang="en-US" dirty="0" smtClean="0"/>
              <a:t>.</a:t>
            </a:r>
            <a:endParaRPr lang="id-ID" dirty="0" smtClean="0"/>
          </a:p>
          <a:p>
            <a:pPr marL="514350" indent="-514350">
              <a:buFont typeface="+mj-lt"/>
              <a:buAutoNum type="arabicPeriod"/>
            </a:pPr>
            <a:r>
              <a:rPr lang="id-ID" dirty="0" smtClean="0"/>
              <a:t>Asuransi</a:t>
            </a:r>
            <a:r>
              <a:rPr lang="en-US" dirty="0" smtClean="0"/>
              <a:t>.</a:t>
            </a:r>
            <a:endParaRPr lang="id-ID" dirty="0" smtClean="0"/>
          </a:p>
          <a:p>
            <a:pPr marL="514350" indent="-514350">
              <a:buNone/>
            </a:pPr>
            <a:endParaRPr lang="id-ID" dirty="0" smtClean="0"/>
          </a:p>
          <a:p>
            <a:pPr marL="514350" indent="-514350">
              <a:buNone/>
            </a:pPr>
            <a:endParaRPr lang="id-ID"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10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1000"/>
                                        <p:tgtEl>
                                          <p:spTgt spid="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1000"/>
                                        <p:tgtEl>
                                          <p:spTgt spid="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1000"/>
                                        <p:tgtEl>
                                          <p:spTgt spid="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1000"/>
                                        <p:tgtEl>
                                          <p:spTgt spid="3">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1000"/>
                                        <p:tgtEl>
                                          <p:spTgt spid="3">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dissolve">
                                      <p:cBhvr>
                                        <p:cTn id="25" dur="1000"/>
                                        <p:tgtEl>
                                          <p:spTgt spid="3">
                                            <p:txEl>
                                              <p:pRg st="6" end="6"/>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dissolve">
                                      <p:cBhvr>
                                        <p:cTn id="28" dur="1000"/>
                                        <p:tgtEl>
                                          <p:spTgt spid="3">
                                            <p:txEl>
                                              <p:pRg st="7" end="7"/>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dissolve">
                                      <p:cBhvr>
                                        <p:cTn id="3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2852"/>
            <a:ext cx="8153400" cy="990600"/>
          </a:xfrm>
        </p:spPr>
        <p:txBody>
          <a:bodyPr>
            <a:normAutofit fontScale="90000"/>
          </a:bodyPr>
          <a:lstStyle/>
          <a:p>
            <a:r>
              <a:rPr lang="en-US" dirty="0" err="1" smtClean="0"/>
              <a:t>Penerapan</a:t>
            </a:r>
            <a:r>
              <a:rPr lang="en-US" dirty="0" smtClean="0"/>
              <a:t> </a:t>
            </a:r>
            <a:r>
              <a:rPr lang="en-US" dirty="0" err="1" smtClean="0"/>
              <a:t>M</a:t>
            </a:r>
            <a:r>
              <a:rPr lang="en-US" dirty="0" err="1" smtClean="0"/>
              <a:t>anajemen</a:t>
            </a:r>
            <a:r>
              <a:rPr lang="en-US" dirty="0" smtClean="0"/>
              <a:t> </a:t>
            </a:r>
            <a:br>
              <a:rPr lang="en-US" dirty="0" smtClean="0"/>
            </a:br>
            <a:r>
              <a:rPr lang="en-US" dirty="0" err="1" smtClean="0"/>
              <a:t>Risiko</a:t>
            </a:r>
            <a:r>
              <a:rPr lang="en-US" dirty="0" smtClean="0"/>
              <a:t> </a:t>
            </a:r>
            <a:r>
              <a:rPr lang="en-US" dirty="0" err="1" smtClean="0"/>
              <a:t>Kredit</a:t>
            </a:r>
            <a:endParaRPr lang="en-US" dirty="0"/>
          </a:p>
        </p:txBody>
      </p:sp>
      <p:sp>
        <p:nvSpPr>
          <p:cNvPr id="3" name="Content Placeholder 2"/>
          <p:cNvSpPr>
            <a:spLocks noGrp="1"/>
          </p:cNvSpPr>
          <p:nvPr>
            <p:ph idx="1"/>
          </p:nvPr>
        </p:nvSpPr>
        <p:spPr/>
        <p:txBody>
          <a:bodyPr>
            <a:normAutofit/>
          </a:bodyPr>
          <a:lstStyle/>
          <a:p>
            <a:r>
              <a:rPr lang="de-DE" sz="2800" dirty="0" smtClean="0"/>
              <a:t>Pengawasan </a:t>
            </a:r>
            <a:r>
              <a:rPr lang="de-DE" sz="2800" dirty="0" smtClean="0"/>
              <a:t>aktif dewan komisaris dan direksi</a:t>
            </a:r>
            <a:endParaRPr lang="de-DE" sz="2800" dirty="0" smtClean="0"/>
          </a:p>
          <a:p>
            <a:r>
              <a:rPr lang="de-DE" sz="2800" dirty="0" smtClean="0"/>
              <a:t>Kebijakan, prosedur, dan penetapan limit </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71414"/>
            <a:ext cx="8153400" cy="990600"/>
          </a:xfrm>
        </p:spPr>
        <p:txBody>
          <a:bodyPr>
            <a:normAutofit fontScale="90000"/>
          </a:bodyPr>
          <a:lstStyle/>
          <a:p>
            <a:r>
              <a:rPr lang="en-US" dirty="0" err="1" smtClean="0"/>
              <a:t>Proses</a:t>
            </a:r>
            <a:r>
              <a:rPr lang="en-US" dirty="0" smtClean="0"/>
              <a:t> </a:t>
            </a:r>
            <a:r>
              <a:rPr lang="en-US" dirty="0" err="1" smtClean="0"/>
              <a:t>Manajemen</a:t>
            </a:r>
            <a:r>
              <a:rPr lang="en-US" dirty="0" smtClean="0"/>
              <a:t> </a:t>
            </a:r>
            <a:r>
              <a:rPr lang="en-US" dirty="0" smtClean="0"/>
              <a:t/>
            </a:r>
            <a:br>
              <a:rPr lang="en-US" dirty="0" smtClean="0"/>
            </a:br>
            <a:r>
              <a:rPr lang="en-US" dirty="0" err="1" smtClean="0"/>
              <a:t>Risiko</a:t>
            </a:r>
            <a:r>
              <a:rPr lang="en-US" dirty="0" smtClean="0"/>
              <a:t> </a:t>
            </a:r>
            <a:r>
              <a:rPr lang="en-US" dirty="0" err="1" smtClean="0"/>
              <a:t>K</a:t>
            </a:r>
            <a:r>
              <a:rPr lang="en-US" dirty="0" err="1" smtClean="0"/>
              <a:t>redit</a:t>
            </a:r>
            <a:endParaRPr lang="en-US" dirty="0"/>
          </a:p>
        </p:txBody>
      </p:sp>
      <p:sp>
        <p:nvSpPr>
          <p:cNvPr id="3" name="Content Placeholder 2"/>
          <p:cNvSpPr>
            <a:spLocks noGrp="1"/>
          </p:cNvSpPr>
          <p:nvPr>
            <p:ph idx="1"/>
          </p:nvPr>
        </p:nvSpPr>
        <p:spPr/>
        <p:txBody>
          <a:bodyPr>
            <a:normAutofit/>
          </a:bodyPr>
          <a:lstStyle/>
          <a:p>
            <a:r>
              <a:rPr lang="fi-FI" sz="2800" dirty="0" smtClean="0"/>
              <a:t>Identifikasi </a:t>
            </a:r>
            <a:r>
              <a:rPr lang="fi-FI" sz="2800" dirty="0" smtClean="0"/>
              <a:t>risiko kredit.</a:t>
            </a:r>
            <a:endParaRPr lang="fi-FI" sz="2800" dirty="0" smtClean="0"/>
          </a:p>
          <a:p>
            <a:r>
              <a:rPr lang="fi-FI" sz="2800" dirty="0" smtClean="0"/>
              <a:t>Pengukuran </a:t>
            </a:r>
            <a:r>
              <a:rPr lang="fi-FI" sz="2800" dirty="0" smtClean="0"/>
              <a:t>risiko kredit.</a:t>
            </a:r>
            <a:endParaRPr lang="fi-FI" sz="2800" dirty="0" smtClean="0"/>
          </a:p>
          <a:p>
            <a:r>
              <a:rPr lang="en-US" sz="2800" dirty="0" err="1" smtClean="0"/>
              <a:t>Pemantauan</a:t>
            </a:r>
            <a:r>
              <a:rPr lang="en-US" sz="2800" dirty="0" smtClean="0"/>
              <a:t> </a:t>
            </a:r>
            <a:r>
              <a:rPr lang="fi-FI" sz="2800" dirty="0" smtClean="0"/>
              <a:t>risiko kredit.</a:t>
            </a:r>
            <a:endParaRPr lang="en-US" sz="2800" dirty="0" smtClean="0"/>
          </a:p>
          <a:p>
            <a:r>
              <a:rPr lang="fi-FI" sz="2800" dirty="0" smtClean="0"/>
              <a:t>Pengendalian </a:t>
            </a:r>
            <a:r>
              <a:rPr lang="fi-FI" sz="2800" dirty="0" smtClean="0"/>
              <a:t>risiko kredit.</a:t>
            </a:r>
            <a:endParaRPr 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28600"/>
            <a:ext cx="8153400" cy="990600"/>
          </a:xfrm>
        </p:spPr>
        <p:txBody>
          <a:bodyPr/>
          <a:lstStyle/>
          <a:p>
            <a:r>
              <a:rPr lang="en-US" dirty="0" err="1" smtClean="0"/>
              <a:t>M</a:t>
            </a:r>
            <a:r>
              <a:rPr lang="en-US" dirty="0" err="1" smtClean="0"/>
              <a:t>itigasi</a:t>
            </a:r>
            <a:endParaRPr lang="en-US" dirty="0"/>
          </a:p>
        </p:txBody>
      </p:sp>
      <p:sp>
        <p:nvSpPr>
          <p:cNvPr id="3" name="Content Placeholder 2"/>
          <p:cNvSpPr>
            <a:spLocks noGrp="1"/>
          </p:cNvSpPr>
          <p:nvPr>
            <p:ph idx="1"/>
          </p:nvPr>
        </p:nvSpPr>
        <p:spPr/>
        <p:txBody>
          <a:bodyPr>
            <a:normAutofit/>
          </a:bodyPr>
          <a:lstStyle/>
          <a:p>
            <a:r>
              <a:rPr lang="en-US" sz="2800" dirty="0" err="1" smtClean="0"/>
              <a:t>Mitigasi</a:t>
            </a:r>
            <a:r>
              <a:rPr lang="en-US" sz="2800" dirty="0" smtClean="0"/>
              <a:t> </a:t>
            </a:r>
            <a:r>
              <a:rPr lang="en-US" sz="2800" dirty="0" err="1" smtClean="0"/>
              <a:t>risiko</a:t>
            </a:r>
            <a:r>
              <a:rPr lang="en-US" sz="2800" dirty="0" smtClean="0"/>
              <a:t> </a:t>
            </a:r>
            <a:r>
              <a:rPr lang="en-US" sz="2800" dirty="0" err="1" smtClean="0"/>
              <a:t>kredit</a:t>
            </a:r>
            <a:r>
              <a:rPr lang="en-US" sz="2800" dirty="0" smtClean="0"/>
              <a:t> </a:t>
            </a:r>
            <a:r>
              <a:rPr lang="en-US" sz="2800" dirty="0" err="1" smtClean="0"/>
              <a:t>adalah</a:t>
            </a:r>
            <a:r>
              <a:rPr lang="en-US" sz="2800" dirty="0" smtClean="0"/>
              <a:t> </a:t>
            </a:r>
            <a:r>
              <a:rPr lang="en-US" sz="2800" dirty="0" err="1" smtClean="0"/>
              <a:t>sejumlah</a:t>
            </a:r>
            <a:r>
              <a:rPr lang="en-US" sz="2800" dirty="0" smtClean="0"/>
              <a:t> </a:t>
            </a:r>
            <a:r>
              <a:rPr lang="en-US" sz="2800" dirty="0" err="1" smtClean="0"/>
              <a:t>teknik</a:t>
            </a:r>
            <a:r>
              <a:rPr lang="en-US" sz="2800" dirty="0" smtClean="0"/>
              <a:t> </a:t>
            </a:r>
            <a:r>
              <a:rPr lang="en-US" sz="2800" dirty="0" err="1" smtClean="0"/>
              <a:t>dan</a:t>
            </a:r>
            <a:r>
              <a:rPr lang="en-US" sz="2800" dirty="0" smtClean="0"/>
              <a:t> </a:t>
            </a:r>
            <a:r>
              <a:rPr lang="en-US" sz="2800" dirty="0" err="1" smtClean="0"/>
              <a:t>kebijakan</a:t>
            </a:r>
            <a:r>
              <a:rPr lang="en-US" sz="2800" dirty="0" smtClean="0"/>
              <a:t> </a:t>
            </a:r>
            <a:r>
              <a:rPr lang="en-US" sz="2800" dirty="0" err="1" smtClean="0"/>
              <a:t>dalam</a:t>
            </a:r>
            <a:r>
              <a:rPr lang="en-US" sz="2800" dirty="0" smtClean="0"/>
              <a:t> </a:t>
            </a:r>
            <a:r>
              <a:rPr lang="en-US" sz="2800" dirty="0" err="1" smtClean="0"/>
              <a:t>mengelola</a:t>
            </a:r>
            <a:r>
              <a:rPr lang="en-US" sz="2800" dirty="0" smtClean="0"/>
              <a:t> </a:t>
            </a:r>
            <a:r>
              <a:rPr lang="en-US" sz="2800" dirty="0" err="1" smtClean="0"/>
              <a:t>risiko</a:t>
            </a:r>
            <a:r>
              <a:rPr lang="en-US" sz="2800" dirty="0" smtClean="0"/>
              <a:t> </a:t>
            </a:r>
            <a:r>
              <a:rPr lang="en-US" sz="2800" dirty="0" err="1" smtClean="0"/>
              <a:t>kredit</a:t>
            </a:r>
            <a:r>
              <a:rPr lang="en-US" sz="2800" dirty="0" smtClean="0"/>
              <a:t> </a:t>
            </a:r>
            <a:r>
              <a:rPr lang="en-US" sz="2800" dirty="0" err="1" smtClean="0"/>
              <a:t>untuk</a:t>
            </a:r>
            <a:r>
              <a:rPr lang="en-US" sz="2800" dirty="0" smtClean="0"/>
              <a:t> </a:t>
            </a:r>
            <a:r>
              <a:rPr lang="en-US" sz="2800" dirty="0" err="1" smtClean="0"/>
              <a:t>meminimalkan</a:t>
            </a:r>
            <a:r>
              <a:rPr lang="en-US" sz="2800" dirty="0" smtClean="0"/>
              <a:t> </a:t>
            </a:r>
            <a:r>
              <a:rPr lang="en-US" sz="2800" dirty="0" err="1" smtClean="0"/>
              <a:t>kemungkinan</a:t>
            </a:r>
            <a:r>
              <a:rPr lang="en-US" sz="2800" dirty="0" smtClean="0"/>
              <a:t> </a:t>
            </a:r>
            <a:r>
              <a:rPr lang="en-US" sz="2800" dirty="0" err="1" smtClean="0"/>
              <a:t>terjadinya</a:t>
            </a:r>
            <a:r>
              <a:rPr lang="en-US" sz="2800" dirty="0" smtClean="0"/>
              <a:t> </a:t>
            </a:r>
            <a:r>
              <a:rPr lang="en-US" sz="2800" dirty="0" err="1" smtClean="0"/>
              <a:t>atau</a:t>
            </a:r>
            <a:r>
              <a:rPr lang="en-US" sz="2800" dirty="0" smtClean="0"/>
              <a:t> </a:t>
            </a:r>
            <a:r>
              <a:rPr lang="en-US" sz="2800" dirty="0" err="1" smtClean="0"/>
              <a:t>dampak</a:t>
            </a:r>
            <a:r>
              <a:rPr lang="en-US" sz="2800" dirty="0" smtClean="0"/>
              <a:t> </a:t>
            </a:r>
            <a:r>
              <a:rPr lang="en-US" sz="2800" dirty="0" err="1" smtClean="0"/>
              <a:t>dari</a:t>
            </a:r>
            <a:r>
              <a:rPr lang="en-US" sz="2800" dirty="0" smtClean="0"/>
              <a:t> </a:t>
            </a:r>
            <a:r>
              <a:rPr lang="en-US" sz="2800" dirty="0" err="1" smtClean="0"/>
              <a:t>kerugian</a:t>
            </a:r>
            <a:r>
              <a:rPr lang="en-US" sz="2800" dirty="0" smtClean="0"/>
              <a:t> </a:t>
            </a:r>
            <a:r>
              <a:rPr lang="en-US" sz="2800" dirty="0" err="1" smtClean="0"/>
              <a:t>pembiayaan</a:t>
            </a:r>
            <a:r>
              <a:rPr lang="en-US" sz="2800" dirty="0" smtClean="0"/>
              <a:t>.</a:t>
            </a:r>
            <a:endParaRPr lang="en-US" sz="2800" dirty="0" smtClean="0"/>
          </a:p>
          <a:p>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Teknik</a:t>
            </a:r>
            <a:r>
              <a:rPr lang="en-US" dirty="0" smtClean="0"/>
              <a:t> </a:t>
            </a:r>
            <a:r>
              <a:rPr lang="en-US" dirty="0" err="1" smtClean="0"/>
              <a:t>Mitigasi</a:t>
            </a:r>
            <a:endParaRPr lang="en-US" dirty="0"/>
          </a:p>
        </p:txBody>
      </p:sp>
      <p:sp>
        <p:nvSpPr>
          <p:cNvPr id="3" name="Content Placeholder 2"/>
          <p:cNvSpPr>
            <a:spLocks noGrp="1"/>
          </p:cNvSpPr>
          <p:nvPr>
            <p:ph idx="1"/>
          </p:nvPr>
        </p:nvSpPr>
        <p:spPr/>
        <p:txBody>
          <a:bodyPr>
            <a:normAutofit/>
          </a:bodyPr>
          <a:lstStyle/>
          <a:p>
            <a:r>
              <a:rPr lang="en-US" sz="2800" dirty="0" smtClean="0"/>
              <a:t>Model </a:t>
            </a:r>
            <a:r>
              <a:rPr lang="en-US" sz="2800" dirty="0" err="1" smtClean="0"/>
              <a:t>pemeringkatan</a:t>
            </a:r>
            <a:r>
              <a:rPr lang="en-US" sz="2800" dirty="0" smtClean="0"/>
              <a:t>.</a:t>
            </a:r>
            <a:endParaRPr lang="en-US" sz="2800" dirty="0" smtClean="0"/>
          </a:p>
          <a:p>
            <a:r>
              <a:rPr lang="en-US" sz="2800" dirty="0" err="1" smtClean="0"/>
              <a:t>Manajemen</a:t>
            </a:r>
            <a:r>
              <a:rPr lang="en-US" sz="2800" dirty="0" smtClean="0"/>
              <a:t> </a:t>
            </a:r>
            <a:r>
              <a:rPr lang="en-US" sz="2800" dirty="0" err="1" smtClean="0"/>
              <a:t>portofolio</a:t>
            </a:r>
            <a:r>
              <a:rPr lang="en-US" sz="2800" dirty="0" smtClean="0"/>
              <a:t> </a:t>
            </a:r>
            <a:r>
              <a:rPr lang="en-US" sz="2800" dirty="0" err="1" smtClean="0"/>
              <a:t>pembiayaan</a:t>
            </a:r>
            <a:r>
              <a:rPr lang="en-US" sz="2800" dirty="0" smtClean="0"/>
              <a:t>.</a:t>
            </a:r>
            <a:endParaRPr lang="en-US" sz="2800" dirty="0" smtClean="0"/>
          </a:p>
          <a:p>
            <a:r>
              <a:rPr lang="en-US" sz="2800" dirty="0" err="1" smtClean="0"/>
              <a:t>Agunan</a:t>
            </a:r>
            <a:r>
              <a:rPr lang="en-US" sz="2800" dirty="0" smtClean="0"/>
              <a:t>.</a:t>
            </a:r>
            <a:endParaRPr lang="en-US" sz="2800" dirty="0" smtClean="0"/>
          </a:p>
          <a:p>
            <a:r>
              <a:rPr lang="en-US" sz="2800" dirty="0" err="1" smtClean="0"/>
              <a:t>Pengawasan</a:t>
            </a:r>
            <a:r>
              <a:rPr lang="en-US" sz="2800" dirty="0" smtClean="0"/>
              <a:t> </a:t>
            </a:r>
            <a:r>
              <a:rPr lang="en-US" sz="2800" dirty="0" err="1" smtClean="0"/>
              <a:t>arus</a:t>
            </a:r>
            <a:r>
              <a:rPr lang="en-US" sz="2800" dirty="0" smtClean="0"/>
              <a:t> </a:t>
            </a:r>
            <a:r>
              <a:rPr lang="en-US" sz="2800" dirty="0" err="1" smtClean="0"/>
              <a:t>kas</a:t>
            </a:r>
            <a:r>
              <a:rPr lang="en-US" sz="2800" dirty="0" smtClean="0"/>
              <a:t>.</a:t>
            </a:r>
            <a:endParaRPr lang="en-US" sz="2800" dirty="0" smtClean="0"/>
          </a:p>
          <a:p>
            <a:r>
              <a:rPr lang="en-US" sz="2800" dirty="0" err="1" smtClean="0"/>
              <a:t>Manajemen</a:t>
            </a:r>
            <a:r>
              <a:rPr lang="en-US" sz="2800" dirty="0" smtClean="0"/>
              <a:t> </a:t>
            </a:r>
            <a:r>
              <a:rPr lang="en-US" sz="2800" dirty="0" err="1" smtClean="0"/>
              <a:t>pemulihan</a:t>
            </a:r>
            <a:r>
              <a:rPr lang="en-US" sz="2800" dirty="0" smtClean="0"/>
              <a:t>.</a:t>
            </a:r>
            <a:endParaRPr lang="en-US" sz="2800" dirty="0" smtClean="0"/>
          </a:p>
          <a:p>
            <a:r>
              <a:rPr lang="en-US" sz="2800" dirty="0" err="1" smtClean="0"/>
              <a:t>Asuransi</a:t>
            </a:r>
            <a:r>
              <a:rPr lang="en-US" sz="2800" dirty="0" smtClean="0"/>
              <a:t>.</a:t>
            </a:r>
            <a:endParaRPr lang="en-US" sz="2800" dirty="0" smtClean="0"/>
          </a:p>
          <a:p>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28600"/>
            <a:ext cx="8153400" cy="990600"/>
          </a:xfrm>
        </p:spPr>
        <p:txBody>
          <a:bodyPr>
            <a:normAutofit/>
          </a:bodyPr>
          <a:lstStyle/>
          <a:p>
            <a:r>
              <a:rPr lang="en-US" sz="4000" dirty="0" err="1" smtClean="0"/>
              <a:t>Kegunaan</a:t>
            </a:r>
            <a:r>
              <a:rPr lang="en-US" sz="4000" dirty="0" smtClean="0"/>
              <a:t> Model </a:t>
            </a:r>
            <a:r>
              <a:rPr lang="en-US" sz="4000" dirty="0" err="1" smtClean="0"/>
              <a:t>Pemeringkatan</a:t>
            </a:r>
            <a:endParaRPr lang="en-US" sz="4000" dirty="0"/>
          </a:p>
        </p:txBody>
      </p:sp>
      <p:sp>
        <p:nvSpPr>
          <p:cNvPr id="3" name="Content Placeholder 2"/>
          <p:cNvSpPr>
            <a:spLocks noGrp="1"/>
          </p:cNvSpPr>
          <p:nvPr>
            <p:ph idx="1"/>
          </p:nvPr>
        </p:nvSpPr>
        <p:spPr/>
        <p:txBody>
          <a:bodyPr/>
          <a:lstStyle/>
          <a:p>
            <a:pPr lvl="0">
              <a:buNone/>
            </a:pPr>
            <a:r>
              <a:rPr lang="en-US" dirty="0" err="1" smtClean="0"/>
              <a:t>Pemeringkatan</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penetapan</a:t>
            </a:r>
            <a:r>
              <a:rPr lang="en-US" dirty="0" smtClean="0"/>
              <a:t>:</a:t>
            </a:r>
            <a:endParaRPr lang="en-US" dirty="0" smtClean="0"/>
          </a:p>
          <a:p>
            <a:pPr lvl="0"/>
            <a:r>
              <a:rPr lang="en-US" i="1" dirty="0" smtClean="0"/>
              <a:t>Pricing</a:t>
            </a:r>
            <a:r>
              <a:rPr lang="en-US" dirty="0" smtClean="0"/>
              <a:t>.</a:t>
            </a:r>
            <a:endParaRPr lang="en-US" dirty="0" smtClean="0"/>
          </a:p>
          <a:p>
            <a:pPr lvl="0"/>
            <a:r>
              <a:rPr lang="en-US" dirty="0" err="1" smtClean="0"/>
              <a:t>Kecukupan</a:t>
            </a:r>
            <a:r>
              <a:rPr lang="en-US" dirty="0" smtClean="0"/>
              <a:t> </a:t>
            </a:r>
            <a:r>
              <a:rPr lang="en-US" dirty="0" err="1" smtClean="0"/>
              <a:t>agunan</a:t>
            </a:r>
            <a:r>
              <a:rPr lang="en-US" dirty="0" smtClean="0"/>
              <a:t>.</a:t>
            </a:r>
            <a:endParaRPr lang="en-US" dirty="0" smtClean="0"/>
          </a:p>
          <a:p>
            <a:pPr lvl="0"/>
            <a:r>
              <a:rPr lang="en-US" i="1" dirty="0" smtClean="0"/>
              <a:t>Covenant</a:t>
            </a:r>
            <a:r>
              <a:rPr lang="en-US" dirty="0" smtClean="0"/>
              <a:t>.</a:t>
            </a:r>
            <a:endParaRPr lang="en-US" dirty="0" smtClean="0"/>
          </a:p>
          <a:p>
            <a:pPr lvl="0"/>
            <a:r>
              <a:rPr lang="en-US" dirty="0" smtClean="0"/>
              <a:t>Tingkat </a:t>
            </a:r>
            <a:r>
              <a:rPr lang="en-US" dirty="0" err="1" smtClean="0"/>
              <a:t>kewenangan</a:t>
            </a:r>
            <a:r>
              <a:rPr lang="en-US" dirty="0" smtClean="0"/>
              <a:t> </a:t>
            </a:r>
            <a:r>
              <a:rPr lang="en-US" dirty="0" err="1" smtClean="0"/>
              <a:t>memutu</a:t>
            </a:r>
            <a:r>
              <a:rPr lang="en-US" dirty="0" smtClean="0"/>
              <a:t> </a:t>
            </a:r>
            <a:r>
              <a:rPr lang="en-US" dirty="0" err="1" smtClean="0"/>
              <a:t>pembiayaan</a:t>
            </a:r>
            <a:r>
              <a:rPr lang="en-US" dirty="0" smtClean="0"/>
              <a:t>.</a:t>
            </a:r>
            <a:endParaRPr lang="en-US" dirty="0" smtClean="0"/>
          </a:p>
          <a:p>
            <a:pPr lvl="0"/>
            <a:r>
              <a:rPr lang="en-US" i="1" dirty="0" smtClean="0"/>
              <a:t>Regulatory capital </a:t>
            </a:r>
            <a:r>
              <a:rPr lang="en-US" dirty="0" err="1" smtClean="0"/>
              <a:t>maupun</a:t>
            </a:r>
            <a:r>
              <a:rPr lang="en-US" dirty="0" smtClean="0"/>
              <a:t> </a:t>
            </a:r>
            <a:r>
              <a:rPr lang="en-US" i="1" dirty="0" smtClean="0"/>
              <a:t>economic capital </a:t>
            </a:r>
            <a:r>
              <a:rPr lang="en-US" dirty="0" smtClean="0"/>
              <a:t>(Basel </a:t>
            </a:r>
            <a:r>
              <a:rPr lang="en-US" dirty="0" smtClean="0"/>
              <a:t>II).</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438136"/>
            <a:ext cx="8153400" cy="990600"/>
          </a:xfrm>
        </p:spPr>
        <p:txBody>
          <a:bodyPr>
            <a:normAutofit fontScale="90000"/>
          </a:bodyPr>
          <a:lstStyle/>
          <a:p>
            <a:r>
              <a:rPr lang="en-US" b="1" dirty="0" err="1" smtClean="0"/>
              <a:t>Manajemen</a:t>
            </a:r>
            <a:r>
              <a:rPr lang="en-US" b="1" dirty="0" smtClean="0"/>
              <a:t> </a:t>
            </a:r>
            <a:r>
              <a:rPr lang="en-US" b="1" dirty="0" err="1" smtClean="0"/>
              <a:t>Portofolio</a:t>
            </a:r>
            <a:r>
              <a:rPr lang="en-US" b="1" dirty="0" smtClean="0"/>
              <a:t> </a:t>
            </a:r>
            <a:r>
              <a:rPr lang="en-US" b="1" dirty="0" err="1" smtClean="0"/>
              <a:t>Pembiayaan</a:t>
            </a:r>
            <a:r>
              <a:rPr lang="en-US" dirty="0" smtClean="0"/>
              <a:t/>
            </a:r>
            <a:br>
              <a:rPr lang="en-US" dirty="0" smtClean="0"/>
            </a:br>
            <a:endParaRPr lang="en-US" dirty="0"/>
          </a:p>
        </p:txBody>
      </p:sp>
      <p:sp>
        <p:nvSpPr>
          <p:cNvPr id="3" name="Content Placeholder 2"/>
          <p:cNvSpPr>
            <a:spLocks noGrp="1"/>
          </p:cNvSpPr>
          <p:nvPr>
            <p:ph idx="1"/>
          </p:nvPr>
        </p:nvSpPr>
        <p:spPr>
          <a:xfrm>
            <a:off x="457200" y="1571612"/>
            <a:ext cx="8229600" cy="5057788"/>
          </a:xfrm>
        </p:spPr>
        <p:txBody>
          <a:bodyPr>
            <a:normAutofit fontScale="92500" lnSpcReduction="10000"/>
          </a:bodyPr>
          <a:lstStyle/>
          <a:p>
            <a:r>
              <a:rPr lang="en-US" dirty="0" err="1" smtClean="0"/>
              <a:t>Manajemen</a:t>
            </a:r>
            <a:r>
              <a:rPr lang="en-US" dirty="0" smtClean="0"/>
              <a:t> </a:t>
            </a:r>
            <a:r>
              <a:rPr lang="en-US" dirty="0" err="1" smtClean="0"/>
              <a:t>portofolio</a:t>
            </a:r>
            <a:r>
              <a:rPr lang="en-US" dirty="0" smtClean="0"/>
              <a:t> </a:t>
            </a:r>
            <a:r>
              <a:rPr lang="en-US" dirty="0" err="1" smtClean="0"/>
              <a:t>pembiayaan</a:t>
            </a:r>
            <a:r>
              <a:rPr lang="en-US" dirty="0" smtClean="0"/>
              <a:t> </a:t>
            </a:r>
            <a:r>
              <a:rPr lang="en-US" dirty="0" err="1" smtClean="0"/>
              <a:t>adalah</a:t>
            </a:r>
            <a:r>
              <a:rPr lang="en-US" dirty="0" smtClean="0"/>
              <a:t> </a:t>
            </a:r>
            <a:r>
              <a:rPr lang="en-US" dirty="0" err="1" smtClean="0"/>
              <a:t>mekanisme</a:t>
            </a:r>
            <a:r>
              <a:rPr lang="en-US" dirty="0" smtClean="0"/>
              <a:t> </a:t>
            </a:r>
            <a:r>
              <a:rPr lang="en-US" dirty="0" err="1" smtClean="0"/>
              <a:t>atau</a:t>
            </a:r>
            <a:r>
              <a:rPr lang="en-US" dirty="0" smtClean="0"/>
              <a:t> </a:t>
            </a:r>
            <a:r>
              <a:rPr lang="en-US" dirty="0" err="1" smtClean="0"/>
              <a:t>teknik</a:t>
            </a:r>
            <a:r>
              <a:rPr lang="en-US" dirty="0" smtClean="0"/>
              <a:t> </a:t>
            </a:r>
            <a:r>
              <a:rPr lang="en-US" dirty="0" err="1" smtClean="0"/>
              <a:t>pengelolaan</a:t>
            </a:r>
            <a:r>
              <a:rPr lang="en-US" dirty="0" smtClean="0"/>
              <a:t> </a:t>
            </a:r>
            <a:r>
              <a:rPr lang="en-US" dirty="0" err="1" smtClean="0"/>
              <a:t>berbagai</a:t>
            </a:r>
            <a:r>
              <a:rPr lang="en-US" dirty="0" smtClean="0"/>
              <a:t> </a:t>
            </a:r>
            <a:r>
              <a:rPr lang="en-US" dirty="0" err="1" smtClean="0"/>
              <a:t>aset</a:t>
            </a:r>
            <a:r>
              <a:rPr lang="en-US" dirty="0" smtClean="0"/>
              <a:t> </a:t>
            </a:r>
            <a:r>
              <a:rPr lang="en-US" dirty="0" err="1" smtClean="0"/>
              <a:t>dalam</a:t>
            </a:r>
            <a:r>
              <a:rPr lang="en-US" dirty="0" smtClean="0"/>
              <a:t> </a:t>
            </a:r>
            <a:r>
              <a:rPr lang="en-US" dirty="0" err="1" smtClean="0"/>
              <a:t>suatu</a:t>
            </a:r>
            <a:r>
              <a:rPr lang="en-US" dirty="0" smtClean="0"/>
              <a:t> portfolio </a:t>
            </a:r>
            <a:r>
              <a:rPr lang="en-US" dirty="0" err="1" smtClean="0"/>
              <a:t>untuk</a:t>
            </a:r>
            <a:r>
              <a:rPr lang="en-US" dirty="0" smtClean="0"/>
              <a:t> </a:t>
            </a:r>
            <a:r>
              <a:rPr lang="en-US" dirty="0" err="1" smtClean="0"/>
              <a:t>mencapai</a:t>
            </a:r>
            <a:r>
              <a:rPr lang="en-US" dirty="0" smtClean="0"/>
              <a:t> </a:t>
            </a:r>
            <a:r>
              <a:rPr lang="en-US" dirty="0" err="1" smtClean="0"/>
              <a:t>diversifikasi</a:t>
            </a:r>
            <a:r>
              <a:rPr lang="en-US" dirty="0" smtClean="0"/>
              <a:t> yang optimal. </a:t>
            </a:r>
            <a:r>
              <a:rPr lang="en-US" dirty="0" err="1" smtClean="0"/>
              <a:t>Manajemen</a:t>
            </a:r>
            <a:r>
              <a:rPr lang="en-US" dirty="0" smtClean="0"/>
              <a:t> </a:t>
            </a:r>
            <a:r>
              <a:rPr lang="en-US" dirty="0" err="1" smtClean="0"/>
              <a:t>portofolio</a:t>
            </a:r>
            <a:r>
              <a:rPr lang="en-US" dirty="0" smtClean="0"/>
              <a:t> </a:t>
            </a:r>
            <a:r>
              <a:rPr lang="en-US" dirty="0" err="1" smtClean="0"/>
              <a:t>ini</a:t>
            </a:r>
            <a:r>
              <a:rPr lang="en-US" dirty="0" smtClean="0"/>
              <a:t> </a:t>
            </a:r>
            <a:r>
              <a:rPr lang="en-US" dirty="0" err="1" smtClean="0"/>
              <a:t>dilakukan</a:t>
            </a:r>
            <a:r>
              <a:rPr lang="en-US" dirty="0" smtClean="0"/>
              <a:t> </a:t>
            </a:r>
            <a:r>
              <a:rPr lang="en-US" dirty="0" err="1" smtClean="0"/>
              <a:t>melalui</a:t>
            </a:r>
            <a:r>
              <a:rPr lang="en-US" dirty="0" smtClean="0"/>
              <a:t> </a:t>
            </a:r>
            <a:r>
              <a:rPr lang="en-US" dirty="0" err="1" smtClean="0"/>
              <a:t>suatu</a:t>
            </a:r>
            <a:r>
              <a:rPr lang="en-US" dirty="0" smtClean="0"/>
              <a:t> </a:t>
            </a:r>
            <a:r>
              <a:rPr lang="en-US" dirty="0" err="1" smtClean="0"/>
              <a:t>proses</a:t>
            </a:r>
            <a:r>
              <a:rPr lang="en-US" dirty="0" smtClean="0"/>
              <a:t> yang </a:t>
            </a:r>
            <a:r>
              <a:rPr lang="en-US" dirty="0" err="1" smtClean="0"/>
              <a:t>melibatkan</a:t>
            </a:r>
            <a:r>
              <a:rPr lang="en-US" dirty="0" smtClean="0"/>
              <a:t> </a:t>
            </a:r>
            <a:r>
              <a:rPr lang="en-US" dirty="0" err="1" smtClean="0"/>
              <a:t>penetapan</a:t>
            </a:r>
            <a:r>
              <a:rPr lang="en-US" dirty="0" smtClean="0"/>
              <a:t> </a:t>
            </a:r>
            <a:r>
              <a:rPr lang="en-US" dirty="0" smtClean="0"/>
              <a:t>target market </a:t>
            </a:r>
            <a:r>
              <a:rPr lang="en-US" i="1" dirty="0" smtClean="0"/>
              <a:t>targeted customer, </a:t>
            </a:r>
            <a:r>
              <a:rPr lang="en-US" dirty="0" err="1" smtClean="0"/>
              <a:t>pembatasan</a:t>
            </a:r>
            <a:r>
              <a:rPr lang="en-US" dirty="0" smtClean="0"/>
              <a:t> </a:t>
            </a:r>
            <a:r>
              <a:rPr lang="en-US" dirty="0" smtClean="0"/>
              <a:t>limit, </a:t>
            </a:r>
            <a:r>
              <a:rPr lang="en-US" dirty="0" err="1" smtClean="0"/>
              <a:t>dan</a:t>
            </a:r>
            <a:r>
              <a:rPr lang="en-US" dirty="0" smtClean="0"/>
              <a:t> </a:t>
            </a:r>
            <a:r>
              <a:rPr lang="en-US" dirty="0" err="1" smtClean="0"/>
              <a:t>pemantauan</a:t>
            </a:r>
            <a:r>
              <a:rPr lang="en-US" dirty="0" smtClean="0"/>
              <a:t>. </a:t>
            </a:r>
            <a:endParaRPr lang="en-US" dirty="0" smtClean="0"/>
          </a:p>
          <a:p>
            <a:r>
              <a:rPr lang="en-US" dirty="0" err="1" smtClean="0"/>
              <a:t>Tujuan</a:t>
            </a:r>
            <a:r>
              <a:rPr lang="en-US" dirty="0" smtClean="0"/>
              <a:t> </a:t>
            </a:r>
            <a:r>
              <a:rPr lang="en-US" dirty="0" err="1" smtClean="0"/>
              <a:t>utama</a:t>
            </a:r>
            <a:r>
              <a:rPr lang="en-US" dirty="0" smtClean="0"/>
              <a:t> </a:t>
            </a:r>
            <a:r>
              <a:rPr lang="en-US" dirty="0" err="1" smtClean="0"/>
              <a:t>manajemen</a:t>
            </a:r>
            <a:r>
              <a:rPr lang="en-US" dirty="0" smtClean="0"/>
              <a:t> </a:t>
            </a:r>
            <a:r>
              <a:rPr lang="en-US" dirty="0" err="1" smtClean="0"/>
              <a:t>portofolio</a:t>
            </a:r>
            <a:r>
              <a:rPr lang="en-US" dirty="0" smtClean="0"/>
              <a:t> </a:t>
            </a:r>
            <a:r>
              <a:rPr lang="en-US" dirty="0" err="1" smtClean="0"/>
              <a:t>ini</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mengkreasikan</a:t>
            </a:r>
            <a:r>
              <a:rPr lang="en-US" dirty="0" smtClean="0"/>
              <a:t> </a:t>
            </a:r>
            <a:r>
              <a:rPr lang="en-US" dirty="0" err="1" smtClean="0"/>
              <a:t>portofolio</a:t>
            </a:r>
            <a:r>
              <a:rPr lang="en-US" dirty="0" smtClean="0"/>
              <a:t> </a:t>
            </a:r>
            <a:r>
              <a:rPr lang="en-US" dirty="0" err="1" smtClean="0"/>
              <a:t>pembiayaan</a:t>
            </a:r>
            <a:r>
              <a:rPr lang="en-US" dirty="0" smtClean="0"/>
              <a:t> yang </a:t>
            </a:r>
            <a:r>
              <a:rPr lang="en-US" dirty="0" err="1" smtClean="0"/>
              <a:t>berkualitas</a:t>
            </a:r>
            <a:r>
              <a:rPr lang="en-US" dirty="0" smtClean="0"/>
              <a:t> </a:t>
            </a:r>
            <a:r>
              <a:rPr lang="en-US" dirty="0" err="1" smtClean="0"/>
              <a:t>melalui</a:t>
            </a:r>
            <a:r>
              <a:rPr lang="en-US" dirty="0" smtClean="0"/>
              <a:t> </a:t>
            </a:r>
            <a:r>
              <a:rPr lang="en-US" dirty="0" err="1" smtClean="0"/>
              <a:t>diversifikasi</a:t>
            </a:r>
            <a:r>
              <a:rPr lang="en-US" dirty="0" smtClean="0"/>
              <a:t> optimal </a:t>
            </a:r>
            <a:r>
              <a:rPr lang="en-US" dirty="0" err="1" smtClean="0"/>
              <a:t>dengan</a:t>
            </a:r>
            <a:r>
              <a:rPr lang="en-US" dirty="0" smtClean="0"/>
              <a:t> </a:t>
            </a:r>
            <a:r>
              <a:rPr lang="en-US" dirty="0" err="1" smtClean="0"/>
              <a:t>debitur</a:t>
            </a:r>
            <a:r>
              <a:rPr lang="en-US" dirty="0" smtClean="0"/>
              <a:t> </a:t>
            </a:r>
            <a:r>
              <a:rPr lang="en-US" dirty="0" err="1" smtClean="0"/>
              <a:t>terbaik</a:t>
            </a:r>
            <a:r>
              <a:rPr lang="en-US" dirty="0" smtClean="0"/>
              <a:t> </a:t>
            </a:r>
            <a:r>
              <a:rPr lang="en-US" dirty="0" err="1" smtClean="0"/>
              <a:t>dalam</a:t>
            </a:r>
            <a:r>
              <a:rPr lang="en-US" dirty="0" smtClean="0"/>
              <a:t> </a:t>
            </a:r>
            <a:r>
              <a:rPr lang="en-US" dirty="0" err="1" smtClean="0"/>
              <a:t>industrinya</a:t>
            </a:r>
            <a:r>
              <a:rPr lang="en-US" dirty="0" smtClean="0"/>
              <a:t>.</a:t>
            </a:r>
          </a:p>
          <a:p>
            <a:r>
              <a:rPr lang="en-US" dirty="0" err="1" smtClean="0"/>
              <a:t>Implementasi</a:t>
            </a:r>
            <a:r>
              <a:rPr lang="en-US" dirty="0" smtClean="0"/>
              <a:t> </a:t>
            </a:r>
            <a:r>
              <a:rPr lang="en-US" dirty="0" err="1" smtClean="0"/>
              <a:t>manajemen</a:t>
            </a:r>
            <a:r>
              <a:rPr lang="en-US" dirty="0" smtClean="0"/>
              <a:t> </a:t>
            </a:r>
            <a:r>
              <a:rPr lang="en-US" dirty="0" err="1" smtClean="0"/>
              <a:t>portofolio</a:t>
            </a:r>
            <a:r>
              <a:rPr lang="en-US" dirty="0" smtClean="0"/>
              <a:t> </a:t>
            </a:r>
            <a:r>
              <a:rPr lang="en-US" dirty="0" err="1" smtClean="0"/>
              <a:t>pembiayaan</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melakukan</a:t>
            </a:r>
            <a:r>
              <a:rPr lang="en-US" dirty="0" smtClean="0"/>
              <a:t> </a:t>
            </a:r>
            <a:r>
              <a:rPr lang="en-US" dirty="0" err="1" smtClean="0"/>
              <a:t>analisis</a:t>
            </a:r>
            <a:r>
              <a:rPr lang="en-US" dirty="0" smtClean="0"/>
              <a:t> </a:t>
            </a:r>
            <a:r>
              <a:rPr lang="en-US" i="1" dirty="0" smtClean="0"/>
              <a:t>cohort </a:t>
            </a:r>
            <a:r>
              <a:rPr lang="en-US" dirty="0" err="1" smtClean="0"/>
              <a:t>untuk</a:t>
            </a:r>
            <a:r>
              <a:rPr lang="en-US" dirty="0" smtClean="0"/>
              <a:t> </a:t>
            </a:r>
            <a:r>
              <a:rPr lang="en-US" dirty="0" err="1" smtClean="0"/>
              <a:t>pembiayaan</a:t>
            </a:r>
            <a:r>
              <a:rPr lang="en-US" dirty="0" smtClean="0"/>
              <a:t> </a:t>
            </a:r>
            <a:r>
              <a:rPr lang="en-US" dirty="0" err="1" smtClean="0"/>
              <a:t>individu</a:t>
            </a:r>
            <a:r>
              <a:rPr lang="en-US" dirty="0" smtClean="0"/>
              <a:t> </a:t>
            </a:r>
            <a:r>
              <a:rPr lang="en-US" dirty="0" err="1" smtClean="0"/>
              <a:t>maupun</a:t>
            </a:r>
            <a:r>
              <a:rPr lang="en-US" dirty="0" smtClean="0"/>
              <a:t> </a:t>
            </a:r>
            <a:r>
              <a:rPr lang="en-US" dirty="0" err="1" smtClean="0"/>
              <a:t>perorangan</a:t>
            </a:r>
            <a:r>
              <a:rPr lang="en-US" dirty="0" smtClean="0"/>
              <a:t>). </a:t>
            </a:r>
          </a:p>
          <a:p>
            <a:r>
              <a:rPr lang="en-US" dirty="0" err="1" smtClean="0"/>
              <a:t>Adapun</a:t>
            </a:r>
            <a:r>
              <a:rPr lang="en-US" dirty="0" smtClean="0"/>
              <a:t> </a:t>
            </a:r>
            <a:r>
              <a:rPr lang="en-US" dirty="0" err="1" smtClean="0"/>
              <a:t>manfaatnya</a:t>
            </a:r>
            <a:r>
              <a:rPr lang="en-US" dirty="0" smtClean="0"/>
              <a:t> </a:t>
            </a:r>
            <a:r>
              <a:rPr lang="en-US" dirty="0" err="1" smtClean="0"/>
              <a:t>adalah</a:t>
            </a:r>
            <a:r>
              <a:rPr lang="en-US" dirty="0" smtClean="0"/>
              <a:t> </a:t>
            </a:r>
            <a:r>
              <a:rPr lang="en-US" dirty="0" smtClean="0"/>
              <a:t>agar </a:t>
            </a:r>
            <a:r>
              <a:rPr lang="en-US" dirty="0" err="1" smtClean="0"/>
              <a:t>pembiayaan</a:t>
            </a:r>
            <a:r>
              <a:rPr lang="en-US" dirty="0" smtClean="0"/>
              <a:t> </a:t>
            </a:r>
            <a:r>
              <a:rPr lang="en-US" dirty="0" err="1" smtClean="0"/>
              <a:t>tidak</a:t>
            </a:r>
            <a:r>
              <a:rPr lang="en-US" dirty="0" smtClean="0"/>
              <a:t> </a:t>
            </a:r>
            <a:r>
              <a:rPr lang="en-US" dirty="0" err="1" smtClean="0"/>
              <a:t>terlalu</a:t>
            </a:r>
            <a:r>
              <a:rPr lang="en-US" dirty="0" smtClean="0"/>
              <a:t> </a:t>
            </a:r>
            <a:r>
              <a:rPr lang="en-US" dirty="0" err="1" smtClean="0"/>
              <a:t>terkonsentrasi</a:t>
            </a:r>
            <a:r>
              <a:rPr lang="en-US" dirty="0" smtClean="0"/>
              <a:t> </a:t>
            </a:r>
            <a:r>
              <a:rPr lang="en-US" dirty="0" err="1" smtClean="0"/>
              <a:t>pada</a:t>
            </a:r>
            <a:r>
              <a:rPr lang="en-US" dirty="0" smtClean="0"/>
              <a:t> </a:t>
            </a:r>
            <a:r>
              <a:rPr lang="en-US" dirty="0" err="1" smtClean="0"/>
              <a:t>satu</a:t>
            </a:r>
            <a:r>
              <a:rPr lang="en-US" dirty="0" smtClean="0"/>
              <a:t> </a:t>
            </a:r>
            <a:r>
              <a:rPr lang="en-US" dirty="0" err="1" smtClean="0"/>
              <a:t>jenis</a:t>
            </a:r>
            <a:r>
              <a:rPr lang="en-US" dirty="0" smtClean="0"/>
              <a:t> </a:t>
            </a:r>
            <a:r>
              <a:rPr lang="en-US" dirty="0" err="1" smtClean="0"/>
              <a:t>industri</a:t>
            </a:r>
            <a:r>
              <a:rPr lang="en-US" dirty="0" smtClean="0"/>
              <a:t> </a:t>
            </a:r>
            <a:r>
              <a:rPr lang="en-US" dirty="0" err="1" smtClean="0"/>
              <a:t>saja</a:t>
            </a:r>
            <a:r>
              <a:rPr lang="en-US" dirty="0" smtClean="0"/>
              <a:t> </a:t>
            </a:r>
            <a:r>
              <a:rPr lang="en-US" dirty="0" err="1" smtClean="0"/>
              <a:t>atau</a:t>
            </a:r>
            <a:r>
              <a:rPr lang="en-US" dirty="0" smtClean="0"/>
              <a:t> </a:t>
            </a:r>
            <a:r>
              <a:rPr lang="en-US" dirty="0" err="1" smtClean="0"/>
              <a:t>pada</a:t>
            </a:r>
            <a:r>
              <a:rPr lang="en-US" dirty="0" smtClean="0"/>
              <a:t> </a:t>
            </a:r>
            <a:r>
              <a:rPr lang="en-US" dirty="0" err="1" smtClean="0"/>
              <a:t>suatu</a:t>
            </a:r>
            <a:r>
              <a:rPr lang="en-US" dirty="0" smtClean="0"/>
              <a:t> </a:t>
            </a:r>
            <a:r>
              <a:rPr lang="en-US" dirty="0" err="1" smtClean="0"/>
              <a:t>daerah</a:t>
            </a:r>
            <a:r>
              <a:rPr lang="en-US" dirty="0" smtClean="0"/>
              <a:t> </a:t>
            </a:r>
            <a:r>
              <a:rPr lang="en-US" dirty="0" err="1" smtClean="0"/>
              <a:t>tertentu</a:t>
            </a:r>
            <a:r>
              <a:rPr lang="en-US" dirty="0" smtClean="0"/>
              <a:t> </a:t>
            </a:r>
            <a:r>
              <a:rPr lang="en-US" dirty="0" err="1" smtClean="0"/>
              <a:t>saja</a:t>
            </a:r>
            <a:r>
              <a:rPr lang="en-US" dirty="0" smtClean="0"/>
              <a:t>, </a:t>
            </a:r>
            <a:r>
              <a:rPr lang="en-US" dirty="0" smtClean="0"/>
              <a:t>portfolio </a:t>
            </a:r>
            <a:r>
              <a:rPr lang="en-US" dirty="0" err="1" smtClean="0"/>
              <a:t>pembiayaan</a:t>
            </a:r>
            <a:r>
              <a:rPr lang="en-US" dirty="0" smtClean="0"/>
              <a:t> </a:t>
            </a:r>
            <a:r>
              <a:rPr lang="en-US" dirty="0" err="1" smtClean="0"/>
              <a:t>terdiversifikasi</a:t>
            </a:r>
            <a:r>
              <a:rPr lang="en-US" dirty="0" smtClean="0"/>
              <a:t>, </a:t>
            </a:r>
            <a:r>
              <a:rPr lang="en-US" dirty="0" err="1" smtClean="0"/>
              <a:t>dan</a:t>
            </a:r>
            <a:r>
              <a:rPr lang="en-US" dirty="0" smtClean="0"/>
              <a:t> </a:t>
            </a:r>
            <a:r>
              <a:rPr lang="en-US" dirty="0" err="1" smtClean="0"/>
              <a:t>risiko</a:t>
            </a:r>
            <a:r>
              <a:rPr lang="en-US" dirty="0" smtClean="0"/>
              <a:t> </a:t>
            </a:r>
            <a:r>
              <a:rPr lang="en-US" i="1" dirty="0" smtClean="0"/>
              <a:t>systematic default </a:t>
            </a:r>
            <a:r>
              <a:rPr lang="en-US" dirty="0" err="1" smtClean="0"/>
              <a:t>rendah</a:t>
            </a:r>
            <a:r>
              <a:rPr lang="en-US" dirty="0" smtClean="0"/>
              <a:t>.</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err="1" smtClean="0"/>
              <a:t>Agunan</a:t>
            </a:r>
            <a:endParaRPr lang="en-US" dirty="0"/>
          </a:p>
        </p:txBody>
      </p:sp>
      <p:sp>
        <p:nvSpPr>
          <p:cNvPr id="5" name="Title 1"/>
          <p:cNvSpPr>
            <a:spLocks noGrp="1"/>
          </p:cNvSpPr>
          <p:nvPr>
            <p:ph idx="1"/>
          </p:nvPr>
        </p:nvSpPr>
        <p:spPr/>
        <p:txBody>
          <a:bodyPr>
            <a:noAutofit/>
          </a:bodyPr>
          <a:lstStyle/>
          <a:p>
            <a:r>
              <a:rPr lang="en-US" sz="2800" dirty="0" err="1" smtClean="0"/>
              <a:t>Agunan</a:t>
            </a:r>
            <a:r>
              <a:rPr lang="en-US" sz="2800" dirty="0" smtClean="0"/>
              <a:t> </a:t>
            </a:r>
            <a:r>
              <a:rPr lang="en-US" sz="2800" dirty="0" err="1" smtClean="0"/>
              <a:t>adalah</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kekuasaan</a:t>
            </a:r>
            <a:r>
              <a:rPr lang="en-US" sz="2800" dirty="0" smtClean="0"/>
              <a:t> </a:t>
            </a:r>
            <a:r>
              <a:rPr lang="en-US" sz="2800" dirty="0" err="1" smtClean="0"/>
              <a:t>atas</a:t>
            </a:r>
            <a:r>
              <a:rPr lang="en-US" sz="2800" dirty="0" smtClean="0"/>
              <a:t> </a:t>
            </a:r>
            <a:r>
              <a:rPr lang="en-US" sz="2800" dirty="0" err="1" smtClean="0"/>
              <a:t>benda</a:t>
            </a:r>
            <a:r>
              <a:rPr lang="en-US" sz="2800" dirty="0" smtClean="0"/>
              <a:t> </a:t>
            </a:r>
            <a:r>
              <a:rPr lang="en-US" sz="2800" dirty="0" err="1" smtClean="0"/>
              <a:t>berwujud</a:t>
            </a:r>
            <a:r>
              <a:rPr lang="en-US" sz="2800" dirty="0" smtClean="0"/>
              <a:t> </a:t>
            </a:r>
            <a:r>
              <a:rPr lang="en-US" sz="2800" dirty="0" err="1" smtClean="0"/>
              <a:t>dan</a:t>
            </a:r>
            <a:r>
              <a:rPr lang="en-US" sz="2800" dirty="0" smtClean="0"/>
              <a:t> </a:t>
            </a:r>
            <a:r>
              <a:rPr lang="en-US" sz="2800" dirty="0" err="1" smtClean="0"/>
              <a:t>atau</a:t>
            </a:r>
            <a:r>
              <a:rPr lang="en-US" sz="2800" dirty="0" smtClean="0"/>
              <a:t> </a:t>
            </a:r>
            <a:r>
              <a:rPr lang="en-US" sz="2800" dirty="0" err="1" smtClean="0"/>
              <a:t>benda</a:t>
            </a:r>
            <a:r>
              <a:rPr lang="en-US" sz="2800" dirty="0" smtClean="0"/>
              <a:t> </a:t>
            </a:r>
            <a:r>
              <a:rPr lang="en-US" sz="2800" dirty="0" err="1" smtClean="0"/>
              <a:t>tidak</a:t>
            </a:r>
            <a:r>
              <a:rPr lang="en-US" sz="2800" dirty="0" smtClean="0"/>
              <a:t> </a:t>
            </a:r>
            <a:r>
              <a:rPr lang="en-US" sz="2800" dirty="0" err="1" smtClean="0"/>
              <a:t>berwujud</a:t>
            </a:r>
            <a:r>
              <a:rPr lang="en-US" sz="2800" dirty="0" smtClean="0"/>
              <a:t> yang </a:t>
            </a:r>
            <a:r>
              <a:rPr lang="en-US" sz="2800" dirty="0" err="1" smtClean="0"/>
              <a:t>diserahkan</a:t>
            </a:r>
            <a:r>
              <a:rPr lang="en-US" sz="2800" dirty="0" smtClean="0"/>
              <a:t> </a:t>
            </a:r>
            <a:r>
              <a:rPr lang="en-US" sz="2800" dirty="0" err="1" smtClean="0"/>
              <a:t>debitur</a:t>
            </a:r>
            <a:r>
              <a:rPr lang="en-US" sz="2800" dirty="0" smtClean="0"/>
              <a:t> </a:t>
            </a:r>
            <a:r>
              <a:rPr lang="en-US" sz="2800" dirty="0" err="1" smtClean="0"/>
              <a:t>dan</a:t>
            </a:r>
            <a:r>
              <a:rPr lang="en-US" sz="2800" dirty="0" smtClean="0"/>
              <a:t> </a:t>
            </a:r>
            <a:r>
              <a:rPr lang="en-US" sz="2800" dirty="0" err="1" smtClean="0"/>
              <a:t>atau</a:t>
            </a:r>
            <a:r>
              <a:rPr lang="en-US" sz="2800" dirty="0" smtClean="0"/>
              <a:t> </a:t>
            </a:r>
            <a:r>
              <a:rPr lang="en-US" sz="2800" dirty="0" err="1" smtClean="0"/>
              <a:t>pihak</a:t>
            </a:r>
            <a:r>
              <a:rPr lang="en-US" sz="2800" dirty="0" smtClean="0"/>
              <a:t> </a:t>
            </a:r>
            <a:r>
              <a:rPr lang="en-US" sz="2800" dirty="0" err="1" smtClean="0"/>
              <a:t>ketiga</a:t>
            </a:r>
            <a:r>
              <a:rPr lang="en-US" sz="2800" dirty="0" smtClean="0"/>
              <a:t> </a:t>
            </a:r>
            <a:r>
              <a:rPr lang="en-US" sz="2800" dirty="0" err="1" smtClean="0"/>
              <a:t>sebagai</a:t>
            </a:r>
            <a:r>
              <a:rPr lang="en-US" sz="2800" dirty="0" smtClean="0"/>
              <a:t> </a:t>
            </a:r>
            <a:r>
              <a:rPr lang="en-US" sz="2800" dirty="0" err="1" smtClean="0"/>
              <a:t>pemilik</a:t>
            </a:r>
            <a:r>
              <a:rPr lang="en-US" sz="2800" dirty="0" smtClean="0"/>
              <a:t> </a:t>
            </a:r>
            <a:r>
              <a:rPr lang="en-US" sz="2800" dirty="0" err="1" smtClean="0"/>
              <a:t>agunan</a:t>
            </a:r>
            <a:r>
              <a:rPr lang="en-US" sz="2800" dirty="0" smtClean="0"/>
              <a:t> </a:t>
            </a:r>
            <a:r>
              <a:rPr lang="en-US" sz="2800" dirty="0" err="1" smtClean="0"/>
              <a:t>kepada</a:t>
            </a:r>
            <a:r>
              <a:rPr lang="en-US" sz="2800" dirty="0" smtClean="0"/>
              <a:t> bank </a:t>
            </a:r>
            <a:r>
              <a:rPr lang="en-US" sz="2800" dirty="0" err="1" smtClean="0"/>
              <a:t>sebagai</a:t>
            </a:r>
            <a:r>
              <a:rPr lang="en-US" sz="2800" dirty="0" smtClean="0"/>
              <a:t> </a:t>
            </a:r>
            <a:r>
              <a:rPr lang="en-US" sz="2800" i="1" dirty="0" smtClean="0"/>
              <a:t>second way out </a:t>
            </a:r>
            <a:r>
              <a:rPr lang="en-US" sz="2800" dirty="0" err="1" smtClean="0"/>
              <a:t>guna</a:t>
            </a:r>
            <a:r>
              <a:rPr lang="en-US" sz="2800" dirty="0" smtClean="0"/>
              <a:t> </a:t>
            </a:r>
            <a:r>
              <a:rPr lang="en-US" sz="2800" dirty="0" err="1" smtClean="0"/>
              <a:t>menjamin</a:t>
            </a:r>
            <a:r>
              <a:rPr lang="en-US" sz="2800" dirty="0" smtClean="0"/>
              <a:t> </a:t>
            </a:r>
            <a:r>
              <a:rPr lang="en-US" sz="2800" dirty="0" err="1" smtClean="0"/>
              <a:t>pelunasan</a:t>
            </a:r>
            <a:r>
              <a:rPr lang="en-US" sz="2800" dirty="0" smtClean="0"/>
              <a:t> </a:t>
            </a:r>
            <a:r>
              <a:rPr lang="en-US" sz="2800" dirty="0" err="1" smtClean="0"/>
              <a:t>pembiayaan</a:t>
            </a:r>
            <a:r>
              <a:rPr lang="en-US" sz="2800" dirty="0" smtClean="0"/>
              <a:t> </a:t>
            </a:r>
            <a:r>
              <a:rPr lang="en-US" sz="2800" dirty="0" err="1" smtClean="0"/>
              <a:t>apabila</a:t>
            </a:r>
            <a:r>
              <a:rPr lang="en-US" sz="2800" dirty="0" smtClean="0"/>
              <a:t> </a:t>
            </a:r>
            <a:r>
              <a:rPr lang="en-US" sz="2800" dirty="0" err="1" smtClean="0"/>
              <a:t>pembiayaannya</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dilunasi</a:t>
            </a:r>
            <a:r>
              <a:rPr lang="en-US" sz="2800" dirty="0" smtClean="0"/>
              <a:t> </a:t>
            </a:r>
            <a:r>
              <a:rPr lang="en-US" sz="2800" dirty="0" err="1" smtClean="0"/>
              <a:t>sesuai</a:t>
            </a:r>
            <a:r>
              <a:rPr lang="en-US" sz="2800" dirty="0" smtClean="0"/>
              <a:t> </a:t>
            </a:r>
            <a:r>
              <a:rPr lang="en-US" sz="2800" dirty="0" err="1" smtClean="0"/>
              <a:t>waktu</a:t>
            </a:r>
            <a:r>
              <a:rPr lang="en-US" sz="2800" dirty="0" smtClean="0"/>
              <a:t> yang </a:t>
            </a:r>
            <a:r>
              <a:rPr lang="en-US" sz="2800" dirty="0" err="1" smtClean="0"/>
              <a:t>diperjanjikan</a:t>
            </a:r>
            <a:r>
              <a:rPr lang="en-US" sz="2800" dirty="0" smtClean="0"/>
              <a:t> </a:t>
            </a:r>
            <a:r>
              <a:rPr lang="en-US" sz="2800" dirty="0" err="1" smtClean="0"/>
              <a:t>dalam</a:t>
            </a:r>
            <a:r>
              <a:rPr lang="en-US" sz="2800" dirty="0" smtClean="0"/>
              <a:t> </a:t>
            </a:r>
            <a:r>
              <a:rPr lang="en-US" sz="2800" dirty="0" err="1" smtClean="0"/>
              <a:t>akad</a:t>
            </a:r>
            <a:r>
              <a:rPr lang="en-US" sz="2800" dirty="0" smtClean="0"/>
              <a:t> </a:t>
            </a:r>
            <a:r>
              <a:rPr lang="en-US" sz="2800" dirty="0" err="1" smtClean="0"/>
              <a:t>atau</a:t>
            </a:r>
            <a:r>
              <a:rPr lang="en-US" sz="2800" dirty="0" smtClean="0"/>
              <a:t> </a:t>
            </a:r>
            <a:r>
              <a:rPr lang="en-US" sz="2800" dirty="0" err="1" smtClean="0"/>
              <a:t>addendumnya</a:t>
            </a:r>
            <a:r>
              <a:rPr lang="en-US" sz="2800" dirty="0" smtClean="0"/>
              <a:t>.</a:t>
            </a:r>
          </a:p>
          <a:p>
            <a:r>
              <a:rPr lang="en-US" sz="2800" dirty="0" err="1" smtClean="0"/>
              <a:t>K</a:t>
            </a:r>
            <a:r>
              <a:rPr lang="en-US" sz="2800" dirty="0" err="1" smtClean="0"/>
              <a:t>riteria</a:t>
            </a:r>
            <a:r>
              <a:rPr lang="en-US" sz="2800" dirty="0" smtClean="0"/>
              <a:t> </a:t>
            </a:r>
            <a:r>
              <a:rPr lang="en-US" sz="2800" dirty="0" err="1" smtClean="0"/>
              <a:t>agunan</a:t>
            </a:r>
            <a:r>
              <a:rPr lang="en-US" sz="2800" dirty="0" smtClean="0"/>
              <a:t> yang </a:t>
            </a:r>
            <a:r>
              <a:rPr lang="en-US" sz="2800" dirty="0" err="1" smtClean="0"/>
              <a:t>dapat</a:t>
            </a:r>
            <a:r>
              <a:rPr lang="en-US" sz="2800" dirty="0" smtClean="0"/>
              <a:t> </a:t>
            </a:r>
            <a:r>
              <a:rPr lang="en-US" sz="2800" dirty="0" err="1" smtClean="0"/>
              <a:t>diserahkan</a:t>
            </a:r>
            <a:r>
              <a:rPr lang="en-US" sz="2800" dirty="0" smtClean="0"/>
              <a:t> </a:t>
            </a:r>
            <a:r>
              <a:rPr lang="en-US" sz="2800" dirty="0" err="1" smtClean="0"/>
              <a:t>biasanya</a:t>
            </a:r>
            <a:r>
              <a:rPr lang="en-US" sz="2800" dirty="0" smtClean="0"/>
              <a:t> </a:t>
            </a:r>
            <a:r>
              <a:rPr lang="en-US" sz="2800" dirty="0" err="1" smtClean="0"/>
              <a:t>adalah</a:t>
            </a:r>
            <a:r>
              <a:rPr lang="en-US" sz="2800" dirty="0" smtClean="0"/>
              <a:t>: </a:t>
            </a:r>
            <a:r>
              <a:rPr lang="en-US" sz="2800" i="1" dirty="0" smtClean="0"/>
              <a:t>marketable</a:t>
            </a:r>
            <a:r>
              <a:rPr lang="en-US" sz="2800" dirty="0" smtClean="0"/>
              <a:t>, </a:t>
            </a:r>
            <a:r>
              <a:rPr lang="en-US" sz="2800" dirty="0" err="1" smtClean="0"/>
              <a:t>mempunyai</a:t>
            </a:r>
            <a:r>
              <a:rPr lang="en-US" sz="2800" dirty="0" smtClean="0"/>
              <a:t> </a:t>
            </a:r>
            <a:r>
              <a:rPr lang="en-US" sz="2800" dirty="0" err="1" smtClean="0"/>
              <a:t>nilai</a:t>
            </a:r>
            <a:r>
              <a:rPr lang="en-US" sz="2800" dirty="0" smtClean="0"/>
              <a:t> </a:t>
            </a:r>
            <a:r>
              <a:rPr lang="en-US" sz="2800" dirty="0" err="1" smtClean="0"/>
              <a:t>ekonomis</a:t>
            </a:r>
            <a:r>
              <a:rPr lang="en-US" sz="2800" dirty="0" smtClean="0"/>
              <a:t>, </a:t>
            </a:r>
            <a:r>
              <a:rPr lang="en-US" sz="2800" dirty="0" err="1" smtClean="0"/>
              <a:t>dan</a:t>
            </a:r>
            <a:r>
              <a:rPr lang="en-US" sz="2800" dirty="0" smtClean="0"/>
              <a:t> </a:t>
            </a:r>
            <a:r>
              <a:rPr lang="en-US" sz="2800" dirty="0" err="1" smtClean="0"/>
              <a:t>aman</a:t>
            </a:r>
            <a:r>
              <a:rPr lang="en-US" sz="2800" dirty="0" smtClean="0"/>
              <a:t> </a:t>
            </a:r>
            <a:r>
              <a:rPr lang="en-US" sz="2800" dirty="0" err="1" smtClean="0"/>
              <a:t>secara</a:t>
            </a:r>
            <a:r>
              <a:rPr lang="en-US" sz="2800" dirty="0" smtClean="0"/>
              <a:t> </a:t>
            </a:r>
            <a:r>
              <a:rPr lang="en-US" sz="2800" dirty="0" err="1" smtClean="0"/>
              <a:t>yuridis</a:t>
            </a:r>
            <a:r>
              <a:rPr lang="en-US" sz="2800" dirty="0" smtClean="0"/>
              <a:t>.</a:t>
            </a:r>
            <a:r>
              <a:rPr lang="en-US" sz="2800" dirty="0" smtClean="0"/>
              <a:t/>
            </a:r>
            <a:br>
              <a:rPr lang="en-US" sz="2800" dirty="0" smtClean="0"/>
            </a:br>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Jenis</a:t>
            </a:r>
            <a:r>
              <a:rPr lang="en-US" dirty="0" smtClean="0"/>
              <a:t> </a:t>
            </a:r>
            <a:r>
              <a:rPr lang="en-US" dirty="0" err="1" smtClean="0"/>
              <a:t>Agunan</a:t>
            </a:r>
            <a:endParaRPr lang="en-US" dirty="0"/>
          </a:p>
        </p:txBody>
      </p:sp>
      <p:pic>
        <p:nvPicPr>
          <p:cNvPr id="16386" name="Picture 2" descr="D:\Buku MR Edited\POWER POINT\Power point final 010517\GAMBAR\BAB 14\3 - Copy (6).jpg"/>
          <p:cNvPicPr>
            <a:picLocks noChangeAspect="1" noChangeArrowheads="1"/>
          </p:cNvPicPr>
          <p:nvPr/>
        </p:nvPicPr>
        <p:blipFill>
          <a:blip r:embed="rId2" cstate="print"/>
          <a:srcRect/>
          <a:stretch>
            <a:fillRect/>
          </a:stretch>
        </p:blipFill>
        <p:spPr bwMode="auto">
          <a:xfrm>
            <a:off x="285720" y="1500174"/>
            <a:ext cx="8624278" cy="4439416"/>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Pengawasan</a:t>
            </a:r>
            <a:r>
              <a:rPr lang="en-US" b="1" dirty="0" smtClean="0"/>
              <a:t> </a:t>
            </a:r>
            <a:r>
              <a:rPr lang="en-US" b="1" dirty="0" err="1" smtClean="0"/>
              <a:t>Arus</a:t>
            </a:r>
            <a:r>
              <a:rPr lang="en-US" b="1" dirty="0" smtClean="0"/>
              <a:t> </a:t>
            </a:r>
            <a:r>
              <a:rPr lang="en-US" b="1" dirty="0" err="1" smtClean="0"/>
              <a:t>Kas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err="1" smtClean="0"/>
              <a:t>Salah</a:t>
            </a:r>
            <a:r>
              <a:rPr lang="en-US" dirty="0" smtClean="0"/>
              <a:t> </a:t>
            </a:r>
            <a:r>
              <a:rPr lang="en-US" dirty="0" err="1" smtClean="0"/>
              <a:t>satu</a:t>
            </a:r>
            <a:r>
              <a:rPr lang="en-US" dirty="0" smtClean="0"/>
              <a:t> </a:t>
            </a:r>
            <a:r>
              <a:rPr lang="en-US" dirty="0" err="1" smtClean="0"/>
              <a:t>cara</a:t>
            </a:r>
            <a:r>
              <a:rPr lang="en-US" dirty="0" smtClean="0"/>
              <a:t> yang </a:t>
            </a:r>
            <a:r>
              <a:rPr lang="en-US" dirty="0" err="1" smtClean="0"/>
              <a:t>cukup</a:t>
            </a:r>
            <a:r>
              <a:rPr lang="en-US" dirty="0" smtClean="0"/>
              <a:t> </a:t>
            </a:r>
            <a:r>
              <a:rPr lang="en-US" dirty="0" err="1" smtClean="0"/>
              <a:t>efektif</a:t>
            </a:r>
            <a:r>
              <a:rPr lang="en-US" dirty="0" smtClean="0"/>
              <a:t> </a:t>
            </a:r>
            <a:r>
              <a:rPr lang="en-US" dirty="0" err="1" smtClean="0"/>
              <a:t>dalam</a:t>
            </a:r>
            <a:r>
              <a:rPr lang="en-US" dirty="0" smtClean="0"/>
              <a:t> </a:t>
            </a:r>
            <a:r>
              <a:rPr lang="en-US" dirty="0" err="1" smtClean="0"/>
              <a:t>memantau</a:t>
            </a:r>
            <a:r>
              <a:rPr lang="en-US" dirty="0" smtClean="0"/>
              <a:t> </a:t>
            </a:r>
            <a:r>
              <a:rPr lang="en-US" dirty="0" err="1" smtClean="0"/>
              <a:t>kondisi</a:t>
            </a:r>
            <a:r>
              <a:rPr lang="en-US" dirty="0" smtClean="0"/>
              <a:t> </a:t>
            </a:r>
            <a:r>
              <a:rPr lang="en-US" dirty="0" err="1" smtClean="0"/>
              <a:t>keuangan</a:t>
            </a:r>
            <a:r>
              <a:rPr lang="en-US" dirty="0" smtClean="0"/>
              <a:t> </a:t>
            </a:r>
            <a:r>
              <a:rPr lang="en-US" dirty="0" err="1" smtClean="0"/>
              <a:t>nasabah</a:t>
            </a:r>
            <a:r>
              <a:rPr lang="en-US" dirty="0" smtClean="0"/>
              <a:t> </a:t>
            </a:r>
            <a:r>
              <a:rPr lang="en-US" dirty="0" err="1" smtClean="0"/>
              <a:t>adalah</a:t>
            </a:r>
            <a:r>
              <a:rPr lang="en-US" dirty="0" smtClean="0"/>
              <a:t> </a:t>
            </a:r>
            <a:r>
              <a:rPr lang="en-US" dirty="0" err="1" smtClean="0"/>
              <a:t>dengan</a:t>
            </a:r>
            <a:r>
              <a:rPr lang="en-US" dirty="0" smtClean="0"/>
              <a:t> </a:t>
            </a:r>
            <a:r>
              <a:rPr lang="en-US" dirty="0" err="1" smtClean="0"/>
              <a:t>melihat</a:t>
            </a:r>
            <a:r>
              <a:rPr lang="en-US" dirty="0" smtClean="0"/>
              <a:t> </a:t>
            </a:r>
            <a:r>
              <a:rPr lang="en-US" dirty="0" err="1" smtClean="0"/>
              <a:t>kondisi</a:t>
            </a:r>
            <a:r>
              <a:rPr lang="en-US" dirty="0" smtClean="0"/>
              <a:t> </a:t>
            </a:r>
            <a:r>
              <a:rPr lang="en-US" dirty="0" err="1" smtClean="0"/>
              <a:t>arus</a:t>
            </a:r>
            <a:r>
              <a:rPr lang="en-US" dirty="0" smtClean="0"/>
              <a:t> </a:t>
            </a:r>
            <a:r>
              <a:rPr lang="en-US" dirty="0" err="1" smtClean="0"/>
              <a:t>kas</a:t>
            </a:r>
            <a:r>
              <a:rPr lang="en-US" dirty="0" smtClean="0"/>
              <a:t> </a:t>
            </a:r>
            <a:r>
              <a:rPr lang="en-US" dirty="0" err="1" smtClean="0"/>
              <a:t>perusahaan</a:t>
            </a:r>
            <a:r>
              <a:rPr lang="en-US" dirty="0" smtClean="0"/>
              <a:t> </a:t>
            </a:r>
            <a:r>
              <a:rPr lang="en-US" dirty="0" err="1" smtClean="0"/>
              <a:t>atau</a:t>
            </a:r>
            <a:r>
              <a:rPr lang="en-US" dirty="0" smtClean="0"/>
              <a:t> </a:t>
            </a:r>
            <a:r>
              <a:rPr lang="en-US" dirty="0" err="1" smtClean="0"/>
              <a:t>perorangan</a:t>
            </a:r>
            <a:r>
              <a:rPr lang="en-US" dirty="0" smtClean="0"/>
              <a:t> yang </a:t>
            </a:r>
            <a:r>
              <a:rPr lang="en-US" dirty="0" err="1" smtClean="0"/>
              <a:t>dibiayai</a:t>
            </a:r>
            <a:r>
              <a:rPr lang="en-US" dirty="0" smtClean="0"/>
              <a:t> </a:t>
            </a:r>
            <a:r>
              <a:rPr lang="en-US" dirty="0" err="1" smtClean="0"/>
              <a:t>melalui</a:t>
            </a:r>
            <a:r>
              <a:rPr lang="en-US" dirty="0" smtClean="0"/>
              <a:t> </a:t>
            </a:r>
            <a:r>
              <a:rPr lang="en-US" dirty="0" err="1" smtClean="0"/>
              <a:t>mutasi</a:t>
            </a:r>
            <a:r>
              <a:rPr lang="en-US" dirty="0" smtClean="0"/>
              <a:t> </a:t>
            </a:r>
            <a:r>
              <a:rPr lang="en-US" dirty="0" err="1" smtClean="0"/>
              <a:t>aktivitas</a:t>
            </a:r>
            <a:r>
              <a:rPr lang="en-US" dirty="0" smtClean="0"/>
              <a:t> </a:t>
            </a:r>
            <a:r>
              <a:rPr lang="en-US" dirty="0" err="1" smtClean="0"/>
              <a:t>rekeningnya</a:t>
            </a:r>
            <a:r>
              <a:rPr lang="en-US" dirty="0" smtClean="0"/>
              <a:t> </a:t>
            </a:r>
            <a:r>
              <a:rPr lang="en-US" dirty="0" err="1" smtClean="0"/>
              <a:t>di</a:t>
            </a:r>
            <a:r>
              <a:rPr lang="en-US" dirty="0" smtClean="0"/>
              <a:t> bank </a:t>
            </a:r>
            <a:r>
              <a:rPr lang="en-US" dirty="0" err="1" smtClean="0"/>
              <a:t>syariah</a:t>
            </a:r>
            <a:r>
              <a:rPr lang="en-US" dirty="0" smtClean="0"/>
              <a:t> </a:t>
            </a:r>
            <a:r>
              <a:rPr lang="en-US" dirty="0" err="1" smtClean="0"/>
              <a:t>sehingga</a:t>
            </a:r>
            <a:r>
              <a:rPr lang="en-US" dirty="0" smtClean="0"/>
              <a:t> </a:t>
            </a:r>
            <a:r>
              <a:rPr lang="en-US" dirty="0" err="1" smtClean="0"/>
              <a:t>pembiayaan</a:t>
            </a:r>
            <a:r>
              <a:rPr lang="en-US" dirty="0" smtClean="0"/>
              <a:t> yang </a:t>
            </a:r>
            <a:r>
              <a:rPr lang="en-US" dirty="0" err="1" smtClean="0"/>
              <a:t>memburuk</a:t>
            </a:r>
            <a:r>
              <a:rPr lang="en-US" dirty="0" smtClean="0"/>
              <a:t> </a:t>
            </a:r>
            <a:r>
              <a:rPr lang="en-US" dirty="0" err="1" smtClean="0"/>
              <a:t>dapat</a:t>
            </a:r>
            <a:r>
              <a:rPr lang="en-US" dirty="0" smtClean="0"/>
              <a:t> </a:t>
            </a:r>
            <a:r>
              <a:rPr lang="en-US" dirty="0" err="1" smtClean="0"/>
              <a:t>dideteksi</a:t>
            </a:r>
            <a:r>
              <a:rPr lang="en-US" dirty="0" smtClean="0"/>
              <a:t> bank.</a:t>
            </a:r>
          </a:p>
          <a:p>
            <a:r>
              <a:rPr lang="en-US" dirty="0" err="1" smtClean="0"/>
              <a:t>Reaksi</a:t>
            </a:r>
            <a:r>
              <a:rPr lang="en-US" dirty="0" smtClean="0"/>
              <a:t> </a:t>
            </a:r>
            <a:r>
              <a:rPr lang="en-US" dirty="0" err="1" smtClean="0"/>
              <a:t>cepat</a:t>
            </a:r>
            <a:r>
              <a:rPr lang="en-US" dirty="0" smtClean="0"/>
              <a:t> </a:t>
            </a:r>
            <a:r>
              <a:rPr lang="en-US" dirty="0" err="1" smtClean="0"/>
              <a:t>terhadap</a:t>
            </a:r>
            <a:r>
              <a:rPr lang="en-US" dirty="0" smtClean="0"/>
              <a:t> </a:t>
            </a:r>
            <a:r>
              <a:rPr lang="en-US" dirty="0" err="1" smtClean="0"/>
              <a:t>pembiayaan</a:t>
            </a:r>
            <a:r>
              <a:rPr lang="en-US" dirty="0" smtClean="0"/>
              <a:t> yang </a:t>
            </a:r>
            <a:r>
              <a:rPr lang="en-US" dirty="0" err="1" smtClean="0"/>
              <a:t>makin</a:t>
            </a:r>
            <a:r>
              <a:rPr lang="en-US" dirty="0" smtClean="0"/>
              <a:t> </a:t>
            </a:r>
            <a:r>
              <a:rPr lang="en-US" dirty="0" err="1" smtClean="0"/>
              <a:t>memburuk</a:t>
            </a:r>
            <a:r>
              <a:rPr lang="en-US" dirty="0" smtClean="0"/>
              <a:t> </a:t>
            </a:r>
            <a:r>
              <a:rPr lang="en-US" dirty="0" err="1" smtClean="0"/>
              <a:t>kualitasnya</a:t>
            </a:r>
            <a:r>
              <a:rPr lang="en-US" dirty="0" smtClean="0"/>
              <a:t> </a:t>
            </a:r>
            <a:r>
              <a:rPr lang="en-US" dirty="0" err="1" smtClean="0"/>
              <a:t>dapat</a:t>
            </a:r>
            <a:r>
              <a:rPr lang="en-US" dirty="0" smtClean="0"/>
              <a:t> </a:t>
            </a:r>
            <a:r>
              <a:rPr lang="en-US" dirty="0" err="1" smtClean="0"/>
              <a:t>memperkecil</a:t>
            </a:r>
            <a:r>
              <a:rPr lang="en-US" dirty="0" smtClean="0"/>
              <a:t> </a:t>
            </a:r>
            <a:r>
              <a:rPr lang="en-US" dirty="0" err="1" smtClean="0"/>
              <a:t>masalah</a:t>
            </a:r>
            <a:r>
              <a:rPr lang="en-US" dirty="0" smtClean="0"/>
              <a:t> </a:t>
            </a:r>
            <a:r>
              <a:rPr lang="en-US" dirty="0" err="1" smtClean="0"/>
              <a:t>bagi</a:t>
            </a:r>
            <a:r>
              <a:rPr lang="en-US" dirty="0" smtClean="0"/>
              <a:t> bank. </a:t>
            </a:r>
            <a:r>
              <a:rPr lang="en-US" dirty="0" err="1" smtClean="0"/>
              <a:t>Dengan</a:t>
            </a:r>
            <a:r>
              <a:rPr lang="en-US" dirty="0" smtClean="0"/>
              <a:t> </a:t>
            </a:r>
            <a:r>
              <a:rPr lang="en-US" dirty="0" err="1" smtClean="0"/>
              <a:t>melakukan</a:t>
            </a:r>
            <a:r>
              <a:rPr lang="en-US" dirty="0" smtClean="0"/>
              <a:t> </a:t>
            </a:r>
            <a:r>
              <a:rPr lang="en-US" dirty="0" err="1" smtClean="0"/>
              <a:t>pemantauan</a:t>
            </a:r>
            <a:r>
              <a:rPr lang="en-US" dirty="0" smtClean="0"/>
              <a:t> </a:t>
            </a:r>
            <a:r>
              <a:rPr lang="en-US" dirty="0" err="1" smtClean="0"/>
              <a:t>arus</a:t>
            </a:r>
            <a:r>
              <a:rPr lang="en-US" dirty="0" smtClean="0"/>
              <a:t> </a:t>
            </a:r>
            <a:r>
              <a:rPr lang="en-US" dirty="0" err="1" smtClean="0"/>
              <a:t>kas</a:t>
            </a:r>
            <a:r>
              <a:rPr lang="en-US" dirty="0" smtClean="0"/>
              <a:t>, </a:t>
            </a:r>
            <a:r>
              <a:rPr lang="en-US" dirty="0" err="1" smtClean="0"/>
              <a:t>risiko</a:t>
            </a:r>
            <a:r>
              <a:rPr lang="en-US" dirty="0" smtClean="0"/>
              <a:t> </a:t>
            </a:r>
            <a:r>
              <a:rPr lang="en-US" dirty="0" err="1" smtClean="0"/>
              <a:t>kredit</a:t>
            </a:r>
            <a:r>
              <a:rPr lang="en-US" dirty="0" smtClean="0"/>
              <a:t> </a:t>
            </a:r>
            <a:r>
              <a:rPr lang="en-US" dirty="0" err="1" smtClean="0"/>
              <a:t>dapat</a:t>
            </a:r>
            <a:r>
              <a:rPr lang="en-US" dirty="0" smtClean="0"/>
              <a:t> </a:t>
            </a:r>
            <a:r>
              <a:rPr lang="en-US" dirty="0" err="1" smtClean="0"/>
              <a:t>diturunkan</a:t>
            </a:r>
            <a:r>
              <a:rPr lang="en-US" dirty="0" smtClean="0"/>
              <a:t> </a:t>
            </a:r>
            <a:r>
              <a:rPr lang="en-US" dirty="0" err="1" smtClean="0"/>
              <a:t>dengan</a:t>
            </a:r>
            <a:r>
              <a:rPr lang="en-US" dirty="0" smtClean="0"/>
              <a:t> </a:t>
            </a:r>
            <a:r>
              <a:rPr lang="en-US" dirty="0" err="1" smtClean="0"/>
              <a:t>menjaga</a:t>
            </a:r>
            <a:r>
              <a:rPr lang="en-US" dirty="0" smtClean="0"/>
              <a:t> </a:t>
            </a:r>
            <a:r>
              <a:rPr lang="en-US" i="1" dirty="0" smtClean="0"/>
              <a:t>exposure </a:t>
            </a:r>
            <a:r>
              <a:rPr lang="en-US" i="1" dirty="0" smtClean="0"/>
              <a:t>at </a:t>
            </a:r>
            <a:r>
              <a:rPr lang="en-US" i="1" dirty="0" smtClean="0"/>
              <a:t>default </a:t>
            </a:r>
            <a:r>
              <a:rPr lang="en-US" dirty="0" smtClean="0"/>
              <a:t>(EAD) </a:t>
            </a:r>
            <a:r>
              <a:rPr lang="en-US" dirty="0" err="1" smtClean="0"/>
              <a:t>dan</a:t>
            </a:r>
            <a:r>
              <a:rPr lang="en-US" dirty="0" smtClean="0"/>
              <a:t> </a:t>
            </a:r>
            <a:r>
              <a:rPr lang="en-US" dirty="0" err="1" smtClean="0"/>
              <a:t>memastikan</a:t>
            </a:r>
            <a:r>
              <a:rPr lang="en-US" dirty="0" smtClean="0"/>
              <a:t> </a:t>
            </a:r>
            <a:r>
              <a:rPr lang="en-US" dirty="0" err="1" smtClean="0"/>
              <a:t>nasabah</a:t>
            </a:r>
            <a:r>
              <a:rPr lang="en-US" dirty="0" smtClean="0"/>
              <a:t> </a:t>
            </a:r>
            <a:r>
              <a:rPr lang="en-US" dirty="0" err="1" smtClean="0"/>
              <a:t>pada</a:t>
            </a:r>
            <a:r>
              <a:rPr lang="en-US" dirty="0" smtClean="0"/>
              <a:t> </a:t>
            </a:r>
            <a:r>
              <a:rPr lang="en-US" dirty="0" err="1" smtClean="0"/>
              <a:t>kesempatan</a:t>
            </a:r>
            <a:r>
              <a:rPr lang="en-US" dirty="0" smtClean="0"/>
              <a:t> </a:t>
            </a:r>
            <a:r>
              <a:rPr lang="en-US" dirty="0" err="1" smtClean="0"/>
              <a:t>pertama</a:t>
            </a:r>
            <a:r>
              <a:rPr lang="en-US" dirty="0" smtClean="0"/>
              <a:t> </a:t>
            </a:r>
            <a:r>
              <a:rPr lang="en-US" dirty="0" err="1" smtClean="0"/>
              <a:t>melakukan</a:t>
            </a:r>
            <a:r>
              <a:rPr lang="en-US" dirty="0" smtClean="0"/>
              <a:t> </a:t>
            </a:r>
            <a:r>
              <a:rPr lang="en-US" dirty="0" err="1" smtClean="0"/>
              <a:t>aksi-aksi</a:t>
            </a:r>
            <a:r>
              <a:rPr lang="en-US" dirty="0" smtClean="0"/>
              <a:t> </a:t>
            </a:r>
            <a:r>
              <a:rPr lang="en-US" dirty="0" err="1" smtClean="0"/>
              <a:t>perbaikan</a:t>
            </a:r>
            <a:r>
              <a:rPr lang="en-US" dirty="0" smtClean="0"/>
              <a:t> </a:t>
            </a:r>
            <a:r>
              <a:rPr lang="en-US" dirty="0" err="1" smtClean="0"/>
              <a:t>terhadap</a:t>
            </a:r>
            <a:r>
              <a:rPr lang="en-US" dirty="0" smtClean="0"/>
              <a:t> </a:t>
            </a:r>
            <a:r>
              <a:rPr lang="en-US" dirty="0" err="1" smtClean="0"/>
              <a:t>situasi</a:t>
            </a:r>
            <a:r>
              <a:rPr lang="en-US" dirty="0" smtClean="0"/>
              <a:t> yang </a:t>
            </a:r>
            <a:r>
              <a:rPr lang="en-US" dirty="0" err="1" smtClean="0"/>
              <a:t>terjadi</a:t>
            </a:r>
            <a:r>
              <a:rPr lang="en-US" dirty="0" smtClean="0"/>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566" y="142852"/>
            <a:ext cx="8153400" cy="990600"/>
          </a:xfrm>
        </p:spPr>
        <p:txBody>
          <a:bodyPr>
            <a:normAutofit fontScale="90000"/>
          </a:bodyPr>
          <a:lstStyle/>
          <a:p>
            <a:r>
              <a:rPr lang="id-ID" dirty="0" smtClean="0"/>
              <a:t>Penyebab Pembiayaan Bermasalah dari Aspek Risiko Kredit</a:t>
            </a:r>
            <a:endParaRPr lang="id-ID" dirty="0"/>
          </a:p>
        </p:txBody>
      </p:sp>
      <p:sp>
        <p:nvSpPr>
          <p:cNvPr id="3" name="Content Placeholder 2"/>
          <p:cNvSpPr>
            <a:spLocks noGrp="1"/>
          </p:cNvSpPr>
          <p:nvPr>
            <p:ph idx="1"/>
          </p:nvPr>
        </p:nvSpPr>
        <p:spPr/>
        <p:txBody>
          <a:bodyPr/>
          <a:lstStyle/>
          <a:p>
            <a:pPr>
              <a:buNone/>
            </a:pPr>
            <a:r>
              <a:rPr lang="id-ID" dirty="0" smtClean="0"/>
              <a:t>	</a:t>
            </a:r>
            <a:endParaRPr lang="id-ID" dirty="0"/>
          </a:p>
        </p:txBody>
      </p:sp>
      <p:pic>
        <p:nvPicPr>
          <p:cNvPr id="5122" name="Picture 2" descr="D:\Buku MR Edited\POWER POINT\Power point final 010517\GAMBAR\BAB 14\1 - Copy - Copy.jpg"/>
          <p:cNvPicPr>
            <a:picLocks noChangeAspect="1" noChangeArrowheads="1"/>
          </p:cNvPicPr>
          <p:nvPr/>
        </p:nvPicPr>
        <p:blipFill>
          <a:blip r:embed="rId2" cstate="print"/>
          <a:srcRect/>
          <a:stretch>
            <a:fillRect/>
          </a:stretch>
        </p:blipFill>
        <p:spPr bwMode="auto">
          <a:xfrm>
            <a:off x="285720" y="1571611"/>
            <a:ext cx="8715404" cy="5286389"/>
          </a:xfrm>
          <a:prstGeom prst="rect">
            <a:avLst/>
          </a:prstGeom>
          <a:noFill/>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Manajemen</a:t>
            </a:r>
            <a:r>
              <a:rPr lang="en-US" b="1" dirty="0" smtClean="0"/>
              <a:t> </a:t>
            </a:r>
            <a:r>
              <a:rPr lang="en-US" b="1" dirty="0" err="1" smtClean="0"/>
              <a:t>Pemulihan</a:t>
            </a:r>
            <a:r>
              <a:rPr lang="en-US" dirty="0" smtClean="0"/>
              <a:t/>
            </a:r>
            <a:br>
              <a:rPr lang="en-US" dirty="0" smtClean="0"/>
            </a:br>
            <a:endParaRPr lang="en-US" dirty="0"/>
          </a:p>
        </p:txBody>
      </p:sp>
      <p:sp>
        <p:nvSpPr>
          <p:cNvPr id="3" name="Content Placeholder 2"/>
          <p:cNvSpPr>
            <a:spLocks noGrp="1"/>
          </p:cNvSpPr>
          <p:nvPr>
            <p:ph idx="1"/>
          </p:nvPr>
        </p:nvSpPr>
        <p:spPr>
          <a:xfrm>
            <a:off x="609600" y="1600200"/>
            <a:ext cx="8229600" cy="5043510"/>
          </a:xfrm>
        </p:spPr>
        <p:txBody>
          <a:bodyPr>
            <a:normAutofit lnSpcReduction="10000"/>
          </a:bodyPr>
          <a:lstStyle/>
          <a:p>
            <a:r>
              <a:rPr lang="en-US" dirty="0" err="1" smtClean="0"/>
              <a:t>Banyak</a:t>
            </a:r>
            <a:r>
              <a:rPr lang="en-US" dirty="0" smtClean="0"/>
              <a:t> </a:t>
            </a:r>
            <a:r>
              <a:rPr lang="en-US" dirty="0" err="1" smtClean="0"/>
              <a:t>pakar</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p</a:t>
            </a:r>
            <a:r>
              <a:rPr lang="en-US" dirty="0" err="1" smtClean="0"/>
              <a:t>engelolaan</a:t>
            </a:r>
            <a:r>
              <a:rPr lang="en-US" dirty="0" smtClean="0"/>
              <a:t> </a:t>
            </a:r>
            <a:r>
              <a:rPr lang="en-US" dirty="0" err="1" smtClean="0"/>
              <a:t>pembiayaan</a:t>
            </a:r>
            <a:r>
              <a:rPr lang="en-US" dirty="0" smtClean="0"/>
              <a:t> </a:t>
            </a:r>
            <a:r>
              <a:rPr lang="en-US" dirty="0" err="1" smtClean="0"/>
              <a:t>macet</a:t>
            </a:r>
            <a:r>
              <a:rPr lang="en-US" dirty="0" smtClean="0"/>
              <a:t> yang </a:t>
            </a:r>
            <a:r>
              <a:rPr lang="en-US" dirty="0" err="1" smtClean="0"/>
              <a:t>efisien</a:t>
            </a:r>
            <a:r>
              <a:rPr lang="en-US" dirty="0" smtClean="0"/>
              <a:t> </a:t>
            </a:r>
            <a:r>
              <a:rPr lang="en-US" dirty="0" err="1" smtClean="0"/>
              <a:t>akan</a:t>
            </a:r>
            <a:r>
              <a:rPr lang="en-US" dirty="0" smtClean="0"/>
              <a:t> </a:t>
            </a:r>
            <a:r>
              <a:rPr lang="en-US" dirty="0" err="1" smtClean="0"/>
              <a:t>mampu</a:t>
            </a:r>
            <a:r>
              <a:rPr lang="en-US" dirty="0" smtClean="0"/>
              <a:t> </a:t>
            </a:r>
            <a:r>
              <a:rPr lang="en-US" dirty="0" err="1" smtClean="0"/>
              <a:t>mengurangi</a:t>
            </a:r>
            <a:r>
              <a:rPr lang="en-US" dirty="0" smtClean="0"/>
              <a:t> </a:t>
            </a:r>
            <a:r>
              <a:rPr lang="en-US" dirty="0" err="1" smtClean="0"/>
              <a:t>kerugian</a:t>
            </a:r>
            <a:r>
              <a:rPr lang="en-US" dirty="0" smtClean="0"/>
              <a:t> yang </a:t>
            </a:r>
            <a:r>
              <a:rPr lang="en-US" dirty="0" err="1" smtClean="0"/>
              <a:t>timbul</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itu</a:t>
            </a:r>
            <a:r>
              <a:rPr lang="en-US" dirty="0" smtClean="0"/>
              <a:t>, </a:t>
            </a:r>
            <a:r>
              <a:rPr lang="en-US" dirty="0" err="1" smtClean="0"/>
              <a:t>banyak</a:t>
            </a:r>
            <a:r>
              <a:rPr lang="en-US" dirty="0" smtClean="0"/>
              <a:t> </a:t>
            </a:r>
            <a:r>
              <a:rPr lang="en-US" dirty="0" err="1" smtClean="0"/>
              <a:t>perusahaan</a:t>
            </a:r>
            <a:r>
              <a:rPr lang="en-US" dirty="0" smtClean="0"/>
              <a:t> yang </a:t>
            </a:r>
            <a:r>
              <a:rPr lang="en-US" dirty="0" err="1" smtClean="0"/>
              <a:t>membentuk</a:t>
            </a:r>
            <a:r>
              <a:rPr lang="en-US" dirty="0" smtClean="0"/>
              <a:t> </a:t>
            </a:r>
            <a:r>
              <a:rPr lang="en-US" dirty="0" err="1" smtClean="0"/>
              <a:t>bagian</a:t>
            </a:r>
            <a:r>
              <a:rPr lang="en-US" dirty="0" smtClean="0"/>
              <a:t> </a:t>
            </a:r>
            <a:r>
              <a:rPr lang="en-US" dirty="0" err="1" smtClean="0"/>
              <a:t>khusus</a:t>
            </a:r>
            <a:r>
              <a:rPr lang="en-US" dirty="0" smtClean="0"/>
              <a:t> </a:t>
            </a:r>
            <a:r>
              <a:rPr lang="en-US" dirty="0" err="1" smtClean="0"/>
              <a:t>untuk</a:t>
            </a:r>
            <a:r>
              <a:rPr lang="en-US" dirty="0" smtClean="0"/>
              <a:t> </a:t>
            </a:r>
            <a:r>
              <a:rPr lang="en-US" dirty="0" err="1" smtClean="0"/>
              <a:t>menangani</a:t>
            </a:r>
            <a:r>
              <a:rPr lang="en-US" dirty="0" smtClean="0"/>
              <a:t> </a:t>
            </a:r>
            <a:r>
              <a:rPr lang="en-US" dirty="0" err="1" smtClean="0"/>
              <a:t>penagihan</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penting</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manajemen</a:t>
            </a:r>
            <a:r>
              <a:rPr lang="en-US" dirty="0" smtClean="0"/>
              <a:t> </a:t>
            </a:r>
            <a:r>
              <a:rPr lang="en-US" dirty="0" err="1" smtClean="0"/>
              <a:t>risiko</a:t>
            </a:r>
            <a:r>
              <a:rPr lang="en-US" dirty="0" smtClean="0"/>
              <a:t> </a:t>
            </a:r>
            <a:r>
              <a:rPr lang="en-US" dirty="0" err="1" smtClean="0"/>
              <a:t>kredit</a:t>
            </a:r>
            <a:r>
              <a:rPr lang="en-US" dirty="0" smtClean="0"/>
              <a:t>.</a:t>
            </a:r>
          </a:p>
          <a:p>
            <a:r>
              <a:rPr lang="en-US" i="1" dirty="0" smtClean="0"/>
              <a:t>Loss </a:t>
            </a:r>
            <a:r>
              <a:rPr lang="en-US" i="1" dirty="0" smtClean="0"/>
              <a:t>given </a:t>
            </a:r>
            <a:r>
              <a:rPr lang="en-US" i="1" dirty="0" smtClean="0"/>
              <a:t>default </a:t>
            </a:r>
            <a:r>
              <a:rPr lang="en-US" dirty="0" smtClean="0"/>
              <a:t>(LGD) </a:t>
            </a:r>
            <a:r>
              <a:rPr lang="en-US" dirty="0" err="1" smtClean="0"/>
              <a:t>adalah</a:t>
            </a:r>
            <a:r>
              <a:rPr lang="en-US" dirty="0" smtClean="0"/>
              <a:t> </a:t>
            </a:r>
            <a:r>
              <a:rPr lang="en-US" dirty="0" err="1" smtClean="0"/>
              <a:t>estimasi</a:t>
            </a:r>
            <a:r>
              <a:rPr lang="en-US" dirty="0" smtClean="0"/>
              <a:t> </a:t>
            </a:r>
            <a:r>
              <a:rPr lang="en-US" dirty="0" err="1" smtClean="0"/>
              <a:t>dari</a:t>
            </a:r>
            <a:r>
              <a:rPr lang="en-US" dirty="0" smtClean="0"/>
              <a:t> </a:t>
            </a:r>
            <a:r>
              <a:rPr lang="en-US" dirty="0" err="1" smtClean="0"/>
              <a:t>kerugian</a:t>
            </a:r>
            <a:r>
              <a:rPr lang="en-US" dirty="0" smtClean="0"/>
              <a:t> yang </a:t>
            </a:r>
            <a:r>
              <a:rPr lang="en-US" dirty="0" err="1" smtClean="0"/>
              <a:t>masih</a:t>
            </a:r>
            <a:r>
              <a:rPr lang="en-US" dirty="0" smtClean="0"/>
              <a:t> </a:t>
            </a:r>
            <a:r>
              <a:rPr lang="en-US" dirty="0" err="1" smtClean="0"/>
              <a:t>tak</a:t>
            </a:r>
            <a:r>
              <a:rPr lang="en-US" dirty="0" smtClean="0"/>
              <a:t> </a:t>
            </a:r>
            <a:r>
              <a:rPr lang="en-US" dirty="0" err="1" smtClean="0"/>
              <a:t>tertagih</a:t>
            </a:r>
            <a:r>
              <a:rPr lang="en-US" dirty="0" smtClean="0"/>
              <a:t> yang </a:t>
            </a:r>
            <a:r>
              <a:rPr lang="en-US" dirty="0" err="1" smtClean="0"/>
              <a:t>dipikul</a:t>
            </a:r>
            <a:r>
              <a:rPr lang="en-US" dirty="0" smtClean="0"/>
              <a:t> </a:t>
            </a:r>
            <a:r>
              <a:rPr lang="en-US" dirty="0" smtClean="0"/>
              <a:t>bank </a:t>
            </a:r>
            <a:r>
              <a:rPr lang="en-US" dirty="0" err="1" smtClean="0"/>
              <a:t>sebagai</a:t>
            </a:r>
            <a:r>
              <a:rPr lang="en-US" dirty="0" smtClean="0"/>
              <a:t> </a:t>
            </a:r>
            <a:r>
              <a:rPr lang="en-US" dirty="0" err="1" smtClean="0"/>
              <a:t>akibat</a:t>
            </a:r>
            <a:r>
              <a:rPr lang="en-US" dirty="0" smtClean="0"/>
              <a:t> </a:t>
            </a:r>
            <a:r>
              <a:rPr lang="en-US" dirty="0" err="1" smtClean="0"/>
              <a:t>pembiayaan</a:t>
            </a:r>
            <a:r>
              <a:rPr lang="en-US" dirty="0" smtClean="0"/>
              <a:t> </a:t>
            </a:r>
            <a:r>
              <a:rPr lang="en-US" dirty="0" err="1" smtClean="0"/>
              <a:t>macet</a:t>
            </a:r>
            <a:r>
              <a:rPr lang="en-US" dirty="0" smtClean="0"/>
              <a:t> yang </a:t>
            </a:r>
            <a:r>
              <a:rPr lang="en-US" dirty="0" err="1" smtClean="0"/>
              <a:t>terjadi</a:t>
            </a:r>
            <a:r>
              <a:rPr lang="en-US" dirty="0" smtClean="0"/>
              <a:t>. </a:t>
            </a:r>
            <a:r>
              <a:rPr lang="en-US" dirty="0" err="1" smtClean="0"/>
              <a:t>Pembentukan</a:t>
            </a:r>
            <a:r>
              <a:rPr lang="en-US" dirty="0" smtClean="0"/>
              <a:t> LGD </a:t>
            </a:r>
            <a:r>
              <a:rPr lang="en-US" dirty="0" err="1" smtClean="0"/>
              <a:t>dan</a:t>
            </a:r>
            <a:r>
              <a:rPr lang="en-US" dirty="0" smtClean="0"/>
              <a:t> </a:t>
            </a:r>
            <a:r>
              <a:rPr lang="en-US" dirty="0" err="1" smtClean="0"/>
              <a:t>pengelolaan</a:t>
            </a:r>
            <a:r>
              <a:rPr lang="en-US" dirty="0" smtClean="0"/>
              <a:t> yang </a:t>
            </a:r>
            <a:r>
              <a:rPr lang="en-US" dirty="0" err="1" smtClean="0"/>
              <a:t>dilakukan</a:t>
            </a:r>
            <a:r>
              <a:rPr lang="en-US" dirty="0" smtClean="0"/>
              <a:t> </a:t>
            </a:r>
            <a:r>
              <a:rPr lang="en-US" dirty="0" err="1" smtClean="0"/>
              <a:t>merupakan</a:t>
            </a:r>
            <a:r>
              <a:rPr lang="en-US" dirty="0" smtClean="0"/>
              <a:t> </a:t>
            </a:r>
            <a:r>
              <a:rPr lang="en-US" dirty="0" err="1" smtClean="0"/>
              <a:t>dua</a:t>
            </a:r>
            <a:r>
              <a:rPr lang="en-US" dirty="0" smtClean="0"/>
              <a:t> </a:t>
            </a:r>
            <a:r>
              <a:rPr lang="en-US" dirty="0" err="1" smtClean="0"/>
              <a:t>poin</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metode</a:t>
            </a:r>
            <a:r>
              <a:rPr lang="en-US" dirty="0" smtClean="0"/>
              <a:t> </a:t>
            </a:r>
            <a:r>
              <a:rPr lang="en-US" i="1" dirty="0" smtClean="0"/>
              <a:t>internal rating based </a:t>
            </a:r>
            <a:r>
              <a:rPr lang="en-US" dirty="0" err="1" smtClean="0"/>
              <a:t>untuk</a:t>
            </a:r>
            <a:r>
              <a:rPr lang="en-US" dirty="0" smtClean="0"/>
              <a:t> </a:t>
            </a:r>
            <a:r>
              <a:rPr lang="en-US" dirty="0" err="1" smtClean="0"/>
              <a:t>menghitung</a:t>
            </a:r>
            <a:r>
              <a:rPr lang="en-US" dirty="0" smtClean="0"/>
              <a:t> modal yang </a:t>
            </a:r>
            <a:r>
              <a:rPr lang="en-US" dirty="0" err="1" smtClean="0"/>
              <a:t>dicadangkan</a:t>
            </a:r>
            <a:r>
              <a:rPr lang="en-US" dirty="0" smtClean="0"/>
              <a:t> </a:t>
            </a:r>
            <a:r>
              <a:rPr lang="en-US" dirty="0" err="1" smtClean="0"/>
              <a:t>untuk</a:t>
            </a:r>
            <a:r>
              <a:rPr lang="en-US" dirty="0" smtClean="0"/>
              <a:t> </a:t>
            </a:r>
            <a:r>
              <a:rPr lang="en-US" dirty="0" err="1" smtClean="0"/>
              <a:t>risiko</a:t>
            </a:r>
            <a:r>
              <a:rPr lang="en-US" dirty="0" smtClean="0"/>
              <a:t> </a:t>
            </a:r>
            <a:r>
              <a:rPr lang="en-US" dirty="0" err="1" smtClean="0"/>
              <a:t>kredit</a:t>
            </a:r>
            <a:r>
              <a:rPr lang="en-US" dirty="0" smtClean="0"/>
              <a:t>.</a:t>
            </a:r>
          </a:p>
          <a:p>
            <a:r>
              <a:rPr lang="en-US" dirty="0" err="1" smtClean="0"/>
              <a:t>Nilai</a:t>
            </a:r>
            <a:r>
              <a:rPr lang="en-US" dirty="0" smtClean="0"/>
              <a:t> LGD </a:t>
            </a:r>
            <a:r>
              <a:rPr lang="en-US" dirty="0" err="1" smtClean="0"/>
              <a:t>dalam</a:t>
            </a:r>
            <a:r>
              <a:rPr lang="en-US" dirty="0" smtClean="0"/>
              <a:t> </a:t>
            </a:r>
            <a:r>
              <a:rPr lang="en-US" i="1" dirty="0" smtClean="0"/>
              <a:t>advanced </a:t>
            </a:r>
            <a:r>
              <a:rPr lang="en-US" i="1" dirty="0" smtClean="0"/>
              <a:t>IRB </a:t>
            </a:r>
            <a:r>
              <a:rPr lang="en-US" dirty="0" err="1" smtClean="0"/>
              <a:t>dipengaruhi</a:t>
            </a:r>
            <a:r>
              <a:rPr lang="en-US" dirty="0" smtClean="0"/>
              <a:t> </a:t>
            </a:r>
            <a:r>
              <a:rPr lang="en-US" dirty="0" err="1" smtClean="0"/>
              <a:t>oleh</a:t>
            </a:r>
            <a:r>
              <a:rPr lang="en-US" dirty="0" smtClean="0"/>
              <a:t> </a:t>
            </a:r>
            <a:r>
              <a:rPr lang="en-US" dirty="0" err="1" smtClean="0"/>
              <a:t>estimasi</a:t>
            </a:r>
            <a:r>
              <a:rPr lang="en-US" dirty="0" smtClean="0"/>
              <a:t> bank </a:t>
            </a:r>
            <a:r>
              <a:rPr lang="en-US" dirty="0" err="1" smtClean="0"/>
              <a:t>syariah</a:t>
            </a:r>
            <a:r>
              <a:rPr lang="en-US" dirty="0" smtClean="0"/>
              <a:t> </a:t>
            </a:r>
            <a:r>
              <a:rPr lang="en-US" dirty="0" err="1" smtClean="0"/>
              <a:t>terhadap</a:t>
            </a:r>
            <a:r>
              <a:rPr lang="en-US" dirty="0" smtClean="0"/>
              <a:t> </a:t>
            </a:r>
            <a:r>
              <a:rPr lang="en-US" dirty="0" err="1" smtClean="0"/>
              <a:t>berapa</a:t>
            </a:r>
            <a:r>
              <a:rPr lang="en-US" dirty="0" smtClean="0"/>
              <a:t> </a:t>
            </a:r>
            <a:r>
              <a:rPr lang="en-US" dirty="0" err="1" smtClean="0"/>
              <a:t>besar</a:t>
            </a:r>
            <a:r>
              <a:rPr lang="en-US" dirty="0" smtClean="0"/>
              <a:t> </a:t>
            </a:r>
            <a:r>
              <a:rPr lang="en-US" dirty="0" err="1" smtClean="0"/>
              <a:t>penagihan</a:t>
            </a:r>
            <a:r>
              <a:rPr lang="en-US" dirty="0" smtClean="0"/>
              <a:t> yang </a:t>
            </a:r>
            <a:r>
              <a:rPr lang="en-US" dirty="0" err="1" smtClean="0"/>
              <a:t>dapat</a:t>
            </a:r>
            <a:r>
              <a:rPr lang="en-US" dirty="0" smtClean="0"/>
              <a:t> </a:t>
            </a:r>
            <a:r>
              <a:rPr lang="en-US" dirty="0" err="1" smtClean="0"/>
              <a:t>dilakukan</a:t>
            </a:r>
            <a:r>
              <a:rPr lang="en-US" dirty="0" smtClean="0"/>
              <a:t> </a:t>
            </a:r>
            <a:r>
              <a:rPr lang="en-US" dirty="0" err="1" smtClean="0"/>
              <a:t>pada</a:t>
            </a:r>
            <a:r>
              <a:rPr lang="en-US" dirty="0" smtClean="0"/>
              <a:t> </a:t>
            </a:r>
            <a:r>
              <a:rPr lang="en-US" dirty="0" err="1" smtClean="0"/>
              <a:t>pembiayaan</a:t>
            </a:r>
            <a:r>
              <a:rPr lang="en-US" dirty="0" smtClean="0"/>
              <a:t> </a:t>
            </a:r>
            <a:r>
              <a:rPr lang="en-US" dirty="0" err="1" smtClean="0"/>
              <a:t>macet</a:t>
            </a:r>
            <a:r>
              <a:rPr lang="en-US" dirty="0" smtClean="0"/>
              <a:t>.</a:t>
            </a: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Asuransi</a:t>
            </a:r>
            <a:endParaRPr lang="en-US" dirty="0"/>
          </a:p>
        </p:txBody>
      </p:sp>
      <p:sp>
        <p:nvSpPr>
          <p:cNvPr id="3" name="Content Placeholder 2"/>
          <p:cNvSpPr>
            <a:spLocks noGrp="1"/>
          </p:cNvSpPr>
          <p:nvPr>
            <p:ph idx="1"/>
          </p:nvPr>
        </p:nvSpPr>
        <p:spPr/>
        <p:txBody>
          <a:bodyPr>
            <a:normAutofit/>
          </a:bodyPr>
          <a:lstStyle/>
          <a:p>
            <a:r>
              <a:rPr lang="en-US" sz="2800" dirty="0" err="1" smtClean="0"/>
              <a:t>Salah</a:t>
            </a:r>
            <a:r>
              <a:rPr lang="en-US" sz="2800" dirty="0" smtClean="0"/>
              <a:t> </a:t>
            </a:r>
            <a:r>
              <a:rPr lang="en-US" sz="2800" dirty="0" err="1" smtClean="0"/>
              <a:t>satu</a:t>
            </a:r>
            <a:r>
              <a:rPr lang="en-US" sz="2800" dirty="0" smtClean="0"/>
              <a:t> </a:t>
            </a:r>
            <a:r>
              <a:rPr lang="en-US" sz="2800" dirty="0" err="1" smtClean="0"/>
              <a:t>alat</a:t>
            </a:r>
            <a:r>
              <a:rPr lang="en-US" sz="2800" dirty="0" smtClean="0"/>
              <a:t> </a:t>
            </a:r>
            <a:r>
              <a:rPr lang="en-US" sz="2800" dirty="0" err="1" smtClean="0"/>
              <a:t>mitigasi</a:t>
            </a:r>
            <a:r>
              <a:rPr lang="en-US" sz="2800" dirty="0" smtClean="0"/>
              <a:t> </a:t>
            </a:r>
            <a:r>
              <a:rPr lang="en-US" sz="2800" dirty="0" err="1" smtClean="0"/>
              <a:t>risiko</a:t>
            </a:r>
            <a:r>
              <a:rPr lang="en-US" sz="2800" dirty="0" smtClean="0"/>
              <a:t> </a:t>
            </a:r>
            <a:r>
              <a:rPr lang="en-US" sz="2800" dirty="0" err="1" smtClean="0"/>
              <a:t>pembiayaan</a:t>
            </a:r>
            <a:r>
              <a:rPr lang="en-US" sz="2800" dirty="0" smtClean="0"/>
              <a:t> yang </a:t>
            </a:r>
            <a:r>
              <a:rPr lang="en-US" sz="2800" dirty="0" err="1" smtClean="0"/>
              <a:t>biasanya</a:t>
            </a:r>
            <a:r>
              <a:rPr lang="en-US" sz="2800" dirty="0" smtClean="0"/>
              <a:t> </a:t>
            </a:r>
            <a:r>
              <a:rPr lang="en-US" sz="2800" dirty="0" err="1" smtClean="0"/>
              <a:t>dipakai</a:t>
            </a:r>
            <a:r>
              <a:rPr lang="en-US" sz="2800" dirty="0" smtClean="0"/>
              <a:t> </a:t>
            </a:r>
            <a:r>
              <a:rPr lang="en-US" sz="2800" dirty="0" err="1" smtClean="0"/>
              <a:t>adalah</a:t>
            </a:r>
            <a:r>
              <a:rPr lang="en-US" sz="2800" dirty="0" smtClean="0"/>
              <a:t> </a:t>
            </a:r>
            <a:r>
              <a:rPr lang="en-US" sz="2800" dirty="0" err="1" smtClean="0"/>
              <a:t>asuransi</a:t>
            </a:r>
            <a:r>
              <a:rPr lang="en-US" sz="2800" dirty="0" smtClean="0"/>
              <a:t>, </a:t>
            </a:r>
            <a:r>
              <a:rPr lang="en-US" sz="2800" dirty="0" err="1" smtClean="0"/>
              <a:t>baik</a:t>
            </a:r>
            <a:r>
              <a:rPr lang="en-US" sz="2800" dirty="0" smtClean="0"/>
              <a:t> </a:t>
            </a:r>
            <a:r>
              <a:rPr lang="en-US" sz="2800" dirty="0" err="1" smtClean="0"/>
              <a:t>dari</a:t>
            </a:r>
            <a:r>
              <a:rPr lang="en-US" sz="2800" dirty="0" smtClean="0"/>
              <a:t> </a:t>
            </a:r>
            <a:r>
              <a:rPr lang="en-US" sz="2800" dirty="0" err="1" smtClean="0"/>
              <a:t>sisi</a:t>
            </a:r>
            <a:r>
              <a:rPr lang="en-US" sz="2800" dirty="0" smtClean="0"/>
              <a:t> </a:t>
            </a:r>
            <a:r>
              <a:rPr lang="en-US" sz="2800" dirty="0" err="1" smtClean="0"/>
              <a:t>asuransi</a:t>
            </a:r>
            <a:r>
              <a:rPr lang="en-US" sz="2800" dirty="0" smtClean="0"/>
              <a:t> </a:t>
            </a:r>
            <a:r>
              <a:rPr lang="en-US" sz="2800" dirty="0" err="1" smtClean="0"/>
              <a:t>pembiayaannya</a:t>
            </a:r>
            <a:r>
              <a:rPr lang="en-US" sz="2800" dirty="0" smtClean="0"/>
              <a:t>, </a:t>
            </a:r>
            <a:r>
              <a:rPr lang="en-US" sz="2800" dirty="0" err="1" smtClean="0"/>
              <a:t>dari</a:t>
            </a:r>
            <a:r>
              <a:rPr lang="en-US" sz="2800" dirty="0" smtClean="0"/>
              <a:t> </a:t>
            </a:r>
            <a:r>
              <a:rPr lang="en-US" sz="2800" dirty="0" err="1" smtClean="0"/>
              <a:t>sisi</a:t>
            </a:r>
            <a:r>
              <a:rPr lang="en-US" sz="2800" dirty="0" smtClean="0"/>
              <a:t> </a:t>
            </a:r>
            <a:r>
              <a:rPr lang="en-US" sz="2800" dirty="0" err="1" smtClean="0"/>
              <a:t>jiwa</a:t>
            </a:r>
            <a:r>
              <a:rPr lang="en-US" sz="2800" dirty="0" smtClean="0"/>
              <a:t> yang </a:t>
            </a:r>
            <a:r>
              <a:rPr lang="en-US" sz="2800" dirty="0" err="1" smtClean="0"/>
              <a:t>menerima</a:t>
            </a:r>
            <a:r>
              <a:rPr lang="en-US" sz="2800" dirty="0" smtClean="0"/>
              <a:t> </a:t>
            </a:r>
            <a:r>
              <a:rPr lang="en-US" sz="2800" dirty="0" err="1" smtClean="0"/>
              <a:t>pembiayaan</a:t>
            </a:r>
            <a:r>
              <a:rPr lang="en-US" sz="2800" dirty="0" smtClean="0"/>
              <a:t>, </a:t>
            </a:r>
            <a:r>
              <a:rPr lang="en-US" sz="2800" dirty="0" err="1" smtClean="0"/>
              <a:t>atau</a:t>
            </a:r>
            <a:r>
              <a:rPr lang="en-US" sz="2800" dirty="0" smtClean="0"/>
              <a:t> </a:t>
            </a:r>
            <a:r>
              <a:rPr lang="en-US" sz="2800" dirty="0" err="1" smtClean="0"/>
              <a:t>dari</a:t>
            </a:r>
            <a:r>
              <a:rPr lang="en-US" sz="2800" dirty="0" smtClean="0"/>
              <a:t> </a:t>
            </a:r>
            <a:r>
              <a:rPr lang="en-US" sz="2800" dirty="0" err="1" smtClean="0"/>
              <a:t>sisi</a:t>
            </a:r>
            <a:r>
              <a:rPr lang="en-US" sz="2800" dirty="0" smtClean="0"/>
              <a:t> </a:t>
            </a:r>
            <a:r>
              <a:rPr lang="en-US" sz="2800" dirty="0" err="1" smtClean="0"/>
              <a:t>objek</a:t>
            </a:r>
            <a:r>
              <a:rPr lang="en-US" sz="2800" dirty="0" smtClean="0"/>
              <a:t> </a:t>
            </a:r>
            <a:r>
              <a:rPr lang="en-US" sz="2800" dirty="0" err="1" smtClean="0"/>
              <a:t>agunan</a:t>
            </a:r>
            <a:r>
              <a:rPr lang="en-US" sz="2800" dirty="0" smtClean="0"/>
              <a:t> </a:t>
            </a:r>
            <a:r>
              <a:rPr lang="en-US" sz="2800" dirty="0" err="1" smtClean="0"/>
              <a:t>dari</a:t>
            </a:r>
            <a:r>
              <a:rPr lang="en-US" sz="2800" dirty="0" smtClean="0"/>
              <a:t> </a:t>
            </a:r>
            <a:r>
              <a:rPr lang="en-US" sz="2800" dirty="0" err="1" smtClean="0"/>
              <a:t>penerima</a:t>
            </a:r>
            <a:r>
              <a:rPr lang="en-US" sz="2800" dirty="0" smtClean="0"/>
              <a:t> </a:t>
            </a:r>
            <a:r>
              <a:rPr lang="en-US" sz="2800" dirty="0" err="1" smtClean="0"/>
              <a:t>pembiayaan</a:t>
            </a:r>
            <a:r>
              <a:rPr lang="en-US" sz="2800" dirty="0" smtClean="0"/>
              <a:t>.</a:t>
            </a:r>
            <a:endParaRPr lang="en-US" sz="2800" dirty="0" smtClean="0"/>
          </a:p>
          <a:p>
            <a:endParaRPr 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Opsi</a:t>
            </a:r>
            <a:r>
              <a:rPr lang="en-US" dirty="0" smtClean="0"/>
              <a:t> </a:t>
            </a:r>
            <a:r>
              <a:rPr lang="en-US" dirty="0" err="1" smtClean="0"/>
              <a:t>R</a:t>
            </a:r>
            <a:r>
              <a:rPr lang="en-US" dirty="0" err="1" smtClean="0"/>
              <a:t>estrukturisasi</a:t>
            </a:r>
            <a:endParaRPr lang="en-US" dirty="0"/>
          </a:p>
        </p:txBody>
      </p:sp>
      <p:pic>
        <p:nvPicPr>
          <p:cNvPr id="17410" name="Picture 2" descr="D:\Buku MR Edited\POWER POINT\Power point final 010517\GAMBAR\BAB 14\3 - Copy.jpg"/>
          <p:cNvPicPr>
            <a:picLocks noChangeAspect="1" noChangeArrowheads="1"/>
          </p:cNvPicPr>
          <p:nvPr/>
        </p:nvPicPr>
        <p:blipFill>
          <a:blip r:embed="rId2" cstate="print"/>
          <a:srcRect/>
          <a:stretch>
            <a:fillRect/>
          </a:stretch>
        </p:blipFill>
        <p:spPr bwMode="auto">
          <a:xfrm>
            <a:off x="428596" y="1643050"/>
            <a:ext cx="8612248" cy="35719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974871"/>
            <a:ext cx="8229600" cy="4525963"/>
          </a:xfrm>
        </p:spPr>
        <p:txBody>
          <a:bodyPr>
            <a:normAutofit/>
          </a:bodyPr>
          <a:lstStyle/>
          <a:p>
            <a:pPr>
              <a:buNone/>
            </a:pPr>
            <a:r>
              <a:rPr lang="en-US" sz="3200" dirty="0" err="1" smtClean="0">
                <a:solidFill>
                  <a:srgbClr val="0070C0"/>
                </a:solidFill>
                <a:latin typeface="Myriad Pro Light" pitchFamily="34" charset="0"/>
              </a:rPr>
              <a:t>Terima</a:t>
            </a:r>
            <a:r>
              <a:rPr lang="en-US" sz="3200" dirty="0" smtClean="0">
                <a:solidFill>
                  <a:srgbClr val="0070C0"/>
                </a:solidFill>
                <a:latin typeface="Myriad Pro Light" pitchFamily="34" charset="0"/>
              </a:rPr>
              <a:t> </a:t>
            </a:r>
            <a:r>
              <a:rPr lang="en-US" sz="3200" dirty="0" err="1" smtClean="0">
                <a:solidFill>
                  <a:srgbClr val="0070C0"/>
                </a:solidFill>
                <a:latin typeface="Myriad Pro Light" pitchFamily="34" charset="0"/>
              </a:rPr>
              <a:t>kasih</a:t>
            </a:r>
            <a:endParaRPr lang="en-US" sz="3200" dirty="0">
              <a:solidFill>
                <a:srgbClr val="0070C0"/>
              </a:solidFill>
              <a:latin typeface="Myriad Pro Light"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14"/>
            <a:ext cx="8153400" cy="990600"/>
          </a:xfrm>
        </p:spPr>
        <p:txBody>
          <a:bodyPr>
            <a:normAutofit fontScale="90000"/>
          </a:bodyPr>
          <a:lstStyle/>
          <a:p>
            <a:r>
              <a:rPr lang="en-US" dirty="0" err="1" smtClean="0"/>
              <a:t>Penyebab</a:t>
            </a:r>
            <a:r>
              <a:rPr lang="en-US" dirty="0" smtClean="0"/>
              <a:t> </a:t>
            </a:r>
            <a:r>
              <a:rPr lang="en-US" dirty="0" err="1" smtClean="0"/>
              <a:t>Kredit</a:t>
            </a:r>
            <a:r>
              <a:rPr lang="en-US" dirty="0" smtClean="0"/>
              <a:t> </a:t>
            </a:r>
            <a:r>
              <a:rPr lang="en-US" dirty="0" err="1" smtClean="0"/>
              <a:t>dari</a:t>
            </a:r>
            <a:r>
              <a:rPr lang="en-US" dirty="0" smtClean="0"/>
              <a:t> </a:t>
            </a:r>
            <a:r>
              <a:rPr lang="en-US" dirty="0" smtClean="0"/>
              <a:t/>
            </a:r>
            <a:br>
              <a:rPr lang="en-US" dirty="0" smtClean="0"/>
            </a:br>
            <a:r>
              <a:rPr lang="en-US" dirty="0" err="1" smtClean="0"/>
              <a:t>Aspek</a:t>
            </a:r>
            <a:r>
              <a:rPr lang="en-US" dirty="0" smtClean="0"/>
              <a:t> </a:t>
            </a:r>
            <a:r>
              <a:rPr lang="en-US" dirty="0" err="1" smtClean="0"/>
              <a:t>Risiko</a:t>
            </a:r>
            <a:r>
              <a:rPr lang="en-US" dirty="0" smtClean="0"/>
              <a:t> </a:t>
            </a:r>
            <a:r>
              <a:rPr lang="en-US" dirty="0" err="1" smtClean="0"/>
              <a:t>Operasional</a:t>
            </a:r>
            <a:endParaRPr lang="en-US" dirty="0"/>
          </a:p>
        </p:txBody>
      </p:sp>
      <p:pic>
        <p:nvPicPr>
          <p:cNvPr id="1026" name="Picture 2" descr="D:\Buku MR Edited\POWER POINT\Power point final 010517\GAMBAR\BAB 14\1 - Copy - Copy (2).jpg"/>
          <p:cNvPicPr>
            <a:picLocks noChangeAspect="1" noChangeArrowheads="1"/>
          </p:cNvPicPr>
          <p:nvPr/>
        </p:nvPicPr>
        <p:blipFill>
          <a:blip r:embed="rId2" cstate="print"/>
          <a:srcRect/>
          <a:stretch>
            <a:fillRect/>
          </a:stretch>
        </p:blipFill>
        <p:spPr bwMode="auto">
          <a:xfrm>
            <a:off x="571472" y="1428736"/>
            <a:ext cx="8572528" cy="528638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r>
              <a:rPr lang="id-ID" dirty="0" smtClean="0"/>
              <a:t>Penyebab Kredit Gagal</a:t>
            </a:r>
            <a:endParaRPr lang="id-ID" dirty="0"/>
          </a:p>
        </p:txBody>
      </p:sp>
      <p:pic>
        <p:nvPicPr>
          <p:cNvPr id="4098" name="Picture 2" descr="D:\Buku MR Edited\POWER POINT\Power point final 010517\GAMBAR\BAB 14\1 - Copy - Copy (5).jpg"/>
          <p:cNvPicPr>
            <a:picLocks noChangeAspect="1" noChangeArrowheads="1"/>
          </p:cNvPicPr>
          <p:nvPr/>
        </p:nvPicPr>
        <p:blipFill>
          <a:blip r:embed="rId2" cstate="print"/>
          <a:srcRect/>
          <a:stretch>
            <a:fillRect/>
          </a:stretch>
        </p:blipFill>
        <p:spPr bwMode="auto">
          <a:xfrm>
            <a:off x="1849772" y="1172024"/>
            <a:ext cx="5151120" cy="568600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28600"/>
            <a:ext cx="8153400" cy="990600"/>
          </a:xfrm>
        </p:spPr>
        <p:txBody>
          <a:bodyPr>
            <a:normAutofit fontScale="90000"/>
          </a:bodyPr>
          <a:lstStyle/>
          <a:p>
            <a:r>
              <a:rPr lang="en-US" dirty="0" err="1" smtClean="0"/>
              <a:t>Tahapan</a:t>
            </a:r>
            <a:r>
              <a:rPr lang="en-US" dirty="0" smtClean="0"/>
              <a:t> </a:t>
            </a:r>
            <a:r>
              <a:rPr lang="en-US" dirty="0" err="1" smtClean="0"/>
              <a:t>Identifikasi</a:t>
            </a:r>
            <a:r>
              <a:rPr lang="en-US" dirty="0" smtClean="0"/>
              <a:t> </a:t>
            </a:r>
            <a:r>
              <a:rPr lang="en-US" dirty="0" err="1" smtClean="0"/>
              <a:t>Risiko</a:t>
            </a:r>
            <a:r>
              <a:rPr lang="en-US" dirty="0" smtClean="0"/>
              <a:t> </a:t>
            </a:r>
            <a:r>
              <a:rPr lang="en-US" dirty="0" err="1" smtClean="0"/>
              <a:t>Kredit</a:t>
            </a:r>
            <a:endParaRPr lang="en-US" dirty="0"/>
          </a:p>
        </p:txBody>
      </p:sp>
      <p:pic>
        <p:nvPicPr>
          <p:cNvPr id="2050" name="Picture 2" descr="D:\Buku MR Edited\POWER POINT\Power point final 010517\GAMBAR\BAB 14\1 - Copy - Copy (3).jpg"/>
          <p:cNvPicPr>
            <a:picLocks noChangeAspect="1" noChangeArrowheads="1"/>
          </p:cNvPicPr>
          <p:nvPr/>
        </p:nvPicPr>
        <p:blipFill>
          <a:blip r:embed="rId2" cstate="print"/>
          <a:srcRect/>
          <a:stretch>
            <a:fillRect/>
          </a:stretch>
        </p:blipFill>
        <p:spPr bwMode="auto">
          <a:xfrm>
            <a:off x="539552" y="1844824"/>
            <a:ext cx="8604448" cy="252028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Pendekatan</a:t>
            </a:r>
            <a:r>
              <a:rPr lang="en-US" dirty="0" smtClean="0"/>
              <a:t> 5 C</a:t>
            </a:r>
            <a:endParaRPr lang="en-US" dirty="0"/>
          </a:p>
        </p:txBody>
      </p:sp>
      <p:pic>
        <p:nvPicPr>
          <p:cNvPr id="3074" name="Picture 2" descr="D:\Buku MR Edited\POWER POINT\Power point final 010517\GAMBAR\BAB 14\1 - Copy - Copy (4).jpg"/>
          <p:cNvPicPr>
            <a:picLocks noChangeAspect="1" noChangeArrowheads="1"/>
          </p:cNvPicPr>
          <p:nvPr/>
        </p:nvPicPr>
        <p:blipFill>
          <a:blip r:embed="rId2" cstate="print"/>
          <a:srcRect/>
          <a:stretch>
            <a:fillRect/>
          </a:stretch>
        </p:blipFill>
        <p:spPr bwMode="auto">
          <a:xfrm>
            <a:off x="428596" y="1428736"/>
            <a:ext cx="7500990" cy="500066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Pengukuran</a:t>
            </a:r>
            <a:r>
              <a:rPr lang="en-US" dirty="0" smtClean="0"/>
              <a:t> </a:t>
            </a:r>
            <a:r>
              <a:rPr lang="en-US" dirty="0" err="1" smtClean="0"/>
              <a:t>Risiko</a:t>
            </a:r>
            <a:r>
              <a:rPr lang="en-US" dirty="0" smtClean="0"/>
              <a:t> </a:t>
            </a:r>
            <a:r>
              <a:rPr lang="en-US" dirty="0" err="1" smtClean="0"/>
              <a:t>kredit</a:t>
            </a:r>
            <a:endParaRPr lang="en-US" dirty="0"/>
          </a:p>
        </p:txBody>
      </p:sp>
      <p:pic>
        <p:nvPicPr>
          <p:cNvPr id="6146" name="Picture 2" descr="D:\Buku MR Edited\POWER POINT\Power point final 010517\GAMBAR\BAB 14\1 - Copy.jpg"/>
          <p:cNvPicPr>
            <a:picLocks noChangeAspect="1" noChangeArrowheads="1"/>
          </p:cNvPicPr>
          <p:nvPr/>
        </p:nvPicPr>
        <p:blipFill>
          <a:blip r:embed="rId2" cstate="print"/>
          <a:srcRect/>
          <a:stretch>
            <a:fillRect/>
          </a:stretch>
        </p:blipFill>
        <p:spPr bwMode="auto">
          <a:xfrm>
            <a:off x="148341" y="1643050"/>
            <a:ext cx="8995691" cy="315581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Klasifikasi</a:t>
            </a:r>
            <a:r>
              <a:rPr lang="en-US" dirty="0" smtClean="0"/>
              <a:t> </a:t>
            </a:r>
            <a:r>
              <a:rPr lang="en-US" dirty="0" err="1" smtClean="0"/>
              <a:t>Risiko</a:t>
            </a:r>
            <a:r>
              <a:rPr lang="en-US" dirty="0" smtClean="0"/>
              <a:t> </a:t>
            </a:r>
            <a:r>
              <a:rPr lang="en-US" dirty="0" err="1" smtClean="0"/>
              <a:t>Kredit</a:t>
            </a:r>
            <a:endParaRPr lang="en-US" dirty="0"/>
          </a:p>
        </p:txBody>
      </p:sp>
      <p:pic>
        <p:nvPicPr>
          <p:cNvPr id="7170" name="Picture 2" descr="D:\Buku MR Edited\POWER POINT\Power point final 010517\GAMBAR\BAB 14\1.jpg"/>
          <p:cNvPicPr>
            <a:picLocks noChangeAspect="1" noChangeArrowheads="1"/>
          </p:cNvPicPr>
          <p:nvPr/>
        </p:nvPicPr>
        <p:blipFill>
          <a:blip r:embed="rId2" cstate="print"/>
          <a:srcRect/>
          <a:stretch>
            <a:fillRect/>
          </a:stretch>
        </p:blipFill>
        <p:spPr bwMode="auto">
          <a:xfrm>
            <a:off x="590470" y="1461536"/>
            <a:ext cx="7696306" cy="5396464"/>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Pt-Template_S4">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PPt-Templ_Materi-Ajar_S4</Template>
  <TotalTime>2668</TotalTime>
  <Words>799</Words>
  <Application>Microsoft Office PowerPoint</Application>
  <PresentationFormat>On-screen Show (4:3)</PresentationFormat>
  <Paragraphs>87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PPt-Template_S4</vt:lpstr>
      <vt:lpstr>MANAJEMEN RISIKO KREDIT</vt:lpstr>
      <vt:lpstr>Risiko Kredit</vt:lpstr>
      <vt:lpstr>Penyebab Pembiayaan Bermasalah dari Aspek Risiko Kredit</vt:lpstr>
      <vt:lpstr>Penyebab Kredit dari  Aspek Risiko Operasional</vt:lpstr>
      <vt:lpstr>Penyebab Kredit Gagal</vt:lpstr>
      <vt:lpstr>Tahapan Identifikasi Risiko Kredit</vt:lpstr>
      <vt:lpstr>Pendekatan 5 C</vt:lpstr>
      <vt:lpstr>Pengukuran Risiko kredit</vt:lpstr>
      <vt:lpstr>Klasifikasi Risiko Kredit</vt:lpstr>
      <vt:lpstr>Bobot Tagihan</vt:lpstr>
      <vt:lpstr>Bobot Tagihan</vt:lpstr>
      <vt:lpstr>Bobot Tagihan</vt:lpstr>
      <vt:lpstr>Bobot Tagihan</vt:lpstr>
      <vt:lpstr>Bobot Tagihan</vt:lpstr>
      <vt:lpstr>Bobot Tagihan Unrated</vt:lpstr>
      <vt:lpstr>Bobot Tagihan</vt:lpstr>
      <vt:lpstr>FIRBA vs AIRBA</vt:lpstr>
      <vt:lpstr>Pemantauan Risiko Kredit</vt:lpstr>
      <vt:lpstr>Pengendalian Risiko Kredit</vt:lpstr>
      <vt:lpstr>Mitigasi Risiko Kredit</vt:lpstr>
      <vt:lpstr>Penerapan Manajemen  Risiko Kredit</vt:lpstr>
      <vt:lpstr>Proses Manajemen  Risiko Kredit</vt:lpstr>
      <vt:lpstr>Mitigasi</vt:lpstr>
      <vt:lpstr>Teknik Mitigasi</vt:lpstr>
      <vt:lpstr>Kegunaan Model Pemeringkatan</vt:lpstr>
      <vt:lpstr>Manajemen Portofolio Pembiayaan </vt:lpstr>
      <vt:lpstr>Agunan</vt:lpstr>
      <vt:lpstr>Jenis Agunan</vt:lpstr>
      <vt:lpstr>Pengawasan Arus Kas </vt:lpstr>
      <vt:lpstr>Manajemen Pemulihan </vt:lpstr>
      <vt:lpstr>Asuransi</vt:lpstr>
      <vt:lpstr>Opsi Restrukturisasi</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1</dc:creator>
  <cp:lastModifiedBy>Editor</cp:lastModifiedBy>
  <cp:revision>37</cp:revision>
  <dcterms:created xsi:type="dcterms:W3CDTF">2013-08-02T09:59:30Z</dcterms:created>
  <dcterms:modified xsi:type="dcterms:W3CDTF">2017-07-14T08:32:53Z</dcterms:modified>
</cp:coreProperties>
</file>