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48" r:id="rId4"/>
    <p:sldId id="349" r:id="rId5"/>
    <p:sldId id="332" r:id="rId6"/>
    <p:sldId id="346" r:id="rId7"/>
    <p:sldId id="341" r:id="rId8"/>
    <p:sldId id="342" r:id="rId9"/>
    <p:sldId id="334" r:id="rId10"/>
    <p:sldId id="350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PEMBIAYAAN TRANSAKSI PERBANKAN DAN AKAD PERBANKAN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r>
              <a:rPr lang="en-US" b="1" dirty="0" smtClean="0"/>
              <a:t> </a:t>
            </a:r>
          </a:p>
          <a:p>
            <a:pPr algn="just"/>
            <a:endParaRPr lang="en-US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Transaksi perbankan didasarkan pada akad atau perjanjian yang sah secara hukum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Penerapan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kehati-hatian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keberlangsungan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026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Akad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Akad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Dalam konteks perbankan, akad mencakup</a:t>
            </a:r>
            <a:r>
              <a:rPr lang="sv-SE" dirty="0" smtClean="0">
                <a:solidFill>
                  <a:schemeClr val="tx1"/>
                </a:solidFill>
              </a:rPr>
              <a:t>:</a:t>
            </a:r>
          </a:p>
          <a:p>
            <a:pPr marL="627063" indent="-627063" algn="l"/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1. </a:t>
            </a:r>
            <a:r>
              <a:rPr lang="en-US" b="1" dirty="0" err="1">
                <a:solidFill>
                  <a:schemeClr val="tx1"/>
                </a:solidFill>
              </a:rPr>
              <a:t>Akad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konvensional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berbasis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KUHPerdata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2. </a:t>
            </a:r>
            <a:r>
              <a:rPr lang="en-US" b="1" dirty="0" err="1">
                <a:solidFill>
                  <a:schemeClr val="tx1"/>
                </a:solidFill>
              </a:rPr>
              <a:t>Akad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syariah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prinsip-prinsip</a:t>
            </a:r>
            <a:r>
              <a:rPr lang="en-US" dirty="0">
                <a:solidFill>
                  <a:schemeClr val="tx1"/>
                </a:solidFill>
              </a:rPr>
              <a:t> Islam)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535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b="1" dirty="0" err="1">
                <a:solidFill>
                  <a:schemeClr val="tx1"/>
                </a:solidFill>
              </a:rPr>
              <a:t>Jenis-Jenis</a:t>
            </a:r>
            <a:r>
              <a:rPr lang="en-US" sz="5100" b="1" dirty="0">
                <a:solidFill>
                  <a:schemeClr val="tx1"/>
                </a:solidFill>
              </a:rPr>
              <a:t> </a:t>
            </a:r>
            <a:r>
              <a:rPr lang="en-US" sz="5100" b="1" dirty="0" err="1">
                <a:solidFill>
                  <a:schemeClr val="tx1"/>
                </a:solidFill>
              </a:rPr>
              <a:t>Akad</a:t>
            </a:r>
            <a:r>
              <a:rPr lang="en-US" sz="5100" b="1" dirty="0">
                <a:solidFill>
                  <a:schemeClr val="tx1"/>
                </a:solidFill>
              </a:rPr>
              <a:t> </a:t>
            </a:r>
            <a:r>
              <a:rPr lang="en-US" sz="5100" b="1" dirty="0" err="1" smtClean="0">
                <a:solidFill>
                  <a:schemeClr val="tx1"/>
                </a:solidFill>
              </a:rPr>
              <a:t>Perbankan</a:t>
            </a:r>
            <a:endParaRPr lang="en-US" sz="5100" b="1" dirty="0" smtClean="0">
              <a:solidFill>
                <a:schemeClr val="tx1"/>
              </a:solidFill>
            </a:endParaRPr>
          </a:p>
          <a:p>
            <a:endParaRPr lang="en-US" sz="5100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5100" dirty="0" err="1" smtClean="0">
                <a:solidFill>
                  <a:schemeClr val="tx1"/>
                </a:solidFill>
              </a:rPr>
              <a:t>Akad</a:t>
            </a:r>
            <a:r>
              <a:rPr lang="en-US" sz="5100" dirty="0" smtClean="0">
                <a:solidFill>
                  <a:schemeClr val="tx1"/>
                </a:solidFill>
              </a:rPr>
              <a:t> </a:t>
            </a:r>
            <a:r>
              <a:rPr lang="en-US" sz="5100" dirty="0" err="1" smtClean="0">
                <a:solidFill>
                  <a:schemeClr val="tx1"/>
                </a:solidFill>
              </a:rPr>
              <a:t>Konvensional</a:t>
            </a:r>
            <a:endParaRPr lang="en-US" sz="51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 smtClean="0">
                <a:solidFill>
                  <a:schemeClr val="tx1"/>
                </a:solidFill>
              </a:rPr>
              <a:t>Kredit</a:t>
            </a:r>
            <a:endParaRPr lang="en-US" sz="51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 smtClean="0">
                <a:solidFill>
                  <a:schemeClr val="tx1"/>
                </a:solidFill>
              </a:rPr>
              <a:t>Simpanan</a:t>
            </a:r>
            <a:endParaRPr lang="en-US" sz="51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 smtClean="0">
                <a:solidFill>
                  <a:schemeClr val="tx1"/>
                </a:solidFill>
              </a:rPr>
              <a:t>Deposito</a:t>
            </a:r>
            <a:endParaRPr lang="en-US" sz="51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smtClean="0">
                <a:solidFill>
                  <a:schemeClr val="tx1"/>
                </a:solidFill>
              </a:rPr>
              <a:t>Giro</a:t>
            </a:r>
          </a:p>
          <a:p>
            <a:pPr algn="l"/>
            <a:endParaRPr lang="en-US" sz="3800" b="1" dirty="0">
              <a:solidFill>
                <a:schemeClr val="tx1"/>
              </a:solidFill>
            </a:endParaRPr>
          </a:p>
          <a:p>
            <a:pPr algn="l"/>
            <a:r>
              <a:rPr lang="en-US" sz="3800" b="1" dirty="0" smtClean="0">
                <a:solidFill>
                  <a:schemeClr val="tx1"/>
                </a:solidFill>
              </a:rPr>
              <a:t>2. </a:t>
            </a:r>
            <a:r>
              <a:rPr lang="en-US" sz="5100" dirty="0" err="1">
                <a:solidFill>
                  <a:schemeClr val="tx1"/>
                </a:solidFill>
              </a:rPr>
              <a:t>Akad</a:t>
            </a:r>
            <a:r>
              <a:rPr lang="en-US" sz="5100" dirty="0">
                <a:solidFill>
                  <a:schemeClr val="tx1"/>
                </a:solidFill>
              </a:rPr>
              <a:t> </a:t>
            </a:r>
            <a:r>
              <a:rPr lang="en-US" sz="5100" dirty="0" err="1" smtClean="0">
                <a:solidFill>
                  <a:schemeClr val="tx1"/>
                </a:solidFill>
              </a:rPr>
              <a:t>Syariah</a:t>
            </a:r>
            <a:endParaRPr lang="en-US" sz="51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>
                <a:solidFill>
                  <a:schemeClr val="tx1"/>
                </a:solidFill>
              </a:rPr>
              <a:t>Murabahah</a:t>
            </a:r>
            <a:r>
              <a:rPr lang="en-US" sz="5100" dirty="0">
                <a:solidFill>
                  <a:schemeClr val="tx1"/>
                </a:solidFill>
              </a:rPr>
              <a:t> (</a:t>
            </a:r>
            <a:r>
              <a:rPr lang="en-US" sz="5100" dirty="0" err="1">
                <a:solidFill>
                  <a:schemeClr val="tx1"/>
                </a:solidFill>
              </a:rPr>
              <a:t>jual</a:t>
            </a:r>
            <a:r>
              <a:rPr lang="en-US" sz="5100" dirty="0">
                <a:solidFill>
                  <a:schemeClr val="tx1"/>
                </a:solidFill>
              </a:rPr>
              <a:t> </a:t>
            </a:r>
            <a:r>
              <a:rPr lang="en-US" sz="5100" dirty="0" err="1">
                <a:solidFill>
                  <a:schemeClr val="tx1"/>
                </a:solidFill>
              </a:rPr>
              <a:t>beli</a:t>
            </a:r>
            <a:r>
              <a:rPr lang="en-US" sz="51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>
                <a:solidFill>
                  <a:schemeClr val="tx1"/>
                </a:solidFill>
              </a:rPr>
              <a:t>Wadiah</a:t>
            </a:r>
            <a:r>
              <a:rPr lang="en-US" sz="5100" dirty="0">
                <a:solidFill>
                  <a:schemeClr val="tx1"/>
                </a:solidFill>
              </a:rPr>
              <a:t> (</a:t>
            </a:r>
            <a:r>
              <a:rPr lang="en-US" sz="5100" dirty="0" err="1">
                <a:solidFill>
                  <a:schemeClr val="tx1"/>
                </a:solidFill>
              </a:rPr>
              <a:t>titipan</a:t>
            </a:r>
            <a:r>
              <a:rPr lang="en-US" sz="51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>
                <a:solidFill>
                  <a:schemeClr val="tx1"/>
                </a:solidFill>
              </a:rPr>
              <a:t>Mudharabah</a:t>
            </a:r>
            <a:r>
              <a:rPr lang="en-US" sz="5100" dirty="0">
                <a:solidFill>
                  <a:schemeClr val="tx1"/>
                </a:solidFill>
              </a:rPr>
              <a:t> (</a:t>
            </a:r>
            <a:r>
              <a:rPr lang="en-US" sz="5100" dirty="0" err="1">
                <a:solidFill>
                  <a:schemeClr val="tx1"/>
                </a:solidFill>
              </a:rPr>
              <a:t>bagi</a:t>
            </a:r>
            <a:r>
              <a:rPr lang="en-US" sz="5100" dirty="0">
                <a:solidFill>
                  <a:schemeClr val="tx1"/>
                </a:solidFill>
              </a:rPr>
              <a:t> </a:t>
            </a:r>
            <a:r>
              <a:rPr lang="en-US" sz="5100" dirty="0" err="1">
                <a:solidFill>
                  <a:schemeClr val="tx1"/>
                </a:solidFill>
              </a:rPr>
              <a:t>hasil</a:t>
            </a:r>
            <a:r>
              <a:rPr lang="en-US" sz="51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5100" dirty="0" err="1">
                <a:solidFill>
                  <a:schemeClr val="tx1"/>
                </a:solidFill>
              </a:rPr>
              <a:t>Ijarah</a:t>
            </a:r>
            <a:r>
              <a:rPr lang="en-US" sz="5100" dirty="0">
                <a:solidFill>
                  <a:schemeClr val="tx1"/>
                </a:solidFill>
              </a:rPr>
              <a:t> (</a:t>
            </a:r>
            <a:r>
              <a:rPr lang="en-US" sz="5100" dirty="0" err="1">
                <a:solidFill>
                  <a:schemeClr val="tx1"/>
                </a:solidFill>
              </a:rPr>
              <a:t>sewa</a:t>
            </a:r>
            <a:r>
              <a:rPr lang="en-US" sz="5100" dirty="0">
                <a:solidFill>
                  <a:schemeClr val="tx1"/>
                </a:solidFill>
              </a:rPr>
              <a:t> </a:t>
            </a:r>
            <a:r>
              <a:rPr lang="en-US" sz="5100" dirty="0" err="1">
                <a:solidFill>
                  <a:schemeClr val="tx1"/>
                </a:solidFill>
              </a:rPr>
              <a:t>jasa</a:t>
            </a:r>
            <a:r>
              <a:rPr lang="en-US" sz="5100" dirty="0">
                <a:solidFill>
                  <a:schemeClr val="tx1"/>
                </a:solidFill>
              </a:rPr>
              <a:t>)</a:t>
            </a:r>
            <a:endParaRPr lang="en-US" sz="5100" b="1" dirty="0">
              <a:solidFill>
                <a:schemeClr val="tx1"/>
              </a:solidFill>
            </a:endParaRPr>
          </a:p>
          <a:p>
            <a:pPr algn="l"/>
            <a:endParaRPr lang="en-ID" sz="51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31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Kontrak-Kontrak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Perjanjian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Nasabah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meminjam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bank, </a:t>
            </a:r>
            <a:r>
              <a:rPr lang="en-US" dirty="0" err="1">
                <a:solidFill>
                  <a:schemeClr val="tx1"/>
                </a:solidFill>
              </a:rPr>
              <a:t>disertai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Simpanan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/>
                </a:solidFill>
              </a:rPr>
              <a:t>Nasabah menyimpan dana di bank: tabungan, giro, deposito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pPr marL="287338" indent="-287338" algn="l"/>
            <a:r>
              <a:rPr lang="it-IT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it-IT" dirty="0">
                <a:solidFill>
                  <a:schemeClr val="tx1"/>
                </a:solidFill>
              </a:rPr>
              <a:t>Nasabah menyimpan dana di bank: tabungan, giro, deposito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Transfer, kliring, layanan ATM, kartu kredit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Syariah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Akad-akad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fatwa DSN-MUI.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488832" cy="5638800"/>
          </a:xfrm>
        </p:spPr>
        <p:txBody>
          <a:bodyPr>
            <a:normAutofit fontScale="32500" lnSpcReduction="20000"/>
          </a:bodyPr>
          <a:lstStyle/>
          <a:p>
            <a:pPr algn="just"/>
            <a:endParaRPr lang="en-US" sz="5900" dirty="0" smtClean="0">
              <a:solidFill>
                <a:schemeClr val="tx1"/>
              </a:solidFill>
            </a:endParaRPr>
          </a:p>
          <a:p>
            <a:pPr algn="just"/>
            <a:r>
              <a:rPr lang="en-US" sz="7400" dirty="0" err="1" smtClean="0">
                <a:solidFill>
                  <a:schemeClr val="tx1"/>
                </a:solidFill>
              </a:rPr>
              <a:t>Syarat</a:t>
            </a:r>
            <a:r>
              <a:rPr lang="en-US" sz="7400" dirty="0" smtClean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Sahnya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Perjanjian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Perbankan</a:t>
            </a:r>
            <a:r>
              <a:rPr lang="en-US" sz="7400" dirty="0">
                <a:solidFill>
                  <a:schemeClr val="tx1"/>
                </a:solidFill>
              </a:rPr>
              <a:t> (</a:t>
            </a:r>
            <a:r>
              <a:rPr lang="en-US" sz="7400" dirty="0" err="1">
                <a:solidFill>
                  <a:schemeClr val="tx1"/>
                </a:solidFill>
              </a:rPr>
              <a:t>KUHPerdata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Pasal</a:t>
            </a:r>
            <a:r>
              <a:rPr lang="en-US" sz="7400" dirty="0">
                <a:solidFill>
                  <a:schemeClr val="tx1"/>
                </a:solidFill>
              </a:rPr>
              <a:t> 1320</a:t>
            </a:r>
            <a:r>
              <a:rPr lang="en-US" sz="7400" dirty="0" smtClean="0">
                <a:solidFill>
                  <a:schemeClr val="tx1"/>
                </a:solidFill>
              </a:rPr>
              <a:t>)</a:t>
            </a:r>
          </a:p>
          <a:p>
            <a:pPr marL="742950" indent="-742950" algn="just">
              <a:buAutoNum type="arabicPeriod"/>
            </a:pPr>
            <a:r>
              <a:rPr lang="en-US" sz="7400" dirty="0" err="1" smtClean="0">
                <a:solidFill>
                  <a:schemeClr val="tx1"/>
                </a:solidFill>
              </a:rPr>
              <a:t>Sepakat</a:t>
            </a:r>
            <a:r>
              <a:rPr lang="en-US" sz="7400" dirty="0" smtClean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untuk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mengikatkan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diri</a:t>
            </a:r>
            <a:r>
              <a:rPr lang="en-US" sz="74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7400" dirty="0" err="1">
                <a:solidFill>
                  <a:schemeClr val="tx1"/>
                </a:solidFill>
              </a:rPr>
              <a:t>Cakap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melakukan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perbuatan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hukum</a:t>
            </a:r>
            <a:r>
              <a:rPr lang="en-US" sz="74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7400" dirty="0" err="1">
                <a:solidFill>
                  <a:schemeClr val="tx1"/>
                </a:solidFill>
              </a:rPr>
              <a:t>Objek</a:t>
            </a:r>
            <a:r>
              <a:rPr lang="en-US" sz="7400" dirty="0">
                <a:solidFill>
                  <a:schemeClr val="tx1"/>
                </a:solidFill>
              </a:rPr>
              <a:t> </a:t>
            </a:r>
            <a:r>
              <a:rPr lang="en-US" sz="7400" dirty="0" err="1">
                <a:solidFill>
                  <a:schemeClr val="tx1"/>
                </a:solidFill>
              </a:rPr>
              <a:t>tertentu</a:t>
            </a:r>
            <a:r>
              <a:rPr lang="en-US" sz="7400" dirty="0" smtClean="0">
                <a:solidFill>
                  <a:schemeClr val="tx1"/>
                </a:solidFill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7400" dirty="0" err="1">
                <a:solidFill>
                  <a:schemeClr val="tx1"/>
                </a:solidFill>
              </a:rPr>
              <a:t>Sebab</a:t>
            </a:r>
            <a:r>
              <a:rPr lang="en-US" sz="7400" dirty="0">
                <a:solidFill>
                  <a:schemeClr val="tx1"/>
                </a:solidFill>
              </a:rPr>
              <a:t> yang halal</a:t>
            </a:r>
            <a:r>
              <a:rPr lang="en-US" sz="7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7400" dirty="0">
              <a:solidFill>
                <a:schemeClr val="tx1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r>
              <a:rPr lang="en-US" sz="7400" b="1" dirty="0" err="1">
                <a:solidFill>
                  <a:schemeClr val="tx1"/>
                </a:solidFill>
              </a:rPr>
              <a:t>Jika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syarat</a:t>
            </a:r>
            <a:r>
              <a:rPr lang="en-US" sz="7400" b="1" dirty="0">
                <a:solidFill>
                  <a:schemeClr val="tx1"/>
                </a:solidFill>
              </a:rPr>
              <a:t> 1 &amp; 2 </a:t>
            </a:r>
            <a:r>
              <a:rPr lang="en-US" sz="7400" b="1" dirty="0" err="1">
                <a:solidFill>
                  <a:schemeClr val="tx1"/>
                </a:solidFill>
              </a:rPr>
              <a:t>tidak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terpenuhi</a:t>
            </a:r>
            <a:r>
              <a:rPr lang="en-US" sz="7400" b="1" dirty="0">
                <a:solidFill>
                  <a:schemeClr val="tx1"/>
                </a:solidFill>
              </a:rPr>
              <a:t> → </a:t>
            </a:r>
            <a:r>
              <a:rPr lang="en-US" sz="7400" b="1" dirty="0" err="1">
                <a:solidFill>
                  <a:schemeClr val="tx1"/>
                </a:solidFill>
              </a:rPr>
              <a:t>batal</a:t>
            </a:r>
            <a:r>
              <a:rPr lang="en-US" sz="7400" b="1" dirty="0">
                <a:solidFill>
                  <a:schemeClr val="tx1"/>
                </a:solidFill>
              </a:rPr>
              <a:t> demi </a:t>
            </a:r>
            <a:r>
              <a:rPr lang="en-US" sz="7400" b="1" dirty="0" err="1">
                <a:solidFill>
                  <a:schemeClr val="tx1"/>
                </a:solidFill>
              </a:rPr>
              <a:t>hukum</a:t>
            </a:r>
            <a:r>
              <a:rPr lang="en-US" sz="7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7400" b="1" dirty="0" err="1">
                <a:solidFill>
                  <a:schemeClr val="tx1"/>
                </a:solidFill>
              </a:rPr>
              <a:t>Jika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syarat</a:t>
            </a:r>
            <a:r>
              <a:rPr lang="en-US" sz="7400" b="1" dirty="0">
                <a:solidFill>
                  <a:schemeClr val="tx1"/>
                </a:solidFill>
              </a:rPr>
              <a:t> 3 &amp; 4 </a:t>
            </a:r>
            <a:r>
              <a:rPr lang="en-US" sz="7400" b="1" dirty="0" err="1">
                <a:solidFill>
                  <a:schemeClr val="tx1"/>
                </a:solidFill>
              </a:rPr>
              <a:t>tidak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terpenuhi</a:t>
            </a:r>
            <a:r>
              <a:rPr lang="en-US" sz="7400" b="1" dirty="0">
                <a:solidFill>
                  <a:schemeClr val="tx1"/>
                </a:solidFill>
              </a:rPr>
              <a:t> → </a:t>
            </a:r>
            <a:r>
              <a:rPr lang="en-US" sz="7400" b="1" dirty="0" err="1">
                <a:solidFill>
                  <a:schemeClr val="tx1"/>
                </a:solidFill>
              </a:rPr>
              <a:t>batal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dapat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n-US" sz="7400" b="1" dirty="0" err="1">
                <a:solidFill>
                  <a:schemeClr val="tx1"/>
                </a:solidFill>
              </a:rPr>
              <a:t>dibatalkan</a:t>
            </a:r>
            <a:r>
              <a:rPr lang="en-US" sz="5900" dirty="0">
                <a:solidFill>
                  <a:schemeClr val="tx1"/>
                </a:solidFill>
              </a:rPr>
              <a:t>.</a:t>
            </a:r>
            <a:endParaRPr lang="en-US" sz="5900" dirty="0">
              <a:solidFill>
                <a:schemeClr val="tx1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Perjanjian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Bersifat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kesetaraan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Tunduk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KUHPerdata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tx1"/>
                </a:solidFill>
              </a:rPr>
              <a:t>UU </a:t>
            </a:r>
            <a:r>
              <a:rPr lang="es-ES" dirty="0" err="1">
                <a:solidFill>
                  <a:schemeClr val="tx1"/>
                </a:solidFill>
              </a:rPr>
              <a:t>Perbankan</a:t>
            </a:r>
            <a:r>
              <a:rPr lang="es-ES" dirty="0">
                <a:solidFill>
                  <a:schemeClr val="tx1"/>
                </a:solidFill>
              </a:rPr>
              <a:t> No. 10 </a:t>
            </a:r>
            <a:r>
              <a:rPr lang="es-ES" dirty="0" err="1">
                <a:solidFill>
                  <a:schemeClr val="tx1"/>
                </a:solidFill>
              </a:rPr>
              <a:t>Tahun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1998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BI &amp; </a:t>
            </a:r>
            <a:r>
              <a:rPr lang="en-US" dirty="0" smtClean="0">
                <a:solidFill>
                  <a:schemeClr val="tx1"/>
                </a:solidFill>
              </a:rPr>
              <a:t>OJK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syariah</a:t>
            </a:r>
            <a:r>
              <a:rPr lang="en-US" dirty="0">
                <a:solidFill>
                  <a:schemeClr val="tx1"/>
                </a:solidFill>
              </a:rPr>
              <a:t> →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Fatwa DSN-MUI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Klausul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Perjanjian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Kredit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Identitas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para </a:t>
            </a:r>
            <a:r>
              <a:rPr lang="en-US" dirty="0" err="1" smtClean="0">
                <a:solidFill>
                  <a:schemeClr val="tx1"/>
                </a:solidFill>
              </a:rPr>
              <a:t>pihak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jumlah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bunga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agunan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wanprestasi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Prinsip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Kehati-hatian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s-ES" dirty="0" err="1">
                <a:solidFill>
                  <a:schemeClr val="tx1"/>
                </a:solidFill>
              </a:rPr>
              <a:t>Diatur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dalam</a:t>
            </a:r>
            <a:r>
              <a:rPr lang="es-ES" dirty="0">
                <a:solidFill>
                  <a:schemeClr val="tx1"/>
                </a:solidFill>
              </a:rPr>
              <a:t> UU No. 10 </a:t>
            </a:r>
            <a:r>
              <a:rPr lang="es-ES" dirty="0" err="1">
                <a:solidFill>
                  <a:schemeClr val="tx1"/>
                </a:solidFill>
              </a:rPr>
              <a:t>Tahun</a:t>
            </a:r>
            <a:r>
              <a:rPr lang="es-ES" dirty="0">
                <a:solidFill>
                  <a:schemeClr val="tx1"/>
                </a:solidFill>
              </a:rPr>
              <a:t> 1998 dan </a:t>
            </a:r>
            <a:r>
              <a:rPr lang="es-ES" dirty="0" err="1">
                <a:solidFill>
                  <a:schemeClr val="tx1"/>
                </a:solidFill>
              </a:rPr>
              <a:t>peraturan</a:t>
            </a:r>
            <a:r>
              <a:rPr lang="es-ES" dirty="0">
                <a:solidFill>
                  <a:schemeClr val="tx1"/>
                </a:solidFill>
              </a:rPr>
              <a:t> OJK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Dengan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tujuan</a:t>
            </a:r>
            <a:r>
              <a:rPr lang="es-ES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public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operasional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likuiditas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sistemik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 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Pengawasan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Bank </a:t>
            </a:r>
            <a:r>
              <a:rPr lang="en-US" b="1" dirty="0" err="1">
                <a:solidFill>
                  <a:schemeClr val="tx1"/>
                </a:solidFill>
              </a:rPr>
              <a:t>oleh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OJK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sv-SE" dirty="0">
                <a:solidFill>
                  <a:schemeClr val="tx1"/>
                </a:solidFill>
              </a:rPr>
              <a:t>Sejak 31 Desember 2013, pengawasan bank </a:t>
            </a:r>
            <a:r>
              <a:rPr lang="sv-SE" b="1" dirty="0">
                <a:solidFill>
                  <a:schemeClr val="tx1"/>
                </a:solidFill>
              </a:rPr>
              <a:t>beralih ke OJK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Kewenangan</a:t>
            </a:r>
            <a:r>
              <a:rPr lang="en-US" dirty="0">
                <a:solidFill>
                  <a:schemeClr val="tx1"/>
                </a:solidFill>
              </a:rPr>
              <a:t> OJK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Melakukan pengawasan berkala dan langsung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administratif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bank</a:t>
            </a:r>
            <a:endParaRPr lang="sv-SE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6503</TotalTime>
  <Words>392</Words>
  <Application>Microsoft Office PowerPoint</Application>
  <PresentationFormat>On-screen Show (4:3)</PresentationFormat>
  <Paragraphs>112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585</cp:revision>
  <cp:lastPrinted>2017-08-29T02:54:51Z</cp:lastPrinted>
  <dcterms:created xsi:type="dcterms:W3CDTF">2010-04-18T12:06:30Z</dcterms:created>
  <dcterms:modified xsi:type="dcterms:W3CDTF">2025-04-09T21:01:31Z</dcterms:modified>
</cp:coreProperties>
</file>