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323" r:id="rId4"/>
    <p:sldId id="321" r:id="rId5"/>
    <p:sldId id="318" r:id="rId6"/>
    <p:sldId id="301" r:id="rId7"/>
    <p:sldId id="322" r:id="rId8"/>
    <p:sldId id="319" r:id="rId9"/>
    <p:sldId id="320" r:id="rId10"/>
    <p:sldId id="331" r:id="rId11"/>
    <p:sldId id="330" r:id="rId12"/>
  </p:sldIdLst>
  <p:sldSz cx="9144000" cy="6858000" type="screen4x3"/>
  <p:notesSz cx="7045325" cy="9345613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5" autoAdjust="0"/>
    <p:restoredTop sz="94650" autoAdjust="0"/>
  </p:normalViewPr>
  <p:slideViewPr>
    <p:cSldViewPr>
      <p:cViewPr varScale="1">
        <p:scale>
          <a:sx n="120" d="100"/>
          <a:sy n="120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SERIKAT PEKERJA/BURUH 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995291E-E989-F44D-B748-BA6BB0247C7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512" y="447137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Noviyanti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, S.H., M.H. 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Gambar 2" descr="Sebuah gambar berisi Font, teks, logo, Grafis&#10;&#10;Deskripsi dibuat secara otomatis">
            <a:extLst>
              <a:ext uri="{FF2B5EF4-FFF2-40B4-BE49-F238E27FC236}">
                <a16:creationId xmlns:a16="http://schemas.microsoft.com/office/drawing/2014/main" id="{418E7E7E-2F0D-9F08-E2AA-49ED54516E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8631"/>
            <a:ext cx="2159000" cy="9398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judul 1">
            <a:extLst>
              <a:ext uri="{FF2B5EF4-FFF2-40B4-BE49-F238E27FC236}">
                <a16:creationId xmlns:a16="http://schemas.microsoft.com/office/drawing/2014/main" id="{1910E22F-1DCE-F7ED-B56F-CB732B133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400800" cy="1752600"/>
          </a:xfrm>
        </p:spPr>
        <p:txBody>
          <a:bodyPr/>
          <a:lstStyle/>
          <a:p>
            <a:r>
              <a:rPr lang="id-ID" dirty="0"/>
              <a:t>Contoh Organisasi Serikat buruh di Indonesia</a:t>
            </a:r>
          </a:p>
        </p:txBody>
      </p:sp>
      <p:pic>
        <p:nvPicPr>
          <p:cNvPr id="4" name="Gambar 3" descr="Sebuah gambar berisi teks, Font, logo, Grafis&#10;&#10;Deskripsi dibuat secara otomatis">
            <a:extLst>
              <a:ext uri="{FF2B5EF4-FFF2-40B4-BE49-F238E27FC236}">
                <a16:creationId xmlns:a16="http://schemas.microsoft.com/office/drawing/2014/main" id="{A9ECBA64-6AAB-920C-09B8-AC5400D17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592288" cy="2083048"/>
          </a:xfrm>
          <a:prstGeom prst="rect">
            <a:avLst/>
          </a:prstGeom>
        </p:spPr>
      </p:pic>
      <p:pic>
        <p:nvPicPr>
          <p:cNvPr id="6" name="Gambar 5" descr="Sebuah gambar berisi poster, Grafis, desain grafis, papan klip&#10;&#10;Deskripsi dibuat secara otomatis">
            <a:extLst>
              <a:ext uri="{FF2B5EF4-FFF2-40B4-BE49-F238E27FC236}">
                <a16:creationId xmlns:a16="http://schemas.microsoft.com/office/drawing/2014/main" id="{0ADBE178-AE5B-D7A9-AF0C-1ACAF5085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06600"/>
            <a:ext cx="1872208" cy="1422400"/>
          </a:xfrm>
          <a:prstGeom prst="rect">
            <a:avLst/>
          </a:prstGeom>
        </p:spPr>
      </p:pic>
      <p:pic>
        <p:nvPicPr>
          <p:cNvPr id="8" name="Gambar 7" descr="Sebuah gambar berisi logo, Grafis, papan klip, simbol&#10;&#10;Deskripsi dibuat secara otomatis">
            <a:extLst>
              <a:ext uri="{FF2B5EF4-FFF2-40B4-BE49-F238E27FC236}">
                <a16:creationId xmlns:a16="http://schemas.microsoft.com/office/drawing/2014/main" id="{16A994D0-195B-A4CC-8AA3-49236FA94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19539"/>
            <a:ext cx="1422400" cy="1422400"/>
          </a:xfrm>
          <a:prstGeom prst="rect">
            <a:avLst/>
          </a:prstGeom>
        </p:spPr>
      </p:pic>
      <p:pic>
        <p:nvPicPr>
          <p:cNvPr id="10" name="Gambar 9" descr="Sebuah gambar berisi teks, logo, lingkaran, lambang&#10;&#10;Deskripsi dibuat secara otomatis">
            <a:extLst>
              <a:ext uri="{FF2B5EF4-FFF2-40B4-BE49-F238E27FC236}">
                <a16:creationId xmlns:a16="http://schemas.microsoft.com/office/drawing/2014/main" id="{1E60758C-8911-CAD3-240C-97585B8C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048"/>
            <a:ext cx="2032000" cy="2032000"/>
          </a:xfrm>
          <a:prstGeom prst="rect">
            <a:avLst/>
          </a:prstGeom>
        </p:spPr>
      </p:pic>
      <p:pic>
        <p:nvPicPr>
          <p:cNvPr id="12" name="Gambar 11" descr="Sebuah gambar berisi teks, Grafis, logo, desain grafis&#10;&#10;Deskripsi dibuat secara otomatis">
            <a:extLst>
              <a:ext uri="{FF2B5EF4-FFF2-40B4-BE49-F238E27FC236}">
                <a16:creationId xmlns:a16="http://schemas.microsoft.com/office/drawing/2014/main" id="{EB7AD8BF-E5CE-264C-C56B-7FF9BE141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39081"/>
            <a:ext cx="2592288" cy="2185888"/>
          </a:xfrm>
          <a:prstGeom prst="rect">
            <a:avLst/>
          </a:prstGeom>
        </p:spPr>
      </p:pic>
      <p:pic>
        <p:nvPicPr>
          <p:cNvPr id="14" name="Gambar 13" descr="Sebuah gambar berisi papan klip, Grafis, logo, deasin&#10;&#10;Deskripsi dibuat secara otomatis">
            <a:extLst>
              <a:ext uri="{FF2B5EF4-FFF2-40B4-BE49-F238E27FC236}">
                <a16:creationId xmlns:a16="http://schemas.microsoft.com/office/drawing/2014/main" id="{3BD9D2A3-104D-DEC4-7F9E-545F0E2FB1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23" y="3739081"/>
            <a:ext cx="2842642" cy="22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597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B46D5BC-2630-8F52-08C7-F83CFAB4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568952" cy="4752528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END </a:t>
            </a:r>
          </a:p>
          <a:p>
            <a:r>
              <a:rPr lang="en-US" sz="4000" dirty="0">
                <a:solidFill>
                  <a:schemeClr val="tx1"/>
                </a:solidFill>
              </a:rPr>
              <a:t>THANK YOU</a:t>
            </a:r>
          </a:p>
          <a:p>
            <a:r>
              <a:rPr lang="en-US" sz="4000" dirty="0">
                <a:solidFill>
                  <a:schemeClr val="tx1"/>
                </a:solidFill>
              </a:rPr>
              <a:t>Culpae </a:t>
            </a:r>
            <a:r>
              <a:rPr lang="en-US" sz="4000" dirty="0" err="1">
                <a:solidFill>
                  <a:schemeClr val="tx1"/>
                </a:solidFill>
              </a:rPr>
              <a:t>Poena</a:t>
            </a:r>
            <a:r>
              <a:rPr lang="en-US" sz="4000" dirty="0">
                <a:solidFill>
                  <a:schemeClr val="tx1"/>
                </a:solidFill>
              </a:rPr>
              <a:t> Par </a:t>
            </a:r>
            <a:r>
              <a:rPr lang="en-US" sz="4000" dirty="0" err="1">
                <a:solidFill>
                  <a:schemeClr val="tx1"/>
                </a:solidFill>
              </a:rPr>
              <a:t>Esto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(</a:t>
            </a:r>
            <a:r>
              <a:rPr lang="en-US" sz="4000" dirty="0" err="1">
                <a:solidFill>
                  <a:schemeClr val="tx1"/>
                </a:solidFill>
              </a:rPr>
              <a:t>Hukuman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harus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setimpal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dengan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kejahatan</a:t>
            </a:r>
            <a:r>
              <a:rPr lang="en-US" sz="4000" dirty="0">
                <a:solidFill>
                  <a:schemeClr val="tx1"/>
                </a:solidFill>
              </a:rPr>
              <a:t>)  </a:t>
            </a:r>
            <a:endParaRPr lang="en-ID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7649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Latar belakang dan Sejarah Perkembangan Serikat Pekerja  </a:t>
            </a: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v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Dasar 1945 Pasal 28: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kemerdekaan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berserikat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berkumpul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mengeluarkan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pikiran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lisan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tulisan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ditetapkan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undang-undang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Konvensi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Labour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Organization (ILO) No.87 (K87)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kebebasan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berserikat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Perlindungan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Hak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Berorganisasi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San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Fransisco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17 Juni 1948;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Konvensi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Internasional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Labour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Organization (ILO) No. 98 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berlakunya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dasar-dasar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berorganisasi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berunding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bersama</a:t>
            </a:r>
            <a:r>
              <a:rPr lang="en-US" sz="2600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Jenewa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8 Juni 1949. 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F92595-6D53-7596-5E08-7E5DA7954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640960" cy="5112568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8FB738-6201-8BC6-3021-AD38454953A0}"/>
              </a:ext>
            </a:extLst>
          </p:cNvPr>
          <p:cNvSpPr/>
          <p:nvPr/>
        </p:nvSpPr>
        <p:spPr>
          <a:xfrm>
            <a:off x="1619672" y="956331"/>
            <a:ext cx="6264696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   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77AE21-09FC-191C-4585-504DE0F15A4B}"/>
              </a:ext>
            </a:extLst>
          </p:cNvPr>
          <p:cNvSpPr/>
          <p:nvPr/>
        </p:nvSpPr>
        <p:spPr>
          <a:xfrm>
            <a:off x="179512" y="1917773"/>
            <a:ext cx="8640960" cy="2229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21 </a:t>
            </a:r>
            <a:r>
              <a:rPr lang="en-ID" dirty="0" err="1"/>
              <a:t>Tahun</a:t>
            </a:r>
            <a:r>
              <a:rPr lang="en-ID" dirty="0"/>
              <a:t> 2000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Pasal 1 </a:t>
            </a:r>
            <a:r>
              <a:rPr lang="en-ID" dirty="0" err="1"/>
              <a:t>ayat</a:t>
            </a:r>
            <a:r>
              <a:rPr lang="en-ID" dirty="0"/>
              <a:t> (1) </a:t>
            </a:r>
            <a:r>
              <a:rPr lang="en-ID" dirty="0" err="1"/>
              <a:t>serikat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 yang </a:t>
            </a:r>
            <a:r>
              <a:rPr lang="en-ID" dirty="0" err="1"/>
              <a:t>dibentuk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, oleh, 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diperusahaan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diluar</a:t>
            </a:r>
            <a:r>
              <a:rPr lang="en-ID" dirty="0"/>
              <a:t> Perusahaan,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bebas</a:t>
            </a:r>
            <a:r>
              <a:rPr lang="en-ID" dirty="0"/>
              <a:t>, </a:t>
            </a:r>
            <a:r>
              <a:rPr lang="en-ID" dirty="0" err="1"/>
              <a:t>terbuka</a:t>
            </a:r>
            <a:r>
              <a:rPr lang="en-ID" dirty="0"/>
              <a:t>, </a:t>
            </a:r>
            <a:r>
              <a:rPr lang="en-ID" dirty="0" err="1"/>
              <a:t>mandiri</a:t>
            </a:r>
            <a:r>
              <a:rPr lang="en-ID" dirty="0"/>
              <a:t>, </a:t>
            </a:r>
            <a:r>
              <a:rPr lang="en-ID" dirty="0" err="1"/>
              <a:t>demokratis</a:t>
            </a:r>
            <a:r>
              <a:rPr lang="en-ID" dirty="0"/>
              <a:t> dan </a:t>
            </a:r>
            <a:r>
              <a:rPr lang="en-ID" dirty="0" err="1"/>
              <a:t>bertanggung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guna</a:t>
            </a:r>
            <a:r>
              <a:rPr lang="en-ID" dirty="0"/>
              <a:t> </a:t>
            </a:r>
            <a:r>
              <a:rPr lang="en-ID" dirty="0" err="1"/>
              <a:t>memperjuangkan</a:t>
            </a:r>
            <a:r>
              <a:rPr lang="en-ID" dirty="0"/>
              <a:t>, </a:t>
            </a:r>
            <a:r>
              <a:rPr lang="en-ID" dirty="0" err="1"/>
              <a:t>membela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melindungi</a:t>
            </a:r>
            <a:r>
              <a:rPr lang="en-ID" dirty="0"/>
              <a:t> </a:t>
            </a:r>
            <a:r>
              <a:rPr lang="en-ID" dirty="0" err="1"/>
              <a:t>hak</a:t>
            </a:r>
            <a:r>
              <a:rPr lang="en-ID" dirty="0"/>
              <a:t> dan </a:t>
            </a:r>
            <a:r>
              <a:rPr lang="en-ID" dirty="0" err="1"/>
              <a:t>kepentingan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pekerja</a:t>
            </a:r>
            <a:r>
              <a:rPr lang="en-ID" dirty="0"/>
              <a:t>/</a:t>
            </a:r>
            <a:r>
              <a:rPr lang="en-ID" dirty="0" err="1"/>
              <a:t>buruh</a:t>
            </a:r>
            <a:r>
              <a:rPr lang="en-ID" dirty="0"/>
              <a:t> dan </a:t>
            </a:r>
            <a:r>
              <a:rPr lang="en-ID" dirty="0" err="1"/>
              <a:t>keluarganya</a:t>
            </a:r>
            <a:r>
              <a:rPr lang="en-ID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E0DC7-ED95-A2BC-0F78-6B021A4F69B8}"/>
              </a:ext>
            </a:extLst>
          </p:cNvPr>
          <p:cNvSpPr/>
          <p:nvPr/>
        </p:nvSpPr>
        <p:spPr>
          <a:xfrm>
            <a:off x="179512" y="4653136"/>
            <a:ext cx="8640960" cy="6166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ID" dirty="0" err="1"/>
              <a:t>Undang-Undang</a:t>
            </a:r>
            <a:r>
              <a:rPr lang="en-ID" dirty="0"/>
              <a:t> </a:t>
            </a:r>
            <a:r>
              <a:rPr lang="en-ID" dirty="0" err="1"/>
              <a:t>Nomor</a:t>
            </a:r>
            <a:r>
              <a:rPr lang="en-ID" dirty="0"/>
              <a:t> 13 </a:t>
            </a:r>
            <a:r>
              <a:rPr lang="en-ID" dirty="0" err="1"/>
              <a:t>Tahun</a:t>
            </a:r>
            <a:r>
              <a:rPr lang="en-ID" dirty="0"/>
              <a:t> 2003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Ketenagakerjaan</a:t>
            </a:r>
            <a:r>
              <a:rPr lang="en-ID" dirty="0"/>
              <a:t> Pasal 1 </a:t>
            </a:r>
            <a:r>
              <a:rPr lang="en-ID" dirty="0" err="1"/>
              <a:t>ayat</a:t>
            </a:r>
            <a:r>
              <a:rPr lang="en-ID" dirty="0"/>
              <a:t> (17) 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715916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Lengkung 3">
            <a:extLst>
              <a:ext uri="{FF2B5EF4-FFF2-40B4-BE49-F238E27FC236}">
                <a16:creationId xmlns:a16="http://schemas.microsoft.com/office/drawing/2014/main" id="{86EA5CF2-AE81-D96F-0F67-A93227E34D75}"/>
              </a:ext>
            </a:extLst>
          </p:cNvPr>
          <p:cNvSpPr/>
          <p:nvPr/>
        </p:nvSpPr>
        <p:spPr>
          <a:xfrm>
            <a:off x="395536" y="764704"/>
            <a:ext cx="8136904" cy="792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1B48B1D3-32B0-DA8E-F86D-0ED7B81F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952" y="764704"/>
            <a:ext cx="8112488" cy="504056"/>
          </a:xfrm>
        </p:spPr>
        <p:txBody>
          <a:bodyPr>
            <a:normAutofit lnSpcReduction="10000"/>
          </a:bodyPr>
          <a:lstStyle/>
          <a:p>
            <a:pPr algn="just"/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Sifat-Sifat </a:t>
            </a:r>
            <a:r>
              <a:rPr lang="en-ID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Serikat</a:t>
            </a:r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Pekerja</a:t>
            </a:r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ID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Buruh</a:t>
            </a:r>
            <a:r>
              <a:rPr lang="en-ID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en-ID" b="1" dirty="0"/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A842B1D8-52A2-5333-7526-C1710435D3C3}"/>
              </a:ext>
            </a:extLst>
          </p:cNvPr>
          <p:cNvSpPr/>
          <p:nvPr/>
        </p:nvSpPr>
        <p:spPr>
          <a:xfrm>
            <a:off x="419952" y="1700808"/>
            <a:ext cx="8112488" cy="43924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id-ID" dirty="0">
                <a:solidFill>
                  <a:schemeClr val="tx1"/>
                </a:solidFill>
              </a:rPr>
              <a:t>Bebas, yakni serikat </a:t>
            </a:r>
            <a:r>
              <a:rPr lang="id-ID" dirty="0" err="1">
                <a:solidFill>
                  <a:schemeClr val="tx1"/>
                </a:solidFill>
              </a:rPr>
              <a:t>pekerja.buruh</a:t>
            </a:r>
            <a:r>
              <a:rPr lang="id-ID" dirty="0">
                <a:solidFill>
                  <a:schemeClr val="tx1"/>
                </a:solidFill>
              </a:rPr>
              <a:t> sebagai suatu organisasi tidak berada </a:t>
            </a:r>
            <a:r>
              <a:rPr lang="id-ID" dirty="0" err="1">
                <a:solidFill>
                  <a:schemeClr val="tx1"/>
                </a:solidFill>
              </a:rPr>
              <a:t>dibawah</a:t>
            </a:r>
            <a:r>
              <a:rPr lang="id-ID" dirty="0">
                <a:solidFill>
                  <a:schemeClr val="tx1"/>
                </a:solidFill>
              </a:rPr>
              <a:t> tekanan pihak </a:t>
            </a:r>
            <a:r>
              <a:rPr lang="id-ID" dirty="0" err="1">
                <a:solidFill>
                  <a:schemeClr val="tx1"/>
                </a:solidFill>
              </a:rPr>
              <a:t>manapun</a:t>
            </a:r>
            <a:r>
              <a:rPr lang="id-ID" dirty="0">
                <a:solidFill>
                  <a:schemeClr val="tx1"/>
                </a:solidFill>
              </a:rPr>
              <a:t> dalam menjalankan hak dan kewajibannya;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d-ID" dirty="0">
                <a:solidFill>
                  <a:schemeClr val="tx1"/>
                </a:solidFill>
              </a:rPr>
              <a:t>Terbuka, yakni menyamakan semua aliran politik, agama, suku bangsa dan jenis kelamin dalam menerima anggota serikat pekerja/serikat buruh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d-ID" dirty="0">
                <a:solidFill>
                  <a:schemeClr val="tx1"/>
                </a:solidFill>
              </a:rPr>
              <a:t>Mandiri, yakni serikat pekerja/serikat buruh merupakan pihak </a:t>
            </a:r>
            <a:r>
              <a:rPr lang="id-ID" i="1" dirty="0" err="1">
                <a:solidFill>
                  <a:schemeClr val="tx1"/>
                </a:solidFill>
              </a:rPr>
              <a:t>independent</a:t>
            </a:r>
            <a:r>
              <a:rPr lang="id-ID" i="1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yang tidak dikendalikan oleh pihak </a:t>
            </a:r>
            <a:r>
              <a:rPr lang="id-ID" dirty="0" err="1">
                <a:solidFill>
                  <a:schemeClr val="tx1"/>
                </a:solidFill>
              </a:rPr>
              <a:t>manapun</a:t>
            </a:r>
            <a:r>
              <a:rPr lang="id-ID" dirty="0">
                <a:solidFill>
                  <a:schemeClr val="tx1"/>
                </a:solidFill>
              </a:rPr>
              <a:t> dalam menjalankan dan mengembangkan organisasinya,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d-ID" dirty="0">
                <a:solidFill>
                  <a:schemeClr val="tx1"/>
                </a:solidFill>
              </a:rPr>
              <a:t>Demokratis, yakni setiap kegiatan organisasi baik pembentukan organisasi, pemilihan pengurus hingga hak dan kewajiban organisasi harus didasarkan pada prinsip demokrasi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d-ID" dirty="0">
                <a:solidFill>
                  <a:schemeClr val="tx1"/>
                </a:solidFill>
              </a:rPr>
              <a:t>Bertanggung jawab, yakni setiap serikat pekerja/serikat buruh dalam menjalankan tugasnya untuk mencapai tujuan organisasinya harus bertanggung jawab kepada anggota, masyarakat dan Negara. </a:t>
            </a:r>
          </a:p>
          <a:p>
            <a:pPr algn="just"/>
            <a:endParaRPr lang="id-ID" dirty="0">
              <a:solidFill>
                <a:schemeClr val="tx1"/>
              </a:solidFill>
            </a:endParaRPr>
          </a:p>
          <a:p>
            <a:pPr algn="just"/>
            <a:r>
              <a:rPr lang="id-ID" dirty="0">
                <a:solidFill>
                  <a:schemeClr val="tx1"/>
                </a:solidFill>
              </a:rPr>
              <a:t>(Pasal 3 UU Nomor 21 Tahun 2000)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id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0250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9F5A26-9D7A-7AA7-2490-D57164605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712968" cy="5544616"/>
          </a:xfrm>
        </p:spPr>
        <p:txBody>
          <a:bodyPr/>
          <a:lstStyle/>
          <a:p>
            <a:r>
              <a:rPr lang="en-ID" dirty="0"/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B0BBF-75EC-4BA8-0728-5881B3C5CFB2}"/>
              </a:ext>
            </a:extLst>
          </p:cNvPr>
          <p:cNvSpPr/>
          <p:nvPr/>
        </p:nvSpPr>
        <p:spPr>
          <a:xfrm>
            <a:off x="3419872" y="620688"/>
            <a:ext cx="2736304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 dan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kewajiban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serikat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buruh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ID" dirty="0"/>
          </a:p>
        </p:txBody>
      </p:sp>
      <p:sp>
        <p:nvSpPr>
          <p:cNvPr id="19" name="Kotak Teks 18">
            <a:extLst>
              <a:ext uri="{FF2B5EF4-FFF2-40B4-BE49-F238E27FC236}">
                <a16:creationId xmlns:a16="http://schemas.microsoft.com/office/drawing/2014/main" id="{5816AB84-04E9-6B2B-3AFF-E956A2A42E8A}"/>
              </a:ext>
            </a:extLst>
          </p:cNvPr>
          <p:cNvSpPr txBox="1"/>
          <p:nvPr/>
        </p:nvSpPr>
        <p:spPr>
          <a:xfrm>
            <a:off x="107504" y="1556792"/>
            <a:ext cx="8928992" cy="419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Sebagai pihak dalam pembuatan perjanjian kerja </a:t>
            </a:r>
            <a:r>
              <a:rPr lang="id-ID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bersama dan penyelesaian perselisihan </a:t>
            </a:r>
            <a:r>
              <a:rPr lang="id-ID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</a:t>
            </a:r>
            <a:r>
              <a:rPr lang="id-ID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</a:t>
            </a:r>
            <a:r>
              <a:rPr lang="id-ID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gai wakil pekerja/buruh dalam lembaga kerja sama dibidang ketenagakerjaan sesuai dengan tingkatannya;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Sebagai sarana menciptakan hubungan </a:t>
            </a:r>
            <a:r>
              <a:rPr lang="id-ID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industrial</a:t>
            </a: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harmonis, dinamis, dan berkeadilan sesuai dengan peraturan;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Sebagai sarana penyalur aspirasi dalam memperjuangkan hak dan kepentingan anggotanya;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Sebagai perencana</a:t>
            </a:r>
            <a:r>
              <a:rPr lang="id-ID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pelaksana dan penanggung jawab pemogokan;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Pekerja/buruh sesuai dengan peraturan perundang-undangan yang berlaku.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id-ID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7511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196752"/>
            <a:ext cx="8229600" cy="46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q"/>
            </a:pPr>
            <a:endParaRPr lang="id-ID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273297-BE2D-EFFD-E5E7-938846EEEAF5}"/>
              </a:ext>
            </a:extLst>
          </p:cNvPr>
          <p:cNvSpPr/>
          <p:nvPr/>
        </p:nvSpPr>
        <p:spPr>
          <a:xfrm>
            <a:off x="-684584" y="3326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Persegi Lengkung 2">
            <a:extLst>
              <a:ext uri="{FF2B5EF4-FFF2-40B4-BE49-F238E27FC236}">
                <a16:creationId xmlns:a16="http://schemas.microsoft.com/office/drawing/2014/main" id="{2A48FC21-D569-72FA-BF40-E05671D06BF3}"/>
              </a:ext>
            </a:extLst>
          </p:cNvPr>
          <p:cNvSpPr/>
          <p:nvPr/>
        </p:nvSpPr>
        <p:spPr>
          <a:xfrm>
            <a:off x="611560" y="692696"/>
            <a:ext cx="7992888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Pembentukan Serikat Pekerja/Buruh </a:t>
            </a:r>
          </a:p>
        </p:txBody>
      </p:sp>
      <p:sp>
        <p:nvSpPr>
          <p:cNvPr id="10" name="Persegi Lengkung 9">
            <a:extLst>
              <a:ext uri="{FF2B5EF4-FFF2-40B4-BE49-F238E27FC236}">
                <a16:creationId xmlns:a16="http://schemas.microsoft.com/office/drawing/2014/main" id="{95B5CEFD-D060-4986-3881-F87D94E1804B}"/>
              </a:ext>
            </a:extLst>
          </p:cNvPr>
          <p:cNvSpPr/>
          <p:nvPr/>
        </p:nvSpPr>
        <p:spPr>
          <a:xfrm>
            <a:off x="611560" y="1605146"/>
            <a:ext cx="763284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Pembentukan serikat pekerja/buruh dapat di bentuk berdasarkan beberapa sektor usaha, jenis pekerjaan atau bentuk lain sesuai dengan keinginan para pekerja </a:t>
            </a:r>
          </a:p>
        </p:txBody>
      </p:sp>
      <p:cxnSp>
        <p:nvCxnSpPr>
          <p:cNvPr id="12" name="Konektor Panah Lurus 11">
            <a:extLst>
              <a:ext uri="{FF2B5EF4-FFF2-40B4-BE49-F238E27FC236}">
                <a16:creationId xmlns:a16="http://schemas.microsoft.com/office/drawing/2014/main" id="{167B4F29-2E2A-61C5-E43E-F7DD964C64FC}"/>
              </a:ext>
            </a:extLst>
          </p:cNvPr>
          <p:cNvCxnSpPr/>
          <p:nvPr/>
        </p:nvCxnSpPr>
        <p:spPr>
          <a:xfrm flipH="1">
            <a:off x="2627784" y="2973298"/>
            <a:ext cx="1584176" cy="103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ersegi Lengkung 12">
            <a:extLst>
              <a:ext uri="{FF2B5EF4-FFF2-40B4-BE49-F238E27FC236}">
                <a16:creationId xmlns:a16="http://schemas.microsoft.com/office/drawing/2014/main" id="{13FFB717-A58E-352E-9F99-EEB4F98C4964}"/>
              </a:ext>
            </a:extLst>
          </p:cNvPr>
          <p:cNvSpPr/>
          <p:nvPr/>
        </p:nvSpPr>
        <p:spPr>
          <a:xfrm>
            <a:off x="302840" y="4077072"/>
            <a:ext cx="3816424" cy="1584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Setiap pekerja/buruh berhak membentuk dan menjadi anggota serikat pekerja/serikat buruh.</a:t>
            </a:r>
          </a:p>
        </p:txBody>
      </p:sp>
      <p:cxnSp>
        <p:nvCxnSpPr>
          <p:cNvPr id="15" name="Konektor Panah Lurus 14">
            <a:extLst>
              <a:ext uri="{FF2B5EF4-FFF2-40B4-BE49-F238E27FC236}">
                <a16:creationId xmlns:a16="http://schemas.microsoft.com/office/drawing/2014/main" id="{9FEB8AD7-8243-2717-91B3-B7F93142061F}"/>
              </a:ext>
            </a:extLst>
          </p:cNvPr>
          <p:cNvCxnSpPr/>
          <p:nvPr/>
        </p:nvCxnSpPr>
        <p:spPr>
          <a:xfrm>
            <a:off x="4211960" y="2973298"/>
            <a:ext cx="1512168" cy="1031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ersegi Lengkung 15">
            <a:extLst>
              <a:ext uri="{FF2B5EF4-FFF2-40B4-BE49-F238E27FC236}">
                <a16:creationId xmlns:a16="http://schemas.microsoft.com/office/drawing/2014/main" id="{53D84812-AC62-BA35-DDD1-0DDE2434ABCC}"/>
              </a:ext>
            </a:extLst>
          </p:cNvPr>
          <p:cNvSpPr/>
          <p:nvPr/>
        </p:nvSpPr>
        <p:spPr>
          <a:xfrm>
            <a:off x="5148064" y="4077072"/>
            <a:ext cx="3600400" cy="15841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id-ID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Serikat pekerja/serikat buruh dibentuk oleh sekurang-kurangnya 10 (sepuluh) orang pekerja/buruh.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57C2EC-F1BF-9D47-8C0F-1C68F90E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352928" cy="6237312"/>
          </a:xfrm>
        </p:spPr>
        <p:txBody>
          <a:bodyPr>
            <a:normAutofit/>
          </a:bodyPr>
          <a:lstStyle/>
          <a:p>
            <a:pPr algn="just"/>
            <a:r>
              <a:rPr lang="en-ID" sz="2400" dirty="0" err="1">
                <a:solidFill>
                  <a:schemeClr val="tx1"/>
                </a:solidFill>
              </a:rPr>
              <a:t>Setiap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serikat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pekerja</a:t>
            </a:r>
            <a:r>
              <a:rPr lang="en-ID" sz="2400" dirty="0">
                <a:solidFill>
                  <a:schemeClr val="tx1"/>
                </a:solidFill>
              </a:rPr>
              <a:t>/</a:t>
            </a:r>
            <a:r>
              <a:rPr lang="en-ID" sz="2400" dirty="0" err="1">
                <a:solidFill>
                  <a:schemeClr val="tx1"/>
                </a:solidFill>
              </a:rPr>
              <a:t>buruh</a:t>
            </a:r>
            <a:r>
              <a:rPr lang="en-ID" sz="2400" dirty="0">
                <a:solidFill>
                  <a:schemeClr val="tx1"/>
                </a:solidFill>
              </a:rPr>
              <a:t>, </a:t>
            </a:r>
            <a:r>
              <a:rPr lang="en-ID" sz="2400" dirty="0" err="1">
                <a:solidFill>
                  <a:schemeClr val="tx1"/>
                </a:solidFill>
              </a:rPr>
              <a:t>federasi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serikat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pekerja</a:t>
            </a:r>
            <a:r>
              <a:rPr lang="en-ID" sz="2400" dirty="0">
                <a:solidFill>
                  <a:schemeClr val="tx1"/>
                </a:solidFill>
              </a:rPr>
              <a:t>/</a:t>
            </a:r>
            <a:r>
              <a:rPr lang="en-ID" sz="2400" dirty="0" err="1">
                <a:solidFill>
                  <a:schemeClr val="tx1"/>
                </a:solidFill>
              </a:rPr>
              <a:t>buruh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konfederasi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serikat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pekerja</a:t>
            </a:r>
            <a:r>
              <a:rPr lang="en-ID" sz="2400" dirty="0">
                <a:solidFill>
                  <a:schemeClr val="tx1"/>
                </a:solidFill>
              </a:rPr>
              <a:t>/</a:t>
            </a:r>
            <a:r>
              <a:rPr lang="en-ID" sz="2400" dirty="0" err="1">
                <a:solidFill>
                  <a:schemeClr val="tx1"/>
                </a:solidFill>
              </a:rPr>
              <a:t>buruh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harus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memiliki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dasar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rumah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tangga</a:t>
            </a:r>
            <a:r>
              <a:rPr lang="en-ID" sz="2400" dirty="0">
                <a:solidFill>
                  <a:schemeClr val="tx1"/>
                </a:solidFill>
              </a:rPr>
              <a:t>.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dasar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rumah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tangga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sekurang-kurangnya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harus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memuat</a:t>
            </a:r>
            <a:r>
              <a:rPr lang="en-ID" sz="2400" dirty="0">
                <a:solidFill>
                  <a:schemeClr val="tx1"/>
                </a:solidFill>
              </a:rPr>
              <a:t> (Pasal 11 </a:t>
            </a:r>
            <a:r>
              <a:rPr lang="en-ID" sz="2400" dirty="0" err="1">
                <a:solidFill>
                  <a:schemeClr val="tx1"/>
                </a:solidFill>
              </a:rPr>
              <a:t>ayat</a:t>
            </a:r>
            <a:r>
              <a:rPr lang="en-ID" sz="2400" dirty="0">
                <a:solidFill>
                  <a:schemeClr val="tx1"/>
                </a:solidFill>
              </a:rPr>
              <a:t> 2 </a:t>
            </a:r>
            <a:r>
              <a:rPr lang="en-ID" sz="2400" dirty="0" err="1">
                <a:solidFill>
                  <a:schemeClr val="tx1"/>
                </a:solidFill>
              </a:rPr>
              <a:t>Undang-Undang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Nomor</a:t>
            </a:r>
            <a:r>
              <a:rPr lang="en-ID" sz="2400" dirty="0">
                <a:solidFill>
                  <a:schemeClr val="tx1"/>
                </a:solidFill>
              </a:rPr>
              <a:t> 21 </a:t>
            </a:r>
            <a:r>
              <a:rPr lang="en-ID" sz="2400" dirty="0" err="1">
                <a:solidFill>
                  <a:schemeClr val="tx1"/>
                </a:solidFill>
              </a:rPr>
              <a:t>Tahun</a:t>
            </a:r>
            <a:r>
              <a:rPr lang="en-ID" sz="2400" dirty="0">
                <a:solidFill>
                  <a:schemeClr val="tx1"/>
                </a:solidFill>
              </a:rPr>
              <a:t> 2000):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>
                <a:solidFill>
                  <a:schemeClr val="tx1"/>
                </a:solidFill>
              </a:rPr>
              <a:t>Nama dan </a:t>
            </a:r>
            <a:r>
              <a:rPr lang="en-ID" sz="2400" dirty="0" err="1">
                <a:solidFill>
                  <a:schemeClr val="tx1"/>
                </a:solidFill>
              </a:rPr>
              <a:t>Lambang</a:t>
            </a:r>
            <a:r>
              <a:rPr lang="en-ID" sz="2400" dirty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>
                <a:solidFill>
                  <a:schemeClr val="tx1"/>
                </a:solidFill>
              </a:rPr>
              <a:t>Dasar negara, </a:t>
            </a:r>
            <a:r>
              <a:rPr lang="en-ID" sz="2400" dirty="0" err="1">
                <a:solidFill>
                  <a:schemeClr val="tx1"/>
                </a:solidFill>
              </a:rPr>
              <a:t>asas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tujuan</a:t>
            </a:r>
            <a:r>
              <a:rPr lang="en-ID" sz="2400" dirty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 err="1">
                <a:solidFill>
                  <a:schemeClr val="tx1"/>
                </a:solidFill>
              </a:rPr>
              <a:t>Tanggal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pendirian</a:t>
            </a:r>
            <a:r>
              <a:rPr lang="en-ID" sz="2400" dirty="0">
                <a:solidFill>
                  <a:schemeClr val="tx1"/>
                </a:solidFill>
              </a:rPr>
              <a:t>; 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 err="1">
                <a:solidFill>
                  <a:schemeClr val="tx1"/>
                </a:solidFill>
              </a:rPr>
              <a:t>Tempat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kedudukan</a:t>
            </a:r>
            <a:r>
              <a:rPr lang="en-ID" sz="2400" dirty="0">
                <a:solidFill>
                  <a:schemeClr val="tx1"/>
                </a:solidFill>
              </a:rPr>
              <a:t>;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 err="1">
                <a:solidFill>
                  <a:schemeClr val="tx1"/>
                </a:solidFill>
              </a:rPr>
              <a:t>Keanggotaan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kepengurusan</a:t>
            </a:r>
            <a:r>
              <a:rPr lang="en-ID" sz="2400" dirty="0">
                <a:solidFill>
                  <a:schemeClr val="tx1"/>
                </a:solidFill>
              </a:rPr>
              <a:t>;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 err="1">
                <a:solidFill>
                  <a:schemeClr val="tx1"/>
                </a:solidFill>
              </a:rPr>
              <a:t>Sumber</a:t>
            </a:r>
            <a:r>
              <a:rPr lang="en-ID" sz="2400" dirty="0">
                <a:solidFill>
                  <a:schemeClr val="tx1"/>
                </a:solidFill>
              </a:rPr>
              <a:t> dan </a:t>
            </a:r>
            <a:r>
              <a:rPr lang="en-ID" sz="2400" dirty="0" err="1">
                <a:solidFill>
                  <a:schemeClr val="tx1"/>
                </a:solidFill>
              </a:rPr>
              <a:t>pertanggungjawaban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keuangan</a:t>
            </a:r>
            <a:r>
              <a:rPr lang="en-ID" sz="2400" dirty="0">
                <a:solidFill>
                  <a:schemeClr val="tx1"/>
                </a:solidFill>
              </a:rPr>
              <a:t>; dan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ID" sz="2400" dirty="0" err="1">
                <a:solidFill>
                  <a:schemeClr val="tx1"/>
                </a:solidFill>
              </a:rPr>
              <a:t>Ketentuan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perubahan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dasar</a:t>
            </a:r>
            <a:r>
              <a:rPr lang="en-ID" sz="2400" dirty="0">
                <a:solidFill>
                  <a:schemeClr val="tx1"/>
                </a:solidFill>
              </a:rPr>
              <a:t> dan/</a:t>
            </a:r>
            <a:r>
              <a:rPr lang="en-ID" sz="2400" dirty="0" err="1">
                <a:solidFill>
                  <a:schemeClr val="tx1"/>
                </a:solidFill>
              </a:rPr>
              <a:t>atau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anggaran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rumah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  <a:r>
              <a:rPr lang="en-ID" sz="2400" dirty="0" err="1">
                <a:solidFill>
                  <a:schemeClr val="tx1"/>
                </a:solidFill>
              </a:rPr>
              <a:t>tangga</a:t>
            </a:r>
            <a:r>
              <a:rPr lang="en-ID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798657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4A04F69-F4C4-4BB4-1651-C5D0E0B0C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662938"/>
            <a:ext cx="8640960" cy="5718390"/>
          </a:xfrm>
        </p:spPr>
        <p:txBody>
          <a:bodyPr/>
          <a:lstStyle/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marL="514350" indent="-514350" algn="just">
              <a:buFont typeface="+mj-lt"/>
              <a:buAutoNum type="alphaLcParenR"/>
            </a:pPr>
            <a:endParaRPr lang="en-ID" dirty="0"/>
          </a:p>
          <a:p>
            <a:pPr algn="just"/>
            <a:endParaRPr lang="en-ID" dirty="0"/>
          </a:p>
        </p:txBody>
      </p:sp>
      <p:sp>
        <p:nvSpPr>
          <p:cNvPr id="5" name="Persegi Lengkung 4">
            <a:extLst>
              <a:ext uri="{FF2B5EF4-FFF2-40B4-BE49-F238E27FC236}">
                <a16:creationId xmlns:a16="http://schemas.microsoft.com/office/drawing/2014/main" id="{A34B6705-6B94-372A-F3ED-27D0468C72AA}"/>
              </a:ext>
            </a:extLst>
          </p:cNvPr>
          <p:cNvSpPr/>
          <p:nvPr/>
        </p:nvSpPr>
        <p:spPr>
          <a:xfrm>
            <a:off x="539552" y="1124744"/>
            <a:ext cx="2520280" cy="12241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Organisasi serikat/Buruh </a:t>
            </a:r>
          </a:p>
        </p:txBody>
      </p:sp>
      <p:sp>
        <p:nvSpPr>
          <p:cNvPr id="6" name="Panah Kanan 5">
            <a:extLst>
              <a:ext uri="{FF2B5EF4-FFF2-40B4-BE49-F238E27FC236}">
                <a16:creationId xmlns:a16="http://schemas.microsoft.com/office/drawing/2014/main" id="{B2F3A7B0-C76B-CA7B-51E2-3C40FFAE83E2}"/>
              </a:ext>
            </a:extLst>
          </p:cNvPr>
          <p:cNvSpPr/>
          <p:nvPr/>
        </p:nvSpPr>
        <p:spPr>
          <a:xfrm>
            <a:off x="3832390" y="1412776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ersegi Lengkung 6">
            <a:extLst>
              <a:ext uri="{FF2B5EF4-FFF2-40B4-BE49-F238E27FC236}">
                <a16:creationId xmlns:a16="http://schemas.microsoft.com/office/drawing/2014/main" id="{6DA64C23-4604-A3EB-D917-0321E0E82C7E}"/>
              </a:ext>
            </a:extLst>
          </p:cNvPr>
          <p:cNvSpPr/>
          <p:nvPr/>
        </p:nvSpPr>
        <p:spPr>
          <a:xfrm>
            <a:off x="5613060" y="1124744"/>
            <a:ext cx="2664296" cy="122413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Dinas Ketenagakerjaan </a:t>
            </a:r>
          </a:p>
        </p:txBody>
      </p:sp>
      <p:sp>
        <p:nvSpPr>
          <p:cNvPr id="8" name="Panah Bawah 7">
            <a:extLst>
              <a:ext uri="{FF2B5EF4-FFF2-40B4-BE49-F238E27FC236}">
                <a16:creationId xmlns:a16="http://schemas.microsoft.com/office/drawing/2014/main" id="{91D4F2F5-9573-49C0-9F13-FDFE56616829}"/>
              </a:ext>
            </a:extLst>
          </p:cNvPr>
          <p:cNvSpPr/>
          <p:nvPr/>
        </p:nvSpPr>
        <p:spPr>
          <a:xfrm>
            <a:off x="6928072" y="2482333"/>
            <a:ext cx="432048" cy="8746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id="{546DB516-4382-C6F6-D1E4-961274A50E82}"/>
              </a:ext>
            </a:extLst>
          </p:cNvPr>
          <p:cNvSpPr/>
          <p:nvPr/>
        </p:nvSpPr>
        <p:spPr>
          <a:xfrm>
            <a:off x="6117116" y="3717032"/>
            <a:ext cx="2160240" cy="11012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Adanya pemberitahuan Dicatat dan diberi nomor </a:t>
            </a: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id="{B4D72E05-758D-2874-0E4E-13EBB000A370}"/>
              </a:ext>
            </a:extLst>
          </p:cNvPr>
          <p:cNvSpPr/>
          <p:nvPr/>
        </p:nvSpPr>
        <p:spPr>
          <a:xfrm>
            <a:off x="537323" y="2636912"/>
            <a:ext cx="2736304" cy="288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/>
              <a:t>Syarat-syarat lampiran organisasi serikat/buruh: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id-ID" dirty="0"/>
              <a:t>Daftar anggota pembentuk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id-ID" dirty="0"/>
              <a:t>Anggaran dasar dan anggaran rumah tangga (AD/ART) 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id-ID" dirty="0"/>
              <a:t>Daftar nama susunan pengurus </a:t>
            </a:r>
          </a:p>
          <a:p>
            <a:pPr marL="342900" indent="-342900" algn="ctr">
              <a:buFont typeface="+mj-lt"/>
              <a:buAutoNum type="alphaLcParenR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181526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C435016-208D-D0EC-CD8E-7E3901B60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352928" cy="5018112"/>
          </a:xfrm>
        </p:spPr>
        <p:txBody>
          <a:bodyPr/>
          <a:lstStyle/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  <a:p>
            <a:pPr algn="just"/>
            <a:endParaRPr lang="en-ID" dirty="0"/>
          </a:p>
        </p:txBody>
      </p:sp>
      <p:sp>
        <p:nvSpPr>
          <p:cNvPr id="7" name="Persegi Lengkung 6">
            <a:extLst>
              <a:ext uri="{FF2B5EF4-FFF2-40B4-BE49-F238E27FC236}">
                <a16:creationId xmlns:a16="http://schemas.microsoft.com/office/drawing/2014/main" id="{263FB730-98D5-72B8-AA96-9281CD485FD9}"/>
              </a:ext>
            </a:extLst>
          </p:cNvPr>
          <p:cNvSpPr/>
          <p:nvPr/>
        </p:nvSpPr>
        <p:spPr>
          <a:xfrm>
            <a:off x="539552" y="2348880"/>
            <a:ext cx="1584176" cy="7200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Ditangguhkan/ditolak </a:t>
            </a:r>
          </a:p>
        </p:txBody>
      </p:sp>
      <p:cxnSp>
        <p:nvCxnSpPr>
          <p:cNvPr id="11" name="Konektor Siku 10">
            <a:extLst>
              <a:ext uri="{FF2B5EF4-FFF2-40B4-BE49-F238E27FC236}">
                <a16:creationId xmlns:a16="http://schemas.microsoft.com/office/drawing/2014/main" id="{926087F6-A41C-72F0-E5B0-4100CF4A2EA4}"/>
              </a:ext>
            </a:extLst>
          </p:cNvPr>
          <p:cNvCxnSpPr>
            <a:stCxn id="7" idx="3"/>
          </p:cNvCxnSpPr>
          <p:nvPr/>
        </p:nvCxnSpPr>
        <p:spPr>
          <a:xfrm flipV="1">
            <a:off x="2123728" y="1484784"/>
            <a:ext cx="4320480" cy="12241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ersegi Lengkung 11">
            <a:extLst>
              <a:ext uri="{FF2B5EF4-FFF2-40B4-BE49-F238E27FC236}">
                <a16:creationId xmlns:a16="http://schemas.microsoft.com/office/drawing/2014/main" id="{25D75A85-92EA-35D7-0688-89E6BE8BEE25}"/>
              </a:ext>
            </a:extLst>
          </p:cNvPr>
          <p:cNvSpPr/>
          <p:nvPr/>
        </p:nvSpPr>
        <p:spPr>
          <a:xfrm>
            <a:off x="6444208" y="1117028"/>
            <a:ext cx="2016224" cy="769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Pancasila dan UUD 1945 </a:t>
            </a:r>
          </a:p>
        </p:txBody>
      </p:sp>
      <p:cxnSp>
        <p:nvCxnSpPr>
          <p:cNvPr id="14" name="Konektor Panah Lurus 13">
            <a:extLst>
              <a:ext uri="{FF2B5EF4-FFF2-40B4-BE49-F238E27FC236}">
                <a16:creationId xmlns:a16="http://schemas.microsoft.com/office/drawing/2014/main" id="{DDB8F5F7-C496-124F-4516-1367433F3BAE}"/>
              </a:ext>
            </a:extLst>
          </p:cNvPr>
          <p:cNvCxnSpPr/>
          <p:nvPr/>
        </p:nvCxnSpPr>
        <p:spPr>
          <a:xfrm>
            <a:off x="4283968" y="2708920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rsegi Lengkung 14">
            <a:extLst>
              <a:ext uri="{FF2B5EF4-FFF2-40B4-BE49-F238E27FC236}">
                <a16:creationId xmlns:a16="http://schemas.microsoft.com/office/drawing/2014/main" id="{55A8ADDD-9657-DF6B-40C2-D48F0DA57DAF}"/>
              </a:ext>
            </a:extLst>
          </p:cNvPr>
          <p:cNvSpPr/>
          <p:nvPr/>
        </p:nvSpPr>
        <p:spPr>
          <a:xfrm>
            <a:off x="6444208" y="2282712"/>
            <a:ext cx="2016224" cy="9361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Kurangnya anggota serikat/buruh </a:t>
            </a:r>
          </a:p>
        </p:txBody>
      </p:sp>
      <p:cxnSp>
        <p:nvCxnSpPr>
          <p:cNvPr id="21" name="Konektor Lurus 20">
            <a:extLst>
              <a:ext uri="{FF2B5EF4-FFF2-40B4-BE49-F238E27FC236}">
                <a16:creationId xmlns:a16="http://schemas.microsoft.com/office/drawing/2014/main" id="{9A0AE635-51A5-313E-0FA4-5CAB7CFEA2BF}"/>
              </a:ext>
            </a:extLst>
          </p:cNvPr>
          <p:cNvCxnSpPr/>
          <p:nvPr/>
        </p:nvCxnSpPr>
        <p:spPr>
          <a:xfrm>
            <a:off x="4283968" y="270892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onektor Panah Lurus 24">
            <a:extLst>
              <a:ext uri="{FF2B5EF4-FFF2-40B4-BE49-F238E27FC236}">
                <a16:creationId xmlns:a16="http://schemas.microsoft.com/office/drawing/2014/main" id="{35CABC98-2ADD-60C1-E00E-53926B80F516}"/>
              </a:ext>
            </a:extLst>
          </p:cNvPr>
          <p:cNvCxnSpPr/>
          <p:nvPr/>
        </p:nvCxnSpPr>
        <p:spPr>
          <a:xfrm>
            <a:off x="4283968" y="4581128"/>
            <a:ext cx="21602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rsegi Lengkung 25">
            <a:extLst>
              <a:ext uri="{FF2B5EF4-FFF2-40B4-BE49-F238E27FC236}">
                <a16:creationId xmlns:a16="http://schemas.microsoft.com/office/drawing/2014/main" id="{DD470636-CEB9-4B13-24CF-46262687D471}"/>
              </a:ext>
            </a:extLst>
          </p:cNvPr>
          <p:cNvSpPr/>
          <p:nvPr/>
        </p:nvSpPr>
        <p:spPr>
          <a:xfrm>
            <a:off x="6459126" y="3969063"/>
            <a:ext cx="1872208" cy="12241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Nama/lambang telah digunakan oleh organisasi lain</a:t>
            </a:r>
          </a:p>
        </p:txBody>
      </p:sp>
    </p:spTree>
    <p:extLst>
      <p:ext uri="{BB962C8B-B14F-4D97-AF65-F5344CB8AC3E}">
        <p14:creationId xmlns:p14="http://schemas.microsoft.com/office/powerpoint/2010/main" val="2082523929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3987</TotalTime>
  <Words>620</Words>
  <Application>Microsoft Macintosh PowerPoint</Application>
  <PresentationFormat>Tampilan Layar (4:3)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 Dipakai</vt:lpstr>
      </vt:variant>
      <vt:variant>
        <vt:i4>6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Cambria</vt:lpstr>
      <vt:lpstr>Times New Roman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sondikaragani5</cp:lastModifiedBy>
  <cp:revision>500</cp:revision>
  <cp:lastPrinted>2017-08-29T02:54:51Z</cp:lastPrinted>
  <dcterms:created xsi:type="dcterms:W3CDTF">2010-04-18T12:06:30Z</dcterms:created>
  <dcterms:modified xsi:type="dcterms:W3CDTF">2024-12-04T16:46:21Z</dcterms:modified>
</cp:coreProperties>
</file>