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99" r:id="rId3"/>
    <p:sldId id="302" r:id="rId4"/>
    <p:sldId id="301" r:id="rId5"/>
    <p:sldId id="258" r:id="rId6"/>
    <p:sldId id="260" r:id="rId7"/>
    <p:sldId id="279" r:id="rId8"/>
    <p:sldId id="280" r:id="rId9"/>
    <p:sldId id="281" r:id="rId10"/>
    <p:sldId id="285" r:id="rId11"/>
    <p:sldId id="286" r:id="rId12"/>
    <p:sldId id="287" r:id="rId13"/>
    <p:sldId id="282" r:id="rId14"/>
    <p:sldId id="283" r:id="rId15"/>
    <p:sldId id="284" r:id="rId16"/>
    <p:sldId id="262" r:id="rId17"/>
    <p:sldId id="263" r:id="rId18"/>
    <p:sldId id="266" r:id="rId19"/>
    <p:sldId id="264" r:id="rId20"/>
    <p:sldId id="267" r:id="rId21"/>
    <p:sldId id="271" r:id="rId22"/>
    <p:sldId id="273" r:id="rId23"/>
    <p:sldId id="272" r:id="rId24"/>
    <p:sldId id="268" r:id="rId25"/>
    <p:sldId id="270" r:id="rId26"/>
    <p:sldId id="274" r:id="rId27"/>
    <p:sldId id="275" r:id="rId28"/>
    <p:sldId id="269" r:id="rId29"/>
    <p:sldId id="300" r:id="rId30"/>
  </p:sldIdLst>
  <p:sldSz cx="9144000" cy="6858000" type="screen4x3"/>
  <p:notesSz cx="7045325" cy="9345613"/>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0" d="100"/>
          <a:sy n="100" d="100"/>
        </p:scale>
        <p:origin x="18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0A18F22-E64D-4714-8D60-C95997A249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CE1E613-25F9-47BE-9DF7-9D3888FC20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Kewajiban)</a:t>
            </a:r>
          </a:p>
        </p:txBody>
      </p:sp>
      <p:sp>
        <p:nvSpPr>
          <p:cNvPr id="14340" name="Slide Number Placeholder 3">
            <a:extLst>
              <a:ext uri="{FF2B5EF4-FFF2-40B4-BE49-F238E27FC236}">
                <a16:creationId xmlns:a16="http://schemas.microsoft.com/office/drawing/2014/main" id="{9EC34B87-E301-4DC3-8343-C07EFAD331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85B03114-0297-43D3-921B-F6ADFAE64788}"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74E4ABF-1ACE-48D5-81D7-30BA7787D9C6}"/>
              </a:ext>
            </a:extLst>
          </p:cNvPr>
          <p:cNvSpPr>
            <a:spLocks noGrp="1"/>
          </p:cNvSpPr>
          <p:nvPr>
            <p:ph type="dt" sz="half" idx="10"/>
          </p:nvPr>
        </p:nvSpPr>
        <p:spPr/>
        <p:txBody>
          <a:bodyPr/>
          <a:lstStyle>
            <a:lvl1pPr>
              <a:defRPr/>
            </a:lvl1pPr>
          </a:lstStyle>
          <a:p>
            <a:pPr>
              <a:defRPr/>
            </a:pPr>
            <a:fld id="{DCD2180A-2661-4C36-9EB8-78D765B02EA3}" type="datetime1">
              <a:rPr lang="en-US"/>
              <a:pPr>
                <a:defRPr/>
              </a:pPr>
              <a:t>5/16/2024</a:t>
            </a:fld>
            <a:endParaRPr lang="en-US"/>
          </a:p>
        </p:txBody>
      </p:sp>
      <p:sp>
        <p:nvSpPr>
          <p:cNvPr id="8" name="Footer Placeholder 4">
            <a:extLst>
              <a:ext uri="{FF2B5EF4-FFF2-40B4-BE49-F238E27FC236}">
                <a16:creationId xmlns:a16="http://schemas.microsoft.com/office/drawing/2014/main" id="{625D321E-FF30-4FC9-98F5-1790E3D0700F}"/>
              </a:ext>
            </a:extLst>
          </p:cNvPr>
          <p:cNvSpPr>
            <a:spLocks noGrp="1"/>
          </p:cNvSpPr>
          <p:nvPr>
            <p:ph type="ftr" sz="quarter" idx="11"/>
          </p:nvPr>
        </p:nvSpPr>
        <p:spPr/>
        <p:txBody>
          <a:bodyPr/>
          <a:lstStyle>
            <a:lvl1pPr>
              <a:defRPr/>
            </a:lvl1pPr>
          </a:lstStyle>
          <a:p>
            <a:pPr>
              <a:defRPr/>
            </a:pPr>
            <a:r>
              <a:rPr lang="en-US"/>
              <a:t>HUKUM BISNIS - BSP</a:t>
            </a:r>
          </a:p>
        </p:txBody>
      </p:sp>
      <p:sp>
        <p:nvSpPr>
          <p:cNvPr id="9" name="Slide Number Placeholder 5">
            <a:extLst>
              <a:ext uri="{FF2B5EF4-FFF2-40B4-BE49-F238E27FC236}">
                <a16:creationId xmlns:a16="http://schemas.microsoft.com/office/drawing/2014/main" id="{58E7A038-F652-4E33-905A-0C91713D4646}"/>
              </a:ext>
            </a:extLst>
          </p:cNvPr>
          <p:cNvSpPr>
            <a:spLocks noGrp="1"/>
          </p:cNvSpPr>
          <p:nvPr>
            <p:ph type="sldNum" sz="quarter" idx="12"/>
          </p:nvPr>
        </p:nvSpPr>
        <p:spPr/>
        <p:txBody>
          <a:bodyPr/>
          <a:lstStyle>
            <a:lvl1pPr>
              <a:defRPr/>
            </a:lvl1pPr>
          </a:lstStyle>
          <a:p>
            <a:pPr>
              <a:defRPr/>
            </a:pPr>
            <a:fld id="{E722BE2D-29C8-44E5-AB78-2E0FD369B16C}" type="slidenum">
              <a:rPr lang="en-US" altLang="en-US"/>
              <a:pPr>
                <a:defRPr/>
              </a:pPr>
              <a:t>‹#›</a:t>
            </a:fld>
            <a:endParaRPr lang="en-US" altLang="en-US"/>
          </a:p>
        </p:txBody>
      </p:sp>
    </p:spTree>
    <p:extLst>
      <p:ext uri="{BB962C8B-B14F-4D97-AF65-F5344CB8AC3E}">
        <p14:creationId xmlns:p14="http://schemas.microsoft.com/office/powerpoint/2010/main" val="111889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28292B-FD76-48F4-8C61-51BAFA5275E1}"/>
              </a:ext>
            </a:extLst>
          </p:cNvPr>
          <p:cNvSpPr>
            <a:spLocks noGrp="1"/>
          </p:cNvSpPr>
          <p:nvPr>
            <p:ph type="dt" sz="half" idx="10"/>
          </p:nvPr>
        </p:nvSpPr>
        <p:spPr/>
        <p:txBody>
          <a:bodyPr/>
          <a:lstStyle>
            <a:lvl1pPr>
              <a:defRPr/>
            </a:lvl1pPr>
          </a:lstStyle>
          <a:p>
            <a:pPr>
              <a:defRPr/>
            </a:pPr>
            <a:fld id="{CF777FC4-09AE-4F8A-B6D0-C60E6B105C5F}" type="datetime1">
              <a:rPr lang="en-US"/>
              <a:pPr>
                <a:defRPr/>
              </a:pPr>
              <a:t>5/16/2024</a:t>
            </a:fld>
            <a:endParaRPr lang="en-US"/>
          </a:p>
        </p:txBody>
      </p:sp>
      <p:sp>
        <p:nvSpPr>
          <p:cNvPr id="5" name="Footer Placeholder 4">
            <a:extLst>
              <a:ext uri="{FF2B5EF4-FFF2-40B4-BE49-F238E27FC236}">
                <a16:creationId xmlns:a16="http://schemas.microsoft.com/office/drawing/2014/main" id="{4F110E89-A6F8-41D0-92C8-266499FB3B9F}"/>
              </a:ext>
            </a:extLst>
          </p:cNvPr>
          <p:cNvSpPr>
            <a:spLocks noGrp="1"/>
          </p:cNvSpPr>
          <p:nvPr>
            <p:ph type="ftr" sz="quarter" idx="11"/>
          </p:nvPr>
        </p:nvSpPr>
        <p:spPr/>
        <p:txBody>
          <a:bodyPr/>
          <a:lstStyle>
            <a:lvl1pPr>
              <a:defRPr/>
            </a:lvl1pPr>
          </a:lstStyle>
          <a:p>
            <a:pPr>
              <a:defRPr/>
            </a:pPr>
            <a:r>
              <a:rPr lang="en-US"/>
              <a:t>HUKUM BISNIS - BSP</a:t>
            </a:r>
          </a:p>
        </p:txBody>
      </p:sp>
      <p:sp>
        <p:nvSpPr>
          <p:cNvPr id="6" name="Slide Number Placeholder 5">
            <a:extLst>
              <a:ext uri="{FF2B5EF4-FFF2-40B4-BE49-F238E27FC236}">
                <a16:creationId xmlns:a16="http://schemas.microsoft.com/office/drawing/2014/main" id="{8230508D-8242-4597-9870-60A24AE3AF71}"/>
              </a:ext>
            </a:extLst>
          </p:cNvPr>
          <p:cNvSpPr>
            <a:spLocks noGrp="1"/>
          </p:cNvSpPr>
          <p:nvPr>
            <p:ph type="sldNum" sz="quarter" idx="12"/>
          </p:nvPr>
        </p:nvSpPr>
        <p:spPr/>
        <p:txBody>
          <a:bodyPr/>
          <a:lstStyle>
            <a:lvl1pPr>
              <a:defRPr/>
            </a:lvl1pPr>
          </a:lstStyle>
          <a:p>
            <a:pPr>
              <a:defRPr/>
            </a:pPr>
            <a:fld id="{BA96223E-21AC-4A75-A253-E51B7088C565}" type="slidenum">
              <a:rPr lang="en-US" altLang="en-US"/>
              <a:pPr>
                <a:defRPr/>
              </a:pPr>
              <a:t>‹#›</a:t>
            </a:fld>
            <a:endParaRPr lang="en-US" altLang="en-US"/>
          </a:p>
        </p:txBody>
      </p:sp>
    </p:spTree>
    <p:extLst>
      <p:ext uri="{BB962C8B-B14F-4D97-AF65-F5344CB8AC3E}">
        <p14:creationId xmlns:p14="http://schemas.microsoft.com/office/powerpoint/2010/main" val="217493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5E3A7CC-F6ED-4270-9C75-9E5B343D5EC6}"/>
              </a:ext>
            </a:extLst>
          </p:cNvPr>
          <p:cNvSpPr>
            <a:spLocks noGrp="1"/>
          </p:cNvSpPr>
          <p:nvPr>
            <p:ph type="dt" sz="half" idx="10"/>
          </p:nvPr>
        </p:nvSpPr>
        <p:spPr/>
        <p:txBody>
          <a:bodyPr/>
          <a:lstStyle>
            <a:lvl1pPr>
              <a:defRPr/>
            </a:lvl1pPr>
          </a:lstStyle>
          <a:p>
            <a:pPr>
              <a:defRPr/>
            </a:pPr>
            <a:fld id="{5F18C5A7-8D90-4ECE-AEDC-97D3FFC8CE16}" type="datetime1">
              <a:rPr lang="en-US"/>
              <a:pPr>
                <a:defRPr/>
              </a:pPr>
              <a:t>5/16/2024</a:t>
            </a:fld>
            <a:endParaRPr lang="en-US"/>
          </a:p>
        </p:txBody>
      </p:sp>
      <p:sp>
        <p:nvSpPr>
          <p:cNvPr id="4" name="Footer Placeholder 4">
            <a:extLst>
              <a:ext uri="{FF2B5EF4-FFF2-40B4-BE49-F238E27FC236}">
                <a16:creationId xmlns:a16="http://schemas.microsoft.com/office/drawing/2014/main" id="{DC850E56-966F-4F81-8EB4-7428855CA85F}"/>
              </a:ext>
            </a:extLst>
          </p:cNvPr>
          <p:cNvSpPr>
            <a:spLocks noGrp="1"/>
          </p:cNvSpPr>
          <p:nvPr>
            <p:ph type="ftr" sz="quarter" idx="11"/>
          </p:nvPr>
        </p:nvSpPr>
        <p:spPr/>
        <p:txBody>
          <a:bodyPr/>
          <a:lstStyle>
            <a:lvl1pPr>
              <a:defRPr/>
            </a:lvl1pPr>
          </a:lstStyle>
          <a:p>
            <a:pPr>
              <a:defRPr/>
            </a:pPr>
            <a:r>
              <a:rPr lang="en-US"/>
              <a:t>HUKUM BISNIS - BSP</a:t>
            </a:r>
          </a:p>
        </p:txBody>
      </p:sp>
      <p:sp>
        <p:nvSpPr>
          <p:cNvPr id="5" name="Slide Number Placeholder 5">
            <a:extLst>
              <a:ext uri="{FF2B5EF4-FFF2-40B4-BE49-F238E27FC236}">
                <a16:creationId xmlns:a16="http://schemas.microsoft.com/office/drawing/2014/main" id="{C578FEE5-42CC-40C3-AB31-8194262473C0}"/>
              </a:ext>
            </a:extLst>
          </p:cNvPr>
          <p:cNvSpPr>
            <a:spLocks noGrp="1"/>
          </p:cNvSpPr>
          <p:nvPr>
            <p:ph type="sldNum" sz="quarter" idx="12"/>
          </p:nvPr>
        </p:nvSpPr>
        <p:spPr/>
        <p:txBody>
          <a:bodyPr/>
          <a:lstStyle>
            <a:lvl1pPr>
              <a:defRPr/>
            </a:lvl1pPr>
          </a:lstStyle>
          <a:p>
            <a:pPr>
              <a:defRPr/>
            </a:pPr>
            <a:fld id="{043C1F91-ACC8-476F-9A11-BF0AFAA8834C}" type="slidenum">
              <a:rPr lang="en-US" altLang="en-US"/>
              <a:pPr>
                <a:defRPr/>
              </a:pPr>
              <a:t>‹#›</a:t>
            </a:fld>
            <a:endParaRPr lang="en-US" altLang="en-US"/>
          </a:p>
        </p:txBody>
      </p:sp>
    </p:spTree>
    <p:extLst>
      <p:ext uri="{BB962C8B-B14F-4D97-AF65-F5344CB8AC3E}">
        <p14:creationId xmlns:p14="http://schemas.microsoft.com/office/powerpoint/2010/main" val="2696683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 id="2147483656" r:id="rId7"/>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PRAKTIK PERANCANGAN KONTRAK BISNIS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EDE5F09-8CBE-4F01-8EEB-96D4FEE88C0B}"/>
              </a:ext>
            </a:extLst>
          </p:cNvPr>
          <p:cNvSpPr>
            <a:spLocks noGrp="1"/>
          </p:cNvSpPr>
          <p:nvPr>
            <p:ph type="title"/>
          </p:nvPr>
        </p:nvSpPr>
        <p:spPr>
          <a:xfrm>
            <a:off x="395536" y="304800"/>
            <a:ext cx="7772400" cy="1143000"/>
          </a:xfrm>
        </p:spPr>
        <p:txBody>
          <a:bodyPr/>
          <a:lstStyle/>
          <a:p>
            <a:pPr eaLnBrk="1" hangingPunct="1"/>
            <a:r>
              <a:rPr lang="en-US" altLang="en-US" dirty="0">
                <a:cs typeface="Trebuchet MS" panose="020B0603020202020204" pitchFamily="34" charset="0"/>
              </a:rPr>
              <a:t>AKIBAT WANPRESTASI</a:t>
            </a:r>
            <a:r>
              <a:rPr lang="en-US" altLang="en-US" b="1" dirty="0">
                <a:cs typeface="Trebuchet MS" panose="020B0603020202020204" pitchFamily="34" charset="0"/>
              </a:rPr>
              <a:t> </a:t>
            </a:r>
          </a:p>
        </p:txBody>
      </p:sp>
      <p:sp>
        <p:nvSpPr>
          <p:cNvPr id="15363" name="Rectangle 3">
            <a:extLst>
              <a:ext uri="{FF2B5EF4-FFF2-40B4-BE49-F238E27FC236}">
                <a16:creationId xmlns:a16="http://schemas.microsoft.com/office/drawing/2014/main" id="{6930E75E-66A6-4549-A9AA-6DE630FB7831}"/>
              </a:ext>
            </a:extLst>
          </p:cNvPr>
          <p:cNvSpPr>
            <a:spLocks noGrp="1"/>
          </p:cNvSpPr>
          <p:nvPr>
            <p:ph type="body" idx="1"/>
          </p:nvPr>
        </p:nvSpPr>
        <p:spPr>
          <a:xfrm>
            <a:off x="609600" y="1447800"/>
            <a:ext cx="7924800" cy="3276600"/>
          </a:xfrm>
        </p:spPr>
        <p:txBody>
          <a:bodyPr/>
          <a:lstStyle/>
          <a:p>
            <a:pPr eaLnBrk="1" hangingPunct="1"/>
            <a:r>
              <a:rPr lang="en-US" altLang="en-US" sz="2800"/>
              <a:t>Batalnya perjanjian </a:t>
            </a:r>
          </a:p>
          <a:p>
            <a:pPr eaLnBrk="1" hangingPunct="1"/>
            <a:r>
              <a:rPr lang="en-US" altLang="en-US" sz="2800"/>
              <a:t>Ganti kerugian </a:t>
            </a:r>
          </a:p>
          <a:p>
            <a:pPr eaLnBrk="1" hangingPunct="1"/>
            <a:r>
              <a:rPr lang="en-US" altLang="en-US" sz="2800"/>
              <a:t>Penanggungan </a:t>
            </a:r>
            <a:r>
              <a:rPr lang="id-ID" altLang="en-US" sz="2800"/>
              <a:t>atas </a:t>
            </a:r>
            <a:r>
              <a:rPr lang="en-US" altLang="en-US" sz="2800"/>
              <a:t>resiko yang terjadi </a:t>
            </a:r>
          </a:p>
          <a:p>
            <a:pPr eaLnBrk="1" hangingPunct="1"/>
            <a:r>
              <a:rPr lang="en-US" altLang="en-US" sz="2800"/>
              <a:t>Membayar biaya perkara di pengadilan  </a:t>
            </a:r>
            <a:endParaRPr lang="en-GB"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56625B5-A4BF-4A2F-9F2C-809D3E2E8E42}"/>
              </a:ext>
            </a:extLst>
          </p:cNvPr>
          <p:cNvSpPr>
            <a:spLocks noGrp="1"/>
          </p:cNvSpPr>
          <p:nvPr>
            <p:ph type="title"/>
          </p:nvPr>
        </p:nvSpPr>
        <p:spPr>
          <a:xfrm>
            <a:off x="107504" y="332656"/>
            <a:ext cx="8388350" cy="1143000"/>
          </a:xfrm>
        </p:spPr>
        <p:txBody>
          <a:bodyPr/>
          <a:lstStyle/>
          <a:p>
            <a:pPr eaLnBrk="1" hangingPunct="1"/>
            <a:r>
              <a:rPr lang="en-US" altLang="en-US" sz="3400" dirty="0">
                <a:cs typeface="Trebuchet MS" panose="020B0603020202020204" pitchFamily="34" charset="0"/>
              </a:rPr>
              <a:t>FORCE MAJEUR /OVER MACHT</a:t>
            </a:r>
          </a:p>
        </p:txBody>
      </p:sp>
      <p:sp>
        <p:nvSpPr>
          <p:cNvPr id="16387" name="Rectangle 3">
            <a:extLst>
              <a:ext uri="{FF2B5EF4-FFF2-40B4-BE49-F238E27FC236}">
                <a16:creationId xmlns:a16="http://schemas.microsoft.com/office/drawing/2014/main" id="{8F63AF40-D45A-40D4-ADA1-1469A73444C0}"/>
              </a:ext>
            </a:extLst>
          </p:cNvPr>
          <p:cNvSpPr>
            <a:spLocks noGrp="1"/>
          </p:cNvSpPr>
          <p:nvPr>
            <p:ph type="body" idx="1"/>
          </p:nvPr>
        </p:nvSpPr>
        <p:spPr>
          <a:xfrm>
            <a:off x="342900" y="1389063"/>
            <a:ext cx="8458200" cy="3268662"/>
          </a:xfrm>
        </p:spPr>
        <p:txBody>
          <a:bodyPr/>
          <a:lstStyle/>
          <a:p>
            <a:pPr eaLnBrk="1" hangingPunct="1"/>
            <a:r>
              <a:rPr lang="en-US" altLang="en-US" sz="2400"/>
              <a:t>Suatu keadaan diluar kekuasaan yang menyebabkan tidak dapat dipenuhinya prestasi </a:t>
            </a:r>
          </a:p>
          <a:p>
            <a:pPr eaLnBrk="1" hangingPunct="1"/>
            <a:r>
              <a:rPr lang="en-US" altLang="en-US" sz="2400"/>
              <a:t>Misalnya : </a:t>
            </a:r>
          </a:p>
          <a:p>
            <a:pPr eaLnBrk="1" hangingPunct="1">
              <a:buFont typeface="Wingdings" panose="05000000000000000000" pitchFamily="2" charset="2"/>
              <a:buNone/>
            </a:pPr>
            <a:r>
              <a:rPr lang="en-US" altLang="en-US" sz="2400"/>
              <a:t>   </a:t>
            </a:r>
            <a:r>
              <a:rPr lang="id-ID" altLang="en-US" sz="2400"/>
              <a:t> </a:t>
            </a:r>
            <a:r>
              <a:rPr lang="en-US" altLang="en-US" sz="2400"/>
              <a:t>Gangguan cuaca; gempa bumi; kecelakaan;huru hara; Hal hal yang tak dapat diduga sebelumnya    </a:t>
            </a:r>
            <a:endParaRPr lang="en-GB" alt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9339EE3-E067-44CE-BB79-6A520B37BC42}"/>
              </a:ext>
            </a:extLst>
          </p:cNvPr>
          <p:cNvSpPr>
            <a:spLocks noGrp="1"/>
          </p:cNvSpPr>
          <p:nvPr>
            <p:ph type="title"/>
          </p:nvPr>
        </p:nvSpPr>
        <p:spPr>
          <a:xfrm>
            <a:off x="152400" y="260350"/>
            <a:ext cx="7848600" cy="1219200"/>
          </a:xfrm>
        </p:spPr>
        <p:txBody>
          <a:bodyPr/>
          <a:lstStyle/>
          <a:p>
            <a:pPr algn="ctr" eaLnBrk="1" hangingPunct="1"/>
            <a:r>
              <a:rPr lang="en-US" altLang="en-US">
                <a:cs typeface="Trebuchet MS" panose="020B0603020202020204" pitchFamily="34" charset="0"/>
              </a:rPr>
              <a:t>AKIBAT FORCE MAJEURE</a:t>
            </a:r>
          </a:p>
        </p:txBody>
      </p:sp>
      <p:sp>
        <p:nvSpPr>
          <p:cNvPr id="17411" name="Rectangle 3">
            <a:extLst>
              <a:ext uri="{FF2B5EF4-FFF2-40B4-BE49-F238E27FC236}">
                <a16:creationId xmlns:a16="http://schemas.microsoft.com/office/drawing/2014/main" id="{1A46371D-95B0-4373-8DAE-91BE8A6F10BE}"/>
              </a:ext>
            </a:extLst>
          </p:cNvPr>
          <p:cNvSpPr>
            <a:spLocks noGrp="1"/>
          </p:cNvSpPr>
          <p:nvPr>
            <p:ph type="body" idx="1"/>
          </p:nvPr>
        </p:nvSpPr>
        <p:spPr>
          <a:xfrm>
            <a:off x="723900" y="1447800"/>
            <a:ext cx="7696200" cy="2514600"/>
          </a:xfrm>
        </p:spPr>
        <p:txBody>
          <a:bodyPr/>
          <a:lstStyle/>
          <a:p>
            <a:pPr eaLnBrk="1" hangingPunct="1"/>
            <a:r>
              <a:rPr lang="en-US" altLang="en-US" sz="2800"/>
              <a:t>Pembebasan dari ganti rugi</a:t>
            </a:r>
          </a:p>
          <a:p>
            <a:pPr eaLnBrk="1" hangingPunct="1"/>
            <a:r>
              <a:rPr lang="en-US" altLang="en-US" sz="2800"/>
              <a:t>Rekontraktual </a:t>
            </a:r>
            <a:endParaRPr lang="id-ID" altLang="en-US" sz="2800"/>
          </a:p>
          <a:p>
            <a:pPr eaLnBrk="1" hangingPunct="1"/>
            <a:r>
              <a:rPr lang="id-ID" altLang="en-US" sz="2800" i="1"/>
              <a:t>Lose lose solution </a:t>
            </a:r>
            <a:r>
              <a:rPr lang="en-US" altLang="en-US" sz="2800"/>
              <a:t> </a:t>
            </a:r>
            <a:endParaRPr lang="en-GB"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F4B8164-42E9-412E-ACF8-537264ABE8D1}"/>
              </a:ext>
            </a:extLst>
          </p:cNvPr>
          <p:cNvSpPr>
            <a:spLocks noGrp="1"/>
          </p:cNvSpPr>
          <p:nvPr>
            <p:ph type="title"/>
          </p:nvPr>
        </p:nvSpPr>
        <p:spPr>
          <a:xfrm>
            <a:off x="0" y="476672"/>
            <a:ext cx="8229600" cy="1143000"/>
          </a:xfrm>
        </p:spPr>
        <p:txBody>
          <a:bodyPr>
            <a:normAutofit fontScale="90000"/>
          </a:bodyPr>
          <a:lstStyle/>
          <a:p>
            <a:pPr eaLnBrk="1" hangingPunct="1"/>
            <a:r>
              <a:rPr lang="en-US" altLang="en-US" dirty="0">
                <a:cs typeface="Trebuchet MS" panose="020B0603020202020204" pitchFamily="34" charset="0"/>
              </a:rPr>
              <a:t>		MACAM-MACAM PERJANJIAN</a:t>
            </a:r>
          </a:p>
        </p:txBody>
      </p:sp>
      <p:sp>
        <p:nvSpPr>
          <p:cNvPr id="18435" name="Content Placeholder 2">
            <a:extLst>
              <a:ext uri="{FF2B5EF4-FFF2-40B4-BE49-F238E27FC236}">
                <a16:creationId xmlns:a16="http://schemas.microsoft.com/office/drawing/2014/main" id="{5EEE89B2-FA35-4EDE-8DAE-C4207CADDCCF}"/>
              </a:ext>
            </a:extLst>
          </p:cNvPr>
          <p:cNvSpPr>
            <a:spLocks noGrp="1"/>
          </p:cNvSpPr>
          <p:nvPr>
            <p:ph sz="quarter" idx="1"/>
          </p:nvPr>
        </p:nvSpPr>
        <p:spPr>
          <a:xfrm>
            <a:off x="1009650" y="1806575"/>
            <a:ext cx="7124700" cy="2613025"/>
          </a:xfrm>
        </p:spPr>
        <p:txBody>
          <a:bodyPr/>
          <a:lstStyle/>
          <a:p>
            <a:pPr eaLnBrk="1" hangingPunct="1"/>
            <a:r>
              <a:rPr lang="en-US" altLang="en-US" sz="2000"/>
              <a:t>PERJANJIAN KREDIT UANG (HUTANG)</a:t>
            </a:r>
          </a:p>
          <a:p>
            <a:pPr eaLnBrk="1" hangingPunct="1"/>
            <a:r>
              <a:rPr lang="en-US" altLang="en-US" sz="2000"/>
              <a:t>PERJANJIAN KREDIT BARANG (LEASING)</a:t>
            </a:r>
          </a:p>
          <a:p>
            <a:pPr eaLnBrk="1" hangingPunct="1"/>
            <a:r>
              <a:rPr lang="en-US" altLang="en-US" sz="2000"/>
              <a:t>PERJANJIAN KEAGENAN DAN DISTRIBUSI</a:t>
            </a:r>
          </a:p>
          <a:p>
            <a:pPr eaLnBrk="1" hangingPunct="1"/>
            <a:r>
              <a:rPr lang="en-US" altLang="en-US" sz="2000"/>
              <a:t>PERJANJIAN FRANCHISING DAN LISENSI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890A-E0B4-44B0-8787-8B3857EFCC1C}"/>
              </a:ext>
            </a:extLst>
          </p:cNvPr>
          <p:cNvSpPr>
            <a:spLocks noGrp="1"/>
          </p:cNvSpPr>
          <p:nvPr>
            <p:ph type="title"/>
          </p:nvPr>
        </p:nvSpPr>
        <p:spPr>
          <a:xfrm>
            <a:off x="457200" y="620688"/>
            <a:ext cx="8229600" cy="1143000"/>
          </a:xfrm>
        </p:spPr>
        <p:txBody>
          <a:bodyPr>
            <a:normAutofit fontScale="90000"/>
          </a:bodyPr>
          <a:lstStyle/>
          <a:p>
            <a:pPr eaLnBrk="1" fontAlgn="auto" hangingPunct="1">
              <a:spcAft>
                <a:spcPts val="0"/>
              </a:spcAft>
              <a:defRPr/>
            </a:pPr>
            <a:r>
              <a:rPr lang="en-US" dirty="0"/>
              <a:t>SAHNYA PERJANJIAN</a:t>
            </a:r>
            <a:br>
              <a:rPr lang="en-US" dirty="0"/>
            </a:br>
            <a:endParaRPr lang="en-US" dirty="0"/>
          </a:p>
        </p:txBody>
      </p:sp>
      <p:sp>
        <p:nvSpPr>
          <p:cNvPr id="19459" name="Content Placeholder 2">
            <a:extLst>
              <a:ext uri="{FF2B5EF4-FFF2-40B4-BE49-F238E27FC236}">
                <a16:creationId xmlns:a16="http://schemas.microsoft.com/office/drawing/2014/main" id="{D3F2023A-3DFF-4363-963F-6B4BE91059A0}"/>
              </a:ext>
            </a:extLst>
          </p:cNvPr>
          <p:cNvSpPr>
            <a:spLocks noGrp="1"/>
          </p:cNvSpPr>
          <p:nvPr>
            <p:ph sz="quarter" idx="1"/>
          </p:nvPr>
        </p:nvSpPr>
        <p:spPr/>
        <p:txBody>
          <a:bodyPr/>
          <a:lstStyle/>
          <a:p>
            <a:pPr marL="273050" indent="-273050" eaLnBrk="1" hangingPunct="1">
              <a:spcBef>
                <a:spcPts val="575"/>
              </a:spcBef>
              <a:spcAft>
                <a:spcPct val="0"/>
              </a:spcAft>
              <a:buFont typeface="Wingdings 2" panose="05020102010507070707" pitchFamily="18" charset="2"/>
              <a:buChar char=""/>
            </a:pPr>
            <a:r>
              <a:rPr lang="en-US" altLang="en-US" sz="2000" dirty="0"/>
              <a:t>PASAL 1320 BW</a:t>
            </a:r>
          </a:p>
          <a:p>
            <a:pPr marL="273050" indent="-273050" eaLnBrk="1" hangingPunct="1">
              <a:spcBef>
                <a:spcPts val="575"/>
              </a:spcBef>
              <a:spcAft>
                <a:spcPct val="0"/>
              </a:spcAft>
              <a:buFont typeface="Wingdings 2" panose="05020102010507070707" pitchFamily="18" charset="2"/>
              <a:buNone/>
            </a:pPr>
            <a:r>
              <a:rPr lang="en-US" altLang="en-US" sz="2000" dirty="0"/>
              <a:t>1. Ada </a:t>
            </a:r>
            <a:r>
              <a:rPr lang="en-US" altLang="en-US" sz="2000" dirty="0" err="1"/>
              <a:t>kesepakatan</a:t>
            </a:r>
            <a:r>
              <a:rPr lang="en-US" altLang="en-US" sz="2000" dirty="0"/>
              <a:t> </a:t>
            </a:r>
            <a:r>
              <a:rPr lang="en-US" altLang="en-US" sz="2000" dirty="0" err="1"/>
              <a:t>dari</a:t>
            </a:r>
            <a:r>
              <a:rPr lang="en-US" altLang="en-US" sz="2000" dirty="0"/>
              <a:t> </a:t>
            </a:r>
            <a:r>
              <a:rPr lang="en-US" altLang="en-US" sz="2000" dirty="0" err="1"/>
              <a:t>mereka</a:t>
            </a:r>
            <a:r>
              <a:rPr lang="en-US" altLang="en-US" sz="2000" dirty="0"/>
              <a:t> yang </a:t>
            </a:r>
            <a:r>
              <a:rPr lang="en-US" altLang="en-US" sz="2000" dirty="0" err="1"/>
              <a:t>mengikatkan</a:t>
            </a:r>
            <a:r>
              <a:rPr lang="en-US" altLang="en-US" sz="2000" dirty="0"/>
              <a:t> </a:t>
            </a:r>
            <a:r>
              <a:rPr lang="en-US" altLang="en-US" sz="2000" dirty="0" err="1"/>
              <a:t>dirinya</a:t>
            </a:r>
            <a:r>
              <a:rPr lang="en-US" altLang="en-US" sz="2000" dirty="0"/>
              <a:t> </a:t>
            </a:r>
          </a:p>
          <a:p>
            <a:pPr marL="273050" indent="-273050" eaLnBrk="1" hangingPunct="1">
              <a:spcBef>
                <a:spcPts val="575"/>
              </a:spcBef>
              <a:spcAft>
                <a:spcPct val="0"/>
              </a:spcAft>
              <a:buFont typeface="Wingdings 2" panose="05020102010507070707" pitchFamily="18" charset="2"/>
              <a:buNone/>
            </a:pPr>
            <a:r>
              <a:rPr lang="en-US" altLang="en-US" sz="2000" dirty="0"/>
              <a:t>2. </a:t>
            </a:r>
            <a:r>
              <a:rPr lang="en-US" altLang="en-US" sz="2000" dirty="0" err="1"/>
              <a:t>kecakapan</a:t>
            </a:r>
            <a:r>
              <a:rPr lang="en-US" altLang="en-US" sz="2000" dirty="0"/>
              <a:t> </a:t>
            </a:r>
            <a:r>
              <a:rPr lang="en-US" altLang="en-US" sz="2000" dirty="0" err="1"/>
              <a:t>untuk</a:t>
            </a:r>
            <a:r>
              <a:rPr lang="en-US" altLang="en-US" sz="2000" dirty="0"/>
              <a:t> </a:t>
            </a:r>
            <a:r>
              <a:rPr lang="en-US" altLang="en-US" sz="2000" dirty="0" err="1"/>
              <a:t>membuat</a:t>
            </a:r>
            <a:r>
              <a:rPr lang="en-US" altLang="en-US" sz="2000" dirty="0"/>
              <a:t> </a:t>
            </a:r>
            <a:r>
              <a:rPr lang="en-US" altLang="en-US" sz="2000" dirty="0" err="1"/>
              <a:t>suatu</a:t>
            </a:r>
            <a:r>
              <a:rPr lang="en-US" altLang="en-US" sz="2000" dirty="0"/>
              <a:t> </a:t>
            </a:r>
            <a:r>
              <a:rPr lang="en-US" altLang="en-US" sz="2000" dirty="0" err="1"/>
              <a:t>perjanjian</a:t>
            </a:r>
            <a:endParaRPr lang="en-US" altLang="en-US" sz="2000" dirty="0"/>
          </a:p>
          <a:p>
            <a:pPr marL="273050" indent="-273050" eaLnBrk="1" hangingPunct="1">
              <a:spcBef>
                <a:spcPts val="575"/>
              </a:spcBef>
              <a:spcAft>
                <a:spcPct val="0"/>
              </a:spcAft>
              <a:buFont typeface="Wingdings 2" panose="05020102010507070707" pitchFamily="18" charset="2"/>
              <a:buNone/>
            </a:pPr>
            <a:r>
              <a:rPr lang="en-US" altLang="en-US" sz="2000" dirty="0"/>
              <a:t>3. </a:t>
            </a:r>
            <a:r>
              <a:rPr lang="en-US" altLang="en-US" sz="2000" dirty="0" err="1"/>
              <a:t>Mengenai</a:t>
            </a:r>
            <a:r>
              <a:rPr lang="en-US" altLang="en-US" sz="2000" dirty="0"/>
              <a:t> </a:t>
            </a:r>
            <a:r>
              <a:rPr lang="en-US" altLang="en-US" sz="2000" dirty="0" err="1"/>
              <a:t>suatu</a:t>
            </a:r>
            <a:r>
              <a:rPr lang="en-US" altLang="en-US" sz="2000" dirty="0"/>
              <a:t> </a:t>
            </a:r>
            <a:r>
              <a:rPr lang="en-US" altLang="en-US" sz="2000" dirty="0" err="1"/>
              <a:t>hal</a:t>
            </a:r>
            <a:r>
              <a:rPr lang="en-US" altLang="en-US" sz="2000" dirty="0"/>
              <a:t> </a:t>
            </a:r>
            <a:r>
              <a:rPr lang="en-US" altLang="en-US" sz="2000" dirty="0" err="1"/>
              <a:t>tertentu</a:t>
            </a:r>
            <a:r>
              <a:rPr lang="en-US" altLang="en-US" sz="2000" dirty="0"/>
              <a:t> </a:t>
            </a:r>
          </a:p>
          <a:p>
            <a:pPr marL="273050" indent="-273050" eaLnBrk="1" hangingPunct="1">
              <a:spcBef>
                <a:spcPts val="575"/>
              </a:spcBef>
              <a:spcAft>
                <a:spcPct val="0"/>
              </a:spcAft>
              <a:buFont typeface="Wingdings 2" panose="05020102010507070707" pitchFamily="18" charset="2"/>
              <a:buNone/>
            </a:pPr>
            <a:r>
              <a:rPr lang="en-US" altLang="en-US" sz="2000" dirty="0"/>
              <a:t>4. </a:t>
            </a:r>
            <a:r>
              <a:rPr lang="en-US" altLang="en-US" sz="2000" dirty="0" err="1"/>
              <a:t>Suatu</a:t>
            </a:r>
            <a:r>
              <a:rPr lang="en-US" altLang="en-US" sz="2000" dirty="0"/>
              <a:t> </a:t>
            </a:r>
            <a:r>
              <a:rPr lang="en-US" altLang="en-US" sz="2000" dirty="0" err="1"/>
              <a:t>sebab</a:t>
            </a:r>
            <a:r>
              <a:rPr lang="en-US" altLang="en-US" sz="2000" dirty="0"/>
              <a:t> yang halal/legal</a:t>
            </a:r>
          </a:p>
          <a:p>
            <a:pPr marL="273050" indent="-273050" eaLnBrk="1" hangingPunct="1">
              <a:spcBef>
                <a:spcPts val="575"/>
              </a:spcBef>
              <a:spcAft>
                <a:spcPct val="0"/>
              </a:spcAft>
              <a:buFont typeface="Wingdings 2" panose="05020102010507070707" pitchFamily="18" charset="2"/>
              <a:buNone/>
            </a:pPr>
            <a:r>
              <a:rPr lang="en-US" altLang="en-US" sz="2000" dirty="0" err="1"/>
              <a:t>Kedua</a:t>
            </a:r>
            <a:r>
              <a:rPr lang="en-US" altLang="en-US" sz="2000" dirty="0"/>
              <a:t> </a:t>
            </a:r>
            <a:r>
              <a:rPr lang="en-US" altLang="en-US" sz="2000" dirty="0" err="1"/>
              <a:t>syarat</a:t>
            </a:r>
            <a:r>
              <a:rPr lang="en-US" altLang="en-US" sz="2000" dirty="0"/>
              <a:t> </a:t>
            </a:r>
            <a:r>
              <a:rPr lang="en-US" altLang="en-US" sz="2000" dirty="0" err="1"/>
              <a:t>pertama</a:t>
            </a:r>
            <a:r>
              <a:rPr lang="en-US" altLang="en-US" sz="2000" dirty="0"/>
              <a:t> </a:t>
            </a:r>
            <a:r>
              <a:rPr lang="en-US" altLang="en-US" sz="2000" dirty="0" err="1"/>
              <a:t>disebut</a:t>
            </a:r>
            <a:r>
              <a:rPr lang="en-US" altLang="en-US" sz="2000" dirty="0"/>
              <a:t> juga </a:t>
            </a:r>
            <a:r>
              <a:rPr lang="en-US" altLang="en-US" sz="2000" dirty="0" err="1"/>
              <a:t>dengan</a:t>
            </a:r>
            <a:r>
              <a:rPr lang="en-US" altLang="en-US" sz="2000" dirty="0"/>
              <a:t> </a:t>
            </a:r>
            <a:r>
              <a:rPr lang="en-US" altLang="en-US" sz="2000" dirty="0" err="1"/>
              <a:t>syarat</a:t>
            </a:r>
            <a:r>
              <a:rPr lang="en-US" altLang="en-US" sz="2000" dirty="0"/>
              <a:t> </a:t>
            </a:r>
            <a:r>
              <a:rPr lang="en-US" altLang="en-US" sz="2000" dirty="0" err="1"/>
              <a:t>subyektif</a:t>
            </a:r>
            <a:r>
              <a:rPr lang="en-US" altLang="en-US" sz="2000" dirty="0"/>
              <a:t> </a:t>
            </a:r>
            <a:r>
              <a:rPr lang="en-US" altLang="en-US" sz="2000" dirty="0" err="1"/>
              <a:t>dimana</a:t>
            </a:r>
            <a:r>
              <a:rPr lang="en-US" altLang="en-US" sz="2000" dirty="0"/>
              <a:t> </a:t>
            </a:r>
            <a:r>
              <a:rPr lang="en-US" altLang="en-US" sz="2000" dirty="0" err="1"/>
              <a:t>apabila</a:t>
            </a:r>
            <a:r>
              <a:rPr lang="en-US" altLang="en-US" sz="2000" dirty="0"/>
              <a:t> </a:t>
            </a:r>
            <a:r>
              <a:rPr lang="en-US" altLang="en-US" sz="2000" dirty="0" err="1"/>
              <a:t>dilanggar</a:t>
            </a:r>
            <a:r>
              <a:rPr lang="en-US" altLang="en-US" sz="2000" dirty="0"/>
              <a:t> </a:t>
            </a:r>
            <a:r>
              <a:rPr lang="en-US" altLang="en-US" sz="2000" dirty="0" err="1"/>
              <a:t>maka</a:t>
            </a:r>
            <a:r>
              <a:rPr lang="en-US" altLang="en-US" sz="2000" dirty="0"/>
              <a:t> </a:t>
            </a:r>
            <a:r>
              <a:rPr lang="en-US" altLang="en-US" sz="2000" dirty="0" err="1"/>
              <a:t>perjanjian</a:t>
            </a:r>
            <a:r>
              <a:rPr lang="en-US" altLang="en-US" sz="2000" dirty="0"/>
              <a:t> </a:t>
            </a:r>
            <a:r>
              <a:rPr lang="en-US" altLang="en-US" sz="2000" dirty="0" err="1"/>
              <a:t>tersebut</a:t>
            </a:r>
            <a:r>
              <a:rPr lang="en-US" altLang="en-US" sz="2000" dirty="0"/>
              <a:t> </a:t>
            </a:r>
            <a:r>
              <a:rPr lang="en-US" altLang="en-US" sz="2000" dirty="0" err="1"/>
              <a:t>dapat</a:t>
            </a:r>
            <a:r>
              <a:rPr lang="en-US" altLang="en-US" sz="2000" dirty="0"/>
              <a:t> </a:t>
            </a:r>
            <a:r>
              <a:rPr lang="en-US" altLang="en-US" sz="2000" dirty="0" err="1"/>
              <a:t>dibatalkan</a:t>
            </a:r>
            <a:r>
              <a:rPr lang="en-US" altLang="en-US" sz="2000" dirty="0"/>
              <a:t> (</a:t>
            </a:r>
            <a:r>
              <a:rPr lang="en-US" altLang="en-US" sz="2000" dirty="0" err="1"/>
              <a:t>dimintakan</a:t>
            </a:r>
            <a:r>
              <a:rPr lang="en-US" altLang="en-US" sz="2000" dirty="0"/>
              <a:t> </a:t>
            </a:r>
            <a:r>
              <a:rPr lang="en-US" altLang="en-US" sz="2000" dirty="0" err="1"/>
              <a:t>pembatalannya</a:t>
            </a:r>
            <a:r>
              <a:rPr lang="en-US" altLang="en-US" sz="2000" dirty="0"/>
              <a:t> </a:t>
            </a:r>
            <a:r>
              <a:rPr lang="en-US" altLang="en-US" sz="2000" dirty="0" err="1"/>
              <a:t>kepada</a:t>
            </a:r>
            <a:r>
              <a:rPr lang="en-US" altLang="en-US" sz="2000" dirty="0"/>
              <a:t> hakim </a:t>
            </a:r>
            <a:r>
              <a:rPr lang="en-US" altLang="en-US" sz="2000" dirty="0" err="1"/>
              <a:t>melalui</a:t>
            </a:r>
            <a:r>
              <a:rPr lang="en-US" altLang="en-US" sz="2000" dirty="0"/>
              <a:t> </a:t>
            </a:r>
            <a:r>
              <a:rPr lang="en-US" altLang="en-US" sz="2000" dirty="0" err="1"/>
              <a:t>pengadilan</a:t>
            </a:r>
            <a:r>
              <a:rPr lang="en-US" altLang="en-US" sz="2000" dirty="0"/>
              <a:t>). </a:t>
            </a:r>
            <a:r>
              <a:rPr lang="en-US" altLang="en-US" sz="2000" dirty="0" err="1"/>
              <a:t>Sedangkan</a:t>
            </a:r>
            <a:r>
              <a:rPr lang="en-US" altLang="en-US" sz="2000" dirty="0"/>
              <a:t> </a:t>
            </a:r>
            <a:r>
              <a:rPr lang="en-US" altLang="en-US" sz="2000" dirty="0" err="1"/>
              <a:t>kedua</a:t>
            </a:r>
            <a:r>
              <a:rPr lang="en-US" altLang="en-US" sz="2000" dirty="0"/>
              <a:t> </a:t>
            </a:r>
            <a:r>
              <a:rPr lang="en-US" altLang="en-US" sz="2000" dirty="0" err="1"/>
              <a:t>syarat</a:t>
            </a:r>
            <a:r>
              <a:rPr lang="en-US" altLang="en-US" sz="2000" dirty="0"/>
              <a:t> </a:t>
            </a:r>
            <a:r>
              <a:rPr lang="en-US" altLang="en-US" sz="2000" dirty="0" err="1"/>
              <a:t>terakhir</a:t>
            </a:r>
            <a:r>
              <a:rPr lang="en-US" altLang="en-US" sz="2000" dirty="0"/>
              <a:t> </a:t>
            </a:r>
            <a:r>
              <a:rPr lang="en-US" altLang="en-US" sz="2000" dirty="0" err="1"/>
              <a:t>disebut</a:t>
            </a:r>
            <a:r>
              <a:rPr lang="en-US" altLang="en-US" sz="2000" dirty="0"/>
              <a:t> </a:t>
            </a:r>
            <a:r>
              <a:rPr lang="en-US" altLang="en-US" sz="2000" dirty="0" err="1"/>
              <a:t>dengan</a:t>
            </a:r>
            <a:r>
              <a:rPr lang="en-US" altLang="en-US" sz="2000" dirty="0"/>
              <a:t> </a:t>
            </a:r>
            <a:r>
              <a:rPr lang="en-US" altLang="en-US" sz="2000" dirty="0" err="1"/>
              <a:t>syarat</a:t>
            </a:r>
            <a:r>
              <a:rPr lang="en-US" altLang="en-US" sz="2000" dirty="0"/>
              <a:t> </a:t>
            </a:r>
            <a:r>
              <a:rPr lang="en-US" altLang="en-US" sz="2000" dirty="0" err="1"/>
              <a:t>obyektif</a:t>
            </a:r>
            <a:r>
              <a:rPr lang="en-US" altLang="en-US" sz="2000" dirty="0"/>
              <a:t> </a:t>
            </a:r>
            <a:r>
              <a:rPr lang="en-US" altLang="en-US" sz="2000" dirty="0" err="1"/>
              <a:t>dimana</a:t>
            </a:r>
            <a:r>
              <a:rPr lang="en-US" altLang="en-US" sz="2000" dirty="0"/>
              <a:t> </a:t>
            </a:r>
            <a:r>
              <a:rPr lang="en-US" altLang="en-US" sz="2000" dirty="0" err="1"/>
              <a:t>apabila</a:t>
            </a:r>
            <a:r>
              <a:rPr lang="en-US" altLang="en-US" sz="2000" dirty="0"/>
              <a:t> </a:t>
            </a:r>
            <a:r>
              <a:rPr lang="en-US" altLang="en-US" sz="2000" dirty="0" err="1"/>
              <a:t>dilanggar</a:t>
            </a:r>
            <a:r>
              <a:rPr lang="en-US" altLang="en-US" sz="2000" dirty="0"/>
              <a:t> </a:t>
            </a:r>
            <a:r>
              <a:rPr lang="en-US" altLang="en-US" sz="2000" dirty="0" err="1"/>
              <a:t>maka</a:t>
            </a:r>
            <a:r>
              <a:rPr lang="en-US" altLang="en-US" sz="2000" dirty="0"/>
              <a:t> </a:t>
            </a:r>
            <a:r>
              <a:rPr lang="en-US" altLang="en-US" sz="2000" dirty="0" err="1"/>
              <a:t>perjanjian</a:t>
            </a:r>
            <a:r>
              <a:rPr lang="en-US" altLang="en-US" sz="2000" dirty="0"/>
              <a:t> </a:t>
            </a:r>
            <a:r>
              <a:rPr lang="en-US" altLang="en-US" sz="2000" dirty="0" err="1"/>
              <a:t>tersebut</a:t>
            </a:r>
            <a:r>
              <a:rPr lang="en-US" altLang="en-US" sz="2000" dirty="0"/>
              <a:t> </a:t>
            </a:r>
            <a:r>
              <a:rPr lang="en-US" altLang="en-US" sz="2000" dirty="0" err="1"/>
              <a:t>batal</a:t>
            </a:r>
            <a:r>
              <a:rPr lang="en-US" altLang="en-US" sz="2000" dirty="0"/>
              <a:t> demi </a:t>
            </a:r>
            <a:r>
              <a:rPr lang="en-US" altLang="en-US" sz="2000" dirty="0" err="1"/>
              <a:t>hukum</a:t>
            </a:r>
            <a:r>
              <a:rPr lang="en-US" altLang="en-US" sz="2000" dirty="0"/>
              <a:t> (</a:t>
            </a:r>
            <a:r>
              <a:rPr lang="en-US" altLang="en-US" sz="2000" dirty="0" err="1"/>
              <a:t>batal</a:t>
            </a:r>
            <a:r>
              <a:rPr lang="en-US" altLang="en-US" sz="2000" dirty="0"/>
              <a:t> </a:t>
            </a:r>
            <a:r>
              <a:rPr lang="en-US" altLang="en-US" sz="2000" dirty="0" err="1"/>
              <a:t>dengan</a:t>
            </a:r>
            <a:r>
              <a:rPr lang="en-US" altLang="en-US" sz="2000" dirty="0"/>
              <a:t> </a:t>
            </a:r>
            <a:r>
              <a:rPr lang="en-US" altLang="en-US" sz="2000" dirty="0" err="1"/>
              <a:t>sendiri</a:t>
            </a:r>
            <a:r>
              <a:rPr lang="en-US" altLang="en-US" sz="20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D5BEFCD-231B-402F-9B4C-2942230B577C}"/>
              </a:ext>
            </a:extLst>
          </p:cNvPr>
          <p:cNvSpPr>
            <a:spLocks noGrp="1"/>
          </p:cNvSpPr>
          <p:nvPr>
            <p:ph type="title"/>
          </p:nvPr>
        </p:nvSpPr>
        <p:spPr/>
        <p:txBody>
          <a:bodyPr/>
          <a:lstStyle/>
          <a:p>
            <a:pPr eaLnBrk="1" hangingPunct="1"/>
            <a:endParaRPr lang="en-US" altLang="en-US">
              <a:cs typeface="Trebuchet MS" panose="020B0603020202020204" pitchFamily="34" charset="0"/>
            </a:endParaRPr>
          </a:p>
        </p:txBody>
      </p:sp>
      <p:sp>
        <p:nvSpPr>
          <p:cNvPr id="20483" name="Content Placeholder 2">
            <a:extLst>
              <a:ext uri="{FF2B5EF4-FFF2-40B4-BE49-F238E27FC236}">
                <a16:creationId xmlns:a16="http://schemas.microsoft.com/office/drawing/2014/main" id="{B372EC56-FC79-4949-B042-12C097CEC498}"/>
              </a:ext>
            </a:extLst>
          </p:cNvPr>
          <p:cNvSpPr>
            <a:spLocks noGrp="1"/>
          </p:cNvSpPr>
          <p:nvPr>
            <p:ph sz="quarter" idx="1"/>
          </p:nvPr>
        </p:nvSpPr>
        <p:spPr>
          <a:xfrm>
            <a:off x="755576" y="1806575"/>
            <a:ext cx="7855024" cy="2841625"/>
          </a:xfrm>
        </p:spPr>
        <p:txBody>
          <a:bodyPr/>
          <a:lstStyle/>
          <a:p>
            <a:pPr algn="just" eaLnBrk="1" hangingPunct="1"/>
            <a:r>
              <a:rPr lang="en-US" altLang="en-US" sz="2400" dirty="0"/>
              <a:t>Proses </a:t>
            </a:r>
            <a:r>
              <a:rPr lang="en-US" altLang="en-US" sz="2400" dirty="0" err="1"/>
              <a:t>kesepakatan</a:t>
            </a:r>
            <a:r>
              <a:rPr lang="en-US" altLang="en-US" sz="2400" dirty="0"/>
              <a:t> </a:t>
            </a:r>
            <a:r>
              <a:rPr lang="en-US" altLang="en-US" sz="2400" dirty="0" err="1"/>
              <a:t>ini</a:t>
            </a:r>
            <a:r>
              <a:rPr lang="en-US" altLang="en-US" sz="2400" dirty="0"/>
              <a:t> </a:t>
            </a:r>
            <a:r>
              <a:rPr lang="en-US" altLang="en-US" sz="2400" dirty="0" err="1"/>
              <a:t>harus</a:t>
            </a:r>
            <a:r>
              <a:rPr lang="en-US" altLang="en-US" sz="2400" dirty="0"/>
              <a:t> </a:t>
            </a:r>
            <a:r>
              <a:rPr lang="en-US" altLang="en-US" sz="2400" dirty="0" err="1"/>
              <a:t>dilakukan</a:t>
            </a:r>
            <a:r>
              <a:rPr lang="en-US" altLang="en-US" sz="2400" dirty="0"/>
              <a:t> </a:t>
            </a:r>
            <a:r>
              <a:rPr lang="en-US" altLang="en-US" sz="2400" dirty="0" err="1"/>
              <a:t>secara</a:t>
            </a:r>
            <a:r>
              <a:rPr lang="en-US" altLang="en-US" sz="2400" dirty="0"/>
              <a:t> </a:t>
            </a:r>
            <a:r>
              <a:rPr lang="en-US" altLang="en-US" sz="2400" dirty="0" err="1"/>
              <a:t>bebas</a:t>
            </a:r>
            <a:r>
              <a:rPr lang="en-US" altLang="en-US" sz="2400" dirty="0"/>
              <a:t> </a:t>
            </a:r>
            <a:r>
              <a:rPr lang="en-US" altLang="en-US" sz="2400" dirty="0" err="1"/>
              <a:t>tanpa</a:t>
            </a:r>
            <a:r>
              <a:rPr lang="en-US" altLang="en-US" sz="2400" dirty="0"/>
              <a:t> </a:t>
            </a:r>
            <a:r>
              <a:rPr lang="en-US" altLang="en-US" sz="2400" dirty="0" err="1"/>
              <a:t>adanya</a:t>
            </a:r>
            <a:r>
              <a:rPr lang="en-US" altLang="en-US" sz="2400" dirty="0"/>
              <a:t> </a:t>
            </a:r>
            <a:r>
              <a:rPr lang="en-US" altLang="en-US" sz="2400" dirty="0" err="1"/>
              <a:t>kekhilafan</a:t>
            </a:r>
            <a:r>
              <a:rPr lang="en-US" altLang="en-US" sz="2400" dirty="0"/>
              <a:t> </a:t>
            </a:r>
            <a:r>
              <a:rPr lang="en-US" altLang="en-US" sz="2400" dirty="0" err="1"/>
              <a:t>atau</a:t>
            </a:r>
            <a:r>
              <a:rPr lang="en-US" altLang="en-US" sz="2400" dirty="0"/>
              <a:t> </a:t>
            </a:r>
            <a:r>
              <a:rPr lang="en-US" altLang="en-US" sz="2400" dirty="0" err="1"/>
              <a:t>paksaan</a:t>
            </a:r>
            <a:r>
              <a:rPr lang="en-US" altLang="en-US" sz="2400" dirty="0"/>
              <a:t>, </a:t>
            </a:r>
            <a:r>
              <a:rPr lang="en-US" altLang="en-US" sz="2400" dirty="0" err="1"/>
              <a:t>ataupun</a:t>
            </a:r>
            <a:r>
              <a:rPr lang="en-US" altLang="en-US" sz="2400" dirty="0"/>
              <a:t> </a:t>
            </a:r>
            <a:r>
              <a:rPr lang="en-US" altLang="en-US" sz="2400" dirty="0" err="1"/>
              <a:t>penipuan</a:t>
            </a:r>
            <a:r>
              <a:rPr lang="en-US" altLang="en-US" sz="2400" dirty="0"/>
              <a:t> (</a:t>
            </a:r>
            <a:r>
              <a:rPr lang="en-US" altLang="en-US" sz="2400" dirty="0" err="1"/>
              <a:t>pasal</a:t>
            </a:r>
            <a:r>
              <a:rPr lang="en-US" altLang="en-US" sz="2400" dirty="0"/>
              <a:t> 1321 </a:t>
            </a:r>
            <a:r>
              <a:rPr lang="en-US" altLang="en-US" sz="2400" dirty="0" err="1"/>
              <a:t>bw</a:t>
            </a:r>
            <a:r>
              <a:rPr lang="en-US" altLang="en-US" sz="2400" dirty="0"/>
              <a:t>). </a:t>
            </a:r>
            <a:r>
              <a:rPr lang="en-US" altLang="en-US" sz="2400" dirty="0" err="1"/>
              <a:t>Apabila</a:t>
            </a:r>
            <a:r>
              <a:rPr lang="en-US" altLang="en-US" sz="2400" dirty="0"/>
              <a:t> </a:t>
            </a:r>
            <a:r>
              <a:rPr lang="en-US" altLang="en-US" sz="2400" dirty="0" err="1"/>
              <a:t>sebaliknya</a:t>
            </a:r>
            <a:r>
              <a:rPr lang="en-US" altLang="en-US" sz="2400" dirty="0"/>
              <a:t> </a:t>
            </a:r>
            <a:r>
              <a:rPr lang="en-US" altLang="en-US" sz="2400" dirty="0" err="1"/>
              <a:t>terjadi</a:t>
            </a:r>
            <a:r>
              <a:rPr lang="en-US" altLang="en-US" sz="2400" dirty="0"/>
              <a:t> </a:t>
            </a:r>
            <a:r>
              <a:rPr lang="en-US" altLang="en-US" sz="2400" dirty="0" err="1"/>
              <a:t>dimana</a:t>
            </a:r>
            <a:r>
              <a:rPr lang="en-US" altLang="en-US" sz="2400" dirty="0"/>
              <a:t> </a:t>
            </a:r>
            <a:r>
              <a:rPr lang="en-US" altLang="en-US" sz="2400" dirty="0" err="1"/>
              <a:t>suatu</a:t>
            </a:r>
            <a:r>
              <a:rPr lang="en-US" altLang="en-US" sz="2400" dirty="0"/>
              <a:t> </a:t>
            </a:r>
            <a:r>
              <a:rPr lang="en-US" altLang="en-US" sz="2400" dirty="0" err="1"/>
              <a:t>kesepakatan</a:t>
            </a:r>
            <a:r>
              <a:rPr lang="en-US" altLang="en-US" sz="2400" dirty="0"/>
              <a:t> </a:t>
            </a:r>
            <a:r>
              <a:rPr lang="en-US" altLang="en-US" sz="2400" dirty="0" err="1"/>
              <a:t>diberikan</a:t>
            </a:r>
            <a:r>
              <a:rPr lang="en-US" altLang="en-US" sz="2400" dirty="0"/>
              <a:t> </a:t>
            </a:r>
            <a:r>
              <a:rPr lang="en-US" altLang="en-US" sz="2400" dirty="0" err="1"/>
              <a:t>secara</a:t>
            </a:r>
            <a:r>
              <a:rPr lang="en-US" altLang="en-US" sz="2400" dirty="0"/>
              <a:t> </a:t>
            </a:r>
            <a:r>
              <a:rPr lang="en-US" altLang="en-US" sz="2400" dirty="0" err="1"/>
              <a:t>tidak</a:t>
            </a:r>
            <a:r>
              <a:rPr lang="en-US" altLang="en-US" sz="2400" dirty="0"/>
              <a:t> </a:t>
            </a:r>
            <a:r>
              <a:rPr lang="en-US" altLang="en-US" sz="2400" dirty="0" err="1"/>
              <a:t>bebas</a:t>
            </a:r>
            <a:r>
              <a:rPr lang="en-US" altLang="en-US" sz="2400" dirty="0"/>
              <a:t> </a:t>
            </a:r>
            <a:r>
              <a:rPr lang="en-US" altLang="en-US" sz="2400" dirty="0" err="1"/>
              <a:t>maka</a:t>
            </a:r>
            <a:r>
              <a:rPr lang="en-US" altLang="en-US" sz="2400" dirty="0"/>
              <a:t> </a:t>
            </a:r>
            <a:r>
              <a:rPr lang="en-US" altLang="en-US" sz="2400" dirty="0" err="1"/>
              <a:t>kesepakatan</a:t>
            </a:r>
            <a:r>
              <a:rPr lang="en-US" altLang="en-US" sz="2400" dirty="0"/>
              <a:t> </a:t>
            </a:r>
            <a:r>
              <a:rPr lang="en-US" altLang="en-US" sz="2400" dirty="0" err="1"/>
              <a:t>itu</a:t>
            </a:r>
            <a:r>
              <a:rPr lang="en-US" altLang="en-US" sz="2400" dirty="0"/>
              <a:t> </a:t>
            </a:r>
            <a:r>
              <a:rPr lang="en-US" altLang="en-US" sz="2400" dirty="0" err="1"/>
              <a:t>menjadi</a:t>
            </a:r>
            <a:r>
              <a:rPr lang="en-US" altLang="en-US" sz="2400" dirty="0"/>
              <a:t> </a:t>
            </a:r>
            <a:r>
              <a:rPr lang="en-US" altLang="en-US" sz="2400" dirty="0" err="1"/>
              <a:t>tidak</a:t>
            </a:r>
            <a:r>
              <a:rPr lang="en-US" altLang="en-US" sz="2400" dirty="0"/>
              <a:t> </a:t>
            </a:r>
            <a:r>
              <a:rPr lang="en-US" altLang="en-US" sz="2400" dirty="0" err="1"/>
              <a:t>sah</a:t>
            </a:r>
            <a:r>
              <a:rPr lang="en-US" altLang="en-US" sz="2400" dirty="0"/>
              <a:t> dan </a:t>
            </a:r>
            <a:r>
              <a:rPr lang="en-US" altLang="en-US" sz="2400" dirty="0" err="1"/>
              <a:t>perjanjiannya</a:t>
            </a:r>
            <a:r>
              <a:rPr lang="en-US" altLang="en-US" sz="2400" dirty="0"/>
              <a:t> </a:t>
            </a:r>
            <a:r>
              <a:rPr lang="en-US" altLang="en-US" sz="2400" dirty="0" err="1"/>
              <a:t>menjadi</a:t>
            </a:r>
            <a:r>
              <a:rPr lang="en-US" altLang="en-US" sz="2400" dirty="0"/>
              <a:t> </a:t>
            </a:r>
            <a:r>
              <a:rPr lang="en-US" altLang="en-US" sz="2400" dirty="0" err="1"/>
              <a:t>dapat</a:t>
            </a:r>
            <a:r>
              <a:rPr lang="en-US" altLang="en-US" sz="2400" dirty="0"/>
              <a:t> </a:t>
            </a:r>
            <a:r>
              <a:rPr lang="en-US" altLang="en-US" sz="2400" dirty="0" err="1"/>
              <a:t>dibatalkan</a:t>
            </a:r>
            <a:r>
              <a:rPr lang="en-US" altLang="en-US" sz="2400" dirty="0"/>
              <a:t> (</a:t>
            </a:r>
            <a:r>
              <a:rPr lang="en-US" altLang="en-US" sz="2400" dirty="0" err="1"/>
              <a:t>tidak</a:t>
            </a:r>
            <a:r>
              <a:rPr lang="en-US" altLang="en-US" sz="2400" dirty="0"/>
              <a:t> </a:t>
            </a:r>
            <a:r>
              <a:rPr lang="en-US" altLang="en-US" sz="2400" dirty="0" err="1"/>
              <a:t>terpenuhinya</a:t>
            </a:r>
            <a:r>
              <a:rPr lang="en-US" altLang="en-US" sz="2400" dirty="0"/>
              <a:t> </a:t>
            </a:r>
            <a:r>
              <a:rPr lang="en-US" altLang="en-US" sz="2400" dirty="0" err="1"/>
              <a:t>syarat</a:t>
            </a:r>
            <a:r>
              <a:rPr lang="en-US" altLang="en-US" sz="2400" dirty="0"/>
              <a:t> </a:t>
            </a:r>
            <a:r>
              <a:rPr lang="en-US" altLang="en-US" sz="2400" dirty="0" err="1"/>
              <a:t>subyektif</a:t>
            </a:r>
            <a:r>
              <a:rPr lang="en-US" altLang="en-US" sz="24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3AA55E7-CDD0-4FD9-B3A8-6635CE9A5376}"/>
              </a:ext>
            </a:extLst>
          </p:cNvPr>
          <p:cNvSpPr>
            <a:spLocks noGrp="1"/>
          </p:cNvSpPr>
          <p:nvPr>
            <p:ph type="title"/>
          </p:nvPr>
        </p:nvSpPr>
        <p:spPr>
          <a:xfrm>
            <a:off x="1009650" y="548680"/>
            <a:ext cx="7124700" cy="923925"/>
          </a:xfrm>
        </p:spPr>
        <p:txBody>
          <a:bodyPr>
            <a:normAutofit fontScale="90000"/>
          </a:bodyPr>
          <a:lstStyle/>
          <a:p>
            <a:pPr eaLnBrk="1" hangingPunct="1"/>
            <a:r>
              <a:rPr lang="en-US" altLang="en-US" sz="2800" b="1" dirty="0">
                <a:cs typeface="Trebuchet MS" panose="020B0603020202020204" pitchFamily="34" charset="0"/>
              </a:rPr>
              <a:t>MASALAH-MASALAH PERJANJIAN/KONTRAK</a:t>
            </a:r>
            <a:endParaRPr lang="en-US" altLang="en-US" sz="2800" dirty="0">
              <a:cs typeface="Trebuchet MS" panose="020B0603020202020204" pitchFamily="34" charset="0"/>
            </a:endParaRPr>
          </a:p>
        </p:txBody>
      </p:sp>
      <p:sp>
        <p:nvSpPr>
          <p:cNvPr id="21507" name="Content Placeholder 2">
            <a:extLst>
              <a:ext uri="{FF2B5EF4-FFF2-40B4-BE49-F238E27FC236}">
                <a16:creationId xmlns:a16="http://schemas.microsoft.com/office/drawing/2014/main" id="{C1E2F05B-4C1E-4A78-90AC-B48A17FE589F}"/>
              </a:ext>
            </a:extLst>
          </p:cNvPr>
          <p:cNvSpPr>
            <a:spLocks noGrp="1"/>
          </p:cNvSpPr>
          <p:nvPr>
            <p:ph idx="1"/>
          </p:nvPr>
        </p:nvSpPr>
        <p:spPr/>
        <p:txBody>
          <a:bodyPr/>
          <a:lstStyle/>
          <a:p>
            <a:pPr eaLnBrk="1" hangingPunct="1">
              <a:buFont typeface="Verdana" panose="020B0604030504040204" pitchFamily="34" charset="0"/>
              <a:buAutoNum type="arabicPeriod"/>
            </a:pPr>
            <a:r>
              <a:rPr lang="en-US" altLang="en-US" sz="2000"/>
              <a:t>PEMBUATANNYA HARUS DIMULAI DGN PROSES KOMUNIKASI DAN NEGOSIASI</a:t>
            </a:r>
          </a:p>
          <a:p>
            <a:pPr eaLnBrk="1" hangingPunct="1">
              <a:buFont typeface="Verdana" panose="020B0604030504040204" pitchFamily="34" charset="0"/>
              <a:buAutoNum type="arabicPeriod"/>
            </a:pPr>
            <a:r>
              <a:rPr lang="en-US" altLang="en-US" sz="2000"/>
              <a:t>HARUS DIBUAT SECARA DETAIL, KOMPREHENSIF DAN TIDAK MENGANDUNG PERUMUSAN-PERUMUSAN YG MENGUNDANG KERAGUAN/AMBIGU</a:t>
            </a:r>
          </a:p>
          <a:p>
            <a:pPr eaLnBrk="1" hangingPunct="1">
              <a:buFont typeface="Verdana" panose="020B0604030504040204" pitchFamily="34" charset="0"/>
              <a:buAutoNum type="arabicPeriod"/>
            </a:pPr>
            <a:r>
              <a:rPr lang="en-US" altLang="en-US" sz="2000"/>
              <a:t>SEBAIKNYA MENCANTUMKAN ALTERNATIF PENYELESAIAN JIKA TERJADI SENGKETA</a:t>
            </a:r>
          </a:p>
          <a:p>
            <a:pPr eaLnBrk="1" hangingPunct="1">
              <a:buFont typeface="Verdana" panose="020B0604030504040204" pitchFamily="34" charset="0"/>
              <a:buAutoNum type="arabicPeriod"/>
            </a:pPr>
            <a:r>
              <a:rPr lang="en-US" altLang="en-US" sz="2000"/>
              <a:t>FORMAT YG DIGUNAKAN HARUS DISETUJUI PARA PIHAK</a:t>
            </a:r>
          </a:p>
          <a:p>
            <a:pPr eaLnBrk="1" hangingPunct="1">
              <a:buFont typeface="Verdana" panose="020B0604030504040204" pitchFamily="34" charset="0"/>
              <a:buAutoNum type="arabicPeriod"/>
            </a:pPr>
            <a:endParaRPr lang="en-US" altLang="en-US" sz="2000"/>
          </a:p>
        </p:txBody>
      </p:sp>
      <p:sp>
        <p:nvSpPr>
          <p:cNvPr id="4" name="Footer Placeholder 3">
            <a:extLst>
              <a:ext uri="{FF2B5EF4-FFF2-40B4-BE49-F238E27FC236}">
                <a16:creationId xmlns:a16="http://schemas.microsoft.com/office/drawing/2014/main" id="{4DC8A120-7F70-43C6-A65B-E1161118C7C0}"/>
              </a:ext>
            </a:extLst>
          </p:cNvPr>
          <p:cNvSpPr>
            <a:spLocks noGrp="1"/>
          </p:cNvSpPr>
          <p:nvPr>
            <p:ph type="ftr" sz="quarter" idx="11"/>
          </p:nvPr>
        </p:nvSpPr>
        <p:spPr/>
        <p:txBody>
          <a:bodyPr/>
          <a:lstStyle/>
          <a:p>
            <a:pPr>
              <a:defRPr/>
            </a:pPr>
            <a:r>
              <a:rPr lang="en-US"/>
              <a:t>HUKUM BISNIS - BSP</a:t>
            </a:r>
          </a:p>
        </p:txBody>
      </p:sp>
      <p:sp>
        <p:nvSpPr>
          <p:cNvPr id="21509" name="Slide Number Placeholder 4">
            <a:extLst>
              <a:ext uri="{FF2B5EF4-FFF2-40B4-BE49-F238E27FC236}">
                <a16:creationId xmlns:a16="http://schemas.microsoft.com/office/drawing/2014/main" id="{B10DD691-1328-474F-8E95-90F65678B76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C04485A5-80FF-4020-A9E0-1EDE9C276AF6}" type="slidenum">
              <a:rPr lang="en-US" altLang="en-US" smtClean="0">
                <a:solidFill>
                  <a:srgbClr val="FFFFFF"/>
                </a:solidFill>
              </a:rPr>
              <a:pPr>
                <a:spcBef>
                  <a:spcPct val="0"/>
                </a:spcBef>
                <a:spcAft>
                  <a:spcPct val="0"/>
                </a:spcAft>
                <a:buClrTx/>
                <a:buFontTx/>
                <a:buNone/>
              </a:pPr>
              <a:t>16</a:t>
            </a:fld>
            <a:endParaRPr lang="en-US" altLang="en-US">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54F3964E-2B13-4A24-BDFE-524418D3AB58}"/>
              </a:ext>
            </a:extLst>
          </p:cNvPr>
          <p:cNvSpPr>
            <a:spLocks noGrp="1"/>
          </p:cNvSpPr>
          <p:nvPr>
            <p:ph type="title"/>
          </p:nvPr>
        </p:nvSpPr>
        <p:spPr>
          <a:xfrm>
            <a:off x="1009650" y="381000"/>
            <a:ext cx="7124700" cy="923925"/>
          </a:xfrm>
        </p:spPr>
        <p:txBody>
          <a:bodyPr/>
          <a:lstStyle/>
          <a:p>
            <a:pPr algn="r" eaLnBrk="1" hangingPunct="1"/>
            <a:r>
              <a:rPr lang="en-US" altLang="en-US" b="1">
                <a:cs typeface="Trebuchet MS" panose="020B0603020202020204" pitchFamily="34" charset="0"/>
              </a:rPr>
              <a:t>ANATOMI KONTRAK</a:t>
            </a:r>
          </a:p>
        </p:txBody>
      </p:sp>
      <p:sp>
        <p:nvSpPr>
          <p:cNvPr id="22531" name="Content Placeholder 2">
            <a:extLst>
              <a:ext uri="{FF2B5EF4-FFF2-40B4-BE49-F238E27FC236}">
                <a16:creationId xmlns:a16="http://schemas.microsoft.com/office/drawing/2014/main" id="{CC7F1A0E-7BF3-45EF-BD1E-C1948410052F}"/>
              </a:ext>
            </a:extLst>
          </p:cNvPr>
          <p:cNvSpPr>
            <a:spLocks noGrp="1"/>
          </p:cNvSpPr>
          <p:nvPr>
            <p:ph idx="1"/>
          </p:nvPr>
        </p:nvSpPr>
        <p:spPr/>
        <p:txBody>
          <a:bodyPr/>
          <a:lstStyle/>
          <a:p>
            <a:pPr eaLnBrk="1" hangingPunct="1">
              <a:buFont typeface="Verdana" panose="020B0604030504040204" pitchFamily="34" charset="0"/>
              <a:buAutoNum type="arabicPeriod"/>
            </a:pPr>
            <a:r>
              <a:rPr lang="en-US" altLang="en-US" sz="3200"/>
              <a:t>JUDUL;</a:t>
            </a:r>
          </a:p>
          <a:p>
            <a:pPr eaLnBrk="1" hangingPunct="1">
              <a:buFont typeface="Verdana" panose="020B0604030504040204" pitchFamily="34" charset="0"/>
              <a:buAutoNum type="arabicPeriod"/>
            </a:pPr>
            <a:r>
              <a:rPr lang="en-US" altLang="en-US" sz="3200"/>
              <a:t>KEPALA;</a:t>
            </a:r>
          </a:p>
          <a:p>
            <a:pPr eaLnBrk="1" hangingPunct="1">
              <a:buFont typeface="Verdana" panose="020B0604030504040204" pitchFamily="34" charset="0"/>
              <a:buAutoNum type="arabicPeriod"/>
            </a:pPr>
            <a:r>
              <a:rPr lang="en-US" altLang="en-US" sz="3200"/>
              <a:t>KOMPARASI;</a:t>
            </a:r>
          </a:p>
          <a:p>
            <a:pPr eaLnBrk="1" hangingPunct="1">
              <a:buFont typeface="Verdana" panose="020B0604030504040204" pitchFamily="34" charset="0"/>
              <a:buAutoNum type="arabicPeriod"/>
            </a:pPr>
            <a:r>
              <a:rPr lang="en-US" altLang="en-US" sz="3200"/>
              <a:t>SEBAB/DASAR</a:t>
            </a:r>
          </a:p>
          <a:p>
            <a:pPr eaLnBrk="1" hangingPunct="1">
              <a:buFont typeface="Verdana" panose="020B0604030504040204" pitchFamily="34" charset="0"/>
              <a:buAutoNum type="arabicPeriod"/>
            </a:pPr>
            <a:r>
              <a:rPr lang="en-US" altLang="en-US" sz="3200"/>
              <a:t>SYARAT-SYARAT;</a:t>
            </a:r>
          </a:p>
          <a:p>
            <a:pPr eaLnBrk="1" hangingPunct="1">
              <a:buFont typeface="Verdana" panose="020B0604030504040204" pitchFamily="34" charset="0"/>
              <a:buAutoNum type="arabicPeriod"/>
            </a:pPr>
            <a:r>
              <a:rPr lang="en-US" altLang="en-US" sz="3200"/>
              <a:t>PENUTUP; dan</a:t>
            </a:r>
          </a:p>
          <a:p>
            <a:pPr eaLnBrk="1" hangingPunct="1">
              <a:buFont typeface="Verdana" panose="020B0604030504040204" pitchFamily="34" charset="0"/>
              <a:buAutoNum type="arabicPeriod"/>
            </a:pPr>
            <a:r>
              <a:rPr lang="en-US" altLang="en-US" sz="3200"/>
              <a:t>TANDATANGAN</a:t>
            </a:r>
          </a:p>
        </p:txBody>
      </p:sp>
      <p:sp>
        <p:nvSpPr>
          <p:cNvPr id="4" name="Footer Placeholder 3">
            <a:extLst>
              <a:ext uri="{FF2B5EF4-FFF2-40B4-BE49-F238E27FC236}">
                <a16:creationId xmlns:a16="http://schemas.microsoft.com/office/drawing/2014/main" id="{852F0141-1DBF-4B38-B0CB-6760112C644D}"/>
              </a:ext>
            </a:extLst>
          </p:cNvPr>
          <p:cNvSpPr>
            <a:spLocks noGrp="1"/>
          </p:cNvSpPr>
          <p:nvPr>
            <p:ph type="ftr" sz="quarter" idx="11"/>
          </p:nvPr>
        </p:nvSpPr>
        <p:spPr/>
        <p:txBody>
          <a:bodyPr/>
          <a:lstStyle/>
          <a:p>
            <a:pPr>
              <a:defRPr/>
            </a:pPr>
            <a:r>
              <a:rPr lang="en-US"/>
              <a:t>HUKUM BISNIS - BSP</a:t>
            </a:r>
          </a:p>
        </p:txBody>
      </p:sp>
      <p:sp>
        <p:nvSpPr>
          <p:cNvPr id="22533" name="Slide Number Placeholder 4">
            <a:extLst>
              <a:ext uri="{FF2B5EF4-FFF2-40B4-BE49-F238E27FC236}">
                <a16:creationId xmlns:a16="http://schemas.microsoft.com/office/drawing/2014/main" id="{E489B7E6-745E-4D29-8FEA-62BE25B4DBF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A4754AE6-302B-40E3-8F66-D6992C560DF8}" type="slidenum">
              <a:rPr lang="en-US" altLang="en-US" smtClean="0">
                <a:solidFill>
                  <a:srgbClr val="FFFFFF"/>
                </a:solidFill>
              </a:rPr>
              <a:pPr>
                <a:spcBef>
                  <a:spcPct val="0"/>
                </a:spcBef>
                <a:spcAft>
                  <a:spcPct val="0"/>
                </a:spcAft>
                <a:buClrTx/>
                <a:buFontTx/>
                <a:buNone/>
              </a:pPr>
              <a:t>17</a:t>
            </a:fld>
            <a:endParaRPr lang="en-US" altLang="en-US">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a:extLst>
              <a:ext uri="{FF2B5EF4-FFF2-40B4-BE49-F238E27FC236}">
                <a16:creationId xmlns:a16="http://schemas.microsoft.com/office/drawing/2014/main" id="{8D55B50B-052D-462E-BD3B-313C14C46B0D}"/>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5" name="Flowchart: Alternate Process 4">
            <a:extLst>
              <a:ext uri="{FF2B5EF4-FFF2-40B4-BE49-F238E27FC236}">
                <a16:creationId xmlns:a16="http://schemas.microsoft.com/office/drawing/2014/main" id="{AF7D55B5-1184-484E-8245-B7EB679EF2C5}"/>
              </a:ext>
            </a:extLst>
          </p:cNvPr>
          <p:cNvSpPr/>
          <p:nvPr/>
        </p:nvSpPr>
        <p:spPr>
          <a:xfrm>
            <a:off x="990600" y="1295400"/>
            <a:ext cx="7239000" cy="2209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Tx/>
              <a:buAutoNum type="arabicPeriod"/>
              <a:defRPr/>
            </a:pPr>
            <a:r>
              <a:rPr lang="en-US" sz="1600" b="1" dirty="0">
                <a:solidFill>
                  <a:schemeClr val="tx1"/>
                </a:solidFill>
              </a:rPr>
              <a:t>JUDUL</a:t>
            </a:r>
          </a:p>
          <a:p>
            <a:pPr algn="ctr" eaLnBrk="1" fontAlgn="auto" hangingPunct="1">
              <a:spcBef>
                <a:spcPts val="0"/>
              </a:spcBef>
              <a:spcAft>
                <a:spcPts val="0"/>
              </a:spcAft>
              <a:defRPr/>
            </a:pPr>
            <a:endParaRPr lang="fi-FI" sz="1200" b="1" dirty="0">
              <a:solidFill>
                <a:schemeClr val="tx1"/>
              </a:solidFill>
            </a:endParaRPr>
          </a:p>
          <a:p>
            <a:pPr algn="ctr" eaLnBrk="1" fontAlgn="auto" hangingPunct="1">
              <a:spcBef>
                <a:spcPts val="0"/>
              </a:spcBef>
              <a:spcAft>
                <a:spcPts val="0"/>
              </a:spcAft>
              <a:defRPr/>
            </a:pPr>
            <a:r>
              <a:rPr lang="fi-FI" sz="1200" b="1" dirty="0">
                <a:solidFill>
                  <a:schemeClr val="tx1"/>
                </a:solidFill>
              </a:rPr>
              <a:t>SURAT PERJANJIAN PELAKSANAAN PEKERJAAN</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PENDAMPINGAN TEKNIS PENYUSUNAN MANUAL RENCANA KERJA DAN ANGGARAN TAHUNAN INSTITUT TEKNOLOGI NASIONAL</a:t>
            </a:r>
            <a:endParaRPr lang="en-US" sz="1200" b="1" dirty="0">
              <a:solidFill>
                <a:schemeClr val="tx1"/>
              </a:solidFill>
            </a:endParaRPr>
          </a:p>
          <a:p>
            <a:pPr algn="ctr" eaLnBrk="1" fontAlgn="auto" hangingPunct="1">
              <a:spcBef>
                <a:spcPts val="0"/>
              </a:spcBef>
              <a:spcAft>
                <a:spcPts val="0"/>
              </a:spcAft>
              <a:defRPr/>
            </a:pPr>
            <a:r>
              <a:rPr lang="de-DE" sz="1200" b="1" dirty="0">
                <a:solidFill>
                  <a:schemeClr val="tx1"/>
                </a:solidFill>
              </a:rPr>
              <a:t>Antara</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PEJABAT PENGGUNA BARANG/JASA  INSTITUT TEKNOLOGI NASIONAL</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Dengan</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PT. BINA INSAN MANDIRI KONSULTAMA</a:t>
            </a:r>
            <a:endParaRPr lang="en-US" sz="1200" dirty="0">
              <a:solidFill>
                <a:schemeClr val="tx1"/>
              </a:solidFill>
            </a:endParaRPr>
          </a:p>
          <a:p>
            <a:pP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CF148E8F-349A-485A-A9DB-97F9E76CB075}"/>
              </a:ext>
            </a:extLst>
          </p:cNvPr>
          <p:cNvSpPr/>
          <p:nvPr/>
        </p:nvSpPr>
        <p:spPr>
          <a:xfrm>
            <a:off x="990600" y="3657600"/>
            <a:ext cx="7239000" cy="1143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en-US" sz="1600" b="1" dirty="0">
                <a:solidFill>
                  <a:schemeClr val="tx1"/>
                </a:solidFill>
              </a:rPr>
              <a:t>KEPALA</a:t>
            </a: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r>
              <a:rPr lang="de-DE" sz="1600" dirty="0">
                <a:solidFill>
                  <a:schemeClr val="tx1"/>
                </a:solidFill>
              </a:rPr>
              <a:t>Pada hari ini  Selasa</a:t>
            </a:r>
            <a:r>
              <a:rPr lang="de-DE" sz="1600" b="1" dirty="0">
                <a:solidFill>
                  <a:schemeClr val="tx1"/>
                </a:solidFill>
              </a:rPr>
              <a:t> </a:t>
            </a:r>
            <a:r>
              <a:rPr lang="de-DE" sz="1600" dirty="0">
                <a:solidFill>
                  <a:schemeClr val="tx1"/>
                </a:solidFill>
              </a:rPr>
              <a:t>tanggal 18 bulan Agustus tahun </a:t>
            </a:r>
            <a:r>
              <a:rPr lang="de-DE" sz="1600" b="1" dirty="0">
                <a:solidFill>
                  <a:schemeClr val="tx1"/>
                </a:solidFill>
              </a:rPr>
              <a:t>dua ribu sepuluh </a:t>
            </a:r>
            <a:r>
              <a:rPr lang="de-DE" sz="1600" dirty="0">
                <a:solidFill>
                  <a:schemeClr val="tx1"/>
                </a:solidFill>
              </a:rPr>
              <a:t>di Bandun,g</a:t>
            </a: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 name="Footer Placeholder 1">
            <a:extLst>
              <a:ext uri="{FF2B5EF4-FFF2-40B4-BE49-F238E27FC236}">
                <a16:creationId xmlns:a16="http://schemas.microsoft.com/office/drawing/2014/main" id="{952E9A54-A5B2-4F41-91C5-807AE53A4DC9}"/>
              </a:ext>
            </a:extLst>
          </p:cNvPr>
          <p:cNvSpPr>
            <a:spLocks noGrp="1"/>
          </p:cNvSpPr>
          <p:nvPr>
            <p:ph type="ftr" sz="quarter" idx="11"/>
          </p:nvPr>
        </p:nvSpPr>
        <p:spPr/>
        <p:txBody>
          <a:bodyPr/>
          <a:lstStyle/>
          <a:p>
            <a:pPr>
              <a:defRPr/>
            </a:pPr>
            <a:r>
              <a:rPr lang="en-US" dirty="0"/>
              <a:t>HUKUM BISNIS - </a:t>
            </a:r>
          </a:p>
        </p:txBody>
      </p:sp>
      <p:sp>
        <p:nvSpPr>
          <p:cNvPr id="23558" name="Slide Number Placeholder 2">
            <a:extLst>
              <a:ext uri="{FF2B5EF4-FFF2-40B4-BE49-F238E27FC236}">
                <a16:creationId xmlns:a16="http://schemas.microsoft.com/office/drawing/2014/main" id="{912B7A47-3995-4E5E-A7E9-6D97B668394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872D241-EC69-4400-8878-83CFD08E72D3}" type="slidenum">
              <a:rPr lang="en-US" altLang="en-US" smtClean="0">
                <a:solidFill>
                  <a:srgbClr val="FFFFFF"/>
                </a:solidFill>
              </a:rPr>
              <a:pPr>
                <a:spcBef>
                  <a:spcPct val="0"/>
                </a:spcBef>
                <a:spcAft>
                  <a:spcPct val="0"/>
                </a:spcAft>
                <a:buClrTx/>
                <a:buFontTx/>
                <a:buNone/>
              </a:pPr>
              <a:t>18</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1269E902-C9AC-4B51-A2F3-134A2C5C7005}"/>
              </a:ext>
            </a:extLst>
          </p:cNvPr>
          <p:cNvSpPr/>
          <p:nvPr/>
        </p:nvSpPr>
        <p:spPr>
          <a:xfrm>
            <a:off x="838200" y="1219200"/>
            <a:ext cx="7239000" cy="4876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3"/>
              <a:defRPr/>
            </a:pPr>
            <a:r>
              <a:rPr lang="en-US" b="1" dirty="0">
                <a:solidFill>
                  <a:schemeClr val="tx1"/>
                </a:solidFill>
              </a:rPr>
              <a:t>KOMPARASI</a:t>
            </a:r>
          </a:p>
          <a:p>
            <a:pPr algn="ctr" eaLnBrk="1" fontAlgn="auto" hangingPunct="1">
              <a:spcBef>
                <a:spcPts val="0"/>
              </a:spcBef>
              <a:spcAft>
                <a:spcPts val="0"/>
              </a:spcAft>
              <a:defRPr/>
            </a:pPr>
            <a:endParaRPr lang="en-US" b="1" dirty="0">
              <a:solidFill>
                <a:schemeClr val="tx1"/>
              </a:solidFill>
            </a:endParaRPr>
          </a:p>
          <a:p>
            <a:pPr eaLnBrk="1" fontAlgn="auto" hangingPunct="1">
              <a:spcBef>
                <a:spcPts val="0"/>
              </a:spcBef>
              <a:spcAft>
                <a:spcPts val="0"/>
              </a:spcAft>
              <a:defRPr/>
            </a:pPr>
            <a:r>
              <a:rPr lang="de-DE" dirty="0">
                <a:solidFill>
                  <a:schemeClr val="tx1"/>
                </a:solidFill>
              </a:rPr>
              <a:t>Nama	: </a:t>
            </a:r>
            <a:endParaRPr lang="en-US" dirty="0">
              <a:solidFill>
                <a:schemeClr val="tx1"/>
              </a:solidFill>
            </a:endParaRPr>
          </a:p>
          <a:p>
            <a:pPr eaLnBrk="1" fontAlgn="auto" hangingPunct="1">
              <a:spcBef>
                <a:spcPts val="0"/>
              </a:spcBef>
              <a:spcAft>
                <a:spcPts val="0"/>
              </a:spcAft>
              <a:defRPr/>
            </a:pPr>
            <a:r>
              <a:rPr lang="de-DE" dirty="0">
                <a:solidFill>
                  <a:schemeClr val="tx1"/>
                </a:solidFill>
              </a:rPr>
              <a:t>Jabatan	: Pengguna Barang dan jasa/ .................. Institut Teknologi ........</a:t>
            </a:r>
            <a:endParaRPr lang="en-US" dirty="0">
              <a:solidFill>
                <a:schemeClr val="tx1"/>
              </a:solidFill>
            </a:endParaRPr>
          </a:p>
          <a:p>
            <a:pPr eaLnBrk="1" fontAlgn="auto" hangingPunct="1">
              <a:spcBef>
                <a:spcPts val="0"/>
              </a:spcBef>
              <a:spcAft>
                <a:spcPts val="0"/>
              </a:spcAft>
              <a:defRPr/>
            </a:pPr>
            <a:r>
              <a:rPr lang="de-DE" dirty="0">
                <a:solidFill>
                  <a:schemeClr val="tx1"/>
                </a:solidFill>
              </a:rPr>
              <a:t>Alamat	: Jl. ..............        No. 23, BANDUNG</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Dalam hal ini bertindak selaku atas nama IT...... yang selanjutnya disebut </a:t>
            </a:r>
            <a:r>
              <a:rPr lang="de-DE" b="1" dirty="0">
                <a:solidFill>
                  <a:schemeClr val="tx1"/>
                </a:solidFill>
              </a:rPr>
              <a:t>PIHAK KESATU</a:t>
            </a:r>
            <a:r>
              <a:rPr lang="de-DE" dirty="0">
                <a:solidFill>
                  <a:schemeClr val="tx1"/>
                </a:solidFill>
              </a:rPr>
              <a:t>.</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Nama	: Budi S. Purnomo, S.E., M.M., M.Si.</a:t>
            </a:r>
            <a:endParaRPr lang="en-US" dirty="0">
              <a:solidFill>
                <a:schemeClr val="tx1"/>
              </a:solidFill>
            </a:endParaRPr>
          </a:p>
          <a:p>
            <a:pPr eaLnBrk="1" fontAlgn="auto" hangingPunct="1">
              <a:spcBef>
                <a:spcPts val="0"/>
              </a:spcBef>
              <a:spcAft>
                <a:spcPts val="0"/>
              </a:spcAft>
              <a:defRPr/>
            </a:pPr>
            <a:r>
              <a:rPr lang="de-DE" dirty="0">
                <a:solidFill>
                  <a:schemeClr val="tx1"/>
                </a:solidFill>
              </a:rPr>
              <a:t>Jabatan	: Direktur Utama PT. BINA INSAN MANDIRI KONSULTAMA </a:t>
            </a:r>
            <a:endParaRPr lang="en-US" dirty="0">
              <a:solidFill>
                <a:schemeClr val="tx1"/>
              </a:solidFill>
            </a:endParaRPr>
          </a:p>
          <a:p>
            <a:pPr eaLnBrk="1" fontAlgn="auto" hangingPunct="1">
              <a:spcBef>
                <a:spcPts val="0"/>
              </a:spcBef>
              <a:spcAft>
                <a:spcPts val="0"/>
              </a:spcAft>
              <a:defRPr/>
            </a:pPr>
            <a:r>
              <a:rPr lang="de-DE" dirty="0">
                <a:solidFill>
                  <a:schemeClr val="tx1"/>
                </a:solidFill>
              </a:rPr>
              <a:t>Alamat	: Jl. Asia Afrika No. 39 BANDUNG </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Dlam hal ini bertindak untuk dan atas nama PT. BINA INSAN MANDIRI KONSULTAMA yang selanjutnya dalam hal ini disebut </a:t>
            </a:r>
            <a:r>
              <a:rPr lang="de-DE" b="1" dirty="0">
                <a:solidFill>
                  <a:schemeClr val="tx1"/>
                </a:solidFill>
              </a:rPr>
              <a:t>PIHAK KEDUA</a:t>
            </a:r>
            <a:r>
              <a:rPr lang="de-DE" dirty="0">
                <a:solidFill>
                  <a:schemeClr val="tx1"/>
                </a:solidFill>
              </a:rPr>
              <a:t>.</a:t>
            </a:r>
            <a:endParaRPr lang="en-US" dirty="0">
              <a:solidFill>
                <a:schemeClr val="tx1"/>
              </a:solidFill>
            </a:endParaRPr>
          </a:p>
          <a:p>
            <a:pPr algn="ctr" eaLnBrk="1" fontAlgn="auto" hangingPunct="1">
              <a:spcBef>
                <a:spcPts val="0"/>
              </a:spcBef>
              <a:spcAft>
                <a:spcPts val="0"/>
              </a:spcAft>
              <a:defRPr/>
            </a:pPr>
            <a:endParaRPr lang="en-US" b="1" dirty="0">
              <a:solidFill>
                <a:schemeClr val="tx1"/>
              </a:solidFill>
            </a:endParaRPr>
          </a:p>
          <a:p>
            <a:pPr algn="ctr" eaLnBrk="1" fontAlgn="auto" hangingPunct="1">
              <a:spcBef>
                <a:spcPts val="0"/>
              </a:spcBef>
              <a:spcAft>
                <a:spcPts val="0"/>
              </a:spcAft>
              <a:defRPr/>
            </a:pPr>
            <a:endParaRPr lang="en-US" b="1" dirty="0">
              <a:solidFill>
                <a:schemeClr val="tx1"/>
              </a:solidFill>
            </a:endParaRPr>
          </a:p>
        </p:txBody>
      </p:sp>
      <p:sp>
        <p:nvSpPr>
          <p:cNvPr id="24579" name="Title 3">
            <a:extLst>
              <a:ext uri="{FF2B5EF4-FFF2-40B4-BE49-F238E27FC236}">
                <a16:creationId xmlns:a16="http://schemas.microsoft.com/office/drawing/2014/main" id="{47564FB5-72BB-4DB1-B2A9-FF4CD69CE937}"/>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7" name="Footer Placeholder 6">
            <a:extLst>
              <a:ext uri="{FF2B5EF4-FFF2-40B4-BE49-F238E27FC236}">
                <a16:creationId xmlns:a16="http://schemas.microsoft.com/office/drawing/2014/main" id="{271A1F5C-898C-42F0-A48D-24B45BC361E2}"/>
              </a:ext>
            </a:extLst>
          </p:cNvPr>
          <p:cNvSpPr>
            <a:spLocks noGrp="1"/>
          </p:cNvSpPr>
          <p:nvPr>
            <p:ph type="ftr" sz="quarter" idx="11"/>
          </p:nvPr>
        </p:nvSpPr>
        <p:spPr/>
        <p:txBody>
          <a:bodyPr/>
          <a:lstStyle/>
          <a:p>
            <a:pPr>
              <a:defRPr/>
            </a:pPr>
            <a:r>
              <a:rPr lang="en-US"/>
              <a:t>HUKUM BISNIS - BSP</a:t>
            </a:r>
          </a:p>
        </p:txBody>
      </p:sp>
      <p:sp>
        <p:nvSpPr>
          <p:cNvPr id="24581" name="Slide Number Placeholder 7">
            <a:extLst>
              <a:ext uri="{FF2B5EF4-FFF2-40B4-BE49-F238E27FC236}">
                <a16:creationId xmlns:a16="http://schemas.microsoft.com/office/drawing/2014/main" id="{75E8D6CB-4EEC-49F7-90E1-834282E98AF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8AC6D281-9876-4A72-9F54-F50E9FACEA9E}" type="slidenum">
              <a:rPr lang="en-US" altLang="en-US" smtClean="0">
                <a:solidFill>
                  <a:srgbClr val="FFFFFF"/>
                </a:solidFill>
              </a:rPr>
              <a:pPr>
                <a:spcBef>
                  <a:spcPct val="0"/>
                </a:spcBef>
                <a:spcAft>
                  <a:spcPct val="0"/>
                </a:spcAft>
                <a:buClrTx/>
                <a:buFontTx/>
                <a:buNone/>
              </a:pPr>
              <a:t>19</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HUKUM PERIKATAN </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Kontrak merupakan hubungan hukum antara dua pihak atau lebih berdasarkan kata sepakat untuk menimbulkan akibat hukum yang dibuat oleh para pihak alam bentuk tertulis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Perikatan adalah Suatu Hubungan Hukum, antara dua orang atau dua pihak atau lebih, berdasarkan mana pihak yg satu berhak menuntut sesuatu hal dari pihak yg lain dan pihak yg lain berkewajiban untuk memenuhi tuntutan tersebut.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Perjanjian adalah Suatu peristiwa dimana seorang berjanji pada seorang lain atau dimana dua orang itu saling berjanji untuk melaksanakan sesuatu hal.</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Peristiwa Perjanjian tersebut timbul dari suatu hubungan yang dinamakan Perikatan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Jadi Sumber dari perikatan adalah Perjanjian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5B70A822-FF4C-47BA-B135-454D63AA8C79}"/>
              </a:ext>
            </a:extLst>
          </p:cNvPr>
          <p:cNvSpPr/>
          <p:nvPr/>
        </p:nvSpPr>
        <p:spPr>
          <a:xfrm>
            <a:off x="838200" y="1295400"/>
            <a:ext cx="7239000" cy="27432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4"/>
              <a:defRPr/>
            </a:pPr>
            <a:r>
              <a:rPr lang="en-US" sz="1600" b="1" dirty="0">
                <a:solidFill>
                  <a:schemeClr val="tx1"/>
                </a:solidFill>
              </a:rPr>
              <a:t>SEBAB DASAR</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de-DE" sz="1600" dirty="0">
                <a:solidFill>
                  <a:schemeClr val="tx1"/>
                </a:solidFill>
              </a:rPr>
              <a:t>Dengan ini kedua belah pihak telah sepakat mengadakan Perjanjian Pelaksanaan Pekerjaan Pendampingan Teknis Penyusunan </a:t>
            </a:r>
            <a:r>
              <a:rPr lang="en-US" sz="1600" b="1" dirty="0">
                <a:solidFill>
                  <a:schemeClr val="tx1"/>
                </a:solidFill>
              </a:rPr>
              <a:t>Manual </a:t>
            </a:r>
            <a:r>
              <a:rPr lang="en-US" sz="1600" b="1" dirty="0" err="1">
                <a:solidFill>
                  <a:schemeClr val="tx1"/>
                </a:solidFill>
              </a:rPr>
              <a:t>Penyusunan</a:t>
            </a:r>
            <a:r>
              <a:rPr lang="en-US" sz="1600" b="1" dirty="0">
                <a:solidFill>
                  <a:schemeClr val="tx1"/>
                </a:solidFill>
              </a:rPr>
              <a:t> </a:t>
            </a:r>
            <a:r>
              <a:rPr lang="en-US" sz="1600" b="1" dirty="0" err="1">
                <a:solidFill>
                  <a:schemeClr val="tx1"/>
                </a:solidFill>
              </a:rPr>
              <a:t>Laporan</a:t>
            </a:r>
            <a:r>
              <a:rPr lang="en-US" sz="1600" b="1" dirty="0">
                <a:solidFill>
                  <a:schemeClr val="tx1"/>
                </a:solidFill>
              </a:rPr>
              <a:t> </a:t>
            </a:r>
            <a:r>
              <a:rPr lang="en-US" sz="1600" b="1" dirty="0" err="1">
                <a:solidFill>
                  <a:schemeClr val="tx1"/>
                </a:solidFill>
              </a:rPr>
              <a:t>Keuangan</a:t>
            </a:r>
            <a:r>
              <a:rPr lang="en-US" sz="1600" b="1" dirty="0">
                <a:solidFill>
                  <a:schemeClr val="tx1"/>
                </a:solidFill>
              </a:rPr>
              <a:t> </a:t>
            </a:r>
            <a:r>
              <a:rPr lang="de-DE" sz="1600" b="1" dirty="0">
                <a:solidFill>
                  <a:schemeClr val="tx1"/>
                </a:solidFill>
              </a:rPr>
              <a:t>bagi IT..... </a:t>
            </a:r>
            <a:r>
              <a:rPr lang="de-DE" sz="1600" dirty="0">
                <a:solidFill>
                  <a:schemeClr val="tx1"/>
                </a:solidFill>
              </a:rPr>
              <a:t>dengan ketentuan dan syarat-syarat sebagaimana tersebut dalam pasal-pasal dan Surat Perjanjian Pelaksanaan Pekerjaan ini.</a:t>
            </a:r>
            <a:endParaRPr lang="en-US" sz="1600" b="1" dirty="0">
              <a:solidFill>
                <a:schemeClr val="tx1"/>
              </a:solidFill>
            </a:endParaRPr>
          </a:p>
        </p:txBody>
      </p:sp>
      <p:sp>
        <p:nvSpPr>
          <p:cNvPr id="25603" name="Title 3">
            <a:extLst>
              <a:ext uri="{FF2B5EF4-FFF2-40B4-BE49-F238E27FC236}">
                <a16:creationId xmlns:a16="http://schemas.microsoft.com/office/drawing/2014/main" id="{6449B007-A64B-4B47-B655-931C2F66BDAB}"/>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4" name="Flowchart: Alternate Process 3">
            <a:extLst>
              <a:ext uri="{FF2B5EF4-FFF2-40B4-BE49-F238E27FC236}">
                <a16:creationId xmlns:a16="http://schemas.microsoft.com/office/drawing/2014/main" id="{0373E6ED-FCD5-412A-958D-FA9EE8ACDC41}"/>
              </a:ext>
            </a:extLst>
          </p:cNvPr>
          <p:cNvSpPr/>
          <p:nvPr/>
        </p:nvSpPr>
        <p:spPr>
          <a:xfrm>
            <a:off x="838200" y="4495800"/>
            <a:ext cx="7239000" cy="1524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5"/>
              <a:defRPr/>
            </a:pPr>
            <a:r>
              <a:rPr lang="en-US" sz="1600" b="1" dirty="0">
                <a:solidFill>
                  <a:schemeClr val="tx1"/>
                </a:solidFill>
              </a:rPr>
              <a:t>SYARAT-SYARAT</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de-DE" sz="1600" dirty="0">
                <a:solidFill>
                  <a:schemeClr val="tx1"/>
                </a:solidFill>
              </a:rPr>
              <a:t>Adalah yang tertuang dalam pasal-pasal perjanjian</a:t>
            </a:r>
            <a:endParaRPr lang="en-US" sz="1600" b="1" dirty="0">
              <a:solidFill>
                <a:schemeClr val="tx1"/>
              </a:solidFill>
            </a:endParaRPr>
          </a:p>
        </p:txBody>
      </p:sp>
      <p:sp>
        <p:nvSpPr>
          <p:cNvPr id="2" name="Footer Placeholder 1">
            <a:extLst>
              <a:ext uri="{FF2B5EF4-FFF2-40B4-BE49-F238E27FC236}">
                <a16:creationId xmlns:a16="http://schemas.microsoft.com/office/drawing/2014/main" id="{82497153-AE67-4597-9CFF-AB6DFE3B71D5}"/>
              </a:ext>
            </a:extLst>
          </p:cNvPr>
          <p:cNvSpPr>
            <a:spLocks noGrp="1"/>
          </p:cNvSpPr>
          <p:nvPr>
            <p:ph type="ftr" sz="quarter" idx="11"/>
          </p:nvPr>
        </p:nvSpPr>
        <p:spPr/>
        <p:txBody>
          <a:bodyPr/>
          <a:lstStyle/>
          <a:p>
            <a:pPr>
              <a:defRPr/>
            </a:pPr>
            <a:r>
              <a:rPr lang="en-US"/>
              <a:t>HUKUM BISNIS - BSP</a:t>
            </a:r>
          </a:p>
        </p:txBody>
      </p:sp>
      <p:sp>
        <p:nvSpPr>
          <p:cNvPr id="25606" name="Slide Number Placeholder 2">
            <a:extLst>
              <a:ext uri="{FF2B5EF4-FFF2-40B4-BE49-F238E27FC236}">
                <a16:creationId xmlns:a16="http://schemas.microsoft.com/office/drawing/2014/main" id="{AF256C3B-0A3B-4C9D-BF04-EFE25F17EA6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6F44A475-F24B-4E16-910F-29ECFD494A21}" type="slidenum">
              <a:rPr lang="en-US" altLang="en-US" smtClean="0">
                <a:solidFill>
                  <a:srgbClr val="FFFFFF"/>
                </a:solidFill>
              </a:rPr>
              <a:pPr>
                <a:spcBef>
                  <a:spcPct val="0"/>
                </a:spcBef>
                <a:spcAft>
                  <a:spcPct val="0"/>
                </a:spcAft>
                <a:buClrTx/>
                <a:buFontTx/>
                <a:buNone/>
              </a:pPr>
              <a:t>20</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a:extLst>
              <a:ext uri="{FF2B5EF4-FFF2-40B4-BE49-F238E27FC236}">
                <a16:creationId xmlns:a16="http://schemas.microsoft.com/office/drawing/2014/main" id="{26A39A1D-CDB1-41A6-A43F-44EFC48EA932}"/>
              </a:ext>
            </a:extLst>
          </p:cNvPr>
          <p:cNvSpPr>
            <a:spLocks noGrp="1"/>
          </p:cNvSpPr>
          <p:nvPr>
            <p:ph type="title"/>
          </p:nvPr>
        </p:nvSpPr>
        <p:spPr>
          <a:xfrm>
            <a:off x="762000" y="228600"/>
            <a:ext cx="7848600" cy="923925"/>
          </a:xfrm>
        </p:spPr>
        <p:txBody>
          <a:bodyPr>
            <a:normAutofit fontScale="90000"/>
          </a:bodyPr>
          <a:lstStyle/>
          <a:p>
            <a:pPr algn="r" eaLnBrk="1" hangingPunct="1"/>
            <a:r>
              <a:rPr lang="en-US" altLang="en-US" sz="2800">
                <a:cs typeface="Trebuchet MS" panose="020B0603020202020204" pitchFamily="34" charset="0"/>
              </a:rPr>
              <a:t>SIFAT SYARAT-SYARAT DALAM PERJANJIAN</a:t>
            </a:r>
          </a:p>
        </p:txBody>
      </p:sp>
      <p:sp>
        <p:nvSpPr>
          <p:cNvPr id="5" name="Flowchart: Alternate Process 4">
            <a:extLst>
              <a:ext uri="{FF2B5EF4-FFF2-40B4-BE49-F238E27FC236}">
                <a16:creationId xmlns:a16="http://schemas.microsoft.com/office/drawing/2014/main" id="{E7532B03-440B-473D-B625-10EB33FC3595}"/>
              </a:ext>
            </a:extLst>
          </p:cNvPr>
          <p:cNvSpPr/>
          <p:nvPr/>
        </p:nvSpPr>
        <p:spPr>
          <a:xfrm>
            <a:off x="838200" y="1981200"/>
            <a:ext cx="7239000" cy="2209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r>
              <a:rPr lang="en-US" sz="1600" b="1" dirty="0">
                <a:solidFill>
                  <a:schemeClr val="tx1"/>
                </a:solidFill>
              </a:rPr>
              <a:t>SYARAT BERSIFAT ESENSIALIA</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yg</a:t>
            </a:r>
            <a:r>
              <a:rPr lang="en-US" sz="1600" b="1" dirty="0">
                <a:solidFill>
                  <a:schemeClr val="tx1"/>
                </a:solidFill>
              </a:rPr>
              <a:t> HARUS </a:t>
            </a:r>
            <a:r>
              <a:rPr lang="en-US" sz="1600" b="1" dirty="0" err="1">
                <a:solidFill>
                  <a:schemeClr val="tx1"/>
                </a:solidFill>
              </a:rPr>
              <a:t>ada</a:t>
            </a:r>
            <a:r>
              <a:rPr lang="en-US" sz="1600" b="1" dirty="0">
                <a:solidFill>
                  <a:schemeClr val="tx1"/>
                </a:solidFill>
              </a:rPr>
              <a:t>.</a:t>
            </a:r>
          </a:p>
          <a:p>
            <a:pPr algn="just" eaLnBrk="1" fontAlgn="auto" hangingPunct="1">
              <a:spcBef>
                <a:spcPts val="0"/>
              </a:spcBef>
              <a:spcAft>
                <a:spcPts val="0"/>
              </a:spcAft>
              <a:defRPr/>
            </a:pPr>
            <a:r>
              <a:rPr lang="en-US" sz="1600" b="1" dirty="0" err="1">
                <a:solidFill>
                  <a:schemeClr val="tx1"/>
                </a:solidFill>
              </a:rPr>
              <a:t>Contoh</a:t>
            </a:r>
            <a:r>
              <a:rPr lang="en-US" sz="1600" b="1" dirty="0">
                <a:solidFill>
                  <a:schemeClr val="tx1"/>
                </a:solidFill>
              </a:rPr>
              <a:t>:</a:t>
            </a: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barang</a:t>
            </a:r>
            <a:r>
              <a:rPr lang="en-US" sz="1600" b="1" dirty="0">
                <a:solidFill>
                  <a:schemeClr val="tx1"/>
                </a:solidFill>
              </a:rPr>
              <a:t>” </a:t>
            </a:r>
            <a:r>
              <a:rPr lang="en-US" sz="1600" b="1" dirty="0" err="1">
                <a:solidFill>
                  <a:schemeClr val="tx1"/>
                </a:solidFill>
              </a:rPr>
              <a:t>dan</a:t>
            </a:r>
            <a:r>
              <a:rPr lang="en-US" sz="1600" b="1" dirty="0">
                <a:solidFill>
                  <a:schemeClr val="tx1"/>
                </a:solidFill>
              </a:rPr>
              <a:t> </a:t>
            </a: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harganya</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objek</a:t>
            </a:r>
            <a:r>
              <a:rPr lang="en-US" sz="1600" b="1" dirty="0">
                <a:solidFill>
                  <a:schemeClr val="tx1"/>
                </a:solidFill>
              </a:rPr>
              <a:t> </a:t>
            </a:r>
            <a:r>
              <a:rPr lang="en-US" sz="1600" b="1" dirty="0" err="1">
                <a:solidFill>
                  <a:schemeClr val="tx1"/>
                </a:solidFill>
              </a:rPr>
              <a:t>kerjasama</a:t>
            </a:r>
            <a:r>
              <a:rPr lang="en-US" sz="1600" b="1" dirty="0">
                <a:solidFill>
                  <a:schemeClr val="tx1"/>
                </a:solidFill>
              </a:rPr>
              <a:t>, </a:t>
            </a:r>
            <a:r>
              <a:rPr lang="en-US" sz="1600" b="1" dirty="0" err="1">
                <a:solidFill>
                  <a:schemeClr val="tx1"/>
                </a:solidFill>
              </a:rPr>
              <a:t>kontribusi</a:t>
            </a:r>
            <a:r>
              <a:rPr lang="en-US" sz="1600" b="1" dirty="0">
                <a:solidFill>
                  <a:schemeClr val="tx1"/>
                </a:solidFill>
              </a:rPr>
              <a:t> modal, &amp; </a:t>
            </a:r>
            <a:r>
              <a:rPr lang="en-US" sz="1600" b="1" dirty="0" err="1">
                <a:solidFill>
                  <a:schemeClr val="tx1"/>
                </a:solidFill>
              </a:rPr>
              <a:t>pembagian</a:t>
            </a:r>
            <a:r>
              <a:rPr lang="en-US" sz="1600" b="1" dirty="0">
                <a:solidFill>
                  <a:schemeClr val="tx1"/>
                </a:solidFill>
              </a:rPr>
              <a:t> </a:t>
            </a:r>
            <a:r>
              <a:rPr lang="en-US" sz="1600" b="1" dirty="0" err="1">
                <a:solidFill>
                  <a:schemeClr val="tx1"/>
                </a:solidFill>
              </a:rPr>
              <a:t>keuntungan</a:t>
            </a:r>
            <a:r>
              <a:rPr lang="en-US" sz="1600" b="1" dirty="0">
                <a:solidFill>
                  <a:schemeClr val="tx1"/>
                </a:solidFill>
              </a:rPr>
              <a:t>/</a:t>
            </a:r>
            <a:r>
              <a:rPr lang="en-US" sz="1600" b="1" dirty="0" err="1">
                <a:solidFill>
                  <a:schemeClr val="tx1"/>
                </a:solidFill>
              </a:rPr>
              <a:t>kerugian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pekerjaan</a:t>
            </a:r>
            <a:r>
              <a:rPr lang="en-US" sz="1600" b="1" dirty="0">
                <a:solidFill>
                  <a:schemeClr val="tx1"/>
                </a:solidFill>
              </a:rPr>
              <a:t> </a:t>
            </a:r>
            <a:r>
              <a:rPr lang="en-US" sz="1600" b="1" dirty="0" err="1">
                <a:solidFill>
                  <a:schemeClr val="tx1"/>
                </a:solidFill>
              </a:rPr>
              <a:t>dan</a:t>
            </a:r>
            <a:r>
              <a:rPr lang="en-US" sz="1600" b="1" dirty="0">
                <a:solidFill>
                  <a:schemeClr val="tx1"/>
                </a:solidFill>
              </a:rPr>
              <a:t> </a:t>
            </a:r>
            <a:r>
              <a:rPr lang="en-US" sz="1600" b="1" dirty="0" err="1">
                <a:solidFill>
                  <a:schemeClr val="tx1"/>
                </a:solidFill>
              </a:rPr>
              <a:t>upahnya</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endParaRPr lang="en-US" sz="1600" b="1" dirty="0">
              <a:solidFill>
                <a:schemeClr val="tx1"/>
              </a:solidFill>
            </a:endParaRPr>
          </a:p>
        </p:txBody>
      </p:sp>
      <p:sp>
        <p:nvSpPr>
          <p:cNvPr id="2" name="Footer Placeholder 1">
            <a:extLst>
              <a:ext uri="{FF2B5EF4-FFF2-40B4-BE49-F238E27FC236}">
                <a16:creationId xmlns:a16="http://schemas.microsoft.com/office/drawing/2014/main" id="{5D260A1E-88E8-41DD-ACD6-9FD48CB039FB}"/>
              </a:ext>
            </a:extLst>
          </p:cNvPr>
          <p:cNvSpPr>
            <a:spLocks noGrp="1"/>
          </p:cNvSpPr>
          <p:nvPr>
            <p:ph type="ftr" sz="quarter" idx="11"/>
          </p:nvPr>
        </p:nvSpPr>
        <p:spPr/>
        <p:txBody>
          <a:bodyPr/>
          <a:lstStyle/>
          <a:p>
            <a:pPr>
              <a:defRPr/>
            </a:pPr>
            <a:r>
              <a:rPr lang="en-US"/>
              <a:t>HUKUM BISNIS - BSP</a:t>
            </a:r>
          </a:p>
        </p:txBody>
      </p:sp>
      <p:sp>
        <p:nvSpPr>
          <p:cNvPr id="26629" name="Slide Number Placeholder 3">
            <a:extLst>
              <a:ext uri="{FF2B5EF4-FFF2-40B4-BE49-F238E27FC236}">
                <a16:creationId xmlns:a16="http://schemas.microsoft.com/office/drawing/2014/main" id="{165FE62C-FDF7-446F-813C-5CA02144962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019BB78B-305E-44AD-9948-2628E96E9892}" type="slidenum">
              <a:rPr lang="en-US" altLang="en-US" smtClean="0">
                <a:solidFill>
                  <a:srgbClr val="FFFFFF"/>
                </a:solidFill>
              </a:rPr>
              <a:pPr>
                <a:spcBef>
                  <a:spcPct val="0"/>
                </a:spcBef>
                <a:spcAft>
                  <a:spcPct val="0"/>
                </a:spcAft>
                <a:buClrTx/>
                <a:buFontTx/>
                <a:buNone/>
              </a:pPr>
              <a:t>21</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FE401018-227A-4BA3-A35D-E5643FAC84A3}"/>
              </a:ext>
            </a:extLst>
          </p:cNvPr>
          <p:cNvSpPr>
            <a:spLocks noGrp="1"/>
          </p:cNvSpPr>
          <p:nvPr>
            <p:ph type="title"/>
          </p:nvPr>
        </p:nvSpPr>
        <p:spPr>
          <a:xfrm>
            <a:off x="762000" y="228600"/>
            <a:ext cx="7848600" cy="923925"/>
          </a:xfrm>
        </p:spPr>
        <p:txBody>
          <a:bodyPr>
            <a:normAutofit fontScale="90000"/>
          </a:bodyPr>
          <a:lstStyle/>
          <a:p>
            <a:pPr algn="r" eaLnBrk="1" hangingPunct="1"/>
            <a:r>
              <a:rPr lang="en-US" altLang="en-US" sz="2800">
                <a:cs typeface="Trebuchet MS" panose="020B0603020202020204" pitchFamily="34" charset="0"/>
              </a:rPr>
              <a:t>SIFAT SYARAT-SYARAT DALAM PERJANJIAN</a:t>
            </a:r>
          </a:p>
        </p:txBody>
      </p:sp>
      <p:sp>
        <p:nvSpPr>
          <p:cNvPr id="7" name="Flowchart: Alternate Process 6">
            <a:extLst>
              <a:ext uri="{FF2B5EF4-FFF2-40B4-BE49-F238E27FC236}">
                <a16:creationId xmlns:a16="http://schemas.microsoft.com/office/drawing/2014/main" id="{4346D019-4FD5-4C28-AE3F-850CDF400710}"/>
              </a:ext>
            </a:extLst>
          </p:cNvPr>
          <p:cNvSpPr/>
          <p:nvPr/>
        </p:nvSpPr>
        <p:spPr>
          <a:xfrm>
            <a:off x="1143000" y="1295400"/>
            <a:ext cx="7239000" cy="17526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en-US" sz="1600" b="1" dirty="0">
                <a:solidFill>
                  <a:schemeClr val="tx1"/>
                </a:solidFill>
              </a:rPr>
              <a:t>SYARAT BERSIFAT NATURALIA</a:t>
            </a:r>
          </a:p>
          <a:p>
            <a:pPr algn="just" eaLnBrk="1" fontAlgn="auto" hangingPunct="1">
              <a:spcBef>
                <a:spcPts val="0"/>
              </a:spcBef>
              <a:spcAft>
                <a:spcPts val="0"/>
              </a:spcAft>
              <a:defRPr/>
            </a:pPr>
            <a:endParaRPr lang="en-US" sz="1600" b="1" dirty="0">
              <a:solidFill>
                <a:schemeClr val="tx1"/>
              </a:solidFill>
            </a:endParaRP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yg</a:t>
            </a:r>
            <a:r>
              <a:rPr lang="en-US" sz="1600" b="1" dirty="0">
                <a:solidFill>
                  <a:schemeClr val="tx1"/>
                </a:solidFill>
              </a:rPr>
              <a:t> </a:t>
            </a:r>
            <a:r>
              <a:rPr lang="en-US" sz="1600" b="1" dirty="0" err="1">
                <a:solidFill>
                  <a:schemeClr val="tx1"/>
                </a:solidFill>
              </a:rPr>
              <a:t>biasanya</a:t>
            </a:r>
            <a:r>
              <a:rPr lang="en-US" sz="1600" b="1" dirty="0">
                <a:solidFill>
                  <a:schemeClr val="tx1"/>
                </a:solidFill>
              </a:rPr>
              <a:t> </a:t>
            </a:r>
            <a:r>
              <a:rPr lang="en-US" sz="1600" b="1" dirty="0" err="1">
                <a:solidFill>
                  <a:schemeClr val="tx1"/>
                </a:solidFill>
              </a:rPr>
              <a:t>dicantumkan</a:t>
            </a:r>
            <a:r>
              <a:rPr lang="en-US" sz="1600" b="1" dirty="0">
                <a:solidFill>
                  <a:schemeClr val="tx1"/>
                </a:solidFill>
              </a:rPr>
              <a:t> </a:t>
            </a:r>
            <a:r>
              <a:rPr lang="en-US" sz="1600" b="1" dirty="0" err="1">
                <a:solidFill>
                  <a:schemeClr val="tx1"/>
                </a:solidFill>
              </a:rPr>
              <a:t>dlm</a:t>
            </a:r>
            <a:r>
              <a:rPr lang="en-US" sz="1600" b="1" dirty="0">
                <a:solidFill>
                  <a:schemeClr val="tx1"/>
                </a:solidFill>
              </a:rPr>
              <a:t> </a:t>
            </a:r>
            <a:r>
              <a:rPr lang="en-US" sz="1600" b="1" dirty="0" err="1">
                <a:solidFill>
                  <a:schemeClr val="tx1"/>
                </a:solidFill>
              </a:rPr>
              <a:t>perjanjian</a:t>
            </a:r>
            <a:r>
              <a:rPr lang="en-US" sz="1600" b="1" dirty="0">
                <a:solidFill>
                  <a:schemeClr val="tx1"/>
                </a:solidFill>
              </a:rPr>
              <a:t>.</a:t>
            </a: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Jika</a:t>
            </a:r>
            <a:r>
              <a:rPr lang="en-US" sz="1600" b="1" dirty="0">
                <a:solidFill>
                  <a:schemeClr val="tx1"/>
                </a:solidFill>
              </a:rPr>
              <a:t> </a:t>
            </a:r>
            <a:r>
              <a:rPr lang="en-US" sz="1600" b="1" dirty="0" err="1">
                <a:solidFill>
                  <a:schemeClr val="tx1"/>
                </a:solidFill>
              </a:rPr>
              <a:t>tdk</a:t>
            </a:r>
            <a:r>
              <a:rPr lang="en-US" sz="1600" b="1" dirty="0">
                <a:solidFill>
                  <a:schemeClr val="tx1"/>
                </a:solidFill>
              </a:rPr>
              <a:t> </a:t>
            </a:r>
            <a:r>
              <a:rPr lang="en-US" sz="1600" b="1" dirty="0" err="1">
                <a:solidFill>
                  <a:schemeClr val="tx1"/>
                </a:solidFill>
              </a:rPr>
              <a:t>ada</a:t>
            </a:r>
            <a:r>
              <a:rPr lang="en-US" sz="1600" b="1" dirty="0">
                <a:solidFill>
                  <a:schemeClr val="tx1"/>
                </a:solidFill>
              </a:rPr>
              <a:t> </a:t>
            </a:r>
            <a:r>
              <a:rPr lang="en-US" sz="1600" b="1" dirty="0" err="1">
                <a:solidFill>
                  <a:schemeClr val="tx1"/>
                </a:solidFill>
              </a:rPr>
              <a:t>perjanjian</a:t>
            </a:r>
            <a:r>
              <a:rPr lang="en-US" sz="1600" b="1" dirty="0">
                <a:solidFill>
                  <a:schemeClr val="tx1"/>
                </a:solidFill>
              </a:rPr>
              <a:t> </a:t>
            </a:r>
            <a:r>
              <a:rPr lang="en-US" sz="1600" b="1" dirty="0" err="1">
                <a:solidFill>
                  <a:schemeClr val="tx1"/>
                </a:solidFill>
              </a:rPr>
              <a:t>tetap</a:t>
            </a:r>
            <a:r>
              <a:rPr lang="en-US" sz="1600" b="1" dirty="0">
                <a:solidFill>
                  <a:schemeClr val="tx1"/>
                </a:solidFill>
              </a:rPr>
              <a:t> SAH.</a:t>
            </a: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Jika</a:t>
            </a:r>
            <a:r>
              <a:rPr lang="en-US" sz="1600" b="1" dirty="0">
                <a:solidFill>
                  <a:schemeClr val="tx1"/>
                </a:solidFill>
              </a:rPr>
              <a:t> </a:t>
            </a:r>
            <a:r>
              <a:rPr lang="en-US" sz="1600" b="1" dirty="0" err="1">
                <a:solidFill>
                  <a:schemeClr val="tx1"/>
                </a:solidFill>
              </a:rPr>
              <a:t>tdk</a:t>
            </a:r>
            <a:r>
              <a:rPr lang="en-US" sz="1600" b="1" dirty="0">
                <a:solidFill>
                  <a:schemeClr val="tx1"/>
                </a:solidFill>
              </a:rPr>
              <a:t> </a:t>
            </a:r>
            <a:r>
              <a:rPr lang="en-US" sz="1600" b="1" dirty="0" err="1">
                <a:solidFill>
                  <a:schemeClr val="tx1"/>
                </a:solidFill>
              </a:rPr>
              <a:t>diatur</a:t>
            </a:r>
            <a:r>
              <a:rPr lang="en-US" sz="1600" b="1" dirty="0">
                <a:solidFill>
                  <a:schemeClr val="tx1"/>
                </a:solidFill>
              </a:rPr>
              <a:t> </a:t>
            </a:r>
            <a:r>
              <a:rPr lang="en-US" sz="1600" b="1" dirty="0" err="1">
                <a:solidFill>
                  <a:schemeClr val="tx1"/>
                </a:solidFill>
              </a:rPr>
              <a:t>dlm</a:t>
            </a:r>
            <a:r>
              <a:rPr lang="en-US" sz="1600" b="1" dirty="0">
                <a:solidFill>
                  <a:schemeClr val="tx1"/>
                </a:solidFill>
              </a:rPr>
              <a:t> </a:t>
            </a:r>
            <a:r>
              <a:rPr lang="en-US" sz="1600" b="1" dirty="0" err="1">
                <a:solidFill>
                  <a:schemeClr val="tx1"/>
                </a:solidFill>
              </a:rPr>
              <a:t>perjanjian</a:t>
            </a:r>
            <a:r>
              <a:rPr lang="en-US" sz="1600" b="1" dirty="0">
                <a:solidFill>
                  <a:schemeClr val="tx1"/>
                </a:solidFill>
              </a:rPr>
              <a:t>, </a:t>
            </a:r>
            <a:r>
              <a:rPr lang="en-US" sz="1600" b="1" dirty="0" err="1">
                <a:solidFill>
                  <a:schemeClr val="tx1"/>
                </a:solidFill>
              </a:rPr>
              <a:t>maka</a:t>
            </a:r>
            <a:r>
              <a:rPr lang="en-US" sz="1600" b="1" dirty="0">
                <a:solidFill>
                  <a:schemeClr val="tx1"/>
                </a:solidFill>
              </a:rPr>
              <a:t> </a:t>
            </a:r>
            <a:r>
              <a:rPr lang="en-US" sz="1600" b="1" dirty="0" err="1">
                <a:solidFill>
                  <a:schemeClr val="tx1"/>
                </a:solidFill>
              </a:rPr>
              <a:t>mengacu</a:t>
            </a:r>
            <a:r>
              <a:rPr lang="en-US" sz="1600" b="1" dirty="0">
                <a:solidFill>
                  <a:schemeClr val="tx1"/>
                </a:solidFill>
              </a:rPr>
              <a:t> </a:t>
            </a:r>
            <a:r>
              <a:rPr lang="en-US" sz="1600" b="1" dirty="0" err="1">
                <a:solidFill>
                  <a:schemeClr val="tx1"/>
                </a:solidFill>
              </a:rPr>
              <a:t>kpd</a:t>
            </a:r>
            <a:r>
              <a:rPr lang="en-US" sz="1600" b="1" dirty="0">
                <a:solidFill>
                  <a:schemeClr val="tx1"/>
                </a:solidFill>
              </a:rPr>
              <a:t> </a:t>
            </a:r>
            <a:r>
              <a:rPr lang="en-US" sz="1600" b="1" dirty="0" err="1">
                <a:solidFill>
                  <a:schemeClr val="tx1"/>
                </a:solidFill>
              </a:rPr>
              <a:t>kebiasaan</a:t>
            </a:r>
            <a:r>
              <a:rPr lang="en-US" sz="1600" b="1" dirty="0">
                <a:solidFill>
                  <a:schemeClr val="tx1"/>
                </a:solidFill>
              </a:rPr>
              <a:t> </a:t>
            </a:r>
            <a:r>
              <a:rPr lang="en-US" sz="1600" b="1" dirty="0" err="1">
                <a:solidFill>
                  <a:schemeClr val="tx1"/>
                </a:solidFill>
              </a:rPr>
              <a:t>atau</a:t>
            </a:r>
            <a:r>
              <a:rPr lang="en-US" sz="1600" b="1" dirty="0">
                <a:solidFill>
                  <a:schemeClr val="tx1"/>
                </a:solidFill>
              </a:rPr>
              <a:t> </a:t>
            </a:r>
            <a:r>
              <a:rPr lang="en-US" sz="1600" b="1" dirty="0" err="1">
                <a:solidFill>
                  <a:schemeClr val="tx1"/>
                </a:solidFill>
              </a:rPr>
              <a:t>peraturan</a:t>
            </a:r>
            <a:r>
              <a:rPr lang="en-US" sz="1600" b="1" dirty="0">
                <a:solidFill>
                  <a:schemeClr val="tx1"/>
                </a:solidFill>
              </a:rPr>
              <a:t> </a:t>
            </a:r>
            <a:r>
              <a:rPr lang="en-US" sz="1600" b="1" dirty="0" err="1">
                <a:solidFill>
                  <a:schemeClr val="tx1"/>
                </a:solidFill>
              </a:rPr>
              <a:t>perundang-undangan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startAt="2"/>
              <a:defRPr/>
            </a:pP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3172FF12-8A36-4423-84BC-DD8A8BF9351E}"/>
              </a:ext>
            </a:extLst>
          </p:cNvPr>
          <p:cNvSpPr/>
          <p:nvPr/>
        </p:nvSpPr>
        <p:spPr>
          <a:xfrm>
            <a:off x="1143000" y="3276600"/>
            <a:ext cx="7239000" cy="2667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600" b="1" dirty="0">
                <a:solidFill>
                  <a:schemeClr val="tx1"/>
                </a:solidFill>
              </a:rPr>
              <a:t>Pasal 5</a:t>
            </a:r>
            <a:endParaRPr lang="en-US" sz="1600" dirty="0">
              <a:solidFill>
                <a:schemeClr val="tx1"/>
              </a:solidFill>
            </a:endParaRPr>
          </a:p>
          <a:p>
            <a:pPr algn="ctr" eaLnBrk="1" fontAlgn="auto" hangingPunct="1">
              <a:spcBef>
                <a:spcPts val="0"/>
              </a:spcBef>
              <a:spcAft>
                <a:spcPts val="0"/>
              </a:spcAft>
              <a:defRPr/>
            </a:pPr>
            <a:r>
              <a:rPr lang="en-US" sz="1600" b="1" dirty="0" err="1">
                <a:solidFill>
                  <a:schemeClr val="tx1"/>
                </a:solidFill>
              </a:rPr>
              <a:t>Penyerahan</a:t>
            </a:r>
            <a:r>
              <a:rPr lang="en-US" sz="1600" b="1" dirty="0">
                <a:solidFill>
                  <a:schemeClr val="tx1"/>
                </a:solidFill>
              </a:rPr>
              <a:t> </a:t>
            </a:r>
            <a:r>
              <a:rPr lang="en-US" sz="1600" b="1" dirty="0" err="1">
                <a:solidFill>
                  <a:schemeClr val="tx1"/>
                </a:solidFill>
              </a:rPr>
              <a:t>Hasil</a:t>
            </a:r>
            <a:r>
              <a:rPr lang="en-US" sz="1600" b="1" dirty="0">
                <a:solidFill>
                  <a:schemeClr val="tx1"/>
                </a:solidFill>
              </a:rPr>
              <a:t> </a:t>
            </a:r>
            <a:r>
              <a:rPr lang="en-US" sz="1600" b="1" dirty="0" err="1">
                <a:solidFill>
                  <a:schemeClr val="tx1"/>
                </a:solidFill>
              </a:rPr>
              <a:t>Pekerjaan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Penyerahan</a:t>
            </a:r>
            <a:r>
              <a:rPr lang="en-US" sz="1600" dirty="0">
                <a:solidFill>
                  <a:schemeClr val="tx1"/>
                </a:solidFill>
              </a:rPr>
              <a:t> </a:t>
            </a:r>
            <a:r>
              <a:rPr lang="en-US" sz="1600" dirty="0" err="1">
                <a:solidFill>
                  <a:schemeClr val="tx1"/>
                </a:solidFill>
              </a:rPr>
              <a:t>Hasil</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dilakukan</a:t>
            </a:r>
            <a:r>
              <a:rPr lang="en-US" sz="1600" dirty="0">
                <a:solidFill>
                  <a:schemeClr val="tx1"/>
                </a:solidFill>
              </a:rPr>
              <a:t> di Kantor </a:t>
            </a:r>
            <a:r>
              <a:rPr lang="en-US" sz="1600" dirty="0" err="1">
                <a:solidFill>
                  <a:schemeClr val="tx1"/>
                </a:solidFill>
              </a:rPr>
              <a:t>Rektorat</a:t>
            </a:r>
            <a:r>
              <a:rPr lang="en-US" sz="1600" dirty="0">
                <a:solidFill>
                  <a:schemeClr val="tx1"/>
                </a:solidFill>
              </a:rPr>
              <a:t> IT…….. </a:t>
            </a:r>
            <a:r>
              <a:rPr lang="en-US" sz="1600" dirty="0" err="1">
                <a:solidFill>
                  <a:schemeClr val="tx1"/>
                </a:solidFill>
              </a:rPr>
              <a:t>kepada</a:t>
            </a:r>
            <a:r>
              <a:rPr lang="en-US" sz="1600" dirty="0">
                <a:solidFill>
                  <a:schemeClr val="tx1"/>
                </a:solidFill>
              </a:rPr>
              <a:t> PIHAK KESATU </a:t>
            </a:r>
            <a:r>
              <a:rPr lang="en-US" sz="1600" dirty="0" err="1">
                <a:solidFill>
                  <a:schemeClr val="tx1"/>
                </a:solidFill>
              </a:rPr>
              <a:t>dan</a:t>
            </a:r>
            <a:r>
              <a:rPr lang="en-US" sz="1600" dirty="0">
                <a:solidFill>
                  <a:schemeClr val="tx1"/>
                </a:solidFill>
              </a:rPr>
              <a:t> </a:t>
            </a:r>
            <a:r>
              <a:rPr lang="en-US" sz="1600" dirty="0" err="1">
                <a:solidFill>
                  <a:schemeClr val="tx1"/>
                </a:solidFill>
              </a:rPr>
              <a:t>dituangkan</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Serah</a:t>
            </a:r>
            <a:r>
              <a:rPr lang="en-US" sz="1600" dirty="0">
                <a:solidFill>
                  <a:schemeClr val="tx1"/>
                </a:solidFill>
              </a:rPr>
              <a:t> </a:t>
            </a:r>
            <a:r>
              <a:rPr lang="en-US" sz="1600" dirty="0" err="1">
                <a:solidFill>
                  <a:schemeClr val="tx1"/>
                </a:solidFill>
              </a:rPr>
              <a:t>Terima</a:t>
            </a:r>
            <a:r>
              <a:rPr lang="en-US" sz="1600" dirty="0">
                <a:solidFill>
                  <a:schemeClr val="tx1"/>
                </a:solidFill>
              </a:rPr>
              <a:t> </a:t>
            </a:r>
            <a:r>
              <a:rPr lang="en-US" sz="1600" dirty="0" err="1">
                <a:solidFill>
                  <a:schemeClr val="tx1"/>
                </a:solidFill>
              </a:rPr>
              <a:t>Pekerjaan</a:t>
            </a:r>
            <a:r>
              <a:rPr lang="en-US" sz="1600" dirty="0">
                <a:solidFill>
                  <a:schemeClr val="tx1"/>
                </a:solidFill>
              </a:rPr>
              <a:t>.</a:t>
            </a: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Pemeriksaan</a:t>
            </a:r>
            <a:r>
              <a:rPr lang="en-US" sz="1600" dirty="0">
                <a:solidFill>
                  <a:schemeClr val="tx1"/>
                </a:solidFill>
              </a:rPr>
              <a:t> (BAP) </a:t>
            </a:r>
            <a:r>
              <a:rPr lang="en-US" sz="1600" dirty="0" err="1">
                <a:solidFill>
                  <a:schemeClr val="tx1"/>
                </a:solidFill>
              </a:rPr>
              <a:t>dan</a:t>
            </a:r>
            <a:r>
              <a:rPr lang="en-US" sz="1600" dirty="0">
                <a:solidFill>
                  <a:schemeClr val="tx1"/>
                </a:solidFill>
              </a:rPr>
              <a:t> </a:t>
            </a: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Serah</a:t>
            </a:r>
            <a:r>
              <a:rPr lang="en-US" sz="1600" dirty="0">
                <a:solidFill>
                  <a:schemeClr val="tx1"/>
                </a:solidFill>
              </a:rPr>
              <a:t> </a:t>
            </a:r>
            <a:r>
              <a:rPr lang="en-US" sz="1600" dirty="0" err="1">
                <a:solidFill>
                  <a:schemeClr val="tx1"/>
                </a:solidFill>
              </a:rPr>
              <a:t>Terima</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menjadi</a:t>
            </a:r>
            <a:r>
              <a:rPr lang="en-US" sz="1600" dirty="0">
                <a:solidFill>
                  <a:schemeClr val="tx1"/>
                </a:solidFill>
              </a:rPr>
              <a:t> </a:t>
            </a:r>
            <a:r>
              <a:rPr lang="en-US" sz="1600" dirty="0" err="1">
                <a:solidFill>
                  <a:schemeClr val="tx1"/>
                </a:solidFill>
              </a:rPr>
              <a:t>dokumen</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pembayaran</a:t>
            </a:r>
            <a:r>
              <a:rPr lang="en-US" sz="1600" dirty="0">
                <a:solidFill>
                  <a:schemeClr val="tx1"/>
                </a:solidFill>
              </a:rPr>
              <a:t> </a:t>
            </a:r>
            <a:r>
              <a:rPr lang="en-US" sz="1600" dirty="0" err="1">
                <a:solidFill>
                  <a:schemeClr val="tx1"/>
                </a:solidFill>
              </a:rPr>
              <a:t>pelaksanaan</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termin</a:t>
            </a:r>
            <a:r>
              <a:rPr lang="en-US" sz="1600" dirty="0">
                <a:solidFill>
                  <a:schemeClr val="tx1"/>
                </a:solidFill>
              </a:rPr>
              <a:t> </a:t>
            </a:r>
            <a:r>
              <a:rPr lang="en-US" sz="1600" dirty="0" err="1">
                <a:solidFill>
                  <a:schemeClr val="tx1"/>
                </a:solidFill>
              </a:rPr>
              <a:t>terakhir</a:t>
            </a:r>
            <a:r>
              <a:rPr lang="en-US" sz="1600" dirty="0">
                <a:solidFill>
                  <a:schemeClr val="tx1"/>
                </a:solidFill>
              </a:rPr>
              <a:t>.</a:t>
            </a:r>
          </a:p>
        </p:txBody>
      </p:sp>
      <p:sp>
        <p:nvSpPr>
          <p:cNvPr id="2" name="Footer Placeholder 1">
            <a:extLst>
              <a:ext uri="{FF2B5EF4-FFF2-40B4-BE49-F238E27FC236}">
                <a16:creationId xmlns:a16="http://schemas.microsoft.com/office/drawing/2014/main" id="{B6F0A759-1905-4184-8ADC-7F0B0A5F3780}"/>
              </a:ext>
            </a:extLst>
          </p:cNvPr>
          <p:cNvSpPr>
            <a:spLocks noGrp="1"/>
          </p:cNvSpPr>
          <p:nvPr>
            <p:ph type="ftr" sz="quarter" idx="11"/>
          </p:nvPr>
        </p:nvSpPr>
        <p:spPr/>
        <p:txBody>
          <a:bodyPr/>
          <a:lstStyle/>
          <a:p>
            <a:pPr>
              <a:defRPr/>
            </a:pPr>
            <a:r>
              <a:rPr lang="en-US"/>
              <a:t>HUKUM BISNIS - BSP</a:t>
            </a:r>
          </a:p>
        </p:txBody>
      </p:sp>
      <p:sp>
        <p:nvSpPr>
          <p:cNvPr id="27654" name="Slide Number Placeholder 3">
            <a:extLst>
              <a:ext uri="{FF2B5EF4-FFF2-40B4-BE49-F238E27FC236}">
                <a16:creationId xmlns:a16="http://schemas.microsoft.com/office/drawing/2014/main" id="{1962590B-8562-40C3-91B0-7D7D263D023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39EFA270-BDA7-4F49-B9E8-D0240C61CCF0}" type="slidenum">
              <a:rPr lang="en-US" altLang="en-US" smtClean="0">
                <a:solidFill>
                  <a:srgbClr val="FFFFFF"/>
                </a:solidFill>
              </a:rPr>
              <a:pPr>
                <a:spcBef>
                  <a:spcPct val="0"/>
                </a:spcBef>
                <a:spcAft>
                  <a:spcPct val="0"/>
                </a:spcAft>
                <a:buClrTx/>
                <a:buFontTx/>
                <a:buNone/>
              </a:pPr>
              <a:t>22</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a:extLst>
              <a:ext uri="{FF2B5EF4-FFF2-40B4-BE49-F238E27FC236}">
                <a16:creationId xmlns:a16="http://schemas.microsoft.com/office/drawing/2014/main" id="{3E031E4C-75FD-4DBC-A987-CED6777413C1}"/>
              </a:ext>
            </a:extLst>
          </p:cNvPr>
          <p:cNvSpPr>
            <a:spLocks noGrp="1"/>
          </p:cNvSpPr>
          <p:nvPr>
            <p:ph type="title"/>
          </p:nvPr>
        </p:nvSpPr>
        <p:spPr>
          <a:xfrm>
            <a:off x="1009650" y="300037"/>
            <a:ext cx="7124700" cy="923925"/>
          </a:xfrm>
        </p:spPr>
        <p:txBody>
          <a:bodyPr/>
          <a:lstStyle/>
          <a:p>
            <a:pPr algn="r" eaLnBrk="1" hangingPunct="1"/>
            <a:r>
              <a:rPr lang="en-US" altLang="en-US" sz="2400" dirty="0">
                <a:cs typeface="Trebuchet MS" panose="020B0603020202020204" pitchFamily="34" charset="0"/>
              </a:rPr>
              <a:t>SIFAT SYARAT-SYARAT DALAM PERJANJIAN</a:t>
            </a:r>
          </a:p>
        </p:txBody>
      </p:sp>
      <p:sp>
        <p:nvSpPr>
          <p:cNvPr id="5" name="Flowchart: Alternate Process 4">
            <a:extLst>
              <a:ext uri="{FF2B5EF4-FFF2-40B4-BE49-F238E27FC236}">
                <a16:creationId xmlns:a16="http://schemas.microsoft.com/office/drawing/2014/main" id="{AE1D9810-B5F4-4187-934B-3733B3A846BE}"/>
              </a:ext>
            </a:extLst>
          </p:cNvPr>
          <p:cNvSpPr/>
          <p:nvPr/>
        </p:nvSpPr>
        <p:spPr>
          <a:xfrm>
            <a:off x="990600" y="1143000"/>
            <a:ext cx="7239000" cy="1066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3"/>
              <a:defRPr/>
            </a:pPr>
            <a:r>
              <a:rPr lang="en-US" sz="1600" b="1" dirty="0">
                <a:solidFill>
                  <a:schemeClr val="tx1"/>
                </a:solidFill>
              </a:rPr>
              <a:t>BERSIFAT AKSIDENTALIA</a:t>
            </a:r>
          </a:p>
          <a:p>
            <a:pPr marL="342900" indent="-342900" algn="ctr" eaLnBrk="1" fontAlgn="auto" hangingPunct="1">
              <a:spcBef>
                <a:spcPts val="0"/>
              </a:spcBef>
              <a:spcAft>
                <a:spcPts val="0"/>
              </a:spcAft>
              <a:buFont typeface="+mj-lt"/>
              <a:buAutoNum type="arabicPeriod" startAt="3"/>
              <a:defRPr/>
            </a:pPr>
            <a:endParaRPr lang="en-US" sz="1600" b="1" dirty="0">
              <a:solidFill>
                <a:schemeClr val="tx1"/>
              </a:solidFill>
            </a:endParaRPr>
          </a:p>
          <a:p>
            <a:pPr algn="ctr" eaLnBrk="1" fontAlgn="auto" hangingPunct="1">
              <a:spcBef>
                <a:spcPts val="0"/>
              </a:spcBef>
              <a:spcAft>
                <a:spcPts val="0"/>
              </a:spcAft>
              <a:defRPr/>
            </a:pPr>
            <a:r>
              <a:rPr lang="en-US" sz="1600" b="1" dirty="0" err="1">
                <a:solidFill>
                  <a:schemeClr val="tx1"/>
                </a:solidFill>
              </a:rPr>
              <a:t>Merupakan</a:t>
            </a:r>
            <a:r>
              <a:rPr lang="en-US" sz="1600" b="1" dirty="0">
                <a:solidFill>
                  <a:schemeClr val="tx1"/>
                </a:solidFill>
              </a:rPr>
              <a:t> </a:t>
            </a:r>
            <a:r>
              <a:rPr lang="en-US" sz="1600" b="1" dirty="0" err="1">
                <a:solidFill>
                  <a:schemeClr val="tx1"/>
                </a:solidFill>
              </a:rPr>
              <a:t>syarat-syarat</a:t>
            </a:r>
            <a:r>
              <a:rPr lang="en-US" sz="1600" b="1" dirty="0">
                <a:solidFill>
                  <a:schemeClr val="tx1"/>
                </a:solidFill>
              </a:rPr>
              <a:t> </a:t>
            </a:r>
            <a:r>
              <a:rPr lang="en-US" sz="1600" b="1" dirty="0" err="1">
                <a:solidFill>
                  <a:schemeClr val="tx1"/>
                </a:solidFill>
              </a:rPr>
              <a:t>yg</a:t>
            </a:r>
            <a:r>
              <a:rPr lang="en-US" sz="1600" b="1" dirty="0">
                <a:solidFill>
                  <a:schemeClr val="tx1"/>
                </a:solidFill>
              </a:rPr>
              <a:t> </a:t>
            </a:r>
            <a:r>
              <a:rPr lang="en-US" sz="1600" b="1" dirty="0" err="1">
                <a:solidFill>
                  <a:schemeClr val="tx1"/>
                </a:solidFill>
              </a:rPr>
              <a:t>bersifat</a:t>
            </a:r>
            <a:r>
              <a:rPr lang="en-US" sz="1600" b="1" dirty="0">
                <a:solidFill>
                  <a:schemeClr val="tx1"/>
                </a:solidFill>
              </a:rPr>
              <a:t> </a:t>
            </a:r>
            <a:r>
              <a:rPr lang="en-US" sz="1600" b="1" dirty="0" err="1">
                <a:solidFill>
                  <a:schemeClr val="tx1"/>
                </a:solidFill>
              </a:rPr>
              <a:t>khusus</a:t>
            </a:r>
            <a:r>
              <a:rPr lang="en-US" sz="1600" b="1" dirty="0">
                <a:solidFill>
                  <a:schemeClr val="tx1"/>
                </a:solidFill>
              </a:rPr>
              <a:t> &amp; </a:t>
            </a:r>
            <a:r>
              <a:rPr lang="en-US" sz="1600" b="1" dirty="0" err="1">
                <a:solidFill>
                  <a:schemeClr val="tx1"/>
                </a:solidFill>
              </a:rPr>
              <a:t>tdk</a:t>
            </a:r>
            <a:r>
              <a:rPr lang="en-US" sz="1600" b="1" dirty="0">
                <a:solidFill>
                  <a:schemeClr val="tx1"/>
                </a:solidFill>
              </a:rPr>
              <a:t> </a:t>
            </a:r>
            <a:r>
              <a:rPr lang="en-US" sz="1600" b="1" dirty="0" err="1">
                <a:solidFill>
                  <a:schemeClr val="tx1"/>
                </a:solidFill>
              </a:rPr>
              <a:t>harus</a:t>
            </a:r>
            <a:r>
              <a:rPr lang="en-US" sz="1600" b="1" dirty="0">
                <a:solidFill>
                  <a:schemeClr val="tx1"/>
                </a:solidFill>
              </a:rPr>
              <a:t> </a:t>
            </a:r>
            <a:r>
              <a:rPr lang="en-US" sz="1600" b="1" dirty="0" err="1">
                <a:solidFill>
                  <a:schemeClr val="tx1"/>
                </a:solidFill>
              </a:rPr>
              <a:t>ada</a:t>
            </a: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3C66ACAF-BCF7-4310-BBF6-FEDA34D9F657}"/>
              </a:ext>
            </a:extLst>
          </p:cNvPr>
          <p:cNvSpPr/>
          <p:nvPr/>
        </p:nvSpPr>
        <p:spPr>
          <a:xfrm>
            <a:off x="990600" y="2286000"/>
            <a:ext cx="7239000" cy="3810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600" b="1" dirty="0" err="1">
                <a:solidFill>
                  <a:schemeClr val="tx1"/>
                </a:solidFill>
              </a:rPr>
              <a:t>Pasal</a:t>
            </a:r>
            <a:r>
              <a:rPr lang="en-US" sz="1600" b="1" dirty="0">
                <a:solidFill>
                  <a:schemeClr val="tx1"/>
                </a:solidFill>
              </a:rPr>
              <a:t>……..</a:t>
            </a:r>
            <a:endParaRPr lang="en-US" sz="1600" dirty="0">
              <a:solidFill>
                <a:schemeClr val="tx1"/>
              </a:solidFill>
            </a:endParaRPr>
          </a:p>
          <a:p>
            <a:pPr algn="ctr" eaLnBrk="1" fontAlgn="auto" hangingPunct="1">
              <a:spcBef>
                <a:spcPts val="0"/>
              </a:spcBef>
              <a:spcAft>
                <a:spcPts val="0"/>
              </a:spcAft>
              <a:defRPr/>
            </a:pPr>
            <a:r>
              <a:rPr lang="en-US" sz="1600" b="1" dirty="0" err="1">
                <a:solidFill>
                  <a:schemeClr val="tx1"/>
                </a:solidFill>
              </a:rPr>
              <a:t>Perubahan</a:t>
            </a:r>
            <a:r>
              <a:rPr lang="en-US" sz="1600" b="1" dirty="0">
                <a:solidFill>
                  <a:schemeClr val="tx1"/>
                </a:solidFill>
              </a:rPr>
              <a:t> </a:t>
            </a:r>
            <a:r>
              <a:rPr lang="en-US" sz="1600" b="1" dirty="0" err="1">
                <a:solidFill>
                  <a:schemeClr val="tx1"/>
                </a:solidFill>
              </a:rPr>
              <a:t>Surat</a:t>
            </a:r>
            <a:r>
              <a:rPr lang="en-US" sz="1600" b="1" dirty="0">
                <a:solidFill>
                  <a:schemeClr val="tx1"/>
                </a:solidFill>
              </a:rPr>
              <a:t> </a:t>
            </a:r>
            <a:r>
              <a:rPr lang="en-US" sz="1600" b="1" dirty="0" err="1">
                <a:solidFill>
                  <a:schemeClr val="tx1"/>
                </a:solidFill>
              </a:rPr>
              <a:t>Perjanjian</a:t>
            </a:r>
            <a:endParaRPr lang="en-US" sz="1600" b="1" dirty="0">
              <a:solidFill>
                <a:schemeClr val="tx1"/>
              </a:solidFill>
            </a:endParaRPr>
          </a:p>
          <a:p>
            <a:pPr algn="ctr" eaLnBrk="1" fontAlgn="auto" hangingPunct="1">
              <a:spcBef>
                <a:spcPts val="0"/>
              </a:spcBef>
              <a:spcAft>
                <a:spcPts val="0"/>
              </a:spcAft>
              <a:defRPr/>
            </a:pPr>
            <a:endParaRPr lang="en-US" sz="1600" dirty="0">
              <a:solidFill>
                <a:schemeClr val="tx1"/>
              </a:solidFill>
            </a:endParaRP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bersepakat</a:t>
            </a:r>
            <a:r>
              <a:rPr lang="en-US" sz="1600" dirty="0">
                <a:solidFill>
                  <a:schemeClr val="tx1"/>
                </a:solidFill>
              </a:rPr>
              <a:t> </a:t>
            </a:r>
            <a:r>
              <a:rPr lang="en-US" sz="1600" dirty="0" err="1">
                <a:solidFill>
                  <a:schemeClr val="tx1"/>
                </a:solidFill>
              </a:rPr>
              <a:t>bahwa</a:t>
            </a:r>
            <a:r>
              <a:rPr lang="en-US" sz="1600" dirty="0">
                <a:solidFill>
                  <a:schemeClr val="tx1"/>
                </a:solidFill>
              </a:rPr>
              <a:t> </a:t>
            </a:r>
            <a:r>
              <a:rPr lang="en-US" sz="1600" dirty="0" err="1">
                <a:solidFill>
                  <a:schemeClr val="tx1"/>
                </a:solidFill>
              </a:rPr>
              <a:t>setiap</a:t>
            </a:r>
            <a:r>
              <a:rPr lang="en-US" sz="1600" dirty="0">
                <a:solidFill>
                  <a:schemeClr val="tx1"/>
                </a:solidFill>
              </a:rPr>
              <a:t> </a:t>
            </a:r>
            <a:r>
              <a:rPr lang="en-US" sz="1600" dirty="0" err="1">
                <a:solidFill>
                  <a:schemeClr val="tx1"/>
                </a:solidFill>
              </a:rPr>
              <a:t>perubahan</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Surat</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Pelaksanaan</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ini</a:t>
            </a:r>
            <a:r>
              <a:rPr lang="en-US" sz="1600" dirty="0">
                <a:solidFill>
                  <a:schemeClr val="tx1"/>
                </a:solidFill>
              </a:rPr>
              <a:t> </a:t>
            </a:r>
            <a:r>
              <a:rPr lang="en-US" sz="1600" dirty="0" err="1">
                <a:solidFill>
                  <a:schemeClr val="tx1"/>
                </a:solidFill>
              </a:rPr>
              <a:t>hanya</a:t>
            </a:r>
            <a:r>
              <a:rPr lang="en-US" sz="1600" dirty="0">
                <a:solidFill>
                  <a:schemeClr val="tx1"/>
                </a:solidFill>
              </a:rPr>
              <a:t> </a:t>
            </a:r>
            <a:r>
              <a:rPr lang="en-US" sz="1600" dirty="0" err="1">
                <a:solidFill>
                  <a:schemeClr val="tx1"/>
                </a:solidFill>
              </a:rPr>
              <a:t>dapat</a:t>
            </a:r>
            <a:r>
              <a:rPr lang="en-US" sz="1600" dirty="0">
                <a:solidFill>
                  <a:schemeClr val="tx1"/>
                </a:solidFill>
              </a:rPr>
              <a:t> </a:t>
            </a:r>
            <a:r>
              <a:rPr lang="en-US" sz="1600" dirty="0" err="1">
                <a:solidFill>
                  <a:schemeClr val="tx1"/>
                </a:solidFill>
              </a:rPr>
              <a:t>dilakukan</a:t>
            </a:r>
            <a:r>
              <a:rPr lang="en-US" sz="1600" dirty="0">
                <a:solidFill>
                  <a:schemeClr val="tx1"/>
                </a:solidFill>
              </a:rPr>
              <a:t> </a:t>
            </a:r>
            <a:r>
              <a:rPr lang="en-US" sz="1600" dirty="0" err="1">
                <a:solidFill>
                  <a:schemeClr val="tx1"/>
                </a:solidFill>
              </a:rPr>
              <a:t>atas</a:t>
            </a:r>
            <a:r>
              <a:rPr lang="en-US" sz="1600" dirty="0">
                <a:solidFill>
                  <a:schemeClr val="tx1"/>
                </a:solidFill>
              </a:rPr>
              <a:t> </a:t>
            </a:r>
            <a:r>
              <a:rPr lang="en-US" sz="1600" dirty="0" err="1">
                <a:solidFill>
                  <a:schemeClr val="tx1"/>
                </a:solidFill>
              </a:rPr>
              <a:t>persetujuan</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a:t>
            </a: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Perubahan</a:t>
            </a:r>
            <a:r>
              <a:rPr lang="en-US" sz="1600" dirty="0">
                <a:solidFill>
                  <a:schemeClr val="tx1"/>
                </a:solidFill>
              </a:rPr>
              <a:t> </a:t>
            </a:r>
            <a:r>
              <a:rPr lang="en-US" sz="1600" dirty="0" err="1">
                <a:solidFill>
                  <a:schemeClr val="tx1"/>
                </a:solidFill>
              </a:rPr>
              <a:t>sebagaimana</a:t>
            </a:r>
            <a:r>
              <a:rPr lang="en-US" sz="1600" dirty="0">
                <a:solidFill>
                  <a:schemeClr val="tx1"/>
                </a:solidFill>
              </a:rPr>
              <a:t> </a:t>
            </a:r>
            <a:r>
              <a:rPr lang="en-US" sz="1600" dirty="0" err="1">
                <a:solidFill>
                  <a:schemeClr val="tx1"/>
                </a:solidFill>
              </a:rPr>
              <a:t>dimaksud</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ayat</a:t>
            </a:r>
            <a:r>
              <a:rPr lang="en-US" sz="1600" dirty="0">
                <a:solidFill>
                  <a:schemeClr val="tx1"/>
                </a:solidFill>
              </a:rPr>
              <a:t> (1) </a:t>
            </a:r>
            <a:r>
              <a:rPr lang="en-US" sz="1600" i="1" dirty="0" err="1">
                <a:solidFill>
                  <a:schemeClr val="tx1"/>
                </a:solidFill>
              </a:rPr>
              <a:t>Pasal</a:t>
            </a:r>
            <a:r>
              <a:rPr lang="en-US" sz="1600" i="1" dirty="0">
                <a:solidFill>
                  <a:schemeClr val="tx1"/>
                </a:solidFill>
              </a:rPr>
              <a:t> </a:t>
            </a:r>
            <a:r>
              <a:rPr lang="en-US" sz="1600" i="1" dirty="0" err="1">
                <a:solidFill>
                  <a:schemeClr val="tx1"/>
                </a:solidFill>
              </a:rPr>
              <a:t>ini</a:t>
            </a:r>
            <a:r>
              <a:rPr lang="en-US" sz="1600" dirty="0">
                <a:solidFill>
                  <a:schemeClr val="tx1"/>
                </a:solidFill>
              </a:rPr>
              <a:t> </a:t>
            </a:r>
            <a:r>
              <a:rPr lang="en-US" sz="1600" dirty="0" err="1">
                <a:solidFill>
                  <a:schemeClr val="tx1"/>
                </a:solidFill>
              </a:rPr>
              <a:t>setelah</a:t>
            </a:r>
            <a:r>
              <a:rPr lang="en-US" sz="1600" dirty="0">
                <a:solidFill>
                  <a:schemeClr val="tx1"/>
                </a:solidFill>
              </a:rPr>
              <a:t> </a:t>
            </a:r>
            <a:r>
              <a:rPr lang="en-US" sz="1600" dirty="0" err="1">
                <a:solidFill>
                  <a:schemeClr val="tx1"/>
                </a:solidFill>
              </a:rPr>
              <a:t>disepakati</a:t>
            </a:r>
            <a:r>
              <a:rPr lang="en-US" sz="1600" dirty="0">
                <a:solidFill>
                  <a:schemeClr val="tx1"/>
                </a:solidFill>
              </a:rPr>
              <a:t>, </a:t>
            </a:r>
            <a:r>
              <a:rPr lang="en-US" sz="1600" dirty="0" err="1">
                <a:solidFill>
                  <a:schemeClr val="tx1"/>
                </a:solidFill>
              </a:rPr>
              <a:t>ditandatangani</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dilekatkan</a:t>
            </a:r>
            <a:r>
              <a:rPr lang="en-US" sz="1600" dirty="0">
                <a:solidFill>
                  <a:schemeClr val="tx1"/>
                </a:solidFill>
              </a:rPr>
              <a:t> </a:t>
            </a:r>
            <a:r>
              <a:rPr lang="en-US" sz="1600" dirty="0" err="1">
                <a:solidFill>
                  <a:schemeClr val="tx1"/>
                </a:solidFill>
              </a:rPr>
              <a:t>pada</a:t>
            </a:r>
            <a:r>
              <a:rPr lang="en-US" sz="1600" dirty="0">
                <a:solidFill>
                  <a:schemeClr val="tx1"/>
                </a:solidFill>
              </a:rPr>
              <a:t> </a:t>
            </a:r>
            <a:r>
              <a:rPr lang="en-US" sz="1600" dirty="0" err="1">
                <a:solidFill>
                  <a:schemeClr val="tx1"/>
                </a:solidFill>
              </a:rPr>
              <a:t>Surat</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Kerja</a:t>
            </a:r>
            <a:r>
              <a:rPr lang="en-US" sz="1600" dirty="0">
                <a:solidFill>
                  <a:schemeClr val="tx1"/>
                </a:solidFill>
              </a:rPr>
              <a:t> </a:t>
            </a:r>
            <a:r>
              <a:rPr lang="en-US" sz="1600" dirty="0" err="1">
                <a:solidFill>
                  <a:schemeClr val="tx1"/>
                </a:solidFill>
              </a:rPr>
              <a:t>sebagai</a:t>
            </a:r>
            <a:r>
              <a:rPr lang="en-US" sz="1600" dirty="0">
                <a:solidFill>
                  <a:schemeClr val="tx1"/>
                </a:solidFill>
              </a:rPr>
              <a:t> Addendum.</a:t>
            </a: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Usul</a:t>
            </a:r>
            <a:r>
              <a:rPr lang="en-US" sz="1600" dirty="0">
                <a:solidFill>
                  <a:schemeClr val="tx1"/>
                </a:solidFill>
              </a:rPr>
              <a:t> </a:t>
            </a:r>
            <a:r>
              <a:rPr lang="en-US" sz="1600" dirty="0" err="1">
                <a:solidFill>
                  <a:schemeClr val="tx1"/>
                </a:solidFill>
              </a:rPr>
              <a:t>perubahan</a:t>
            </a:r>
            <a:r>
              <a:rPr lang="en-US" sz="1600" dirty="0">
                <a:solidFill>
                  <a:schemeClr val="tx1"/>
                </a:solidFill>
              </a:rPr>
              <a:t> </a:t>
            </a:r>
            <a:r>
              <a:rPr lang="en-US" sz="1600" dirty="0" err="1">
                <a:solidFill>
                  <a:schemeClr val="tx1"/>
                </a:solidFill>
              </a:rPr>
              <a:t>sebagaimana</a:t>
            </a:r>
            <a:r>
              <a:rPr lang="en-US" sz="1600" dirty="0">
                <a:solidFill>
                  <a:schemeClr val="tx1"/>
                </a:solidFill>
              </a:rPr>
              <a:t> </a:t>
            </a:r>
            <a:r>
              <a:rPr lang="en-US" sz="1600" dirty="0" err="1">
                <a:solidFill>
                  <a:schemeClr val="tx1"/>
                </a:solidFill>
              </a:rPr>
              <a:t>dimaksud</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ayat</a:t>
            </a:r>
            <a:r>
              <a:rPr lang="en-US" sz="1600" dirty="0">
                <a:solidFill>
                  <a:schemeClr val="tx1"/>
                </a:solidFill>
              </a:rPr>
              <a:t> (1) </a:t>
            </a:r>
            <a:r>
              <a:rPr lang="en-US" sz="1600" i="1" dirty="0" err="1">
                <a:solidFill>
                  <a:schemeClr val="tx1"/>
                </a:solidFill>
              </a:rPr>
              <a:t>Pasal</a:t>
            </a:r>
            <a:r>
              <a:rPr lang="en-US" sz="1600" i="1" dirty="0">
                <a:solidFill>
                  <a:schemeClr val="tx1"/>
                </a:solidFill>
              </a:rPr>
              <a:t> </a:t>
            </a:r>
            <a:r>
              <a:rPr lang="en-US" sz="1600" i="1" dirty="0" err="1">
                <a:solidFill>
                  <a:schemeClr val="tx1"/>
                </a:solidFill>
              </a:rPr>
              <a:t>ini</a:t>
            </a:r>
            <a:r>
              <a:rPr lang="en-US" sz="1600" dirty="0">
                <a:solidFill>
                  <a:schemeClr val="tx1"/>
                </a:solidFill>
              </a:rPr>
              <a:t> </a:t>
            </a:r>
            <a:r>
              <a:rPr lang="en-US" sz="1600" dirty="0" err="1">
                <a:solidFill>
                  <a:schemeClr val="tx1"/>
                </a:solidFill>
              </a:rPr>
              <a:t>harus</a:t>
            </a:r>
            <a:r>
              <a:rPr lang="en-US" sz="1600" dirty="0">
                <a:solidFill>
                  <a:schemeClr val="tx1"/>
                </a:solidFill>
              </a:rPr>
              <a:t> </a:t>
            </a:r>
            <a:r>
              <a:rPr lang="en-US" sz="1600" dirty="0" err="1">
                <a:solidFill>
                  <a:schemeClr val="tx1"/>
                </a:solidFill>
              </a:rPr>
              <a:t>diajukan</a:t>
            </a:r>
            <a:r>
              <a:rPr lang="en-US" sz="1600" dirty="0">
                <a:solidFill>
                  <a:schemeClr val="tx1"/>
                </a:solidFill>
              </a:rPr>
              <a:t> </a:t>
            </a:r>
            <a:r>
              <a:rPr lang="en-US" sz="1600" dirty="0" err="1">
                <a:solidFill>
                  <a:schemeClr val="tx1"/>
                </a:solidFill>
              </a:rPr>
              <a:t>secara</a:t>
            </a:r>
            <a:r>
              <a:rPr lang="en-US" sz="1600" dirty="0">
                <a:solidFill>
                  <a:schemeClr val="tx1"/>
                </a:solidFill>
              </a:rPr>
              <a:t> </a:t>
            </a:r>
            <a:r>
              <a:rPr lang="en-US" sz="1600" dirty="0" err="1">
                <a:solidFill>
                  <a:schemeClr val="tx1"/>
                </a:solidFill>
              </a:rPr>
              <a:t>tertulis</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pihak</a:t>
            </a:r>
            <a:r>
              <a:rPr lang="en-US" sz="1600" dirty="0">
                <a:solidFill>
                  <a:schemeClr val="tx1"/>
                </a:solidFill>
              </a:rPr>
              <a:t> yang </a:t>
            </a:r>
            <a:r>
              <a:rPr lang="en-US" sz="1600" dirty="0" err="1">
                <a:solidFill>
                  <a:schemeClr val="tx1"/>
                </a:solidFill>
              </a:rPr>
              <a:t>berkepentingan</a:t>
            </a:r>
            <a:r>
              <a:rPr lang="en-US" sz="1600" dirty="0">
                <a:solidFill>
                  <a:schemeClr val="tx1"/>
                </a:solidFill>
              </a:rPr>
              <a:t> </a:t>
            </a:r>
            <a:r>
              <a:rPr lang="en-US" sz="1600" dirty="0" err="1">
                <a:solidFill>
                  <a:schemeClr val="tx1"/>
                </a:solidFill>
              </a:rPr>
              <a:t>kepada</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lainnya</a:t>
            </a:r>
            <a:r>
              <a:rPr lang="en-US" sz="1600" dirty="0">
                <a:solidFill>
                  <a:schemeClr val="tx1"/>
                </a:solidFill>
              </a:rPr>
              <a:t> </a:t>
            </a:r>
            <a:r>
              <a:rPr lang="en-US" sz="1600" dirty="0" err="1">
                <a:solidFill>
                  <a:schemeClr val="tx1"/>
                </a:solidFill>
              </a:rPr>
              <a:t>selambat-lambatnya</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waktu</a:t>
            </a:r>
            <a:r>
              <a:rPr lang="en-US" sz="1600" dirty="0">
                <a:solidFill>
                  <a:schemeClr val="tx1"/>
                </a:solidFill>
              </a:rPr>
              <a:t> 4 (</a:t>
            </a:r>
            <a:r>
              <a:rPr lang="en-US" sz="1600" dirty="0" err="1">
                <a:solidFill>
                  <a:schemeClr val="tx1"/>
                </a:solidFill>
              </a:rPr>
              <a:t>empat</a:t>
            </a:r>
            <a:r>
              <a:rPr lang="en-US" sz="1600" dirty="0">
                <a:solidFill>
                  <a:schemeClr val="tx1"/>
                </a:solidFill>
              </a:rPr>
              <a:t>) </a:t>
            </a:r>
            <a:r>
              <a:rPr lang="en-US" sz="1600" dirty="0" err="1">
                <a:solidFill>
                  <a:schemeClr val="tx1"/>
                </a:solidFill>
              </a:rPr>
              <a:t>hari</a:t>
            </a:r>
            <a:r>
              <a:rPr lang="en-US" sz="1600" dirty="0">
                <a:solidFill>
                  <a:schemeClr val="tx1"/>
                </a:solidFill>
              </a:rPr>
              <a:t> </a:t>
            </a:r>
            <a:r>
              <a:rPr lang="en-US" sz="1600" dirty="0" err="1">
                <a:solidFill>
                  <a:schemeClr val="tx1"/>
                </a:solidFill>
              </a:rPr>
              <a:t>kalender</a:t>
            </a:r>
            <a:r>
              <a:rPr lang="en-US" sz="1600" dirty="0">
                <a:solidFill>
                  <a:schemeClr val="tx1"/>
                </a:solidFill>
              </a:rPr>
              <a:t> </a:t>
            </a:r>
            <a:r>
              <a:rPr lang="en-US" sz="1600" dirty="0" err="1">
                <a:solidFill>
                  <a:schemeClr val="tx1"/>
                </a:solidFill>
              </a:rPr>
              <a:t>sebelum</a:t>
            </a:r>
            <a:r>
              <a:rPr lang="en-US" sz="1600" dirty="0">
                <a:solidFill>
                  <a:schemeClr val="tx1"/>
                </a:solidFill>
              </a:rPr>
              <a:t> </a:t>
            </a:r>
            <a:r>
              <a:rPr lang="en-US" sz="1600" dirty="0" err="1">
                <a:solidFill>
                  <a:schemeClr val="tx1"/>
                </a:solidFill>
              </a:rPr>
              <a:t>berlakunya</a:t>
            </a:r>
            <a:r>
              <a:rPr lang="en-US" sz="1600" dirty="0">
                <a:solidFill>
                  <a:schemeClr val="tx1"/>
                </a:solidFill>
              </a:rPr>
              <a:t> </a:t>
            </a:r>
            <a:r>
              <a:rPr lang="en-US" sz="1600" dirty="0" err="1">
                <a:solidFill>
                  <a:schemeClr val="tx1"/>
                </a:solidFill>
              </a:rPr>
              <a:t>perubahan</a:t>
            </a:r>
            <a:r>
              <a:rPr lang="en-US" sz="1600" dirty="0">
                <a:solidFill>
                  <a:schemeClr val="tx1"/>
                </a:solidFill>
              </a:rPr>
              <a:t> yang </a:t>
            </a:r>
            <a:r>
              <a:rPr lang="en-US" sz="1600" dirty="0" err="1">
                <a:solidFill>
                  <a:schemeClr val="tx1"/>
                </a:solidFill>
              </a:rPr>
              <a:t>diusulkan</a:t>
            </a:r>
            <a:r>
              <a:rPr lang="en-US" sz="1600" dirty="0">
                <a:solidFill>
                  <a:schemeClr val="tx1"/>
                </a:solidFill>
              </a:rPr>
              <a:t>.</a:t>
            </a:r>
          </a:p>
          <a:p>
            <a:pPr algn="ctr" eaLnBrk="1" fontAlgn="auto" hangingPunct="1">
              <a:spcBef>
                <a:spcPts val="0"/>
              </a:spcBef>
              <a:spcAft>
                <a:spcPts val="0"/>
              </a:spcAft>
              <a:defRPr/>
            </a:pPr>
            <a:endParaRPr lang="en-US" sz="1600" b="1" dirty="0">
              <a:solidFill>
                <a:schemeClr val="tx1"/>
              </a:solidFill>
            </a:endParaRPr>
          </a:p>
        </p:txBody>
      </p:sp>
      <p:sp>
        <p:nvSpPr>
          <p:cNvPr id="7" name="Footer Placeholder 6">
            <a:extLst>
              <a:ext uri="{FF2B5EF4-FFF2-40B4-BE49-F238E27FC236}">
                <a16:creationId xmlns:a16="http://schemas.microsoft.com/office/drawing/2014/main" id="{AE1EE507-7E5A-4E53-9AC6-AD3EEED0EFD4}"/>
              </a:ext>
            </a:extLst>
          </p:cNvPr>
          <p:cNvSpPr>
            <a:spLocks noGrp="1"/>
          </p:cNvSpPr>
          <p:nvPr>
            <p:ph type="ftr" sz="quarter" idx="11"/>
          </p:nvPr>
        </p:nvSpPr>
        <p:spPr>
          <a:xfrm>
            <a:off x="1181100" y="6188075"/>
            <a:ext cx="5256213" cy="365125"/>
          </a:xfrm>
        </p:spPr>
        <p:txBody>
          <a:bodyPr/>
          <a:lstStyle/>
          <a:p>
            <a:pPr>
              <a:defRPr/>
            </a:pPr>
            <a:r>
              <a:rPr lang="en-US"/>
              <a:t>HUKUM BISNIS - BSP</a:t>
            </a:r>
          </a:p>
        </p:txBody>
      </p:sp>
      <p:sp>
        <p:nvSpPr>
          <p:cNvPr id="28678" name="Slide Number Placeholder 7">
            <a:extLst>
              <a:ext uri="{FF2B5EF4-FFF2-40B4-BE49-F238E27FC236}">
                <a16:creationId xmlns:a16="http://schemas.microsoft.com/office/drawing/2014/main" id="{7A6FB727-0AAF-4E5A-81F7-086856B94386}"/>
              </a:ext>
            </a:extLst>
          </p:cNvPr>
          <p:cNvSpPr>
            <a:spLocks noGrp="1" noChangeArrowheads="1"/>
          </p:cNvSpPr>
          <p:nvPr>
            <p:ph type="sldNum" sz="quarter" idx="12"/>
          </p:nvPr>
        </p:nvSpPr>
        <p:spPr bwMode="auto">
          <a:xfrm>
            <a:off x="8199438" y="6172200"/>
            <a:ext cx="608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C7C4EB0C-AB75-4C8C-8553-A82D43C03BDA}" type="slidenum">
              <a:rPr lang="en-US" altLang="en-US" smtClean="0">
                <a:solidFill>
                  <a:srgbClr val="FFFFFF"/>
                </a:solidFill>
              </a:rPr>
              <a:pPr>
                <a:spcBef>
                  <a:spcPct val="0"/>
                </a:spcBef>
                <a:spcAft>
                  <a:spcPct val="0"/>
                </a:spcAft>
                <a:buClrTx/>
                <a:buFontTx/>
                <a:buNone/>
              </a:pPr>
              <a:t>23</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CB1C0E1A-AFD6-4217-86FF-26DC60C7D8A1}"/>
              </a:ext>
            </a:extLst>
          </p:cNvPr>
          <p:cNvSpPr/>
          <p:nvPr/>
        </p:nvSpPr>
        <p:spPr>
          <a:xfrm>
            <a:off x="838200" y="1295400"/>
            <a:ext cx="7239000" cy="16002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6"/>
              <a:defRPr/>
            </a:pPr>
            <a:r>
              <a:rPr lang="en-US" sz="1600" b="1" dirty="0">
                <a:solidFill>
                  <a:schemeClr val="tx1"/>
                </a:solidFill>
              </a:rPr>
              <a:t>PENUTUP</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en-US" sz="1600" dirty="0" err="1">
                <a:solidFill>
                  <a:schemeClr val="tx1"/>
                </a:solidFill>
              </a:rPr>
              <a:t>Demikian</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Kerja</a:t>
            </a:r>
            <a:r>
              <a:rPr lang="en-US" sz="1600" dirty="0">
                <a:solidFill>
                  <a:schemeClr val="tx1"/>
                </a:solidFill>
              </a:rPr>
              <a:t> </a:t>
            </a:r>
            <a:r>
              <a:rPr lang="en-US" sz="1600" dirty="0" err="1">
                <a:solidFill>
                  <a:schemeClr val="tx1"/>
                </a:solidFill>
              </a:rPr>
              <a:t>ini</a:t>
            </a:r>
            <a:r>
              <a:rPr lang="en-US" sz="1600" dirty="0">
                <a:solidFill>
                  <a:schemeClr val="tx1"/>
                </a:solidFill>
              </a:rPr>
              <a:t> </a:t>
            </a:r>
            <a:r>
              <a:rPr lang="en-US" sz="1600" dirty="0" err="1">
                <a:solidFill>
                  <a:schemeClr val="tx1"/>
                </a:solidFill>
              </a:rPr>
              <a:t>dibuat</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a:solidFill>
                  <a:schemeClr val="tx1"/>
                </a:solidFill>
              </a:rPr>
              <a:t>itikad</a:t>
            </a:r>
            <a:r>
              <a:rPr lang="en-US" sz="1600" dirty="0">
                <a:solidFill>
                  <a:schemeClr val="tx1"/>
                </a:solidFill>
              </a:rPr>
              <a:t> </a:t>
            </a:r>
            <a:r>
              <a:rPr lang="en-US" sz="1600" dirty="0" err="1">
                <a:solidFill>
                  <a:schemeClr val="tx1"/>
                </a:solidFill>
              </a:rPr>
              <a:t>baik</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dipatuhi</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dilaksanakan</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a:t>
            </a: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9699" name="Title 3">
            <a:extLst>
              <a:ext uri="{FF2B5EF4-FFF2-40B4-BE49-F238E27FC236}">
                <a16:creationId xmlns:a16="http://schemas.microsoft.com/office/drawing/2014/main" id="{DE9860E3-4E4D-4C57-8BB0-FEADCD511AA1}"/>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4" name="Flowchart: Alternate Process 3">
            <a:extLst>
              <a:ext uri="{FF2B5EF4-FFF2-40B4-BE49-F238E27FC236}">
                <a16:creationId xmlns:a16="http://schemas.microsoft.com/office/drawing/2014/main" id="{92B0F471-C2C1-4C69-A37F-0BD7203FEC73}"/>
              </a:ext>
            </a:extLst>
          </p:cNvPr>
          <p:cNvSpPr/>
          <p:nvPr/>
        </p:nvSpPr>
        <p:spPr>
          <a:xfrm>
            <a:off x="381000" y="3124200"/>
            <a:ext cx="8077200" cy="25146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7"/>
              <a:defRPr/>
            </a:pPr>
            <a:r>
              <a:rPr lang="en-US" sz="1600" b="1" dirty="0">
                <a:solidFill>
                  <a:schemeClr val="tx1"/>
                </a:solidFill>
              </a:rPr>
              <a:t>TANDATANGAN</a:t>
            </a:r>
          </a:p>
          <a:p>
            <a:pPr algn="ctr" eaLnBrk="1" fontAlgn="auto" hangingPunct="1">
              <a:spcBef>
                <a:spcPts val="0"/>
              </a:spcBef>
              <a:spcAft>
                <a:spcPts val="0"/>
              </a:spcAft>
              <a:defRPr/>
            </a:pPr>
            <a:endParaRPr lang="en-US" sz="1600" b="1" dirty="0">
              <a:solidFill>
                <a:schemeClr val="tx1"/>
              </a:solidFill>
            </a:endParaRP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endParaRPr lang="en-US" sz="1600"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 name="Text Box 2">
            <a:extLst>
              <a:ext uri="{FF2B5EF4-FFF2-40B4-BE49-F238E27FC236}">
                <a16:creationId xmlns:a16="http://schemas.microsoft.com/office/drawing/2014/main" id="{8CB9D5D7-A74F-4E45-BF61-0EF4A854DF54}"/>
              </a:ext>
            </a:extLst>
          </p:cNvPr>
          <p:cNvSpPr txBox="1">
            <a:spLocks noChangeArrowheads="1"/>
          </p:cNvSpPr>
          <p:nvPr/>
        </p:nvSpPr>
        <p:spPr bwMode="auto">
          <a:xfrm>
            <a:off x="838200" y="4038600"/>
            <a:ext cx="2662238" cy="1216025"/>
          </a:xfrm>
          <a:prstGeom prst="rect">
            <a:avLst/>
          </a:prstGeom>
          <a:solidFill>
            <a:srgbClr val="FFFFFF"/>
          </a:solidFill>
          <a:ln w="9525">
            <a:solidFill>
              <a:srgbClr val="FFFFFF"/>
            </a:solidFill>
            <a:miter lim="800000"/>
            <a:headEnd/>
            <a:tailEnd/>
          </a:ln>
        </p:spPr>
        <p:txBody>
          <a:bodyPr>
            <a:spAutoFit/>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eaLnBrk="1" hangingPunct="1">
              <a:spcBef>
                <a:spcPct val="0"/>
              </a:spcBef>
              <a:spcAft>
                <a:spcPts val="1000"/>
              </a:spcAft>
              <a:buClrTx/>
              <a:buFontTx/>
              <a:buNone/>
            </a:pPr>
            <a:r>
              <a:rPr lang="en-US" altLang="en-US" sz="1200" b="1" dirty="0">
                <a:latin typeface="Calibri" panose="020F0502020204030204" pitchFamily="34" charset="0"/>
              </a:rPr>
              <a:t>PIHAK KEDUA</a:t>
            </a:r>
          </a:p>
          <a:p>
            <a:pPr eaLnBrk="1" hangingPunct="1">
              <a:spcBef>
                <a:spcPct val="0"/>
              </a:spcBef>
              <a:spcAft>
                <a:spcPts val="1000"/>
              </a:spcAft>
              <a:buClrTx/>
              <a:buFontTx/>
              <a:buNone/>
            </a:pPr>
            <a:endParaRPr lang="en-US" altLang="en-US" sz="1200" b="1" dirty="0">
              <a:latin typeface="Calibri" panose="020F0502020204030204" pitchFamily="34" charset="0"/>
            </a:endParaRPr>
          </a:p>
          <a:p>
            <a:pPr eaLnBrk="1" hangingPunct="1">
              <a:spcBef>
                <a:spcPct val="0"/>
              </a:spcBef>
              <a:spcAft>
                <a:spcPts val="1000"/>
              </a:spcAft>
              <a:buClrTx/>
              <a:buFontTx/>
              <a:buNone/>
            </a:pPr>
            <a:r>
              <a:rPr lang="en-US" altLang="en-US" sz="1200" b="1" u="sng" dirty="0">
                <a:latin typeface="Calibri" panose="020F0502020204030204" pitchFamily="34" charset="0"/>
              </a:rPr>
              <a:t>Budi S. Purnomo, S.E., M.M., </a:t>
            </a:r>
            <a:r>
              <a:rPr lang="en-US" altLang="en-US" sz="1200" b="1" u="sng" dirty="0" err="1">
                <a:latin typeface="Calibri" panose="020F0502020204030204" pitchFamily="34" charset="0"/>
              </a:rPr>
              <a:t>M.Si</a:t>
            </a:r>
            <a:endParaRPr lang="en-US" altLang="en-US" sz="1200" b="1" u="sng" dirty="0">
              <a:latin typeface="Calibri" panose="020F0502020204030204" pitchFamily="34" charset="0"/>
            </a:endParaRPr>
          </a:p>
          <a:p>
            <a:pPr eaLnBrk="1" hangingPunct="1">
              <a:spcBef>
                <a:spcPct val="0"/>
              </a:spcBef>
              <a:spcAft>
                <a:spcPts val="1000"/>
              </a:spcAft>
              <a:buClrTx/>
              <a:buFontTx/>
              <a:buNone/>
            </a:pPr>
            <a:r>
              <a:rPr lang="en-US" altLang="en-US" sz="1200" b="1" dirty="0" err="1">
                <a:latin typeface="Calibri" panose="020F0502020204030204" pitchFamily="34" charset="0"/>
              </a:rPr>
              <a:t>Direktur</a:t>
            </a:r>
            <a:r>
              <a:rPr lang="en-US" altLang="en-US" sz="1200" b="1" dirty="0">
                <a:latin typeface="Calibri" panose="020F0502020204030204" pitchFamily="34" charset="0"/>
              </a:rPr>
              <a:t> Utama</a:t>
            </a:r>
            <a:endParaRPr lang="en-US" altLang="en-US" sz="1200" b="1" dirty="0">
              <a:latin typeface="Times New Roman" panose="02020603050405020304" pitchFamily="18" charset="0"/>
            </a:endParaRPr>
          </a:p>
        </p:txBody>
      </p:sp>
      <p:sp>
        <p:nvSpPr>
          <p:cNvPr id="3" name="Text Box 3">
            <a:extLst>
              <a:ext uri="{FF2B5EF4-FFF2-40B4-BE49-F238E27FC236}">
                <a16:creationId xmlns:a16="http://schemas.microsoft.com/office/drawing/2014/main" id="{42BB3271-A4C6-49A0-B5FE-3743C103538B}"/>
              </a:ext>
            </a:extLst>
          </p:cNvPr>
          <p:cNvSpPr txBox="1">
            <a:spLocks noChangeArrowheads="1"/>
          </p:cNvSpPr>
          <p:nvPr/>
        </p:nvSpPr>
        <p:spPr bwMode="auto">
          <a:xfrm>
            <a:off x="4876800" y="3962400"/>
            <a:ext cx="2843213" cy="1338263"/>
          </a:xfrm>
          <a:prstGeom prst="rect">
            <a:avLst/>
          </a:prstGeom>
          <a:solidFill>
            <a:srgbClr val="FFFFFF"/>
          </a:solidFill>
          <a:ln w="9525">
            <a:solidFill>
              <a:srgbClr val="FFFFFF"/>
            </a:solidFill>
            <a:miter lim="800000"/>
            <a:headEnd/>
            <a:tailEnd/>
          </a:ln>
        </p:spPr>
        <p:txBody>
          <a:bodyPr>
            <a:spAutoFit/>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eaLnBrk="1" hangingPunct="1">
              <a:spcBef>
                <a:spcPct val="0"/>
              </a:spcBef>
              <a:spcAft>
                <a:spcPts val="1000"/>
              </a:spcAft>
              <a:buClrTx/>
              <a:buFontTx/>
              <a:buNone/>
            </a:pPr>
            <a:r>
              <a:rPr lang="en-US" altLang="en-US" sz="1400" b="1" dirty="0">
                <a:latin typeface="Calibri" panose="020F0502020204030204" pitchFamily="34" charset="0"/>
              </a:rPr>
              <a:t>Bandung, ………………….. 2010</a:t>
            </a:r>
          </a:p>
          <a:p>
            <a:pPr eaLnBrk="1" hangingPunct="1">
              <a:spcBef>
                <a:spcPct val="0"/>
              </a:spcBef>
              <a:spcAft>
                <a:spcPts val="1000"/>
              </a:spcAft>
              <a:buClrTx/>
              <a:buFontTx/>
              <a:buNone/>
            </a:pPr>
            <a:r>
              <a:rPr lang="en-US" altLang="en-US" sz="1400" b="1" dirty="0">
                <a:latin typeface="Calibri" panose="020F0502020204030204" pitchFamily="34" charset="0"/>
              </a:rPr>
              <a:t>PIHAK PERTAMA</a:t>
            </a:r>
          </a:p>
          <a:p>
            <a:pPr eaLnBrk="1" hangingPunct="1">
              <a:spcBef>
                <a:spcPct val="0"/>
              </a:spcBef>
              <a:spcAft>
                <a:spcPts val="1000"/>
              </a:spcAft>
              <a:buClrTx/>
              <a:buFontTx/>
              <a:buNone/>
            </a:pPr>
            <a:endParaRPr lang="en-US" altLang="en-US" sz="1400" b="1" dirty="0">
              <a:latin typeface="Calibri" panose="020F0502020204030204" pitchFamily="34" charset="0"/>
            </a:endParaRPr>
          </a:p>
          <a:p>
            <a:pPr eaLnBrk="1" hangingPunct="1">
              <a:spcBef>
                <a:spcPct val="0"/>
              </a:spcBef>
              <a:spcAft>
                <a:spcPts val="1000"/>
              </a:spcAft>
              <a:buClrTx/>
              <a:buFontTx/>
              <a:buNone/>
            </a:pPr>
            <a:r>
              <a:rPr lang="en-US" altLang="en-US" sz="1400" b="1" u="sng" dirty="0">
                <a:latin typeface="Calibri" panose="020F0502020204030204" pitchFamily="34" charset="0"/>
              </a:rPr>
              <a:t>…………………………………………………….</a:t>
            </a:r>
            <a:endParaRPr lang="en-US" altLang="en-US" sz="1400" b="1" u="sng" dirty="0">
              <a:latin typeface="Times New Roman" panose="02020603050405020304" pitchFamily="18" charset="0"/>
            </a:endParaRPr>
          </a:p>
        </p:txBody>
      </p:sp>
      <p:sp>
        <p:nvSpPr>
          <p:cNvPr id="8" name="Footer Placeholder 7">
            <a:extLst>
              <a:ext uri="{FF2B5EF4-FFF2-40B4-BE49-F238E27FC236}">
                <a16:creationId xmlns:a16="http://schemas.microsoft.com/office/drawing/2014/main" id="{4AFA0055-29FC-4092-98EC-E85F7B54FB86}"/>
              </a:ext>
            </a:extLst>
          </p:cNvPr>
          <p:cNvSpPr>
            <a:spLocks noGrp="1"/>
          </p:cNvSpPr>
          <p:nvPr>
            <p:ph type="ftr" sz="quarter" idx="11"/>
          </p:nvPr>
        </p:nvSpPr>
        <p:spPr/>
        <p:txBody>
          <a:bodyPr/>
          <a:lstStyle/>
          <a:p>
            <a:pPr>
              <a:defRPr/>
            </a:pPr>
            <a:r>
              <a:rPr lang="en-US"/>
              <a:t>HUKUM BISNIS - BSP</a:t>
            </a:r>
          </a:p>
        </p:txBody>
      </p:sp>
      <p:sp>
        <p:nvSpPr>
          <p:cNvPr id="29704" name="Slide Number Placeholder 8">
            <a:extLst>
              <a:ext uri="{FF2B5EF4-FFF2-40B4-BE49-F238E27FC236}">
                <a16:creationId xmlns:a16="http://schemas.microsoft.com/office/drawing/2014/main" id="{D6DEC116-D444-4EFC-B8E9-8D53F0E297F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55485C01-152C-4266-8611-F4195D85B858}" type="slidenum">
              <a:rPr lang="en-US" altLang="en-US" smtClean="0">
                <a:solidFill>
                  <a:srgbClr val="FFFFFF"/>
                </a:solidFill>
              </a:rPr>
              <a:pPr>
                <a:spcBef>
                  <a:spcPct val="0"/>
                </a:spcBef>
                <a:spcAft>
                  <a:spcPct val="0"/>
                </a:spcAft>
                <a:buClrTx/>
                <a:buFontTx/>
                <a:buNone/>
              </a:pPr>
              <a:t>24</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80">
                                          <p:stCondLst>
                                            <p:cond delay="0"/>
                                          </p:stCondLst>
                                        </p:cTn>
                                        <p:tgtEl>
                                          <p:spTgt spid="2"/>
                                        </p:tgtEl>
                                      </p:cBhvr>
                                    </p:animEffect>
                                    <p:anim calcmode="lin" valueType="num">
                                      <p:cBhvr>
                                        <p:cTn id="2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7" dur="26">
                                          <p:stCondLst>
                                            <p:cond delay="650"/>
                                          </p:stCondLst>
                                        </p:cTn>
                                        <p:tgtEl>
                                          <p:spTgt spid="2"/>
                                        </p:tgtEl>
                                      </p:cBhvr>
                                      <p:to x="100000" y="60000"/>
                                    </p:animScale>
                                    <p:animScale>
                                      <p:cBhvr>
                                        <p:cTn id="28" dur="166" decel="50000">
                                          <p:stCondLst>
                                            <p:cond delay="676"/>
                                          </p:stCondLst>
                                        </p:cTn>
                                        <p:tgtEl>
                                          <p:spTgt spid="2"/>
                                        </p:tgtEl>
                                      </p:cBhvr>
                                      <p:to x="100000" y="100000"/>
                                    </p:animScale>
                                    <p:animScale>
                                      <p:cBhvr>
                                        <p:cTn id="29" dur="26">
                                          <p:stCondLst>
                                            <p:cond delay="1312"/>
                                          </p:stCondLst>
                                        </p:cTn>
                                        <p:tgtEl>
                                          <p:spTgt spid="2"/>
                                        </p:tgtEl>
                                      </p:cBhvr>
                                      <p:to x="100000" y="80000"/>
                                    </p:animScale>
                                    <p:animScale>
                                      <p:cBhvr>
                                        <p:cTn id="30" dur="166" decel="50000">
                                          <p:stCondLst>
                                            <p:cond delay="1338"/>
                                          </p:stCondLst>
                                        </p:cTn>
                                        <p:tgtEl>
                                          <p:spTgt spid="2"/>
                                        </p:tgtEl>
                                      </p:cBhvr>
                                      <p:to x="100000" y="100000"/>
                                    </p:animScale>
                                    <p:animScale>
                                      <p:cBhvr>
                                        <p:cTn id="31" dur="26">
                                          <p:stCondLst>
                                            <p:cond delay="1642"/>
                                          </p:stCondLst>
                                        </p:cTn>
                                        <p:tgtEl>
                                          <p:spTgt spid="2"/>
                                        </p:tgtEl>
                                      </p:cBhvr>
                                      <p:to x="100000" y="90000"/>
                                    </p:animScale>
                                    <p:animScale>
                                      <p:cBhvr>
                                        <p:cTn id="32" dur="166" decel="50000">
                                          <p:stCondLst>
                                            <p:cond delay="1668"/>
                                          </p:stCondLst>
                                        </p:cTn>
                                        <p:tgtEl>
                                          <p:spTgt spid="2"/>
                                        </p:tgtEl>
                                      </p:cBhvr>
                                      <p:to x="100000" y="100000"/>
                                    </p:animScale>
                                    <p:animScale>
                                      <p:cBhvr>
                                        <p:cTn id="33" dur="26">
                                          <p:stCondLst>
                                            <p:cond delay="1808"/>
                                          </p:stCondLst>
                                        </p:cTn>
                                        <p:tgtEl>
                                          <p:spTgt spid="2"/>
                                        </p:tgtEl>
                                      </p:cBhvr>
                                      <p:to x="100000" y="95000"/>
                                    </p:animScale>
                                    <p:animScale>
                                      <p:cBhvr>
                                        <p:cTn id="34" dur="166" decel="50000">
                                          <p:stCondLst>
                                            <p:cond delay="1834"/>
                                          </p:stCondLst>
                                        </p:cTn>
                                        <p:tgtEl>
                                          <p:spTgt spid="2"/>
                                        </p:tgtEl>
                                      </p:cBhvr>
                                      <p:to x="100000" y="100000"/>
                                    </p:animScale>
                                  </p:childTnLst>
                                </p:cTn>
                              </p:par>
                            </p:childTnLst>
                          </p:cTn>
                        </p:par>
                      </p:childTnLst>
                    </p:cTn>
                  </p:par>
                  <p:par>
                    <p:cTn id="35" fill="hold" nodeType="clickPar">
                      <p:stCondLst>
                        <p:cond delay="indefinite"/>
                      </p:stCondLst>
                      <p:childTnLst>
                        <p:par>
                          <p:cTn id="36" fill="hold" nodeType="withGroup">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2"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a:extLst>
              <a:ext uri="{FF2B5EF4-FFF2-40B4-BE49-F238E27FC236}">
                <a16:creationId xmlns:a16="http://schemas.microsoft.com/office/drawing/2014/main" id="{8A9F64B4-4A14-43B1-BEC0-EAA2EA91E836}"/>
              </a:ext>
            </a:extLst>
          </p:cNvPr>
          <p:cNvSpPr>
            <a:spLocks noGrp="1"/>
          </p:cNvSpPr>
          <p:nvPr>
            <p:ph type="title"/>
          </p:nvPr>
        </p:nvSpPr>
        <p:spPr>
          <a:xfrm>
            <a:off x="467544" y="548680"/>
            <a:ext cx="8001000" cy="923925"/>
          </a:xfrm>
        </p:spPr>
        <p:txBody>
          <a:bodyPr/>
          <a:lstStyle/>
          <a:p>
            <a:pPr algn="r" eaLnBrk="1" hangingPunct="1"/>
            <a:r>
              <a:rPr lang="en-US" altLang="en-US" sz="2800" b="1" dirty="0" err="1">
                <a:cs typeface="Trebuchet MS" panose="020B0603020202020204" pitchFamily="34" charset="0"/>
              </a:rPr>
              <a:t>Klausul</a:t>
            </a:r>
            <a:r>
              <a:rPr lang="en-US" altLang="en-US" sz="2800" b="1" dirty="0">
                <a:cs typeface="Trebuchet MS" panose="020B0603020202020204" pitchFamily="34" charset="0"/>
              </a:rPr>
              <a:t> </a:t>
            </a:r>
            <a:r>
              <a:rPr lang="en-US" altLang="en-US" sz="2800" b="1" dirty="0" err="1">
                <a:cs typeface="Trebuchet MS" panose="020B0603020202020204" pitchFamily="34" charset="0"/>
              </a:rPr>
              <a:t>alternatif</a:t>
            </a:r>
            <a:r>
              <a:rPr lang="en-US" altLang="en-US" sz="2800" b="1" dirty="0">
                <a:cs typeface="Trebuchet MS" panose="020B0603020202020204" pitchFamily="34" charset="0"/>
              </a:rPr>
              <a:t> </a:t>
            </a:r>
            <a:r>
              <a:rPr lang="en-US" altLang="en-US" sz="2800" b="1" dirty="0" err="1">
                <a:cs typeface="Trebuchet MS" panose="020B0603020202020204" pitchFamily="34" charset="0"/>
              </a:rPr>
              <a:t>penyelesaian</a:t>
            </a:r>
            <a:r>
              <a:rPr lang="en-US" altLang="en-US" sz="2800" b="1" dirty="0">
                <a:cs typeface="Trebuchet MS" panose="020B0603020202020204" pitchFamily="34" charset="0"/>
              </a:rPr>
              <a:t> </a:t>
            </a:r>
            <a:r>
              <a:rPr lang="en-US" altLang="en-US" sz="2800" b="1" dirty="0" err="1">
                <a:cs typeface="Trebuchet MS" panose="020B0603020202020204" pitchFamily="34" charset="0"/>
              </a:rPr>
              <a:t>sengketa</a:t>
            </a:r>
            <a:endParaRPr lang="en-US" altLang="en-US" sz="2800" b="1" dirty="0">
              <a:cs typeface="Trebuchet MS" panose="020B0603020202020204" pitchFamily="34" charset="0"/>
            </a:endParaRPr>
          </a:p>
        </p:txBody>
      </p:sp>
      <p:sp>
        <p:nvSpPr>
          <p:cNvPr id="4" name="Content Placeholder 3">
            <a:extLst>
              <a:ext uri="{FF2B5EF4-FFF2-40B4-BE49-F238E27FC236}">
                <a16:creationId xmlns:a16="http://schemas.microsoft.com/office/drawing/2014/main" id="{626C021B-58EB-42BC-8729-09BF4FE65DC7}"/>
              </a:ext>
            </a:extLst>
          </p:cNvPr>
          <p:cNvSpPr>
            <a:spLocks noGrp="1"/>
          </p:cNvSpPr>
          <p:nvPr>
            <p:ph idx="1"/>
          </p:nvPr>
        </p:nvSpPr>
        <p:spPr>
          <a:xfrm>
            <a:off x="1009650" y="1556792"/>
            <a:ext cx="7124700" cy="4170908"/>
          </a:xfrm>
        </p:spPr>
        <p:txBody>
          <a:bodyPr rtlCol="0">
            <a:noAutofit/>
          </a:bodyPr>
          <a:lstStyle/>
          <a:p>
            <a:pPr marL="0" indent="0" algn="ctr" eaLnBrk="1" fontAlgn="auto" hangingPunct="1">
              <a:buFont typeface="Wingdings 2" charset="2"/>
              <a:buNone/>
              <a:defRPr/>
            </a:pPr>
            <a:r>
              <a:rPr lang="en-US" sz="2000" b="1" dirty="0" err="1"/>
              <a:t>Pasal</a:t>
            </a:r>
            <a:r>
              <a:rPr lang="en-US" sz="2000" b="1" dirty="0"/>
              <a:t> ……..</a:t>
            </a:r>
          </a:p>
          <a:p>
            <a:pPr marL="0" indent="0" algn="ctr" eaLnBrk="1" fontAlgn="auto" hangingPunct="1">
              <a:buFont typeface="Wingdings 2" charset="2"/>
              <a:buNone/>
              <a:defRPr/>
            </a:pPr>
            <a:r>
              <a:rPr lang="en-US" sz="2000" b="1" dirty="0"/>
              <a:t>PENYELESAIAN PERSELISIHAN</a:t>
            </a:r>
          </a:p>
          <a:p>
            <a:pPr algn="just" eaLnBrk="1" fontAlgn="auto" hangingPunct="1">
              <a:buFont typeface="+mj-lt"/>
              <a:buAutoNum type="arabicPeriod"/>
              <a:defRPr/>
            </a:pPr>
            <a:r>
              <a:rPr lang="en-US" sz="2000" dirty="0" err="1"/>
              <a:t>Apabila</a:t>
            </a:r>
            <a:r>
              <a:rPr lang="en-US" sz="2000" dirty="0"/>
              <a:t> </a:t>
            </a:r>
            <a:r>
              <a:rPr lang="en-US" sz="2000" dirty="0" err="1"/>
              <a:t>dikemudian</a:t>
            </a:r>
            <a:r>
              <a:rPr lang="en-US" sz="2000" dirty="0"/>
              <a:t> </a:t>
            </a:r>
            <a:r>
              <a:rPr lang="en-US" sz="2000" dirty="0" err="1"/>
              <a:t>hari</a:t>
            </a:r>
            <a:r>
              <a:rPr lang="en-US" sz="2000" dirty="0"/>
              <a:t> </a:t>
            </a:r>
            <a:r>
              <a:rPr lang="en-US" sz="2000" dirty="0" err="1"/>
              <a:t>terjadi</a:t>
            </a:r>
            <a:r>
              <a:rPr lang="en-US" sz="2000" dirty="0"/>
              <a:t> </a:t>
            </a:r>
            <a:r>
              <a:rPr lang="en-US" sz="2000" dirty="0" err="1"/>
              <a:t>perselisihan</a:t>
            </a:r>
            <a:r>
              <a:rPr lang="en-US" sz="2000" dirty="0"/>
              <a:t> </a:t>
            </a:r>
            <a:r>
              <a:rPr lang="en-US" sz="2000" dirty="0" err="1"/>
              <a:t>dalam</a:t>
            </a:r>
            <a:r>
              <a:rPr lang="en-US" sz="2000" dirty="0"/>
              <a:t> </a:t>
            </a:r>
            <a:r>
              <a:rPr lang="en-US" sz="2000" dirty="0" err="1"/>
              <a:t>penafsiran</a:t>
            </a:r>
            <a:r>
              <a:rPr lang="en-US" sz="2000" dirty="0"/>
              <a:t> </a:t>
            </a:r>
            <a:r>
              <a:rPr lang="en-US" sz="2000" dirty="0" err="1"/>
              <a:t>atas</a:t>
            </a:r>
            <a:r>
              <a:rPr lang="en-US" sz="2000" dirty="0"/>
              <a:t> </a:t>
            </a:r>
            <a:r>
              <a:rPr lang="en-US" sz="2000" dirty="0" err="1"/>
              <a:t>pelaksanaan</a:t>
            </a:r>
            <a:r>
              <a:rPr lang="en-US" sz="2000" dirty="0"/>
              <a:t> </a:t>
            </a:r>
            <a:r>
              <a:rPr lang="en-US" sz="2000" dirty="0" err="1"/>
              <a:t>ketentuan-ketentuan</a:t>
            </a:r>
            <a:r>
              <a:rPr lang="en-US" sz="2000" dirty="0"/>
              <a:t> </a:t>
            </a:r>
            <a:r>
              <a:rPr lang="en-US" sz="2000" dirty="0" err="1"/>
              <a:t>dari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terlebih</a:t>
            </a:r>
            <a:r>
              <a:rPr lang="en-US" sz="2000" dirty="0"/>
              <a:t> </a:t>
            </a:r>
            <a:r>
              <a:rPr lang="en-US" sz="2000" dirty="0" err="1"/>
              <a:t>dahulu</a:t>
            </a:r>
            <a:r>
              <a:rPr lang="en-US" sz="2000" dirty="0"/>
              <a:t> </a:t>
            </a:r>
            <a:r>
              <a:rPr lang="en-US" sz="2000" dirty="0" err="1"/>
              <a:t>menyelesaikannya</a:t>
            </a:r>
            <a:r>
              <a:rPr lang="en-US" sz="2000" dirty="0"/>
              <a:t> </a:t>
            </a:r>
            <a:r>
              <a:rPr lang="en-US" sz="2000" dirty="0" err="1"/>
              <a:t>secara</a:t>
            </a:r>
            <a:r>
              <a:rPr lang="en-US" sz="2000" dirty="0"/>
              <a:t> </a:t>
            </a:r>
            <a:r>
              <a:rPr lang="en-US" sz="2000" dirty="0" err="1"/>
              <a:t>musyawarah</a:t>
            </a:r>
            <a:r>
              <a:rPr lang="en-US" sz="2000" dirty="0"/>
              <a:t>.</a:t>
            </a:r>
            <a:endParaRPr lang="en-US" sz="2000" b="1" dirty="0"/>
          </a:p>
          <a:p>
            <a:pPr algn="just" eaLnBrk="1" fontAlgn="auto" hangingPunct="1">
              <a:buFont typeface="+mj-lt"/>
              <a:buAutoNum type="arabicPeriod"/>
              <a:defRPr/>
            </a:pPr>
            <a:r>
              <a:rPr lang="en-US" sz="2000" dirty="0" err="1"/>
              <a:t>Bilamana</a:t>
            </a:r>
            <a:r>
              <a:rPr lang="en-US" sz="2000" dirty="0"/>
              <a:t> </a:t>
            </a:r>
            <a:r>
              <a:rPr lang="en-US" sz="2000" dirty="0" err="1"/>
              <a:t>musyawarah</a:t>
            </a:r>
            <a:r>
              <a:rPr lang="en-US" sz="2000" dirty="0"/>
              <a:t> </a:t>
            </a:r>
            <a:r>
              <a:rPr lang="en-US" sz="2000" dirty="0" err="1"/>
              <a:t>tersebut</a:t>
            </a:r>
            <a:r>
              <a:rPr lang="en-US" sz="2000" dirty="0"/>
              <a:t> </a:t>
            </a:r>
            <a:r>
              <a:rPr lang="en-US" sz="2000" dirty="0" err="1"/>
              <a:t>tidak</a:t>
            </a:r>
            <a:r>
              <a:rPr lang="en-US" sz="2000" dirty="0"/>
              <a:t> </a:t>
            </a:r>
            <a:r>
              <a:rPr lang="en-US" sz="2000" dirty="0" err="1"/>
              <a:t>menghasilkan</a:t>
            </a:r>
            <a:r>
              <a:rPr lang="en-US" sz="2000" dirty="0"/>
              <a:t> kata </a:t>
            </a:r>
            <a:r>
              <a:rPr lang="en-US" sz="2000" dirty="0" err="1"/>
              <a:t>sepakat</a:t>
            </a:r>
            <a:r>
              <a:rPr lang="en-US" sz="2000" dirty="0"/>
              <a:t> </a:t>
            </a:r>
            <a:r>
              <a:rPr lang="en-US" sz="2000" dirty="0" err="1"/>
              <a:t>tentang</a:t>
            </a:r>
            <a:r>
              <a:rPr lang="en-US" sz="2000" dirty="0"/>
              <a:t> </a:t>
            </a:r>
            <a:r>
              <a:rPr lang="en-US" sz="2000" dirty="0" err="1"/>
              <a:t>cara</a:t>
            </a:r>
            <a:r>
              <a:rPr lang="en-US" sz="2000" dirty="0"/>
              <a:t> </a:t>
            </a:r>
            <a:r>
              <a:rPr lang="en-US" sz="2000" dirty="0" err="1"/>
              <a:t>penyelesaian</a:t>
            </a:r>
            <a:r>
              <a:rPr lang="en-US" sz="2000" dirty="0"/>
              <a:t> </a:t>
            </a:r>
            <a:r>
              <a:rPr lang="en-US" sz="2000" dirty="0" err="1"/>
              <a:t>perselisihan</a:t>
            </a:r>
            <a:r>
              <a:rPr lang="en-US" sz="2000" dirty="0"/>
              <a:t>, </a:t>
            </a:r>
            <a:r>
              <a:rPr lang="en-US" sz="2000" dirty="0" err="1"/>
              <a:t>maka</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untuk</a:t>
            </a:r>
            <a:r>
              <a:rPr lang="en-US" sz="2000" dirty="0"/>
              <a:t> </a:t>
            </a:r>
            <a:r>
              <a:rPr lang="en-US" sz="2000" dirty="0" err="1"/>
              <a:t>menyelesaikan</a:t>
            </a:r>
            <a:r>
              <a:rPr lang="en-US" sz="2000" dirty="0"/>
              <a:t> </a:t>
            </a:r>
            <a:r>
              <a:rPr lang="en-US" sz="2000" dirty="0" err="1"/>
              <a:t>sengketa</a:t>
            </a:r>
            <a:r>
              <a:rPr lang="en-US" sz="2000" dirty="0"/>
              <a:t> yang </a:t>
            </a:r>
            <a:r>
              <a:rPr lang="en-US" sz="2000" dirty="0" err="1"/>
              <a:t>timbul</a:t>
            </a:r>
            <a:r>
              <a:rPr lang="en-US" sz="2000" dirty="0"/>
              <a:t> </a:t>
            </a:r>
            <a:r>
              <a:rPr lang="en-US" sz="2000" dirty="0" err="1"/>
              <a:t>dari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 </a:t>
            </a:r>
            <a:r>
              <a:rPr lang="en-US" sz="2000" dirty="0" err="1"/>
              <a:t>melalui</a:t>
            </a:r>
            <a:r>
              <a:rPr lang="en-US" sz="2000" dirty="0"/>
              <a:t> </a:t>
            </a:r>
            <a:r>
              <a:rPr lang="en-US" sz="2000" dirty="0" err="1"/>
              <a:t>Pengadilan</a:t>
            </a:r>
            <a:r>
              <a:rPr lang="en-US" sz="2000" dirty="0"/>
              <a:t> </a:t>
            </a:r>
            <a:r>
              <a:rPr lang="en-US" sz="2000" dirty="0" err="1"/>
              <a:t>Negeri</a:t>
            </a:r>
            <a:r>
              <a:rPr lang="en-US" sz="2000" dirty="0"/>
              <a:t> I Bandung.</a:t>
            </a:r>
            <a:endParaRPr lang="en-US" sz="2000" b="1" dirty="0"/>
          </a:p>
          <a:p>
            <a:pPr algn="just" eaLnBrk="1" fontAlgn="auto" hangingPunct="1">
              <a:buFont typeface="+mj-lt"/>
              <a:buAutoNum type="arabicPeriod"/>
              <a:defRPr/>
            </a:pPr>
            <a:r>
              <a:rPr lang="en-US" sz="2000" dirty="0" err="1"/>
              <a:t>Selama</a:t>
            </a:r>
            <a:r>
              <a:rPr lang="en-US" sz="2000" dirty="0"/>
              <a:t> </a:t>
            </a:r>
            <a:r>
              <a:rPr lang="en-US" sz="2000" dirty="0" err="1"/>
              <a:t>perselisihan</a:t>
            </a:r>
            <a:r>
              <a:rPr lang="en-US" sz="2000" dirty="0"/>
              <a:t> </a:t>
            </a:r>
            <a:r>
              <a:rPr lang="en-US" sz="2000" dirty="0" err="1"/>
              <a:t>masih</a:t>
            </a:r>
            <a:r>
              <a:rPr lang="en-US" sz="2000" dirty="0"/>
              <a:t> </a:t>
            </a:r>
            <a:r>
              <a:rPr lang="en-US" sz="2000" dirty="0" err="1"/>
              <a:t>dalam</a:t>
            </a:r>
            <a:r>
              <a:rPr lang="en-US" sz="2000" dirty="0"/>
              <a:t> proses </a:t>
            </a:r>
            <a:r>
              <a:rPr lang="en-US" sz="2000" dirty="0" err="1"/>
              <a:t>penyelesaian</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melaksanakan</a:t>
            </a:r>
            <a:r>
              <a:rPr lang="en-US" sz="2000" dirty="0"/>
              <a:t> </a:t>
            </a:r>
            <a:r>
              <a:rPr lang="en-US" sz="2000" dirty="0" err="1"/>
              <a:t>hak</a:t>
            </a:r>
            <a:r>
              <a:rPr lang="en-US" sz="2000" dirty="0"/>
              <a:t> </a:t>
            </a:r>
            <a:r>
              <a:rPr lang="en-US" sz="2000" dirty="0" err="1"/>
              <a:t>dan</a:t>
            </a:r>
            <a:r>
              <a:rPr lang="en-US" sz="2000" dirty="0"/>
              <a:t> </a:t>
            </a:r>
            <a:r>
              <a:rPr lang="en-US" sz="2000" dirty="0" err="1"/>
              <a:t>kewajiban</a:t>
            </a:r>
            <a:r>
              <a:rPr lang="en-US" sz="2000" dirty="0"/>
              <a:t> </a:t>
            </a:r>
            <a:r>
              <a:rPr lang="en-US" sz="2000" dirty="0" err="1"/>
              <a:t>masing-masing</a:t>
            </a:r>
            <a:r>
              <a:rPr lang="en-US" sz="2000" dirty="0"/>
              <a:t> </a:t>
            </a:r>
            <a:r>
              <a:rPr lang="en-US" sz="2000" dirty="0" err="1"/>
              <a:t>sesuai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a:t>
            </a:r>
            <a:endParaRPr lang="en-US" sz="2000" b="1" dirty="0"/>
          </a:p>
          <a:p>
            <a:pPr eaLnBrk="1" fontAlgn="auto" hangingPunct="1">
              <a:buFont typeface="Wingdings 2" charset="2"/>
              <a:buChar char=""/>
              <a:defRPr/>
            </a:pPr>
            <a:endParaRPr lang="en-US" sz="2000" dirty="0"/>
          </a:p>
        </p:txBody>
      </p:sp>
      <p:sp>
        <p:nvSpPr>
          <p:cNvPr id="5" name="Footer Placeholder 4">
            <a:extLst>
              <a:ext uri="{FF2B5EF4-FFF2-40B4-BE49-F238E27FC236}">
                <a16:creationId xmlns:a16="http://schemas.microsoft.com/office/drawing/2014/main" id="{2D007542-0900-488A-8B69-D6C5C4E9751A}"/>
              </a:ext>
            </a:extLst>
          </p:cNvPr>
          <p:cNvSpPr>
            <a:spLocks noGrp="1"/>
          </p:cNvSpPr>
          <p:nvPr>
            <p:ph type="ftr" sz="quarter" idx="11"/>
          </p:nvPr>
        </p:nvSpPr>
        <p:spPr/>
        <p:txBody>
          <a:bodyPr/>
          <a:lstStyle/>
          <a:p>
            <a:pPr algn="ctr">
              <a:defRPr/>
            </a:pPr>
            <a:r>
              <a:rPr lang="en-US" dirty="0"/>
              <a:t>HUKUM BISNIS - BSP</a:t>
            </a:r>
          </a:p>
        </p:txBody>
      </p:sp>
      <p:sp>
        <p:nvSpPr>
          <p:cNvPr id="30725" name="Slide Number Placeholder 5">
            <a:extLst>
              <a:ext uri="{FF2B5EF4-FFF2-40B4-BE49-F238E27FC236}">
                <a16:creationId xmlns:a16="http://schemas.microsoft.com/office/drawing/2014/main" id="{6F0E1927-BF48-42E8-94A4-E324D55311A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E93E366B-D2F8-4735-A1B7-8F7C6ED2CB26}" type="slidenum">
              <a:rPr lang="en-US" altLang="en-US" smtClean="0">
                <a:solidFill>
                  <a:srgbClr val="FFFFFF"/>
                </a:solidFill>
              </a:rPr>
              <a:pPr>
                <a:spcBef>
                  <a:spcPct val="0"/>
                </a:spcBef>
                <a:spcAft>
                  <a:spcPct val="0"/>
                </a:spcAft>
                <a:buClrTx/>
                <a:buFontTx/>
                <a:buNone/>
              </a:pPr>
              <a:t>25</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a:extLst>
              <a:ext uri="{FF2B5EF4-FFF2-40B4-BE49-F238E27FC236}">
                <a16:creationId xmlns:a16="http://schemas.microsoft.com/office/drawing/2014/main" id="{F882DCBF-EB29-438C-9B8F-3093008605EB}"/>
              </a:ext>
            </a:extLst>
          </p:cNvPr>
          <p:cNvSpPr>
            <a:spLocks noGrp="1"/>
          </p:cNvSpPr>
          <p:nvPr>
            <p:ph type="title"/>
          </p:nvPr>
        </p:nvSpPr>
        <p:spPr>
          <a:xfrm>
            <a:off x="762000" y="371475"/>
            <a:ext cx="7848600" cy="923925"/>
          </a:xfrm>
        </p:spPr>
        <p:txBody>
          <a:bodyPr>
            <a:normAutofit/>
          </a:bodyPr>
          <a:lstStyle/>
          <a:p>
            <a:pPr eaLnBrk="1" hangingPunct="1"/>
            <a:r>
              <a:rPr lang="en-US" altLang="en-US" sz="2000" b="1" dirty="0">
                <a:cs typeface="Trebuchet MS" panose="020B0603020202020204" pitchFamily="34" charset="0"/>
              </a:rPr>
              <a:t>ALTERNATIF PENYELESAIAN SENGKETA PERJANJIAN</a:t>
            </a:r>
            <a:endParaRPr lang="en-US" altLang="en-US" sz="2000" dirty="0">
              <a:cs typeface="Trebuchet MS" panose="020B0603020202020204" pitchFamily="34" charset="0"/>
            </a:endParaRPr>
          </a:p>
        </p:txBody>
      </p:sp>
      <p:sp>
        <p:nvSpPr>
          <p:cNvPr id="7" name="Flowchart: Alternate Process 6">
            <a:extLst>
              <a:ext uri="{FF2B5EF4-FFF2-40B4-BE49-F238E27FC236}">
                <a16:creationId xmlns:a16="http://schemas.microsoft.com/office/drawing/2014/main" id="{880EE794-B822-460B-8186-695C394EB741}"/>
              </a:ext>
            </a:extLst>
          </p:cNvPr>
          <p:cNvSpPr/>
          <p:nvPr/>
        </p:nvSpPr>
        <p:spPr>
          <a:xfrm>
            <a:off x="1143000" y="1295400"/>
            <a:ext cx="7239000" cy="685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r>
              <a:rPr lang="en-US" b="1" dirty="0">
                <a:solidFill>
                  <a:schemeClr val="tx1"/>
                </a:solidFill>
              </a:rPr>
              <a:t>PERUNDINGAN (MUSYAWARAH)</a:t>
            </a:r>
          </a:p>
          <a:p>
            <a:pPr algn="just" eaLnBrk="1" fontAlgn="auto" hangingPunct="1">
              <a:spcBef>
                <a:spcPts val="0"/>
              </a:spcBef>
              <a:spcAft>
                <a:spcPts val="0"/>
              </a:spcAft>
              <a:defRPr/>
            </a:pPr>
            <a:endParaRPr lang="en-US" b="1" dirty="0">
              <a:solidFill>
                <a:schemeClr val="tx1"/>
              </a:solidFill>
            </a:endParaRPr>
          </a:p>
          <a:p>
            <a:pPr algn="just" eaLnBrk="1" fontAlgn="auto" hangingPunct="1">
              <a:spcBef>
                <a:spcPts val="0"/>
              </a:spcBef>
              <a:spcAft>
                <a:spcPts val="0"/>
              </a:spcAft>
              <a:defRPr/>
            </a:pPr>
            <a:endParaRPr lang="en-US" b="1" dirty="0">
              <a:solidFill>
                <a:schemeClr val="tx1"/>
              </a:solidFill>
            </a:endParaRPr>
          </a:p>
        </p:txBody>
      </p:sp>
      <p:sp>
        <p:nvSpPr>
          <p:cNvPr id="6" name="Flowchart: Alternate Process 5">
            <a:extLst>
              <a:ext uri="{FF2B5EF4-FFF2-40B4-BE49-F238E27FC236}">
                <a16:creationId xmlns:a16="http://schemas.microsoft.com/office/drawing/2014/main" id="{1B4155F9-BD1A-4700-8739-53EA3F075FF4}"/>
              </a:ext>
            </a:extLst>
          </p:cNvPr>
          <p:cNvSpPr/>
          <p:nvPr/>
        </p:nvSpPr>
        <p:spPr>
          <a:xfrm>
            <a:off x="1143000" y="2514600"/>
            <a:ext cx="7239000" cy="2667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de-DE" sz="1600" b="1" dirty="0">
                <a:solidFill>
                  <a:schemeClr val="tx1"/>
                </a:solidFill>
              </a:rPr>
              <a:t>PENGADILAN</a:t>
            </a:r>
            <a:endParaRPr lang="en-US" sz="1600" dirty="0">
              <a:solidFill>
                <a:schemeClr val="tx1"/>
              </a:solidFill>
            </a:endParaRPr>
          </a:p>
          <a:p>
            <a:pPr algn="ctr" eaLnBrk="1" fontAlgn="auto" hangingPunct="1">
              <a:spcBef>
                <a:spcPts val="0"/>
              </a:spcBef>
              <a:spcAft>
                <a:spcPts val="0"/>
              </a:spcAft>
              <a:defRPr/>
            </a:pP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Dimulai</a:t>
            </a:r>
            <a:r>
              <a:rPr lang="en-US" sz="1600" dirty="0">
                <a:solidFill>
                  <a:schemeClr val="tx1"/>
                </a:solidFill>
              </a:rPr>
              <a:t> </a:t>
            </a:r>
            <a:r>
              <a:rPr lang="en-US" sz="1600" dirty="0" err="1">
                <a:solidFill>
                  <a:schemeClr val="tx1"/>
                </a:solidFill>
              </a:rPr>
              <a:t>dgn</a:t>
            </a:r>
            <a:r>
              <a:rPr lang="en-US" sz="1600" dirty="0">
                <a:solidFill>
                  <a:schemeClr val="tx1"/>
                </a:solidFill>
              </a:rPr>
              <a:t> </a:t>
            </a:r>
            <a:r>
              <a:rPr lang="en-US" sz="1600" dirty="0" err="1">
                <a:solidFill>
                  <a:schemeClr val="tx1"/>
                </a:solidFill>
              </a:rPr>
              <a:t>pengajuan</a:t>
            </a:r>
            <a:r>
              <a:rPr lang="en-US" sz="1600" dirty="0">
                <a:solidFill>
                  <a:schemeClr val="tx1"/>
                </a:solidFill>
              </a:rPr>
              <a:t> GUGATAN </a:t>
            </a:r>
            <a:r>
              <a:rPr lang="en-US" sz="1600" dirty="0" err="1">
                <a:solidFill>
                  <a:schemeClr val="tx1"/>
                </a:solidFill>
              </a:rPr>
              <a:t>ke</a:t>
            </a:r>
            <a:r>
              <a:rPr lang="en-US" sz="1600" dirty="0">
                <a:solidFill>
                  <a:schemeClr val="tx1"/>
                </a:solidFill>
              </a:rPr>
              <a:t> </a:t>
            </a:r>
            <a:r>
              <a:rPr lang="en-US" sz="1600" dirty="0" err="1">
                <a:solidFill>
                  <a:schemeClr val="tx1"/>
                </a:solidFill>
              </a:rPr>
              <a:t>Pengadilan</a:t>
            </a:r>
            <a:r>
              <a:rPr lang="en-US" sz="1600" dirty="0">
                <a:solidFill>
                  <a:schemeClr val="tx1"/>
                </a:solidFill>
              </a:rPr>
              <a:t> di </a:t>
            </a:r>
            <a:r>
              <a:rPr lang="en-US" sz="1600" dirty="0" err="1">
                <a:solidFill>
                  <a:schemeClr val="tx1"/>
                </a:solidFill>
              </a:rPr>
              <a:t>wilayah</a:t>
            </a:r>
            <a:r>
              <a:rPr lang="en-US" sz="1600" dirty="0">
                <a:solidFill>
                  <a:schemeClr val="tx1"/>
                </a:solidFill>
              </a:rPr>
              <a:t> </a:t>
            </a:r>
            <a:r>
              <a:rPr lang="en-US" sz="1600" dirty="0" err="1">
                <a:solidFill>
                  <a:schemeClr val="tx1"/>
                </a:solidFill>
              </a:rPr>
              <a:t>hukum</a:t>
            </a:r>
            <a:r>
              <a:rPr lang="en-US" sz="1600" dirty="0">
                <a:solidFill>
                  <a:schemeClr val="tx1"/>
                </a:solidFill>
              </a:rPr>
              <a:t> </a:t>
            </a:r>
            <a:r>
              <a:rPr lang="en-US" sz="1600" dirty="0" err="1">
                <a:solidFill>
                  <a:schemeClr val="tx1"/>
                </a:solidFill>
              </a:rPr>
              <a:t>tergugat</a:t>
            </a:r>
            <a:r>
              <a:rPr lang="en-US" sz="1600" dirty="0">
                <a:solidFill>
                  <a:schemeClr val="tx1"/>
                </a:solidFill>
              </a:rPr>
              <a:t> </a:t>
            </a:r>
            <a:r>
              <a:rPr lang="en-US" sz="1600" dirty="0" err="1">
                <a:solidFill>
                  <a:schemeClr val="tx1"/>
                </a:solidFill>
              </a:rPr>
              <a:t>berada</a:t>
            </a:r>
            <a:endParaRPr lang="en-US" sz="1600"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a:solidFill>
                  <a:schemeClr val="tx1"/>
                </a:solidFill>
              </a:rPr>
              <a:t>Hakim </a:t>
            </a:r>
            <a:r>
              <a:rPr lang="en-US" sz="1600" dirty="0" err="1">
                <a:solidFill>
                  <a:schemeClr val="tx1"/>
                </a:solidFill>
              </a:rPr>
              <a:t>akan</a:t>
            </a:r>
            <a:r>
              <a:rPr lang="en-US" sz="1600" dirty="0">
                <a:solidFill>
                  <a:schemeClr val="tx1"/>
                </a:solidFill>
              </a:rPr>
              <a:t> </a:t>
            </a:r>
            <a:r>
              <a:rPr lang="en-US" sz="1600" dirty="0" err="1">
                <a:solidFill>
                  <a:schemeClr val="tx1"/>
                </a:solidFill>
              </a:rPr>
              <a:t>mengusahakan</a:t>
            </a:r>
            <a:r>
              <a:rPr lang="en-US" sz="1600" dirty="0">
                <a:solidFill>
                  <a:schemeClr val="tx1"/>
                </a:solidFill>
              </a:rPr>
              <a:t> </a:t>
            </a:r>
            <a:r>
              <a:rPr lang="en-US" sz="1600" dirty="0" err="1">
                <a:solidFill>
                  <a:schemeClr val="tx1"/>
                </a:solidFill>
              </a:rPr>
              <a:t>perdamaian</a:t>
            </a:r>
            <a:r>
              <a:rPr lang="en-US" sz="1600" dirty="0">
                <a:solidFill>
                  <a:schemeClr val="tx1"/>
                </a:solidFill>
              </a:rPr>
              <a:t> (</a:t>
            </a:r>
            <a:r>
              <a:rPr lang="en-US" sz="1600" dirty="0" err="1">
                <a:solidFill>
                  <a:schemeClr val="tx1"/>
                </a:solidFill>
              </a:rPr>
              <a:t>diluar</a:t>
            </a:r>
            <a:r>
              <a:rPr lang="en-US" sz="1600" dirty="0">
                <a:solidFill>
                  <a:schemeClr val="tx1"/>
                </a:solidFill>
              </a:rPr>
              <a:t> </a:t>
            </a:r>
            <a:r>
              <a:rPr lang="en-US" sz="1600" dirty="0" err="1">
                <a:solidFill>
                  <a:schemeClr val="tx1"/>
                </a:solidFill>
              </a:rPr>
              <a:t>atau</a:t>
            </a:r>
            <a:r>
              <a:rPr lang="en-US" sz="1600" dirty="0">
                <a:solidFill>
                  <a:schemeClr val="tx1"/>
                </a:solidFill>
              </a:rPr>
              <a:t> di </a:t>
            </a:r>
            <a:r>
              <a:rPr lang="en-US" sz="1600" dirty="0" err="1">
                <a:solidFill>
                  <a:schemeClr val="tx1"/>
                </a:solidFill>
              </a:rPr>
              <a:t>muka</a:t>
            </a:r>
            <a:r>
              <a:rPr lang="en-US" sz="1600" dirty="0">
                <a:solidFill>
                  <a:schemeClr val="tx1"/>
                </a:solidFill>
              </a:rPr>
              <a:t> </a:t>
            </a:r>
            <a:r>
              <a:rPr lang="en-US" sz="1600" dirty="0" err="1">
                <a:solidFill>
                  <a:schemeClr val="tx1"/>
                </a:solidFill>
              </a:rPr>
              <a:t>pengadilan</a:t>
            </a:r>
            <a:r>
              <a:rPr lang="en-US" sz="1600" dirty="0">
                <a:solidFill>
                  <a:schemeClr val="tx1"/>
                </a:solidFill>
              </a:rPr>
              <a:t>)</a:t>
            </a:r>
          </a:p>
          <a:p>
            <a:pPr marL="342900" indent="-342900" algn="just" eaLnBrk="1" fontAlgn="auto" hangingPunct="1">
              <a:spcBef>
                <a:spcPts val="0"/>
              </a:spcBef>
              <a:spcAft>
                <a:spcPts val="0"/>
              </a:spcAft>
              <a:buFont typeface="+mj-lt"/>
              <a:buAutoNum type="arabicPeriod"/>
              <a:defRPr/>
            </a:pPr>
            <a:endParaRPr lang="en-US" sz="1600" dirty="0">
              <a:solidFill>
                <a:schemeClr val="tx1"/>
              </a:solidFill>
            </a:endParaRPr>
          </a:p>
        </p:txBody>
      </p:sp>
      <p:sp>
        <p:nvSpPr>
          <p:cNvPr id="2" name="Footer Placeholder 1">
            <a:extLst>
              <a:ext uri="{FF2B5EF4-FFF2-40B4-BE49-F238E27FC236}">
                <a16:creationId xmlns:a16="http://schemas.microsoft.com/office/drawing/2014/main" id="{A684D383-DFF2-4CA1-A3E7-035B6235342A}"/>
              </a:ext>
            </a:extLst>
          </p:cNvPr>
          <p:cNvSpPr>
            <a:spLocks noGrp="1"/>
          </p:cNvSpPr>
          <p:nvPr>
            <p:ph type="ftr" sz="quarter" idx="11"/>
          </p:nvPr>
        </p:nvSpPr>
        <p:spPr/>
        <p:txBody>
          <a:bodyPr/>
          <a:lstStyle/>
          <a:p>
            <a:pPr>
              <a:defRPr/>
            </a:pPr>
            <a:r>
              <a:rPr lang="en-US"/>
              <a:t>HUKUM BISNIS - BSP</a:t>
            </a:r>
          </a:p>
        </p:txBody>
      </p:sp>
      <p:sp>
        <p:nvSpPr>
          <p:cNvPr id="31750" name="Slide Number Placeholder 3">
            <a:extLst>
              <a:ext uri="{FF2B5EF4-FFF2-40B4-BE49-F238E27FC236}">
                <a16:creationId xmlns:a16="http://schemas.microsoft.com/office/drawing/2014/main" id="{A6C37D0B-E4F8-4DE2-AF02-CA43AB0171E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00976142-E3F6-495A-BAF4-156851F57FAA}" type="slidenum">
              <a:rPr lang="en-US" altLang="en-US" smtClean="0">
                <a:solidFill>
                  <a:srgbClr val="FFFFFF"/>
                </a:solidFill>
              </a:rPr>
              <a:pPr>
                <a:spcBef>
                  <a:spcPct val="0"/>
                </a:spcBef>
                <a:spcAft>
                  <a:spcPct val="0"/>
                </a:spcAft>
                <a:buClrTx/>
                <a:buFontTx/>
                <a:buNone/>
              </a:pPr>
              <a:t>26</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Alternate Process 7">
            <a:extLst>
              <a:ext uri="{FF2B5EF4-FFF2-40B4-BE49-F238E27FC236}">
                <a16:creationId xmlns:a16="http://schemas.microsoft.com/office/drawing/2014/main" id="{EBA33881-9738-484B-A5CA-D539D540FCB6}"/>
              </a:ext>
            </a:extLst>
          </p:cNvPr>
          <p:cNvSpPr/>
          <p:nvPr/>
        </p:nvSpPr>
        <p:spPr>
          <a:xfrm>
            <a:off x="2133600" y="1508125"/>
            <a:ext cx="1905000" cy="106680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err="1">
                <a:solidFill>
                  <a:schemeClr val="bg1"/>
                </a:solidFill>
              </a:rPr>
              <a:t>Pengadilan</a:t>
            </a:r>
            <a:r>
              <a:rPr lang="en-US" sz="1400" b="1" dirty="0">
                <a:solidFill>
                  <a:schemeClr val="bg1"/>
                </a:solidFill>
              </a:rPr>
              <a:t> di </a:t>
            </a:r>
            <a:r>
              <a:rPr lang="en-US" sz="1400" b="1" dirty="0" err="1">
                <a:solidFill>
                  <a:schemeClr val="bg1"/>
                </a:solidFill>
              </a:rPr>
              <a:t>wilayah</a:t>
            </a:r>
            <a:r>
              <a:rPr lang="en-US" sz="1400" b="1" dirty="0">
                <a:solidFill>
                  <a:schemeClr val="bg1"/>
                </a:solidFill>
              </a:rPr>
              <a:t> </a:t>
            </a:r>
            <a:r>
              <a:rPr lang="en-US" sz="1400" b="1" dirty="0" err="1">
                <a:solidFill>
                  <a:schemeClr val="bg1"/>
                </a:solidFill>
              </a:rPr>
              <a:t>hukum</a:t>
            </a:r>
            <a:r>
              <a:rPr lang="en-US" sz="1400" b="1" dirty="0">
                <a:solidFill>
                  <a:schemeClr val="bg1"/>
                </a:solidFill>
              </a:rPr>
              <a:t> TERGUGAT</a:t>
            </a:r>
          </a:p>
        </p:txBody>
      </p:sp>
      <p:sp>
        <p:nvSpPr>
          <p:cNvPr id="10" name="Flowchart: Alternate Process 9">
            <a:extLst>
              <a:ext uri="{FF2B5EF4-FFF2-40B4-BE49-F238E27FC236}">
                <a16:creationId xmlns:a16="http://schemas.microsoft.com/office/drawing/2014/main" id="{DDCDD66E-8E07-4CFC-8D12-114BC435E1F0}"/>
              </a:ext>
            </a:extLst>
          </p:cNvPr>
          <p:cNvSpPr/>
          <p:nvPr/>
        </p:nvSpPr>
        <p:spPr>
          <a:xfrm>
            <a:off x="3779838" y="4130675"/>
            <a:ext cx="1752600" cy="746125"/>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PERDAMAIAN DIMUKA PENGADILAN</a:t>
            </a:r>
            <a:endParaRPr lang="en-US" sz="1400" b="1" dirty="0"/>
          </a:p>
        </p:txBody>
      </p:sp>
      <p:grpSp>
        <p:nvGrpSpPr>
          <p:cNvPr id="49" name="Group 48">
            <a:extLst>
              <a:ext uri="{FF2B5EF4-FFF2-40B4-BE49-F238E27FC236}">
                <a16:creationId xmlns:a16="http://schemas.microsoft.com/office/drawing/2014/main" id="{23086AD8-B6CD-424B-9364-B7CD04B364E5}"/>
              </a:ext>
            </a:extLst>
          </p:cNvPr>
          <p:cNvGrpSpPr>
            <a:grpSpLocks/>
          </p:cNvGrpSpPr>
          <p:nvPr/>
        </p:nvGrpSpPr>
        <p:grpSpPr bwMode="auto">
          <a:xfrm>
            <a:off x="5532438" y="2803525"/>
            <a:ext cx="3230562" cy="747713"/>
            <a:chOff x="5532120" y="2804160"/>
            <a:chExt cx="3230880" cy="746760"/>
          </a:xfrm>
        </p:grpSpPr>
        <p:sp>
          <p:nvSpPr>
            <p:cNvPr id="12" name="Right Arrow 11">
              <a:extLst>
                <a:ext uri="{FF2B5EF4-FFF2-40B4-BE49-F238E27FC236}">
                  <a16:creationId xmlns:a16="http://schemas.microsoft.com/office/drawing/2014/main" id="{26974089-2FBA-4F51-819C-29326236DCDE}"/>
                </a:ext>
              </a:extLst>
            </p:cNvPr>
            <p:cNvSpPr/>
            <p:nvPr/>
          </p:nvSpPr>
          <p:spPr>
            <a:xfrm>
              <a:off x="5532120" y="2986490"/>
              <a:ext cx="1447943" cy="534305"/>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TERCAPAI</a:t>
              </a:r>
            </a:p>
          </p:txBody>
        </p:sp>
        <p:sp>
          <p:nvSpPr>
            <p:cNvPr id="13" name="Flowchart: Alternate Process 12">
              <a:extLst>
                <a:ext uri="{FF2B5EF4-FFF2-40B4-BE49-F238E27FC236}">
                  <a16:creationId xmlns:a16="http://schemas.microsoft.com/office/drawing/2014/main" id="{580AB385-43D4-4F80-850D-05038CCC3E35}"/>
                </a:ext>
              </a:extLst>
            </p:cNvPr>
            <p:cNvSpPr/>
            <p:nvPr/>
          </p:nvSpPr>
          <p:spPr>
            <a:xfrm>
              <a:off x="7010227" y="2804160"/>
              <a:ext cx="1752773" cy="74676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PENGGUGAT MENCABUT GUGATAN</a:t>
              </a:r>
              <a:endParaRPr lang="en-US" sz="1400" b="1" dirty="0"/>
            </a:p>
          </p:txBody>
        </p:sp>
      </p:grpSp>
      <p:grpSp>
        <p:nvGrpSpPr>
          <p:cNvPr id="50" name="Group 49">
            <a:extLst>
              <a:ext uri="{FF2B5EF4-FFF2-40B4-BE49-F238E27FC236}">
                <a16:creationId xmlns:a16="http://schemas.microsoft.com/office/drawing/2014/main" id="{5B6E4F90-7DAE-4B46-9F78-5A12BCB8BDFF}"/>
              </a:ext>
            </a:extLst>
          </p:cNvPr>
          <p:cNvGrpSpPr>
            <a:grpSpLocks/>
          </p:cNvGrpSpPr>
          <p:nvPr/>
        </p:nvGrpSpPr>
        <p:grpSpPr bwMode="auto">
          <a:xfrm>
            <a:off x="5532438" y="4068763"/>
            <a:ext cx="3200400" cy="747712"/>
            <a:chOff x="5532120" y="4069080"/>
            <a:chExt cx="3200400" cy="746760"/>
          </a:xfrm>
        </p:grpSpPr>
        <p:sp>
          <p:nvSpPr>
            <p:cNvPr id="14" name="Right Arrow 13">
              <a:extLst>
                <a:ext uri="{FF2B5EF4-FFF2-40B4-BE49-F238E27FC236}">
                  <a16:creationId xmlns:a16="http://schemas.microsoft.com/office/drawing/2014/main" id="{7ECE4F9E-6CDF-4F12-A0F7-8C1974D42B51}"/>
                </a:ext>
              </a:extLst>
            </p:cNvPr>
            <p:cNvSpPr/>
            <p:nvPr/>
          </p:nvSpPr>
          <p:spPr>
            <a:xfrm>
              <a:off x="5532120" y="4207016"/>
              <a:ext cx="1447800" cy="532721"/>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TERCAPAI</a:t>
              </a:r>
            </a:p>
          </p:txBody>
        </p:sp>
        <p:sp>
          <p:nvSpPr>
            <p:cNvPr id="15" name="Flowchart: Alternate Process 14">
              <a:extLst>
                <a:ext uri="{FF2B5EF4-FFF2-40B4-BE49-F238E27FC236}">
                  <a16:creationId xmlns:a16="http://schemas.microsoft.com/office/drawing/2014/main" id="{829097DF-2225-43EF-9B76-3F5CE503ADA0}"/>
                </a:ext>
              </a:extLst>
            </p:cNvPr>
            <p:cNvSpPr/>
            <p:nvPr/>
          </p:nvSpPr>
          <p:spPr>
            <a:xfrm>
              <a:off x="6979920" y="4069080"/>
              <a:ext cx="1752600" cy="74676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AKTA PERDAMAIAN YG MENGIKAT</a:t>
              </a:r>
              <a:endParaRPr lang="en-US" sz="1400" b="1" dirty="0"/>
            </a:p>
          </p:txBody>
        </p:sp>
      </p:grpSp>
      <p:sp>
        <p:nvSpPr>
          <p:cNvPr id="18" name="Right Arrow 17">
            <a:extLst>
              <a:ext uri="{FF2B5EF4-FFF2-40B4-BE49-F238E27FC236}">
                <a16:creationId xmlns:a16="http://schemas.microsoft.com/office/drawing/2014/main" id="{044033FC-AC42-4C67-A513-E190308B11B9}"/>
              </a:ext>
            </a:extLst>
          </p:cNvPr>
          <p:cNvSpPr/>
          <p:nvPr/>
        </p:nvSpPr>
        <p:spPr>
          <a:xfrm flipH="1">
            <a:off x="2422525" y="3352800"/>
            <a:ext cx="1357313" cy="1044575"/>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GAGAL</a:t>
            </a:r>
          </a:p>
        </p:txBody>
      </p:sp>
      <p:grpSp>
        <p:nvGrpSpPr>
          <p:cNvPr id="51" name="Group 50">
            <a:extLst>
              <a:ext uri="{FF2B5EF4-FFF2-40B4-BE49-F238E27FC236}">
                <a16:creationId xmlns:a16="http://schemas.microsoft.com/office/drawing/2014/main" id="{D24A3786-3918-419F-B5EC-4C43385642C1}"/>
              </a:ext>
            </a:extLst>
          </p:cNvPr>
          <p:cNvGrpSpPr>
            <a:grpSpLocks/>
          </p:cNvGrpSpPr>
          <p:nvPr/>
        </p:nvGrpSpPr>
        <p:grpSpPr bwMode="auto">
          <a:xfrm>
            <a:off x="609600" y="2041525"/>
            <a:ext cx="1752600" cy="4435475"/>
            <a:chOff x="609600" y="2042160"/>
            <a:chExt cx="1752600" cy="4434840"/>
          </a:xfrm>
        </p:grpSpPr>
        <p:sp>
          <p:nvSpPr>
            <p:cNvPr id="11" name="Flowchart: Alternate Process 10">
              <a:extLst>
                <a:ext uri="{FF2B5EF4-FFF2-40B4-BE49-F238E27FC236}">
                  <a16:creationId xmlns:a16="http://schemas.microsoft.com/office/drawing/2014/main" id="{105EBA03-DF6B-4CA0-A023-4DF4B4ED15AF}"/>
                </a:ext>
              </a:extLst>
            </p:cNvPr>
            <p:cNvSpPr/>
            <p:nvPr/>
          </p:nvSpPr>
          <p:spPr>
            <a:xfrm>
              <a:off x="609600" y="3489753"/>
              <a:ext cx="1752600" cy="747606"/>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PN</a:t>
              </a:r>
              <a:endParaRPr lang="en-US" sz="1400" b="1" dirty="0"/>
            </a:p>
          </p:txBody>
        </p:sp>
        <p:sp>
          <p:nvSpPr>
            <p:cNvPr id="16" name="Flowchart: Alternate Process 15">
              <a:extLst>
                <a:ext uri="{FF2B5EF4-FFF2-40B4-BE49-F238E27FC236}">
                  <a16:creationId xmlns:a16="http://schemas.microsoft.com/office/drawing/2014/main" id="{7A9D61CC-C2C9-4D12-8E48-EFBB8E92A887}"/>
                </a:ext>
              </a:extLst>
            </p:cNvPr>
            <p:cNvSpPr/>
            <p:nvPr/>
          </p:nvSpPr>
          <p:spPr>
            <a:xfrm>
              <a:off x="609600" y="4602431"/>
              <a:ext cx="1752600" cy="74601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PN</a:t>
              </a:r>
              <a:endParaRPr lang="en-US" sz="1400" b="1" dirty="0"/>
            </a:p>
          </p:txBody>
        </p:sp>
        <p:sp>
          <p:nvSpPr>
            <p:cNvPr id="17" name="Flowchart: Alternate Process 16">
              <a:extLst>
                <a:ext uri="{FF2B5EF4-FFF2-40B4-BE49-F238E27FC236}">
                  <a16:creationId xmlns:a16="http://schemas.microsoft.com/office/drawing/2014/main" id="{4D47D330-6CC3-41B6-8BDF-7FA78372E2E5}"/>
                </a:ext>
              </a:extLst>
            </p:cNvPr>
            <p:cNvSpPr/>
            <p:nvPr/>
          </p:nvSpPr>
          <p:spPr>
            <a:xfrm>
              <a:off x="609600" y="5730982"/>
              <a:ext cx="1752600" cy="74601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MA</a:t>
              </a:r>
              <a:endParaRPr lang="en-US" sz="1400" b="1" dirty="0"/>
            </a:p>
          </p:txBody>
        </p:sp>
        <p:cxnSp>
          <p:nvCxnSpPr>
            <p:cNvPr id="20" name="Straight Arrow Connector 19">
              <a:extLst>
                <a:ext uri="{FF2B5EF4-FFF2-40B4-BE49-F238E27FC236}">
                  <a16:creationId xmlns:a16="http://schemas.microsoft.com/office/drawing/2014/main" id="{CE4E68D0-60C3-44D2-A9E6-CD610E77F249}"/>
                </a:ext>
              </a:extLst>
            </p:cNvPr>
            <p:cNvCxnSpPr>
              <a:stCxn id="11" idx="2"/>
              <a:endCxn id="16" idx="0"/>
            </p:cNvCxnSpPr>
            <p:nvPr/>
          </p:nvCxnSpPr>
          <p:spPr>
            <a:xfrm>
              <a:off x="1485900" y="4237359"/>
              <a:ext cx="0" cy="36507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BA0973A-6F43-401A-B532-F8B912DFBF3E}"/>
                </a:ext>
              </a:extLst>
            </p:cNvPr>
            <p:cNvCxnSpPr/>
            <p:nvPr/>
          </p:nvCxnSpPr>
          <p:spPr>
            <a:xfrm>
              <a:off x="1485900" y="5364322"/>
              <a:ext cx="0" cy="36666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3924DD6-CA46-4A0A-B53E-2FD5F47F91B3}"/>
                </a:ext>
              </a:extLst>
            </p:cNvPr>
            <p:cNvCxnSpPr/>
            <p:nvPr/>
          </p:nvCxnSpPr>
          <p:spPr>
            <a:xfrm>
              <a:off x="1485900" y="2042160"/>
              <a:ext cx="0" cy="1493624"/>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00FD1A9-9FC1-45BD-BD3D-5B0AD5D7827A}"/>
                </a:ext>
              </a:extLst>
            </p:cNvPr>
            <p:cNvCxnSpPr>
              <a:endCxn id="8" idx="1"/>
            </p:cNvCxnSpPr>
            <p:nvPr/>
          </p:nvCxnSpPr>
          <p:spPr>
            <a:xfrm>
              <a:off x="1485900" y="2042160"/>
              <a:ext cx="6477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A72E23F7-5475-497F-BF84-A3A353F5F828}"/>
              </a:ext>
            </a:extLst>
          </p:cNvPr>
          <p:cNvGrpSpPr>
            <a:grpSpLocks/>
          </p:cNvGrpSpPr>
          <p:nvPr/>
        </p:nvGrpSpPr>
        <p:grpSpPr bwMode="auto">
          <a:xfrm>
            <a:off x="3779838" y="2027238"/>
            <a:ext cx="1752600" cy="1554162"/>
            <a:chOff x="3779520" y="2026920"/>
            <a:chExt cx="1752600" cy="1554480"/>
          </a:xfrm>
        </p:grpSpPr>
        <p:sp>
          <p:nvSpPr>
            <p:cNvPr id="9" name="Flowchart: Alternate Process 8">
              <a:extLst>
                <a:ext uri="{FF2B5EF4-FFF2-40B4-BE49-F238E27FC236}">
                  <a16:creationId xmlns:a16="http://schemas.microsoft.com/office/drawing/2014/main" id="{22530AA7-03F0-452B-A804-5C659F9D7030}"/>
                </a:ext>
              </a:extLst>
            </p:cNvPr>
            <p:cNvSpPr/>
            <p:nvPr/>
          </p:nvSpPr>
          <p:spPr>
            <a:xfrm>
              <a:off x="3779520" y="2835122"/>
              <a:ext cx="1752600" cy="74627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PERDAMAIAN DILUAR PENGADILAN</a:t>
              </a:r>
              <a:endParaRPr lang="en-US" sz="1400" b="1" dirty="0"/>
            </a:p>
          </p:txBody>
        </p:sp>
        <p:grpSp>
          <p:nvGrpSpPr>
            <p:cNvPr id="32788" name="Group 44">
              <a:extLst>
                <a:ext uri="{FF2B5EF4-FFF2-40B4-BE49-F238E27FC236}">
                  <a16:creationId xmlns:a16="http://schemas.microsoft.com/office/drawing/2014/main" id="{79607000-B1B6-4D90-8B0C-A0CFAE95CED1}"/>
                </a:ext>
              </a:extLst>
            </p:cNvPr>
            <p:cNvGrpSpPr>
              <a:grpSpLocks/>
            </p:cNvGrpSpPr>
            <p:nvPr/>
          </p:nvGrpSpPr>
          <p:grpSpPr bwMode="auto">
            <a:xfrm>
              <a:off x="4038600" y="2026920"/>
              <a:ext cx="609600" cy="807720"/>
              <a:chOff x="4038600" y="2026920"/>
              <a:chExt cx="609600" cy="807720"/>
            </a:xfrm>
          </p:grpSpPr>
          <p:cxnSp>
            <p:nvCxnSpPr>
              <p:cNvPr id="23" name="Straight Arrow Connector 22">
                <a:extLst>
                  <a:ext uri="{FF2B5EF4-FFF2-40B4-BE49-F238E27FC236}">
                    <a16:creationId xmlns:a16="http://schemas.microsoft.com/office/drawing/2014/main" id="{9A058826-E171-45BF-9373-02A9A96FD65E}"/>
                  </a:ext>
                </a:extLst>
              </p:cNvPr>
              <p:cNvCxnSpPr/>
              <p:nvPr/>
            </p:nvCxnSpPr>
            <p:spPr>
              <a:xfrm>
                <a:off x="4647882" y="2026920"/>
                <a:ext cx="0" cy="808202"/>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3A30E66-71FD-4C70-9061-BB1B96F2CC2D}"/>
                  </a:ext>
                </a:extLst>
              </p:cNvPr>
              <p:cNvCxnSpPr/>
              <p:nvPr/>
            </p:nvCxnSpPr>
            <p:spPr>
              <a:xfrm>
                <a:off x="4038282" y="2026920"/>
                <a:ext cx="609600" cy="1587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6" name="Flowchart: Alternate Process 35">
            <a:extLst>
              <a:ext uri="{FF2B5EF4-FFF2-40B4-BE49-F238E27FC236}">
                <a16:creationId xmlns:a16="http://schemas.microsoft.com/office/drawing/2014/main" id="{7CDD93F8-3162-4CF4-BEAC-A1AF7B64F085}"/>
              </a:ext>
            </a:extLst>
          </p:cNvPr>
          <p:cNvSpPr/>
          <p:nvPr/>
        </p:nvSpPr>
        <p:spPr>
          <a:xfrm>
            <a:off x="5532438" y="381000"/>
            <a:ext cx="3230562" cy="685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startAt="2"/>
              <a:defRPr/>
            </a:pPr>
            <a:r>
              <a:rPr lang="en-US" b="1" dirty="0">
                <a:solidFill>
                  <a:schemeClr val="tx1"/>
                </a:solidFill>
              </a:rPr>
              <a:t>PENGADILAN</a:t>
            </a:r>
          </a:p>
          <a:p>
            <a:pPr algn="just" eaLnBrk="1" fontAlgn="auto" hangingPunct="1">
              <a:spcBef>
                <a:spcPts val="0"/>
              </a:spcBef>
              <a:spcAft>
                <a:spcPts val="0"/>
              </a:spcAft>
              <a:defRPr/>
            </a:pPr>
            <a:endParaRPr lang="en-US" b="1" dirty="0">
              <a:solidFill>
                <a:schemeClr val="tx1"/>
              </a:solidFill>
            </a:endParaRPr>
          </a:p>
          <a:p>
            <a:pPr algn="just" eaLnBrk="1" fontAlgn="auto" hangingPunct="1">
              <a:spcBef>
                <a:spcPts val="0"/>
              </a:spcBef>
              <a:spcAft>
                <a:spcPts val="0"/>
              </a:spcAft>
              <a:defRPr/>
            </a:pPr>
            <a:endParaRPr lang="en-US" b="1" dirty="0">
              <a:solidFill>
                <a:schemeClr val="tx1"/>
              </a:solidFill>
            </a:endParaRPr>
          </a:p>
        </p:txBody>
      </p:sp>
      <p:grpSp>
        <p:nvGrpSpPr>
          <p:cNvPr id="44" name="Group 43">
            <a:extLst>
              <a:ext uri="{FF2B5EF4-FFF2-40B4-BE49-F238E27FC236}">
                <a16:creationId xmlns:a16="http://schemas.microsoft.com/office/drawing/2014/main" id="{697A04B7-63F7-4A5A-8A99-5CD6BF502985}"/>
              </a:ext>
            </a:extLst>
          </p:cNvPr>
          <p:cNvGrpSpPr>
            <a:grpSpLocks/>
          </p:cNvGrpSpPr>
          <p:nvPr/>
        </p:nvGrpSpPr>
        <p:grpSpPr bwMode="auto">
          <a:xfrm>
            <a:off x="392113" y="822325"/>
            <a:ext cx="2667000" cy="671513"/>
            <a:chOff x="392430" y="822960"/>
            <a:chExt cx="2667000" cy="670560"/>
          </a:xfrm>
        </p:grpSpPr>
        <p:sp>
          <p:nvSpPr>
            <p:cNvPr id="7" name="Flowchart: Alternate Process 6">
              <a:extLst>
                <a:ext uri="{FF2B5EF4-FFF2-40B4-BE49-F238E27FC236}">
                  <a16:creationId xmlns:a16="http://schemas.microsoft.com/office/drawing/2014/main" id="{96EA6783-2C8E-47ED-92CB-BD550D606013}"/>
                </a:ext>
              </a:extLst>
            </p:cNvPr>
            <p:cNvSpPr/>
            <p:nvPr/>
          </p:nvSpPr>
          <p:spPr>
            <a:xfrm>
              <a:off x="392430" y="822960"/>
              <a:ext cx="1447800" cy="610321"/>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GUGATAN</a:t>
              </a:r>
              <a:endParaRPr lang="en-US" sz="1400" b="1" dirty="0"/>
            </a:p>
          </p:txBody>
        </p:sp>
        <p:cxnSp>
          <p:nvCxnSpPr>
            <p:cNvPr id="37" name="Straight Connector 36">
              <a:extLst>
                <a:ext uri="{FF2B5EF4-FFF2-40B4-BE49-F238E27FC236}">
                  <a16:creationId xmlns:a16="http://schemas.microsoft.com/office/drawing/2014/main" id="{6264FEE2-42D2-4A99-AED0-FA78148CF051}"/>
                </a:ext>
              </a:extLst>
            </p:cNvPr>
            <p:cNvCxnSpPr/>
            <p:nvPr/>
          </p:nvCxnSpPr>
          <p:spPr>
            <a:xfrm>
              <a:off x="1840230" y="1127327"/>
              <a:ext cx="1219200" cy="0"/>
            </a:xfrm>
            <a:prstGeom prst="line">
              <a:avLst/>
            </a:prstGeom>
            <a:ln w="444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8C8793A-BE64-47C4-B7AD-1209884DD211}"/>
                </a:ext>
              </a:extLst>
            </p:cNvPr>
            <p:cNvCxnSpPr/>
            <p:nvPr/>
          </p:nvCxnSpPr>
          <p:spPr>
            <a:xfrm>
              <a:off x="3059430" y="1127327"/>
              <a:ext cx="0" cy="366193"/>
            </a:xfrm>
            <a:prstGeom prst="straightConnector1">
              <a:avLst/>
            </a:prstGeom>
            <a:ln w="4445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74F10568-6B30-4CB6-90E9-E90A1F9EEAE7}"/>
              </a:ext>
            </a:extLst>
          </p:cNvPr>
          <p:cNvGrpSpPr>
            <a:grpSpLocks/>
          </p:cNvGrpSpPr>
          <p:nvPr/>
        </p:nvGrpSpPr>
        <p:grpSpPr bwMode="auto">
          <a:xfrm>
            <a:off x="4191000" y="2027238"/>
            <a:ext cx="0" cy="2133600"/>
            <a:chOff x="4191000" y="2026920"/>
            <a:chExt cx="0" cy="2133600"/>
          </a:xfrm>
        </p:grpSpPr>
        <p:cxnSp>
          <p:nvCxnSpPr>
            <p:cNvPr id="31" name="Straight Arrow Connector 30">
              <a:extLst>
                <a:ext uri="{FF2B5EF4-FFF2-40B4-BE49-F238E27FC236}">
                  <a16:creationId xmlns:a16="http://schemas.microsoft.com/office/drawing/2014/main" id="{4EA540F2-0B19-4DD5-A097-95758901A02C}"/>
                </a:ext>
              </a:extLst>
            </p:cNvPr>
            <p:cNvCxnSpPr/>
            <p:nvPr/>
          </p:nvCxnSpPr>
          <p:spPr>
            <a:xfrm>
              <a:off x="4191000" y="3566795"/>
              <a:ext cx="0" cy="593725"/>
            </a:xfrm>
            <a:prstGeom prst="straightConnector1">
              <a:avLst/>
            </a:prstGeom>
            <a:ln w="444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5C49FE9-7EDB-4B05-A05C-802F94DD962A}"/>
                </a:ext>
              </a:extLst>
            </p:cNvPr>
            <p:cNvCxnSpPr/>
            <p:nvPr/>
          </p:nvCxnSpPr>
          <p:spPr>
            <a:xfrm>
              <a:off x="4191000" y="2026920"/>
              <a:ext cx="0" cy="784225"/>
            </a:xfrm>
            <a:prstGeom prst="line">
              <a:avLst/>
            </a:prstGeom>
            <a:ln w="444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2" name="Footer Placeholder 51">
            <a:extLst>
              <a:ext uri="{FF2B5EF4-FFF2-40B4-BE49-F238E27FC236}">
                <a16:creationId xmlns:a16="http://schemas.microsoft.com/office/drawing/2014/main" id="{031CAB59-F392-463C-8D1C-9DA5841376D0}"/>
              </a:ext>
            </a:extLst>
          </p:cNvPr>
          <p:cNvSpPr>
            <a:spLocks noGrp="1"/>
          </p:cNvSpPr>
          <p:nvPr>
            <p:ph type="ftr" sz="quarter" idx="11"/>
          </p:nvPr>
        </p:nvSpPr>
        <p:spPr>
          <a:xfrm>
            <a:off x="2895600" y="5951538"/>
            <a:ext cx="5256213" cy="365125"/>
          </a:xfrm>
        </p:spPr>
        <p:txBody>
          <a:bodyPr/>
          <a:lstStyle/>
          <a:p>
            <a:pPr>
              <a:defRPr/>
            </a:pPr>
            <a:r>
              <a:rPr lang="en-US"/>
              <a:t>HUKUM BISNIS - BSP</a:t>
            </a:r>
          </a:p>
        </p:txBody>
      </p:sp>
      <p:sp>
        <p:nvSpPr>
          <p:cNvPr id="32781" name="Slide Number Placeholder 52">
            <a:extLst>
              <a:ext uri="{FF2B5EF4-FFF2-40B4-BE49-F238E27FC236}">
                <a16:creationId xmlns:a16="http://schemas.microsoft.com/office/drawing/2014/main" id="{0BBE3829-EA22-44CD-948F-19B0A3F2A621}"/>
              </a:ext>
            </a:extLst>
          </p:cNvPr>
          <p:cNvSpPr>
            <a:spLocks noGrp="1" noChangeArrowheads="1"/>
          </p:cNvSpPr>
          <p:nvPr>
            <p:ph type="sldNum" sz="quarter" idx="12"/>
          </p:nvPr>
        </p:nvSpPr>
        <p:spPr bwMode="auto">
          <a:xfrm>
            <a:off x="7720013" y="6013450"/>
            <a:ext cx="608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B9C9299-8F00-472B-905B-B4BFC93F233C}" type="slidenum">
              <a:rPr lang="en-US" altLang="en-US" smtClean="0">
                <a:solidFill>
                  <a:srgbClr val="FFFFFF"/>
                </a:solidFill>
              </a:rPr>
              <a:pPr>
                <a:spcBef>
                  <a:spcPct val="0"/>
                </a:spcBef>
                <a:spcAft>
                  <a:spcPct val="0"/>
                </a:spcAft>
                <a:buClrTx/>
                <a:buFontTx/>
                <a:buNone/>
              </a:pPr>
              <a:t>27</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childTnLst>
                          </p:cTn>
                        </p:par>
                        <p:par>
                          <p:cTn id="8" fill="hold" nodeType="afterGroup">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inVertical)">
                                      <p:cBhvr>
                                        <p:cTn id="11" dur="500"/>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wipe(up)">
                                      <p:cBhvr>
                                        <p:cTn id="16" dur="500"/>
                                        <p:tgtEl>
                                          <p:spTgt spid="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9"/>
                                        </p:tgtEl>
                                        <p:attrNameLst>
                                          <p:attrName>style.visibility</p:attrName>
                                        </p:attrNameLst>
                                      </p:cBhvr>
                                      <p:to>
                                        <p:strVal val="visible"/>
                                      </p:to>
                                    </p:set>
                                    <p:animEffect transition="in" filter="wipe(left)">
                                      <p:cBhvr>
                                        <p:cTn id="21" dur="500"/>
                                        <p:tgtEl>
                                          <p:spTgt spid="4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nodeType="clickEffect">
                                  <p:stCondLst>
                                    <p:cond delay="0"/>
                                  </p:stCondLst>
                                  <p:childTnLst>
                                    <p:set>
                                      <p:cBhvr>
                                        <p:cTn id="25" dur="1" fill="hold">
                                          <p:stCondLst>
                                            <p:cond delay="0"/>
                                          </p:stCondLst>
                                        </p:cTn>
                                        <p:tgtEl>
                                          <p:spTgt spid="48"/>
                                        </p:tgtEl>
                                        <p:attrNameLst>
                                          <p:attrName>style.visibility</p:attrName>
                                        </p:attrNameLst>
                                      </p:cBhvr>
                                      <p:to>
                                        <p:strVal val="visible"/>
                                      </p:to>
                                    </p:set>
                                    <p:animEffect transition="in" filter="wipe(up)">
                                      <p:cBhvr>
                                        <p:cTn id="26" dur="500"/>
                                        <p:tgtEl>
                                          <p:spTgt spid="4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wipe(left)">
                                      <p:cBhvr>
                                        <p:cTn id="36" dur="500"/>
                                        <p:tgtEl>
                                          <p:spTgt spid="5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right)">
                                      <p:cBhvr>
                                        <p:cTn id="41" dur="500"/>
                                        <p:tgtEl>
                                          <p:spTgt spid="1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51"/>
                                        </p:tgtEl>
                                        <p:attrNameLst>
                                          <p:attrName>style.visibility</p:attrName>
                                        </p:attrNameLst>
                                      </p:cBhvr>
                                      <p:to>
                                        <p:strVal val="visible"/>
                                      </p:to>
                                    </p:set>
                                    <p:animEffect transition="in" filter="wipe(up)">
                                      <p:cBhvr>
                                        <p:cTn id="46"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a:extLst>
              <a:ext uri="{FF2B5EF4-FFF2-40B4-BE49-F238E27FC236}">
                <a16:creationId xmlns:a16="http://schemas.microsoft.com/office/drawing/2014/main" id="{DB46650F-CF8A-41F6-A011-EC33C5078B17}"/>
              </a:ext>
            </a:extLst>
          </p:cNvPr>
          <p:cNvSpPr>
            <a:spLocks noGrp="1"/>
          </p:cNvSpPr>
          <p:nvPr>
            <p:ph type="title"/>
          </p:nvPr>
        </p:nvSpPr>
        <p:spPr>
          <a:xfrm>
            <a:off x="1009650" y="457200"/>
            <a:ext cx="7124700" cy="923925"/>
          </a:xfrm>
        </p:spPr>
        <p:txBody>
          <a:bodyPr/>
          <a:lstStyle/>
          <a:p>
            <a:pPr algn="r" eaLnBrk="1" hangingPunct="1"/>
            <a:r>
              <a:rPr lang="en-US" altLang="en-US" b="1">
                <a:cs typeface="Trebuchet MS" panose="020B0603020202020204" pitchFamily="34" charset="0"/>
              </a:rPr>
              <a:t>3. Jalur Lembaga Arbitrase</a:t>
            </a:r>
          </a:p>
        </p:txBody>
      </p:sp>
      <p:sp>
        <p:nvSpPr>
          <p:cNvPr id="5" name="Content Placeholder 4">
            <a:extLst>
              <a:ext uri="{FF2B5EF4-FFF2-40B4-BE49-F238E27FC236}">
                <a16:creationId xmlns:a16="http://schemas.microsoft.com/office/drawing/2014/main" id="{F648B965-FC3F-457C-AA49-ED5825DA111E}"/>
              </a:ext>
            </a:extLst>
          </p:cNvPr>
          <p:cNvSpPr>
            <a:spLocks noGrp="1"/>
          </p:cNvSpPr>
          <p:nvPr>
            <p:ph idx="1"/>
          </p:nvPr>
        </p:nvSpPr>
        <p:spPr>
          <a:xfrm>
            <a:off x="1009650" y="1739900"/>
            <a:ext cx="7124700" cy="4051300"/>
          </a:xfrm>
        </p:spPr>
        <p:txBody>
          <a:bodyPr/>
          <a:lstStyle/>
          <a:p>
            <a:pPr eaLnBrk="1" hangingPunct="1"/>
            <a:r>
              <a:rPr lang="en-US" altLang="en-US" sz="2000" b="1"/>
              <a:t>Merupakan cara penyelesaian perselisihan dgn bantuan pihak ketiga, di luar pengadilan</a:t>
            </a:r>
          </a:p>
          <a:p>
            <a:pPr eaLnBrk="1" hangingPunct="1"/>
            <a:r>
              <a:rPr lang="en-US" altLang="en-US" sz="2000" b="1"/>
              <a:t>Proses penyelesaian atau pemutusan sengketa oleh seorang hakim atau para hakim yg berdasarkan persetujuan bahwa mereka akan tunduk kpd atau mentaati keputusan yang diberikan oleh para hakim yg mereka pilih atau tunjuk.</a:t>
            </a:r>
          </a:p>
          <a:p>
            <a:pPr eaLnBrk="1" hangingPunct="1"/>
            <a:r>
              <a:rPr lang="en-US" altLang="en-US" sz="2000" b="1"/>
              <a:t>Hanya berlaku untuk sengketa dunia bisinis</a:t>
            </a:r>
          </a:p>
          <a:p>
            <a:pPr eaLnBrk="1" hangingPunct="1"/>
            <a:r>
              <a:rPr lang="en-US" altLang="en-US" sz="2000" b="1"/>
              <a:t>Perkara/Keuptusannya tdk dapat lagi diadili oleh Pengadilan Negeri</a:t>
            </a:r>
          </a:p>
          <a:p>
            <a:pPr eaLnBrk="1" hangingPunct="1"/>
            <a:r>
              <a:rPr lang="en-US" altLang="en-US" sz="2000" b="1"/>
              <a:t>Keunggulan: hemat waktu; melibatkan </a:t>
            </a:r>
            <a:r>
              <a:rPr lang="en-US" altLang="en-US" sz="2000" b="1" i="1"/>
              <a:t>expert</a:t>
            </a:r>
            <a:r>
              <a:rPr lang="en-US" altLang="en-US" sz="2000" b="1"/>
              <a:t>; Rahasia terjamin.</a:t>
            </a:r>
          </a:p>
        </p:txBody>
      </p:sp>
      <p:sp>
        <p:nvSpPr>
          <p:cNvPr id="6" name="Footer Placeholder 5">
            <a:extLst>
              <a:ext uri="{FF2B5EF4-FFF2-40B4-BE49-F238E27FC236}">
                <a16:creationId xmlns:a16="http://schemas.microsoft.com/office/drawing/2014/main" id="{415F41D6-5F17-4BC3-976A-0B766EDB7711}"/>
              </a:ext>
            </a:extLst>
          </p:cNvPr>
          <p:cNvSpPr>
            <a:spLocks noGrp="1"/>
          </p:cNvSpPr>
          <p:nvPr>
            <p:ph type="ftr" sz="quarter" idx="11"/>
          </p:nvPr>
        </p:nvSpPr>
        <p:spPr/>
        <p:txBody>
          <a:bodyPr/>
          <a:lstStyle/>
          <a:p>
            <a:pPr>
              <a:defRPr/>
            </a:pPr>
            <a:r>
              <a:rPr lang="en-US"/>
              <a:t>HUKUM BISNIS - BSP</a:t>
            </a:r>
          </a:p>
        </p:txBody>
      </p:sp>
      <p:sp>
        <p:nvSpPr>
          <p:cNvPr id="33797" name="Slide Number Placeholder 6">
            <a:extLst>
              <a:ext uri="{FF2B5EF4-FFF2-40B4-BE49-F238E27FC236}">
                <a16:creationId xmlns:a16="http://schemas.microsoft.com/office/drawing/2014/main" id="{F83D0224-D5F6-49E5-B30D-F7FBFCF84CC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D8B7481-8792-4119-B982-8BFBF2F92131}" type="slidenum">
              <a:rPr lang="en-US" altLang="en-US" smtClean="0">
                <a:solidFill>
                  <a:srgbClr val="FFFFFF"/>
                </a:solidFill>
              </a:rPr>
              <a:pPr>
                <a:spcBef>
                  <a:spcPct val="0"/>
                </a:spcBef>
                <a:spcAft>
                  <a:spcPct val="0"/>
                </a:spcAft>
                <a:buClrTx/>
                <a:buFontTx/>
                <a:buNone/>
              </a:pPr>
              <a:t>28</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836712"/>
            <a:ext cx="8229600" cy="5289451"/>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Berdasarkan bentuknya, perjanjian dapat berupa perjanjian tertulis dan perjanjian tidak tertulis (lisan). Jika perjanjian itu sudah dituangkan dalam bentuk tertulis, maka perjanjian itu disebut kontrak. Sedangkan isi dari kontrak itu sebenarnya merupakan perjanjian itu sendiri.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Jadi perjanjian dan kontrak adalah identik tidak perlu dibedakan dan dapat digunakan secara bersamaan.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Unsur-unsur yang sama dalam perjanjian dan kontrak : mengikat kedua belah pihak, ada hak dan kewajiban untuk memenuhi prestasi, ada akibat hukum (wanprestasi).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8188025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08720"/>
            <a:ext cx="8229600" cy="4925144"/>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400" dirty="0">
                <a:solidFill>
                  <a:schemeClr val="tx1"/>
                </a:solidFill>
                <a:latin typeface="Arial" panose="020B0604020202020204" pitchFamily="34" charset="0"/>
                <a:cs typeface="Arial" panose="020B0604020202020204" pitchFamily="34" charset="0"/>
              </a:rPr>
              <a:t>Sumber-sumber perikatan berdasarkan Pasal 1233 KUHPerdata adalah:</a:t>
            </a:r>
          </a:p>
          <a:p>
            <a:pPr algn="l"/>
            <a:r>
              <a:rPr lang="id-ID" sz="2400" dirty="0">
                <a:solidFill>
                  <a:schemeClr val="tx1"/>
                </a:solidFill>
                <a:latin typeface="Arial" panose="020B0604020202020204" pitchFamily="34" charset="0"/>
                <a:cs typeface="Arial" panose="020B0604020202020204" pitchFamily="34" charset="0"/>
              </a:rPr>
              <a:t>	1.	Perjanjian (Pasal 1314 KUHPerdata);</a:t>
            </a:r>
          </a:p>
          <a:p>
            <a:pPr algn="l"/>
            <a:r>
              <a:rPr lang="id-ID" sz="2400" dirty="0">
                <a:solidFill>
                  <a:schemeClr val="tx1"/>
                </a:solidFill>
                <a:latin typeface="Arial" panose="020B0604020202020204" pitchFamily="34" charset="0"/>
                <a:cs typeface="Arial" panose="020B0604020202020204" pitchFamily="34" charset="0"/>
              </a:rPr>
              <a:t>	2.	Undang-undang</a:t>
            </a:r>
          </a:p>
          <a:p>
            <a:pPr algn="l"/>
            <a:r>
              <a:rPr lang="id-ID" sz="2400" dirty="0">
                <a:solidFill>
                  <a:schemeClr val="tx1"/>
                </a:solidFill>
                <a:latin typeface="Arial" panose="020B0604020202020204" pitchFamily="34" charset="0"/>
                <a:cs typeface="Arial" panose="020B0604020202020204" pitchFamily="34" charset="0"/>
              </a:rPr>
              <a:t>Perbedaan antara perikatan dan perjanjian adalah bahwa perikatan adalah suatu pengertian yang abstrak sedangkan perjanjian adalah sesuatu yang konkret dan merupakan suatu peristiwa. Perikatan yang lahir dari perjanjian memang dikehendaki oleh 2 (dua) pihak yang membuat suatu perjanjian, sedangkan perikatan yang lahir dari undang-undang diadakan oleh undang-undang diluar kemauan para pihak yang bersangkutan.</a:t>
            </a:r>
          </a:p>
          <a:p>
            <a:pPr algn="l"/>
            <a:r>
              <a:rPr lang="id-ID" sz="2400" dirty="0">
                <a:solidFill>
                  <a:schemeClr val="tx1"/>
                </a:solidFill>
                <a:latin typeface="Arial" panose="020B0604020202020204" pitchFamily="34" charset="0"/>
                <a:cs typeface="Arial" panose="020B0604020202020204" pitchFamily="34" charset="0"/>
              </a:rPr>
              <a:t>Pihak dalam Perikatan dikenal dengan :</a:t>
            </a:r>
          </a:p>
          <a:p>
            <a:pPr algn="l"/>
            <a:r>
              <a:rPr lang="id-ID" sz="2400" dirty="0">
                <a:solidFill>
                  <a:schemeClr val="tx1"/>
                </a:solidFill>
                <a:latin typeface="Arial" panose="020B0604020202020204" pitchFamily="34" charset="0"/>
                <a:cs typeface="Arial" panose="020B0604020202020204" pitchFamily="34" charset="0"/>
              </a:rPr>
              <a:t>	1. Kreditur (yg berhak atas piutang)</a:t>
            </a:r>
          </a:p>
          <a:p>
            <a:pPr algn="l"/>
            <a:r>
              <a:rPr lang="id-ID" sz="2400" dirty="0">
                <a:solidFill>
                  <a:schemeClr val="tx1"/>
                </a:solidFill>
                <a:latin typeface="Arial" panose="020B0604020202020204" pitchFamily="34" charset="0"/>
                <a:cs typeface="Arial" panose="020B0604020202020204" pitchFamily="34" charset="0"/>
              </a:rPr>
              <a:t>	2. Debitur (yg berkewajiban melunasi hutang)</a:t>
            </a:r>
          </a:p>
          <a:p>
            <a:pPr algn="l"/>
            <a:r>
              <a:rPr lang="id-ID" sz="2400" dirty="0">
                <a:solidFill>
                  <a:schemeClr val="tx1"/>
                </a:solidFill>
                <a:latin typeface="Arial" panose="020B0604020202020204" pitchFamily="34" charset="0"/>
                <a:cs typeface="Arial" panose="020B0604020202020204" pitchFamily="34" charset="0"/>
              </a:rPr>
              <a:t>Atau</a:t>
            </a:r>
          </a:p>
          <a:p>
            <a:pPr algn="l"/>
            <a:r>
              <a:rPr lang="id-ID" sz="2400" dirty="0">
                <a:solidFill>
                  <a:schemeClr val="tx1"/>
                </a:solidFill>
                <a:latin typeface="Arial" panose="020B0604020202020204" pitchFamily="34" charset="0"/>
                <a:cs typeface="Arial" panose="020B0604020202020204" pitchFamily="34" charset="0"/>
              </a:rPr>
              <a:t>	1. Penjual/ Pemilik</a:t>
            </a:r>
          </a:p>
          <a:p>
            <a:pPr algn="l"/>
            <a:r>
              <a:rPr lang="id-ID" sz="2400" dirty="0">
                <a:solidFill>
                  <a:schemeClr val="tx1"/>
                </a:solidFill>
                <a:latin typeface="Arial" panose="020B0604020202020204" pitchFamily="34" charset="0"/>
                <a:cs typeface="Arial" panose="020B0604020202020204" pitchFamily="34" charset="0"/>
              </a:rPr>
              <a:t>	2. Pembeli/ Penyewa</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56A7AF28-BA56-4E71-AE1F-6FCB2A7CFDFF}"/>
              </a:ext>
            </a:extLst>
          </p:cNvPr>
          <p:cNvSpPr>
            <a:spLocks noGrp="1"/>
          </p:cNvSpPr>
          <p:nvPr>
            <p:ph type="title"/>
          </p:nvPr>
        </p:nvSpPr>
        <p:spPr>
          <a:xfrm>
            <a:off x="1009650" y="381000"/>
            <a:ext cx="7124700" cy="923925"/>
          </a:xfrm>
        </p:spPr>
        <p:txBody>
          <a:bodyPr/>
          <a:lstStyle/>
          <a:p>
            <a:pPr algn="ctr" eaLnBrk="1" hangingPunct="1"/>
            <a:r>
              <a:rPr lang="en-US" altLang="en-US" sz="2800" b="1" dirty="0">
                <a:cs typeface="Trebuchet MS" panose="020B0603020202020204" pitchFamily="34" charset="0"/>
              </a:rPr>
              <a:t>SYARAT SAHNYA SUATU KONTRAK</a:t>
            </a:r>
          </a:p>
        </p:txBody>
      </p:sp>
      <p:sp>
        <p:nvSpPr>
          <p:cNvPr id="9219" name="Text Placeholder 4">
            <a:extLst>
              <a:ext uri="{FF2B5EF4-FFF2-40B4-BE49-F238E27FC236}">
                <a16:creationId xmlns:a16="http://schemas.microsoft.com/office/drawing/2014/main" id="{9C97F095-EEC7-426A-960D-70082176B9F0}"/>
              </a:ext>
            </a:extLst>
          </p:cNvPr>
          <p:cNvSpPr>
            <a:spLocks noGrp="1"/>
          </p:cNvSpPr>
          <p:nvPr>
            <p:ph type="body" idx="1"/>
          </p:nvPr>
        </p:nvSpPr>
        <p:spPr>
          <a:xfrm>
            <a:off x="1009650" y="1812925"/>
            <a:ext cx="3471863" cy="576263"/>
          </a:xfrm>
        </p:spPr>
        <p:txBody>
          <a:bodyPr/>
          <a:lstStyle/>
          <a:p>
            <a:pPr algn="ctr" eaLnBrk="1" hangingPunct="1"/>
            <a:r>
              <a:rPr lang="en-US" altLang="en-US" b="1" dirty="0" err="1"/>
              <a:t>Syarat</a:t>
            </a:r>
            <a:r>
              <a:rPr lang="en-US" altLang="en-US" b="1" dirty="0"/>
              <a:t> </a:t>
            </a:r>
            <a:r>
              <a:rPr lang="en-US" altLang="en-US" b="1" dirty="0" err="1"/>
              <a:t>Subyektif</a:t>
            </a:r>
            <a:endParaRPr lang="en-US" altLang="en-US" b="1" dirty="0"/>
          </a:p>
        </p:txBody>
      </p:sp>
      <p:sp>
        <p:nvSpPr>
          <p:cNvPr id="6" name="Content Placeholder 5">
            <a:extLst>
              <a:ext uri="{FF2B5EF4-FFF2-40B4-BE49-F238E27FC236}">
                <a16:creationId xmlns:a16="http://schemas.microsoft.com/office/drawing/2014/main" id="{BD4581B9-D7EC-4840-98B9-126D01C63FEC}"/>
              </a:ext>
            </a:extLst>
          </p:cNvPr>
          <p:cNvSpPr>
            <a:spLocks noGrp="1"/>
          </p:cNvSpPr>
          <p:nvPr>
            <p:ph sz="half" idx="2"/>
          </p:nvPr>
        </p:nvSpPr>
        <p:spPr>
          <a:xfrm>
            <a:off x="1009650" y="2389188"/>
            <a:ext cx="3471863" cy="3471862"/>
          </a:xfrm>
          <a:ln>
            <a:solidFill>
              <a:schemeClr val="tx1"/>
            </a:solidFill>
            <a:miter lim="800000"/>
            <a:headEnd/>
            <a:tailEnd/>
          </a:ln>
        </p:spPr>
        <p:txBody>
          <a:bodyPr/>
          <a:lstStyle/>
          <a:p>
            <a:pPr eaLnBrk="1" hangingPunct="1">
              <a:buFont typeface="Verdana" panose="020B0604030504040204" pitchFamily="34" charset="0"/>
              <a:buAutoNum type="arabicPeriod"/>
            </a:pPr>
            <a:r>
              <a:rPr lang="en-US" altLang="en-US" sz="2800" dirty="0" err="1"/>
              <a:t>Adanya</a:t>
            </a:r>
            <a:r>
              <a:rPr lang="en-US" altLang="en-US" sz="2800" dirty="0"/>
              <a:t> kata </a:t>
            </a:r>
            <a:r>
              <a:rPr lang="en-US" altLang="en-US" sz="2800" dirty="0" err="1"/>
              <a:t>sepakat</a:t>
            </a:r>
            <a:r>
              <a:rPr lang="en-US" altLang="en-US" sz="2800" dirty="0"/>
              <a:t> </a:t>
            </a:r>
            <a:r>
              <a:rPr lang="en-US" altLang="en-US" sz="2800" dirty="0" err="1"/>
              <a:t>diantara</a:t>
            </a:r>
            <a:r>
              <a:rPr lang="en-US" altLang="en-US" sz="2800" dirty="0"/>
              <a:t> para </a:t>
            </a:r>
            <a:r>
              <a:rPr lang="en-US" altLang="en-US" sz="2800" dirty="0" err="1"/>
              <a:t>pihak</a:t>
            </a:r>
            <a:endParaRPr lang="en-US" altLang="en-US" sz="2800" dirty="0"/>
          </a:p>
          <a:p>
            <a:pPr eaLnBrk="1" hangingPunct="1">
              <a:buFont typeface="Verdana" panose="020B0604030504040204" pitchFamily="34" charset="0"/>
              <a:buAutoNum type="arabicPeriod"/>
            </a:pPr>
            <a:r>
              <a:rPr lang="en-US" altLang="en-US" sz="2800" dirty="0" err="1"/>
              <a:t>Adanya</a:t>
            </a:r>
            <a:r>
              <a:rPr lang="en-US" altLang="en-US" sz="2800" dirty="0"/>
              <a:t> </a:t>
            </a:r>
            <a:r>
              <a:rPr lang="en-US" altLang="en-US" sz="2800" dirty="0" err="1"/>
              <a:t>kecakapan</a:t>
            </a:r>
            <a:r>
              <a:rPr lang="en-US" altLang="en-US" sz="2800" dirty="0"/>
              <a:t> </a:t>
            </a:r>
            <a:r>
              <a:rPr lang="en-US" altLang="en-US" sz="2800" dirty="0" err="1"/>
              <a:t>tertentu</a:t>
            </a:r>
            <a:endParaRPr lang="en-US" altLang="en-US" sz="2800" dirty="0"/>
          </a:p>
        </p:txBody>
      </p:sp>
      <p:sp>
        <p:nvSpPr>
          <p:cNvPr id="7" name="Text Placeholder 6">
            <a:extLst>
              <a:ext uri="{FF2B5EF4-FFF2-40B4-BE49-F238E27FC236}">
                <a16:creationId xmlns:a16="http://schemas.microsoft.com/office/drawing/2014/main" id="{3298FE9F-8E4B-4AB2-B910-7A2DAFE8EE13}"/>
              </a:ext>
            </a:extLst>
          </p:cNvPr>
          <p:cNvSpPr>
            <a:spLocks noGrp="1"/>
          </p:cNvSpPr>
          <p:nvPr>
            <p:ph type="body" sz="quarter" idx="3"/>
          </p:nvPr>
        </p:nvSpPr>
        <p:spPr>
          <a:xfrm>
            <a:off x="4662488" y="1812925"/>
            <a:ext cx="3471862" cy="576263"/>
          </a:xfrm>
        </p:spPr>
        <p:txBody>
          <a:bodyPr/>
          <a:lstStyle/>
          <a:p>
            <a:pPr algn="ctr" eaLnBrk="1" hangingPunct="1"/>
            <a:r>
              <a:rPr lang="en-US" altLang="en-US" b="1"/>
              <a:t>Syarat Objektif</a:t>
            </a:r>
          </a:p>
        </p:txBody>
      </p:sp>
      <p:sp>
        <p:nvSpPr>
          <p:cNvPr id="8" name="Content Placeholder 7">
            <a:extLst>
              <a:ext uri="{FF2B5EF4-FFF2-40B4-BE49-F238E27FC236}">
                <a16:creationId xmlns:a16="http://schemas.microsoft.com/office/drawing/2014/main" id="{46878C40-6B09-4254-90AD-9C609F980DD4}"/>
              </a:ext>
            </a:extLst>
          </p:cNvPr>
          <p:cNvSpPr>
            <a:spLocks noGrp="1"/>
          </p:cNvSpPr>
          <p:nvPr>
            <p:ph sz="quarter" idx="4"/>
          </p:nvPr>
        </p:nvSpPr>
        <p:spPr>
          <a:xfrm>
            <a:off x="4662488" y="2389188"/>
            <a:ext cx="3471862" cy="3471862"/>
          </a:xfrm>
          <a:ln>
            <a:solidFill>
              <a:schemeClr val="tx1"/>
            </a:solidFill>
          </a:ln>
        </p:spPr>
        <p:txBody>
          <a:bodyPr rtlCol="0"/>
          <a:lstStyle/>
          <a:p>
            <a:pPr eaLnBrk="1" fontAlgn="auto" hangingPunct="1">
              <a:buFont typeface="+mj-lt"/>
              <a:buAutoNum type="arabicPeriod"/>
              <a:defRPr/>
            </a:pPr>
            <a:r>
              <a:rPr lang="en-US" sz="2800" dirty="0" err="1"/>
              <a:t>Adanya</a:t>
            </a:r>
            <a:r>
              <a:rPr lang="en-US" sz="2800" dirty="0"/>
              <a:t> </a:t>
            </a:r>
            <a:r>
              <a:rPr lang="en-US" sz="2800" dirty="0" err="1"/>
              <a:t>suatu</a:t>
            </a:r>
            <a:r>
              <a:rPr lang="en-US" sz="2800" dirty="0"/>
              <a:t> </a:t>
            </a:r>
            <a:r>
              <a:rPr lang="en-US" sz="2800" dirty="0" err="1"/>
              <a:t>hal</a:t>
            </a:r>
            <a:r>
              <a:rPr lang="en-US" sz="2800" dirty="0"/>
              <a:t> </a:t>
            </a:r>
            <a:r>
              <a:rPr lang="en-US" sz="2800" dirty="0" err="1"/>
              <a:t>tertentu</a:t>
            </a:r>
            <a:endParaRPr lang="en-US" sz="2800" dirty="0"/>
          </a:p>
          <a:p>
            <a:pPr eaLnBrk="1" fontAlgn="auto" hangingPunct="1">
              <a:buFont typeface="+mj-lt"/>
              <a:buAutoNum type="arabicPeriod"/>
              <a:defRPr/>
            </a:pPr>
            <a:r>
              <a:rPr lang="en-US" sz="2800" dirty="0" err="1"/>
              <a:t>Adanya</a:t>
            </a:r>
            <a:r>
              <a:rPr lang="en-US" sz="2800" dirty="0"/>
              <a:t> </a:t>
            </a:r>
            <a:r>
              <a:rPr lang="en-US" sz="2800" dirty="0" err="1"/>
              <a:t>suatu</a:t>
            </a:r>
            <a:r>
              <a:rPr lang="en-US" sz="2800" dirty="0"/>
              <a:t> </a:t>
            </a:r>
            <a:r>
              <a:rPr lang="en-US" sz="2800" dirty="0" err="1"/>
              <a:t>sebab</a:t>
            </a:r>
            <a:r>
              <a:rPr lang="en-US" sz="2800" dirty="0"/>
              <a:t> </a:t>
            </a:r>
            <a:r>
              <a:rPr lang="en-US" sz="2800" dirty="0" err="1"/>
              <a:t>yg</a:t>
            </a:r>
            <a:r>
              <a:rPr lang="en-US" sz="2800" dirty="0"/>
              <a:t> halal</a:t>
            </a:r>
          </a:p>
          <a:p>
            <a:pPr marL="0" indent="0" eaLnBrk="1" fontAlgn="auto" hangingPunct="1">
              <a:buFont typeface="Wingdings 2" charset="2"/>
              <a:buNone/>
              <a:defRPr/>
            </a:pPr>
            <a:endParaRPr lang="en-US" sz="2800" dirty="0"/>
          </a:p>
        </p:txBody>
      </p:sp>
      <p:sp>
        <p:nvSpPr>
          <p:cNvPr id="9" name="Rounded Rectangular Callout 8">
            <a:extLst>
              <a:ext uri="{FF2B5EF4-FFF2-40B4-BE49-F238E27FC236}">
                <a16:creationId xmlns:a16="http://schemas.microsoft.com/office/drawing/2014/main" id="{9FB94E79-9091-4C93-ACEA-60859B6A64D0}"/>
              </a:ext>
            </a:extLst>
          </p:cNvPr>
          <p:cNvSpPr/>
          <p:nvPr/>
        </p:nvSpPr>
        <p:spPr>
          <a:xfrm>
            <a:off x="76200" y="2895600"/>
            <a:ext cx="1341438" cy="2286000"/>
          </a:xfrm>
          <a:prstGeom prst="wedgeRoundRectCallout">
            <a:avLst>
              <a:gd name="adj1" fmla="val 44498"/>
              <a:gd name="adj2" fmla="val -818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dirty="0" err="1"/>
              <a:t>Jika</a:t>
            </a:r>
            <a:r>
              <a:rPr lang="en-US" sz="1400" dirty="0"/>
              <a:t> </a:t>
            </a:r>
            <a:r>
              <a:rPr lang="en-US" sz="1400" dirty="0" err="1"/>
              <a:t>tdk</a:t>
            </a:r>
            <a:r>
              <a:rPr lang="en-US" sz="1400" dirty="0"/>
              <a:t> </a:t>
            </a:r>
            <a:r>
              <a:rPr lang="en-US" sz="1400" dirty="0" err="1"/>
              <a:t>terpenuhi</a:t>
            </a:r>
            <a:r>
              <a:rPr lang="en-US" sz="1400" dirty="0"/>
              <a:t> </a:t>
            </a:r>
            <a:r>
              <a:rPr lang="en-US" sz="1400" dirty="0">
                <a:sym typeface="Wingdings" pitchFamily="2" charset="2"/>
              </a:rPr>
              <a:t> </a:t>
            </a:r>
            <a:r>
              <a:rPr lang="en-US" sz="1400" dirty="0" err="1">
                <a:sym typeface="Wingdings" pitchFamily="2" charset="2"/>
              </a:rPr>
              <a:t>salah</a:t>
            </a:r>
            <a:r>
              <a:rPr lang="en-US" sz="1400" dirty="0">
                <a:sym typeface="Wingdings" pitchFamily="2" charset="2"/>
              </a:rPr>
              <a:t> </a:t>
            </a:r>
            <a:r>
              <a:rPr lang="en-US" sz="1400" dirty="0" err="1">
                <a:sym typeface="Wingdings" pitchFamily="2" charset="2"/>
              </a:rPr>
              <a:t>satu</a:t>
            </a:r>
            <a:r>
              <a:rPr lang="en-US" sz="1400" dirty="0">
                <a:sym typeface="Wingdings" pitchFamily="2" charset="2"/>
              </a:rPr>
              <a:t> </a:t>
            </a:r>
            <a:r>
              <a:rPr lang="en-US" sz="1400" dirty="0" err="1">
                <a:sym typeface="Wingdings" pitchFamily="2" charset="2"/>
              </a:rPr>
              <a:t>pihak</a:t>
            </a:r>
            <a:r>
              <a:rPr lang="en-US" sz="1400" dirty="0">
                <a:sym typeface="Wingdings" pitchFamily="2" charset="2"/>
              </a:rPr>
              <a:t>  </a:t>
            </a:r>
            <a:r>
              <a:rPr lang="en-US" sz="1400" dirty="0" err="1">
                <a:sym typeface="Wingdings" pitchFamily="2" charset="2"/>
              </a:rPr>
              <a:t>berhak</a:t>
            </a:r>
            <a:r>
              <a:rPr lang="en-US" sz="1400" dirty="0">
                <a:sym typeface="Wingdings" pitchFamily="2" charset="2"/>
              </a:rPr>
              <a:t> </a:t>
            </a:r>
            <a:r>
              <a:rPr lang="en-US" sz="1400" dirty="0" err="1">
                <a:sym typeface="Wingdings" pitchFamily="2" charset="2"/>
              </a:rPr>
              <a:t>meminta</a:t>
            </a:r>
            <a:r>
              <a:rPr lang="en-US" sz="1400" dirty="0">
                <a:sym typeface="Wingdings" pitchFamily="2" charset="2"/>
              </a:rPr>
              <a:t> </a:t>
            </a:r>
            <a:r>
              <a:rPr lang="en-US" sz="1400" dirty="0" err="1">
                <a:sym typeface="Wingdings" pitchFamily="2" charset="2"/>
              </a:rPr>
              <a:t>perjanjian</a:t>
            </a:r>
            <a:r>
              <a:rPr lang="en-US" sz="1400" dirty="0">
                <a:sym typeface="Wingdings" pitchFamily="2" charset="2"/>
              </a:rPr>
              <a:t> </a:t>
            </a:r>
            <a:r>
              <a:rPr lang="en-US" sz="1400" dirty="0" err="1">
                <a:sym typeface="Wingdings" pitchFamily="2" charset="2"/>
              </a:rPr>
              <a:t>dibatalkan</a:t>
            </a:r>
            <a:endParaRPr lang="en-US" sz="1400" dirty="0"/>
          </a:p>
        </p:txBody>
      </p:sp>
      <p:sp>
        <p:nvSpPr>
          <p:cNvPr id="10" name="Rounded Rectangular Callout 9">
            <a:extLst>
              <a:ext uri="{FF2B5EF4-FFF2-40B4-BE49-F238E27FC236}">
                <a16:creationId xmlns:a16="http://schemas.microsoft.com/office/drawing/2014/main" id="{75A18A18-3E6B-4A96-A980-ACD58B07CB50}"/>
              </a:ext>
            </a:extLst>
          </p:cNvPr>
          <p:cNvSpPr/>
          <p:nvPr/>
        </p:nvSpPr>
        <p:spPr>
          <a:xfrm>
            <a:off x="7696200" y="3276600"/>
            <a:ext cx="1219200" cy="2438400"/>
          </a:xfrm>
          <a:prstGeom prst="wedgeRoundRectCallout">
            <a:avLst>
              <a:gd name="adj1" fmla="val -71752"/>
              <a:gd name="adj2" fmla="val -90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dirty="0" err="1"/>
              <a:t>Jika</a:t>
            </a:r>
            <a:r>
              <a:rPr lang="en-US" sz="1400" dirty="0"/>
              <a:t> </a:t>
            </a:r>
            <a:r>
              <a:rPr lang="en-US" sz="1400" dirty="0" err="1"/>
              <a:t>tdk</a:t>
            </a:r>
            <a:r>
              <a:rPr lang="en-US" sz="1400" dirty="0"/>
              <a:t> </a:t>
            </a:r>
            <a:r>
              <a:rPr lang="en-US" sz="1400" dirty="0" err="1"/>
              <a:t>terpenuhi</a:t>
            </a:r>
            <a:r>
              <a:rPr lang="en-US" sz="1400" dirty="0"/>
              <a:t> </a:t>
            </a:r>
            <a:r>
              <a:rPr lang="en-US" sz="1400" dirty="0">
                <a:sym typeface="Wingdings" pitchFamily="2" charset="2"/>
              </a:rPr>
              <a:t> KONTRAK BATAL DEMI HUKUM</a:t>
            </a:r>
            <a:endParaRPr lang="en-US" sz="1400" dirty="0"/>
          </a:p>
        </p:txBody>
      </p:sp>
      <p:sp>
        <p:nvSpPr>
          <p:cNvPr id="11" name="Footer Placeholder 10">
            <a:extLst>
              <a:ext uri="{FF2B5EF4-FFF2-40B4-BE49-F238E27FC236}">
                <a16:creationId xmlns:a16="http://schemas.microsoft.com/office/drawing/2014/main" id="{169CF5BF-4020-4CAD-89BD-C89E2309D316}"/>
              </a:ext>
            </a:extLst>
          </p:cNvPr>
          <p:cNvSpPr>
            <a:spLocks noGrp="1"/>
          </p:cNvSpPr>
          <p:nvPr>
            <p:ph type="ftr" sz="quarter" idx="11"/>
          </p:nvPr>
        </p:nvSpPr>
        <p:spPr/>
        <p:txBody>
          <a:bodyPr/>
          <a:lstStyle/>
          <a:p>
            <a:pPr>
              <a:defRPr/>
            </a:pPr>
            <a:r>
              <a:rPr lang="en-US"/>
              <a:t>HUKUM BISNIS - BSP</a:t>
            </a:r>
          </a:p>
        </p:txBody>
      </p:sp>
      <p:sp>
        <p:nvSpPr>
          <p:cNvPr id="9226" name="Slide Number Placeholder 11">
            <a:extLst>
              <a:ext uri="{FF2B5EF4-FFF2-40B4-BE49-F238E27FC236}">
                <a16:creationId xmlns:a16="http://schemas.microsoft.com/office/drawing/2014/main" id="{8700BC45-73E4-4101-87E9-230FDC6AD66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F98CA3C6-96F0-454D-94D4-91261F6B2BBD}" type="slidenum">
              <a:rPr lang="en-US" altLang="en-US" smtClean="0">
                <a:solidFill>
                  <a:srgbClr val="FFFFFF"/>
                </a:solidFill>
              </a:rPr>
              <a:pPr>
                <a:spcBef>
                  <a:spcPct val="0"/>
                </a:spcBef>
                <a:spcAft>
                  <a:spcPct val="0"/>
                </a:spcAft>
                <a:buClrTx/>
                <a:buFontTx/>
                <a:buNone/>
              </a:pPr>
              <a:t>5</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barn(inVertical)">
                                      <p:cBhvr>
                                        <p:cTn id="7" dur="500"/>
                                        <p:tgtEl>
                                          <p:spTgt spid="6">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arn(inVertical)">
                                      <p:cBhvr>
                                        <p:cTn id="12" dur="500"/>
                                        <p:tgtEl>
                                          <p:spTgt spid="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barn(inVertical)">
                                      <p:cBhvr>
                                        <p:cTn id="17" dur="500"/>
                                        <p:tgtEl>
                                          <p:spTgt spid="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bg/>
                                          </p:spTgt>
                                        </p:tgtEl>
                                        <p:attrNameLst>
                                          <p:attrName>style.visibility</p:attrName>
                                        </p:attrNameLst>
                                      </p:cBhvr>
                                      <p:to>
                                        <p:strVal val="visible"/>
                                      </p:to>
                                    </p:set>
                                    <p:animEffect transition="in" filter="barn(inVertical)">
                                      <p:cBhvr>
                                        <p:cTn id="26" dur="500"/>
                                        <p:tgtEl>
                                          <p:spTgt spid="8">
                                            <p:bg/>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Effect transition="in" filter="barn(inVertical)">
                                      <p:cBhvr>
                                        <p:cTn id="31" dur="500"/>
                                        <p:tgtEl>
                                          <p:spTgt spid="8">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
                                            <p:txEl>
                                              <p:pRg st="1" end="1"/>
                                            </p:txEl>
                                          </p:spTgt>
                                        </p:tgtEl>
                                        <p:attrNameLst>
                                          <p:attrName>style.visibility</p:attrName>
                                        </p:attrNameLst>
                                      </p:cBhvr>
                                      <p:to>
                                        <p:strVal val="visible"/>
                                      </p:to>
                                    </p:set>
                                    <p:animEffect transition="in" filter="barn(inVertical)">
                                      <p:cBhvr>
                                        <p:cTn id="36" dur="500"/>
                                        <p:tgtEl>
                                          <p:spTgt spid="8">
                                            <p:txEl>
                                              <p:pRg st="1" end="1"/>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fltVal val="0"/>
                                          </p:val>
                                        </p:tav>
                                        <p:tav tm="100000">
                                          <p:val>
                                            <p:strVal val="#ppt_w"/>
                                          </p:val>
                                        </p:tav>
                                      </p:tavLst>
                                    </p:anim>
                                    <p:anim calcmode="lin" valueType="num">
                                      <p:cBhvr>
                                        <p:cTn id="42" dur="500" fill="hold"/>
                                        <p:tgtEl>
                                          <p:spTgt spid="10"/>
                                        </p:tgtEl>
                                        <p:attrNameLst>
                                          <p:attrName>ppt_h</p:attrName>
                                        </p:attrNameLst>
                                      </p:cBhvr>
                                      <p:tavLst>
                                        <p:tav tm="0">
                                          <p:val>
                                            <p:fltVal val="0"/>
                                          </p:val>
                                        </p:tav>
                                        <p:tav tm="100000">
                                          <p:val>
                                            <p:strVal val="#ppt_h"/>
                                          </p:val>
                                        </p:tav>
                                      </p:tavLst>
                                    </p:anim>
                                    <p:animEffect transition="in" filter="fade">
                                      <p:cBhvr>
                                        <p:cTn id="43" dur="500"/>
                                        <p:tgtEl>
                                          <p:spTgt spid="1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circle(in)">
                                      <p:cBhvr>
                                        <p:cTn id="48"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build="p"/>
      <p:bldP spid="8" grpId="0" build="p"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2EF74BE-A395-4FE1-9D6F-924EEFB2A6EB}"/>
              </a:ext>
            </a:extLst>
          </p:cNvPr>
          <p:cNvSpPr>
            <a:spLocks noGrp="1"/>
          </p:cNvSpPr>
          <p:nvPr>
            <p:ph type="title"/>
          </p:nvPr>
        </p:nvSpPr>
        <p:spPr>
          <a:xfrm>
            <a:off x="1009650" y="534987"/>
            <a:ext cx="7124700" cy="923925"/>
          </a:xfrm>
        </p:spPr>
        <p:txBody>
          <a:bodyPr/>
          <a:lstStyle/>
          <a:p>
            <a:pPr eaLnBrk="1" hangingPunct="1"/>
            <a:r>
              <a:rPr lang="en-US" altLang="en-US" b="1" dirty="0">
                <a:cs typeface="Trebuchet MS" panose="020B0603020202020204" pitchFamily="34" charset="0"/>
              </a:rPr>
              <a:t>SYARAT OBJEKTIF</a:t>
            </a:r>
          </a:p>
        </p:txBody>
      </p:sp>
      <p:sp>
        <p:nvSpPr>
          <p:cNvPr id="10243" name="Text Placeholder 3">
            <a:extLst>
              <a:ext uri="{FF2B5EF4-FFF2-40B4-BE49-F238E27FC236}">
                <a16:creationId xmlns:a16="http://schemas.microsoft.com/office/drawing/2014/main" id="{44DED5D3-D60B-4186-A20B-07853CDABF36}"/>
              </a:ext>
            </a:extLst>
          </p:cNvPr>
          <p:cNvSpPr>
            <a:spLocks noGrp="1"/>
          </p:cNvSpPr>
          <p:nvPr>
            <p:ph type="body" idx="1"/>
          </p:nvPr>
        </p:nvSpPr>
        <p:spPr>
          <a:xfrm>
            <a:off x="1009650" y="1812925"/>
            <a:ext cx="3471863" cy="576263"/>
          </a:xfrm>
        </p:spPr>
        <p:txBody>
          <a:bodyPr/>
          <a:lstStyle/>
          <a:p>
            <a:pPr eaLnBrk="1" hangingPunct="1"/>
            <a:r>
              <a:rPr lang="en-US" altLang="en-US" b="1"/>
              <a:t>SUATU HAL TERTENTU</a:t>
            </a:r>
          </a:p>
        </p:txBody>
      </p:sp>
      <p:sp>
        <p:nvSpPr>
          <p:cNvPr id="10244" name="Content Placeholder 4">
            <a:extLst>
              <a:ext uri="{FF2B5EF4-FFF2-40B4-BE49-F238E27FC236}">
                <a16:creationId xmlns:a16="http://schemas.microsoft.com/office/drawing/2014/main" id="{D23A3028-5EF0-4BFA-99C4-CC6916152442}"/>
              </a:ext>
            </a:extLst>
          </p:cNvPr>
          <p:cNvSpPr>
            <a:spLocks noGrp="1"/>
          </p:cNvSpPr>
          <p:nvPr>
            <p:ph sz="half" idx="2"/>
          </p:nvPr>
        </p:nvSpPr>
        <p:spPr>
          <a:xfrm>
            <a:off x="1009650" y="2389188"/>
            <a:ext cx="3471863" cy="3471862"/>
          </a:xfrm>
        </p:spPr>
        <p:txBody>
          <a:bodyPr/>
          <a:lstStyle/>
          <a:p>
            <a:pPr eaLnBrk="1" hangingPunct="1"/>
            <a:r>
              <a:rPr lang="en-US" altLang="en-US" sz="2800" dirty="0"/>
              <a:t>OBJEK YG DIPERJANJIKAN HARUS DISEBUTKAN/ DITULISKAN SECARA JELAS</a:t>
            </a:r>
          </a:p>
        </p:txBody>
      </p:sp>
      <p:sp>
        <p:nvSpPr>
          <p:cNvPr id="6" name="Text Placeholder 5">
            <a:extLst>
              <a:ext uri="{FF2B5EF4-FFF2-40B4-BE49-F238E27FC236}">
                <a16:creationId xmlns:a16="http://schemas.microsoft.com/office/drawing/2014/main" id="{8CBEB3E9-1972-47C2-91C3-07095B3F7625}"/>
              </a:ext>
            </a:extLst>
          </p:cNvPr>
          <p:cNvSpPr>
            <a:spLocks noGrp="1"/>
          </p:cNvSpPr>
          <p:nvPr>
            <p:ph type="body" sz="quarter" idx="3"/>
          </p:nvPr>
        </p:nvSpPr>
        <p:spPr>
          <a:xfrm>
            <a:off x="4662488" y="1812925"/>
            <a:ext cx="3471862" cy="576263"/>
          </a:xfrm>
        </p:spPr>
        <p:txBody>
          <a:bodyPr/>
          <a:lstStyle/>
          <a:p>
            <a:pPr eaLnBrk="1" hangingPunct="1"/>
            <a:r>
              <a:rPr lang="en-US" altLang="en-US" b="1"/>
              <a:t>SUATU SEBAB YG HALAL</a:t>
            </a:r>
          </a:p>
        </p:txBody>
      </p:sp>
      <p:sp>
        <p:nvSpPr>
          <p:cNvPr id="7" name="Content Placeholder 6">
            <a:extLst>
              <a:ext uri="{FF2B5EF4-FFF2-40B4-BE49-F238E27FC236}">
                <a16:creationId xmlns:a16="http://schemas.microsoft.com/office/drawing/2014/main" id="{E5BF3AB2-33B9-458E-B80C-29F08B144190}"/>
              </a:ext>
            </a:extLst>
          </p:cNvPr>
          <p:cNvSpPr>
            <a:spLocks noGrp="1"/>
          </p:cNvSpPr>
          <p:nvPr>
            <p:ph sz="quarter" idx="4"/>
          </p:nvPr>
        </p:nvSpPr>
        <p:spPr>
          <a:xfrm>
            <a:off x="4662488" y="2389188"/>
            <a:ext cx="3471862" cy="3471862"/>
          </a:xfrm>
        </p:spPr>
        <p:txBody>
          <a:bodyPr rtlCol="0">
            <a:normAutofit fontScale="92500"/>
          </a:bodyPr>
          <a:lstStyle/>
          <a:p>
            <a:pPr eaLnBrk="1" fontAlgn="auto" hangingPunct="1">
              <a:buFont typeface="Wingdings 2" charset="2"/>
              <a:buChar char=""/>
              <a:defRPr/>
            </a:pPr>
            <a:r>
              <a:rPr lang="en-US" sz="2400" dirty="0"/>
              <a:t>PERBUATAN HUKUM YG MENGIKAT PARA PIHAK</a:t>
            </a:r>
          </a:p>
          <a:p>
            <a:pPr eaLnBrk="1" fontAlgn="auto" hangingPunct="1">
              <a:buFont typeface="Wingdings 2" charset="2"/>
              <a:buChar char=""/>
              <a:defRPr/>
            </a:pPr>
            <a:r>
              <a:rPr lang="en-US" sz="2400" dirty="0"/>
              <a:t>PERBUATAN YG MENJADI SEBAB INI TDK BOLEH BERTENTANGAN DG: UU; KESUSILAAN; &amp; KETERTIBAN UMUM</a:t>
            </a:r>
          </a:p>
        </p:txBody>
      </p:sp>
      <p:sp>
        <p:nvSpPr>
          <p:cNvPr id="8" name="Footer Placeholder 7">
            <a:extLst>
              <a:ext uri="{FF2B5EF4-FFF2-40B4-BE49-F238E27FC236}">
                <a16:creationId xmlns:a16="http://schemas.microsoft.com/office/drawing/2014/main" id="{C9E75A0E-6D5B-45A4-8BC9-8B8EA21D2DCE}"/>
              </a:ext>
            </a:extLst>
          </p:cNvPr>
          <p:cNvSpPr>
            <a:spLocks noGrp="1"/>
          </p:cNvSpPr>
          <p:nvPr>
            <p:ph type="ftr" sz="quarter" idx="11"/>
          </p:nvPr>
        </p:nvSpPr>
        <p:spPr/>
        <p:txBody>
          <a:bodyPr/>
          <a:lstStyle/>
          <a:p>
            <a:pPr>
              <a:defRPr/>
            </a:pPr>
            <a:r>
              <a:rPr lang="en-US"/>
              <a:t>HUKUM BISNIS - BSP</a:t>
            </a:r>
          </a:p>
        </p:txBody>
      </p:sp>
      <p:sp>
        <p:nvSpPr>
          <p:cNvPr id="10248" name="Slide Number Placeholder 8">
            <a:extLst>
              <a:ext uri="{FF2B5EF4-FFF2-40B4-BE49-F238E27FC236}">
                <a16:creationId xmlns:a16="http://schemas.microsoft.com/office/drawing/2014/main" id="{0A4EBE64-D767-40F8-B66F-D1F2C4A9187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9D3F6FCA-6A85-4209-B523-E83BB3CCC425}" type="slidenum">
              <a:rPr lang="en-US" altLang="en-US" smtClean="0">
                <a:solidFill>
                  <a:srgbClr val="FFFFFF"/>
                </a:solidFill>
              </a:rPr>
              <a:pPr>
                <a:spcBef>
                  <a:spcPct val="0"/>
                </a:spcBef>
                <a:spcAft>
                  <a:spcPct val="0"/>
                </a:spcAft>
                <a:buClrTx/>
                <a:buFontTx/>
                <a:buNone/>
              </a:pPr>
              <a:t>6</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39B8F4B-87BD-4F4B-898B-E49A4138108D}"/>
              </a:ext>
            </a:extLst>
          </p:cNvPr>
          <p:cNvSpPr>
            <a:spLocks noGrp="1"/>
          </p:cNvSpPr>
          <p:nvPr>
            <p:ph type="title"/>
          </p:nvPr>
        </p:nvSpPr>
        <p:spPr>
          <a:xfrm>
            <a:off x="1009650" y="536574"/>
            <a:ext cx="7124700" cy="923925"/>
          </a:xfrm>
        </p:spPr>
        <p:txBody>
          <a:bodyPr/>
          <a:lstStyle/>
          <a:p>
            <a:pPr algn="ctr" eaLnBrk="1" hangingPunct="1"/>
            <a:r>
              <a:rPr lang="en-US" altLang="en-US" b="1" dirty="0">
                <a:cs typeface="Trebuchet MS" panose="020B0603020202020204" pitchFamily="34" charset="0"/>
              </a:rPr>
              <a:t>ASAS PERJANJIAN </a:t>
            </a:r>
          </a:p>
        </p:txBody>
      </p:sp>
      <p:sp>
        <p:nvSpPr>
          <p:cNvPr id="11267" name="Content Placeholder 2">
            <a:extLst>
              <a:ext uri="{FF2B5EF4-FFF2-40B4-BE49-F238E27FC236}">
                <a16:creationId xmlns:a16="http://schemas.microsoft.com/office/drawing/2014/main" id="{D7656C07-5914-4996-8E97-4494F3BB1531}"/>
              </a:ext>
            </a:extLst>
          </p:cNvPr>
          <p:cNvSpPr>
            <a:spLocks noGrp="1"/>
          </p:cNvSpPr>
          <p:nvPr>
            <p:ph sz="quarter" idx="1"/>
          </p:nvPr>
        </p:nvSpPr>
        <p:spPr>
          <a:xfrm>
            <a:off x="533400" y="1806575"/>
            <a:ext cx="8077200" cy="4052888"/>
          </a:xfrm>
        </p:spPr>
        <p:txBody>
          <a:bodyPr>
            <a:normAutofit lnSpcReduction="10000"/>
          </a:bodyPr>
          <a:lstStyle/>
          <a:p>
            <a:pPr marL="273050" indent="-273050" eaLnBrk="1" hangingPunct="1">
              <a:spcBef>
                <a:spcPts val="575"/>
              </a:spcBef>
              <a:spcAft>
                <a:spcPct val="0"/>
              </a:spcAft>
              <a:buFont typeface="Wingdings 2" panose="05020102010507070707" pitchFamily="18" charset="2"/>
              <a:buChar char=""/>
            </a:pPr>
            <a:r>
              <a:rPr lang="en-US" altLang="en-US" sz="2000" b="1"/>
              <a:t>ASAS KEBEBASAN BERKONTRAK </a:t>
            </a:r>
            <a:r>
              <a:rPr lang="en-US" altLang="en-US" sz="2000"/>
              <a:t>: pasal 1338 BW “perjanjian yang dibuat secara sah berlaku sebagai UU bagi mereka yang membuatnya”.</a:t>
            </a:r>
          </a:p>
          <a:p>
            <a:pPr marL="273050" indent="-273050" eaLnBrk="1" hangingPunct="1">
              <a:spcBef>
                <a:spcPts val="575"/>
              </a:spcBef>
              <a:spcAft>
                <a:spcPct val="0"/>
              </a:spcAft>
              <a:buFont typeface="Wingdings 2" panose="05020102010507070707" pitchFamily="18" charset="2"/>
              <a:buChar char=""/>
            </a:pPr>
            <a:r>
              <a:rPr lang="en-US" altLang="en-US" sz="2000" b="1"/>
              <a:t>ASAS KONSENSUALISME </a:t>
            </a:r>
            <a:r>
              <a:rPr lang="en-US" altLang="en-US" sz="2000"/>
              <a:t>: pasal 1320 (1) BW “sahnya perjanjian adanya kesepakatan kedua belah pihak”.</a:t>
            </a:r>
          </a:p>
          <a:p>
            <a:pPr marL="273050" indent="-273050" eaLnBrk="1" hangingPunct="1">
              <a:spcBef>
                <a:spcPts val="575"/>
              </a:spcBef>
              <a:spcAft>
                <a:spcPct val="0"/>
              </a:spcAft>
              <a:buFont typeface="Wingdings 2" panose="05020102010507070707" pitchFamily="18" charset="2"/>
              <a:buChar char=""/>
            </a:pPr>
            <a:r>
              <a:rPr lang="en-US" altLang="en-US" sz="2000" b="1"/>
              <a:t>ASAS PACTA SUNT SERVANDA </a:t>
            </a:r>
            <a:r>
              <a:rPr lang="en-US" altLang="en-US" sz="2000"/>
              <a:t>:pasal 1338 BW “perjanjian yang dibuat secara sah berlaku sebagai UU bagi mereka yang membuatnya”.</a:t>
            </a:r>
          </a:p>
          <a:p>
            <a:pPr marL="273050" indent="-273050" eaLnBrk="1" hangingPunct="1">
              <a:spcBef>
                <a:spcPts val="575"/>
              </a:spcBef>
              <a:spcAft>
                <a:spcPct val="0"/>
              </a:spcAft>
              <a:buFont typeface="Wingdings 2" panose="05020102010507070707" pitchFamily="18" charset="2"/>
              <a:buChar char=""/>
            </a:pPr>
            <a:r>
              <a:rPr lang="en-US" altLang="en-US" sz="2000" b="1"/>
              <a:t>ASAS ITIKAD BAIK</a:t>
            </a:r>
            <a:r>
              <a:rPr lang="en-US" altLang="en-US" sz="2000"/>
              <a:t> :pasal 1338 (3) BW “perjanjian harus dilakukan dengan itikad baik”.</a:t>
            </a:r>
          </a:p>
          <a:p>
            <a:pPr marL="273050" indent="-273050" eaLnBrk="1" hangingPunct="1">
              <a:spcBef>
                <a:spcPts val="575"/>
              </a:spcBef>
              <a:spcAft>
                <a:spcPct val="0"/>
              </a:spcAft>
              <a:buFont typeface="Wingdings 2" panose="05020102010507070707" pitchFamily="18" charset="2"/>
              <a:buChar char=""/>
            </a:pPr>
            <a:r>
              <a:rPr lang="en-US" altLang="en-US" sz="2000" b="1"/>
              <a:t>ASAS KEPRIBADIAN </a:t>
            </a:r>
            <a:r>
              <a:rPr lang="en-US" altLang="en-US" sz="2000"/>
              <a:t>: pasal 1315 dan 1340 BW “ seseorang yang mengadakan perjanjian hanya untuk kepentingan dirinya sendiri” sebab perjanjian hanya berlaku bagi para pihak yang membuatnya.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8553D95-4362-4920-AA9F-D02883749646}"/>
              </a:ext>
            </a:extLst>
          </p:cNvPr>
          <p:cNvSpPr>
            <a:spLocks noGrp="1"/>
          </p:cNvSpPr>
          <p:nvPr>
            <p:ph type="title"/>
          </p:nvPr>
        </p:nvSpPr>
        <p:spPr/>
        <p:txBody>
          <a:bodyPr/>
          <a:lstStyle/>
          <a:p>
            <a:pPr eaLnBrk="1" hangingPunct="1"/>
            <a:r>
              <a:rPr lang="en-US" altLang="en-US">
                <a:cs typeface="Trebuchet MS" panose="020B0603020202020204" pitchFamily="34" charset="0"/>
              </a:rPr>
              <a:t>PRESTASI DAN WAN PRESTASI</a:t>
            </a:r>
          </a:p>
        </p:txBody>
      </p:sp>
      <p:sp>
        <p:nvSpPr>
          <p:cNvPr id="12291" name="Content Placeholder 2">
            <a:extLst>
              <a:ext uri="{FF2B5EF4-FFF2-40B4-BE49-F238E27FC236}">
                <a16:creationId xmlns:a16="http://schemas.microsoft.com/office/drawing/2014/main" id="{897CF628-7E19-47EF-A0D3-13986E34BC73}"/>
              </a:ext>
            </a:extLst>
          </p:cNvPr>
          <p:cNvSpPr>
            <a:spLocks noGrp="1"/>
          </p:cNvSpPr>
          <p:nvPr>
            <p:ph sz="quarter" idx="1"/>
          </p:nvPr>
        </p:nvSpPr>
        <p:spPr/>
        <p:txBody>
          <a:bodyPr/>
          <a:lstStyle/>
          <a:p>
            <a:pPr eaLnBrk="1" hangingPunct="1"/>
            <a:r>
              <a:rPr lang="en-US" altLang="en-US" sz="2400"/>
              <a:t>PRESTASI adalah suatu pelaksanaan hal-hal yang tertulis dalam suatu kontrak oleh pihak yang telah mengikatkan diri.</a:t>
            </a:r>
          </a:p>
          <a:p>
            <a:pPr eaLnBrk="1" hangingPunct="1"/>
            <a:r>
              <a:rPr lang="en-US" altLang="en-US" sz="2400"/>
              <a:t>WANPRESTASI adalah tidak dilaksanakannya prestasi atau kewajiban sebagaimana mestinya yang dibebankan oleh kontrak.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DC44826-423A-40FD-9A29-FA9D303BE0C8}"/>
              </a:ext>
            </a:extLst>
          </p:cNvPr>
          <p:cNvSpPr>
            <a:spLocks noGrp="1"/>
          </p:cNvSpPr>
          <p:nvPr>
            <p:ph type="title"/>
          </p:nvPr>
        </p:nvSpPr>
        <p:spPr>
          <a:xfrm>
            <a:off x="0" y="431701"/>
            <a:ext cx="8229600" cy="1143000"/>
          </a:xfrm>
        </p:spPr>
        <p:txBody>
          <a:bodyPr/>
          <a:lstStyle/>
          <a:p>
            <a:pPr eaLnBrk="1" hangingPunct="1"/>
            <a:r>
              <a:rPr lang="en-US" altLang="en-US" dirty="0">
                <a:cs typeface="Trebuchet MS" panose="020B0603020202020204" pitchFamily="34" charset="0"/>
              </a:rPr>
              <a:t>	TIMBULNYA WAN PRESTASI</a:t>
            </a:r>
          </a:p>
        </p:txBody>
      </p:sp>
      <p:sp>
        <p:nvSpPr>
          <p:cNvPr id="3" name="Content Placeholder 2">
            <a:extLst>
              <a:ext uri="{FF2B5EF4-FFF2-40B4-BE49-F238E27FC236}">
                <a16:creationId xmlns:a16="http://schemas.microsoft.com/office/drawing/2014/main" id="{56295533-8610-47B4-8B91-7CF39DB95AD1}"/>
              </a:ext>
            </a:extLst>
          </p:cNvPr>
          <p:cNvSpPr>
            <a:spLocks noGrp="1"/>
          </p:cNvSpPr>
          <p:nvPr>
            <p:ph sz="quarter" idx="1"/>
          </p:nvPr>
        </p:nvSpPr>
        <p:spPr/>
        <p:txBody>
          <a:bodyPr>
            <a:normAutofit/>
          </a:bodyPr>
          <a:lstStyle/>
          <a:p>
            <a:pPr marL="274320" indent="-274320" eaLnBrk="1" fontAlgn="auto" hangingPunct="1">
              <a:spcBef>
                <a:spcPts val="580"/>
              </a:spcBef>
              <a:spcAft>
                <a:spcPts val="0"/>
              </a:spcAft>
              <a:buFont typeface="Wingdings 2"/>
              <a:buChar char=""/>
              <a:defRPr/>
            </a:pPr>
            <a:r>
              <a:rPr lang="en-US" sz="2400" dirty="0" err="1"/>
              <a:t>Wanprestasi</a:t>
            </a:r>
            <a:r>
              <a:rPr lang="en-US" sz="2400" dirty="0"/>
              <a:t> </a:t>
            </a:r>
            <a:r>
              <a:rPr lang="en-US" sz="2400" dirty="0" err="1"/>
              <a:t>timbul</a:t>
            </a:r>
            <a:r>
              <a:rPr lang="en-US" sz="2400" dirty="0"/>
              <a:t> </a:t>
            </a:r>
            <a:r>
              <a:rPr lang="en-US" sz="2400" dirty="0" err="1"/>
              <a:t>dari</a:t>
            </a:r>
            <a:r>
              <a:rPr lang="en-US" sz="2400" dirty="0"/>
              <a:t> </a:t>
            </a:r>
            <a:r>
              <a:rPr lang="en-US" sz="2400" dirty="0" err="1"/>
              <a:t>persetujuan</a:t>
            </a:r>
            <a:r>
              <a:rPr lang="en-US" sz="2400" dirty="0"/>
              <a:t>, </a:t>
            </a:r>
            <a:r>
              <a:rPr lang="en-US" sz="2400" dirty="0" err="1"/>
              <a:t>artinya</a:t>
            </a:r>
            <a:r>
              <a:rPr lang="en-US" sz="2400" dirty="0"/>
              <a:t> </a:t>
            </a:r>
            <a:r>
              <a:rPr lang="en-US" sz="2400" dirty="0" err="1"/>
              <a:t>untuk</a:t>
            </a:r>
            <a:r>
              <a:rPr lang="en-US" sz="2400" dirty="0"/>
              <a:t> </a:t>
            </a:r>
            <a:r>
              <a:rPr lang="en-US" sz="2400" dirty="0" err="1"/>
              <a:t>mendalilkan</a:t>
            </a:r>
            <a:r>
              <a:rPr lang="en-US" sz="2400" dirty="0"/>
              <a:t> </a:t>
            </a:r>
            <a:r>
              <a:rPr lang="en-US" sz="2400" dirty="0" err="1"/>
              <a:t>suatu</a:t>
            </a:r>
            <a:r>
              <a:rPr lang="en-US" sz="2400" dirty="0"/>
              <a:t> </a:t>
            </a:r>
            <a:r>
              <a:rPr lang="en-US" sz="2400" dirty="0" err="1"/>
              <a:t>subjek</a:t>
            </a:r>
            <a:r>
              <a:rPr lang="en-US" sz="2400" dirty="0"/>
              <a:t> </a:t>
            </a:r>
            <a:r>
              <a:rPr lang="en-US" sz="2400" dirty="0" err="1"/>
              <a:t>hukum</a:t>
            </a:r>
            <a:r>
              <a:rPr lang="en-US" sz="2400" dirty="0"/>
              <a:t> </a:t>
            </a:r>
            <a:r>
              <a:rPr lang="en-US" sz="2400" dirty="0" err="1"/>
              <a:t>telah</a:t>
            </a:r>
            <a:r>
              <a:rPr lang="en-US" sz="2400" dirty="0"/>
              <a:t> </a:t>
            </a:r>
            <a:r>
              <a:rPr lang="en-US" sz="2400" dirty="0" err="1"/>
              <a:t>wanprestasi</a:t>
            </a:r>
            <a:r>
              <a:rPr lang="en-US" sz="2400" dirty="0"/>
              <a:t>, </a:t>
            </a:r>
            <a:r>
              <a:rPr lang="en-US" sz="2400" dirty="0" err="1"/>
              <a:t>harus</a:t>
            </a:r>
            <a:r>
              <a:rPr lang="en-US" sz="2400" dirty="0"/>
              <a:t> </a:t>
            </a:r>
            <a:r>
              <a:rPr lang="en-US" sz="2400" dirty="0" err="1"/>
              <a:t>ada</a:t>
            </a:r>
            <a:r>
              <a:rPr lang="en-US" sz="2400" dirty="0"/>
              <a:t> </a:t>
            </a:r>
            <a:r>
              <a:rPr lang="en-US" sz="2400" dirty="0" err="1"/>
              <a:t>lebih</a:t>
            </a:r>
            <a:r>
              <a:rPr lang="en-US" sz="2400" dirty="0"/>
              <a:t> </a:t>
            </a:r>
            <a:r>
              <a:rPr lang="en-US" sz="2400" dirty="0" err="1"/>
              <a:t>dahulu</a:t>
            </a:r>
            <a:r>
              <a:rPr lang="en-US" sz="2400" dirty="0"/>
              <a:t> </a:t>
            </a:r>
            <a:r>
              <a:rPr lang="en-US" sz="2400" dirty="0" err="1"/>
              <a:t>perjanjian</a:t>
            </a:r>
            <a:r>
              <a:rPr lang="en-US" sz="2400" dirty="0"/>
              <a:t> </a:t>
            </a:r>
            <a:r>
              <a:rPr lang="en-US" sz="2400" dirty="0" err="1"/>
              <a:t>antara</a:t>
            </a:r>
            <a:r>
              <a:rPr lang="en-US" sz="2400" dirty="0"/>
              <a:t> </a:t>
            </a:r>
            <a:r>
              <a:rPr lang="en-US" sz="2400" dirty="0" err="1"/>
              <a:t>kedua</a:t>
            </a:r>
            <a:r>
              <a:rPr lang="en-US" sz="2400" dirty="0"/>
              <a:t> </a:t>
            </a:r>
            <a:r>
              <a:rPr lang="en-US" sz="2400" dirty="0" err="1"/>
              <a:t>belah</a:t>
            </a:r>
            <a:r>
              <a:rPr lang="en-US" sz="2400" dirty="0"/>
              <a:t> </a:t>
            </a:r>
            <a:r>
              <a:rPr lang="en-US" sz="2400" dirty="0" err="1"/>
              <a:t>pihak</a:t>
            </a:r>
            <a:r>
              <a:rPr lang="en-US" sz="2400" dirty="0"/>
              <a:t> </a:t>
            </a:r>
            <a:r>
              <a:rPr lang="en-US" sz="2400" dirty="0" err="1"/>
              <a:t>sebagaimana</a:t>
            </a:r>
            <a:r>
              <a:rPr lang="en-US" sz="2400" dirty="0"/>
              <a:t> </a:t>
            </a:r>
            <a:r>
              <a:rPr lang="en-US" sz="2400" dirty="0" err="1"/>
              <a:t>ditentukan</a:t>
            </a:r>
            <a:r>
              <a:rPr lang="en-US" sz="2400" dirty="0"/>
              <a:t> </a:t>
            </a:r>
            <a:r>
              <a:rPr lang="en-US" sz="2400" dirty="0" err="1"/>
              <a:t>dalam</a:t>
            </a:r>
            <a:r>
              <a:rPr lang="en-US" sz="2400" dirty="0"/>
              <a:t> </a:t>
            </a:r>
            <a:r>
              <a:rPr lang="en-US" sz="2400" dirty="0" err="1"/>
              <a:t>pasal</a:t>
            </a:r>
            <a:r>
              <a:rPr lang="en-US" sz="2400" dirty="0"/>
              <a:t> 1320 BW. </a:t>
            </a:r>
          </a:p>
          <a:p>
            <a:pPr marL="274320" indent="-274320" eaLnBrk="1" fontAlgn="auto" hangingPunct="1">
              <a:spcBef>
                <a:spcPts val="580"/>
              </a:spcBef>
              <a:spcAft>
                <a:spcPts val="0"/>
              </a:spcAft>
              <a:buFont typeface="Wingdings 2"/>
              <a:buChar char=""/>
              <a:defRPr/>
            </a:pPr>
            <a:r>
              <a:rPr lang="en-US" sz="2400" dirty="0" err="1"/>
              <a:t>Wanprestasi</a:t>
            </a:r>
            <a:r>
              <a:rPr lang="en-US" sz="2400" dirty="0"/>
              <a:t> </a:t>
            </a:r>
            <a:r>
              <a:rPr lang="en-US" sz="2400" dirty="0" err="1"/>
              <a:t>terjadi</a:t>
            </a:r>
            <a:r>
              <a:rPr lang="en-US" sz="2400" dirty="0"/>
              <a:t> </a:t>
            </a:r>
            <a:r>
              <a:rPr lang="en-US" sz="2400" dirty="0" err="1"/>
              <a:t>karena</a:t>
            </a:r>
            <a:r>
              <a:rPr lang="en-US" sz="2400" dirty="0"/>
              <a:t> </a:t>
            </a:r>
            <a:r>
              <a:rPr lang="en-US" sz="2400" dirty="0" err="1"/>
              <a:t>debitur</a:t>
            </a:r>
            <a:r>
              <a:rPr lang="en-US" sz="2400" dirty="0"/>
              <a:t> (yang </a:t>
            </a:r>
            <a:r>
              <a:rPr lang="en-US" sz="2400" dirty="0" err="1"/>
              <a:t>dibebani</a:t>
            </a:r>
            <a:r>
              <a:rPr lang="en-US" sz="2400" dirty="0"/>
              <a:t> </a:t>
            </a:r>
            <a:r>
              <a:rPr lang="en-US" sz="2400" dirty="0" err="1"/>
              <a:t>kewajiban</a:t>
            </a:r>
            <a:r>
              <a:rPr lang="en-US" sz="2400" dirty="0"/>
              <a:t>) </a:t>
            </a:r>
            <a:r>
              <a:rPr lang="en-US" sz="2400" dirty="0" err="1"/>
              <a:t>tidak</a:t>
            </a:r>
            <a:r>
              <a:rPr lang="en-US" sz="2400" dirty="0"/>
              <a:t> </a:t>
            </a:r>
            <a:r>
              <a:rPr lang="en-US" sz="2400" dirty="0" err="1"/>
              <a:t>memenuhi</a:t>
            </a:r>
            <a:r>
              <a:rPr lang="en-US" sz="2400" dirty="0"/>
              <a:t> </a:t>
            </a:r>
            <a:r>
              <a:rPr lang="en-US" sz="2400" dirty="0" err="1"/>
              <a:t>isi</a:t>
            </a:r>
            <a:r>
              <a:rPr lang="en-US" sz="2400" dirty="0"/>
              <a:t> </a:t>
            </a:r>
            <a:r>
              <a:rPr lang="en-US" sz="2400" dirty="0" err="1"/>
              <a:t>perjanjian</a:t>
            </a:r>
            <a:r>
              <a:rPr lang="en-US" sz="2400" dirty="0"/>
              <a:t> yang </a:t>
            </a:r>
            <a:r>
              <a:rPr lang="en-US" sz="2400" dirty="0" err="1"/>
              <a:t>disepakati</a:t>
            </a:r>
            <a:r>
              <a:rPr lang="en-US" sz="2400" dirty="0"/>
              <a:t>, </a:t>
            </a:r>
            <a:r>
              <a:rPr lang="en-US" sz="2400" dirty="0" err="1"/>
              <a:t>seperti</a:t>
            </a:r>
            <a:r>
              <a:rPr lang="en-US" sz="2400" dirty="0"/>
              <a:t>:</a:t>
            </a:r>
          </a:p>
          <a:p>
            <a:pPr marL="609600" indent="-609600" eaLnBrk="1" hangingPunct="1">
              <a:buFont typeface="Wingdings" panose="05000000000000000000" pitchFamily="2" charset="2"/>
              <a:buAutoNum type="arabicPeriod"/>
              <a:defRPr/>
            </a:pPr>
            <a:r>
              <a:rPr lang="en-US" altLang="en-US" sz="2400" dirty="0" err="1"/>
              <a:t>Tidak</a:t>
            </a:r>
            <a:r>
              <a:rPr lang="en-US" altLang="en-US" sz="2400" dirty="0"/>
              <a:t> </a:t>
            </a:r>
            <a:r>
              <a:rPr lang="en-US" altLang="en-US" sz="2400" dirty="0" err="1"/>
              <a:t>dipenuhi</a:t>
            </a:r>
            <a:r>
              <a:rPr lang="en-US" altLang="en-US" sz="2400" dirty="0"/>
              <a:t> </a:t>
            </a:r>
            <a:r>
              <a:rPr lang="en-US" altLang="en-US" sz="2400" dirty="0" err="1"/>
              <a:t>prestasi</a:t>
            </a:r>
            <a:r>
              <a:rPr lang="en-US" altLang="en-US" sz="2400" dirty="0"/>
              <a:t> </a:t>
            </a:r>
          </a:p>
          <a:p>
            <a:pPr marL="609600" indent="-609600" eaLnBrk="1" hangingPunct="1">
              <a:buFont typeface="Wingdings" panose="05000000000000000000" pitchFamily="2" charset="2"/>
              <a:buAutoNum type="arabicPeriod"/>
              <a:defRPr/>
            </a:pPr>
            <a:r>
              <a:rPr lang="en-US" altLang="en-US" sz="2400" dirty="0" err="1"/>
              <a:t>Dipenuhi</a:t>
            </a:r>
            <a:r>
              <a:rPr lang="en-US" altLang="en-US" sz="2400" dirty="0"/>
              <a:t> </a:t>
            </a:r>
            <a:r>
              <a:rPr lang="en-US" altLang="en-US" sz="2400" dirty="0" err="1"/>
              <a:t>hanya</a:t>
            </a:r>
            <a:r>
              <a:rPr lang="en-US" altLang="en-US" sz="2400" dirty="0"/>
              <a:t> </a:t>
            </a:r>
            <a:r>
              <a:rPr lang="en-US" altLang="en-US" sz="2400" dirty="0" err="1"/>
              <a:t>sebagian</a:t>
            </a:r>
            <a:endParaRPr lang="en-US" altLang="en-US" sz="2400" dirty="0"/>
          </a:p>
          <a:p>
            <a:pPr marL="609600" indent="-609600" eaLnBrk="1" hangingPunct="1">
              <a:buFont typeface="Wingdings" panose="05000000000000000000" pitchFamily="2" charset="2"/>
              <a:buAutoNum type="arabicPeriod"/>
              <a:defRPr/>
            </a:pPr>
            <a:r>
              <a:rPr lang="en-US" altLang="en-US" sz="2400" dirty="0" err="1"/>
              <a:t>Dipenuhi</a:t>
            </a:r>
            <a:r>
              <a:rPr lang="en-US" altLang="en-US" sz="2400" dirty="0"/>
              <a:t> </a:t>
            </a:r>
            <a:r>
              <a:rPr lang="en-US" altLang="en-US" sz="2400" dirty="0" err="1"/>
              <a:t>tetapi</a:t>
            </a:r>
            <a:r>
              <a:rPr lang="en-US" altLang="en-US" sz="2400" dirty="0"/>
              <a:t> </a:t>
            </a:r>
            <a:r>
              <a:rPr lang="en-US" altLang="en-US" sz="2400" dirty="0" err="1"/>
              <a:t>terlambat</a:t>
            </a:r>
            <a:r>
              <a:rPr lang="en-US" altLang="en-US" sz="2400" dirty="0"/>
              <a:t> </a:t>
            </a:r>
          </a:p>
          <a:p>
            <a:pPr marL="609600" indent="-609600" eaLnBrk="1" hangingPunct="1">
              <a:buFont typeface="Wingdings" panose="05000000000000000000" pitchFamily="2" charset="2"/>
              <a:buAutoNum type="arabicPeriod"/>
              <a:defRPr/>
            </a:pPr>
            <a:r>
              <a:rPr lang="en-US" altLang="en-US" sz="2400" dirty="0" err="1"/>
              <a:t>Melakukan</a:t>
            </a:r>
            <a:r>
              <a:rPr lang="en-US" altLang="en-US" sz="2400" dirty="0"/>
              <a:t> yang </a:t>
            </a:r>
            <a:r>
              <a:rPr lang="en-US" altLang="en-US" sz="2400" dirty="0" err="1"/>
              <a:t>dilarang</a:t>
            </a:r>
            <a:r>
              <a:rPr lang="en-US" altLang="en-US" sz="2400" dirty="0"/>
              <a:t> oleh </a:t>
            </a:r>
            <a:r>
              <a:rPr lang="en-US" altLang="en-US" sz="2400" dirty="0" err="1"/>
              <a:t>perjanjian</a:t>
            </a:r>
            <a:r>
              <a:rPr lang="en-US" altLang="en-US" sz="2400" dirty="0"/>
              <a:t>  </a:t>
            </a:r>
            <a:endParaRPr lang="en-GB" altLang="en-US" sz="2400" dirty="0"/>
          </a:p>
          <a:p>
            <a:pPr marL="514350" indent="-514350" eaLnBrk="1" fontAlgn="auto" hangingPunct="1">
              <a:spcBef>
                <a:spcPts val="580"/>
              </a:spcBef>
              <a:spcAft>
                <a:spcPts val="0"/>
              </a:spcAft>
              <a:buFont typeface="Wingdings 2"/>
              <a:buAutoNum type="alphaLcPeriod"/>
              <a:defRPr/>
            </a:pPr>
            <a:endParaRPr lang="en-US"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2949</TotalTime>
  <Words>1685</Words>
  <Application>Microsoft Office PowerPoint</Application>
  <PresentationFormat>On-screen Show (4:3)</PresentationFormat>
  <Paragraphs>242</Paragraphs>
  <Slides>29</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Calibri</vt:lpstr>
      <vt:lpstr>Cambria</vt:lpstr>
      <vt:lpstr>Courier New</vt:lpstr>
      <vt:lpstr>Times New Roman</vt:lpstr>
      <vt:lpstr>Verdana</vt:lpstr>
      <vt:lpstr>Wingdings</vt:lpstr>
      <vt:lpstr>Wingdings 2</vt:lpstr>
      <vt:lpstr>Office Theme</vt:lpstr>
      <vt:lpstr>PowerPoint Presentation</vt:lpstr>
      <vt:lpstr>PowerPoint Presentation</vt:lpstr>
      <vt:lpstr>PowerPoint Presentation</vt:lpstr>
      <vt:lpstr>PowerPoint Presentation</vt:lpstr>
      <vt:lpstr>SYARAT SAHNYA SUATU KONTRAK</vt:lpstr>
      <vt:lpstr>SYARAT OBJEKTIF</vt:lpstr>
      <vt:lpstr>ASAS PERJANJIAN </vt:lpstr>
      <vt:lpstr>PRESTASI DAN WAN PRESTASI</vt:lpstr>
      <vt:lpstr> TIMBULNYA WAN PRESTASI</vt:lpstr>
      <vt:lpstr>AKIBAT WANPRESTASI </vt:lpstr>
      <vt:lpstr>FORCE MAJEUR /OVER MACHT</vt:lpstr>
      <vt:lpstr>AKIBAT FORCE MAJEURE</vt:lpstr>
      <vt:lpstr>  MACAM-MACAM PERJANJIAN</vt:lpstr>
      <vt:lpstr>SAHNYA PERJANJIAN </vt:lpstr>
      <vt:lpstr>PowerPoint Presentation</vt:lpstr>
      <vt:lpstr>MASALAH-MASALAH PERJANJIAN/KONTRAK</vt:lpstr>
      <vt:lpstr>ANATOMI KONTRAK</vt:lpstr>
      <vt:lpstr>ANATOMI PERJANJIAN/KONTRAK</vt:lpstr>
      <vt:lpstr>ANATOMI PERJANJIAN/KONTRAK</vt:lpstr>
      <vt:lpstr>ANATOMI PERJANJIAN/KONTRAK</vt:lpstr>
      <vt:lpstr>SIFAT SYARAT-SYARAT DALAM PERJANJIAN</vt:lpstr>
      <vt:lpstr>SIFAT SYARAT-SYARAT DALAM PERJANJIAN</vt:lpstr>
      <vt:lpstr>SIFAT SYARAT-SYARAT DALAM PERJANJIAN</vt:lpstr>
      <vt:lpstr>ANATOMI PERJANJIAN/KONTRAK</vt:lpstr>
      <vt:lpstr>Klausul alternatif penyelesaian sengketa</vt:lpstr>
      <vt:lpstr>ALTERNATIF PENYELESAIAN SENGKETA PERJANJIAN</vt:lpstr>
      <vt:lpstr>PowerPoint Presentation</vt:lpstr>
      <vt:lpstr>3. Jalur Lembaga Arbitrase</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467</cp:revision>
  <cp:lastPrinted>2017-08-29T02:54:51Z</cp:lastPrinted>
  <dcterms:created xsi:type="dcterms:W3CDTF">2010-04-18T12:06:30Z</dcterms:created>
  <dcterms:modified xsi:type="dcterms:W3CDTF">2024-05-16T03:00:26Z</dcterms:modified>
</cp:coreProperties>
</file>