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5" r:id="rId3"/>
    <p:sldId id="278" r:id="rId4"/>
    <p:sldId id="279" r:id="rId5"/>
    <p:sldId id="280" r:id="rId6"/>
    <p:sldId id="283" r:id="rId7"/>
    <p:sldId id="284" r:id="rId8"/>
    <p:sldId id="281" r:id="rId9"/>
    <p:sldId id="285" r:id="rId10"/>
    <p:sldId id="276" r:id="rId11"/>
    <p:sldId id="277" r:id="rId12"/>
    <p:sldId id="287" r:id="rId13"/>
    <p:sldId id="288" r:id="rId14"/>
    <p:sldId id="274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>
        <p:scale>
          <a:sx n="66" d="100"/>
          <a:sy n="66" d="100"/>
        </p:scale>
        <p:origin x="1482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-152400" y="2590800"/>
            <a:ext cx="9144000" cy="3048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SEJARAH </a:t>
            </a:r>
            <a:r>
              <a:rPr lang="en-US" sz="5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MICE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065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58595B"/>
                </a:solidFill>
                <a:latin typeface="MyriadPro-Regular"/>
              </a:rPr>
              <a:t>Dalam</a:t>
            </a:r>
            <a:r>
              <a:rPr lang="en-US" b="1" dirty="0" smtClean="0">
                <a:solidFill>
                  <a:srgbClr val="58595B"/>
                </a:solidFill>
                <a:latin typeface="MyriadPro-Regular"/>
              </a:rPr>
              <a:t> </a:t>
            </a:r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pengembangan</a:t>
            </a:r>
            <a:r>
              <a:rPr lang="en-US" b="1" dirty="0">
                <a:solidFill>
                  <a:srgbClr val="58595B"/>
                </a:solidFill>
                <a:latin typeface="MyriadPro-Regular"/>
              </a:rPr>
              <a:t> </a:t>
            </a:r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industri</a:t>
            </a:r>
            <a:r>
              <a:rPr lang="en-US" b="1" dirty="0">
                <a:solidFill>
                  <a:srgbClr val="58595B"/>
                </a:solidFill>
                <a:latin typeface="MyriadPro-Regular"/>
              </a:rPr>
              <a:t> MICE</a:t>
            </a:r>
          </a:p>
          <a:p>
            <a:pPr algn="ctr"/>
            <a:r>
              <a:rPr lang="en-US" b="1" dirty="0">
                <a:solidFill>
                  <a:srgbClr val="58595B"/>
                </a:solidFill>
                <a:latin typeface="MyriadPro-Regular"/>
              </a:rPr>
              <a:t>di Indonesia </a:t>
            </a:r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masih</a:t>
            </a:r>
            <a:r>
              <a:rPr lang="en-US" b="1" dirty="0">
                <a:solidFill>
                  <a:srgbClr val="58595B"/>
                </a:solidFill>
                <a:latin typeface="MyriadPro-Regular"/>
              </a:rPr>
              <a:t> </a:t>
            </a:r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menghadapi</a:t>
            </a:r>
            <a:r>
              <a:rPr lang="en-US" b="1" dirty="0">
                <a:solidFill>
                  <a:srgbClr val="58595B"/>
                </a:solidFill>
                <a:latin typeface="MyriadPro-Regular"/>
              </a:rPr>
              <a:t> </a:t>
            </a:r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beberapa</a:t>
            </a:r>
            <a:r>
              <a:rPr lang="en-US" b="1" dirty="0">
                <a:solidFill>
                  <a:srgbClr val="58595B"/>
                </a:solidFill>
                <a:latin typeface="MyriadPro-Regular"/>
              </a:rPr>
              <a:t> </a:t>
            </a:r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kendala</a:t>
            </a:r>
            <a:endParaRPr lang="en-US" b="1" dirty="0">
              <a:solidFill>
                <a:srgbClr val="58595B"/>
              </a:solidFill>
              <a:latin typeface="MyriadPro-Regular"/>
            </a:endParaRPr>
          </a:p>
          <a:p>
            <a:pPr algn="ctr"/>
            <a:r>
              <a:rPr lang="en-US" b="1" dirty="0" err="1">
                <a:solidFill>
                  <a:srgbClr val="58595B"/>
                </a:solidFill>
                <a:latin typeface="MyriadPro-Regular"/>
              </a:rPr>
              <a:t>diantaranya</a:t>
            </a:r>
            <a:r>
              <a:rPr lang="en-US" b="1" dirty="0">
                <a:solidFill>
                  <a:srgbClr val="58595B"/>
                </a:solidFill>
                <a:latin typeface="MyriadPro-Regular"/>
              </a:rPr>
              <a:t> </a:t>
            </a:r>
            <a:r>
              <a:rPr lang="en-US" b="1" dirty="0" smtClean="0">
                <a:solidFill>
                  <a:srgbClr val="58595B"/>
                </a:solidFill>
                <a:latin typeface="MyriadPro-Regular"/>
              </a:rPr>
              <a:t>:</a:t>
            </a:r>
          </a:p>
          <a:p>
            <a:endParaRPr lang="en-US" b="1" dirty="0">
              <a:solidFill>
                <a:srgbClr val="58595B"/>
              </a:solidFill>
              <a:latin typeface="MyriadPro-Regular"/>
            </a:endParaRPr>
          </a:p>
          <a:p>
            <a:endParaRPr lang="en-US" dirty="0" smtClean="0">
              <a:solidFill>
                <a:srgbClr val="58595B"/>
              </a:solidFill>
              <a:latin typeface="MyriadPro-Regular"/>
            </a:endParaRPr>
          </a:p>
          <a:p>
            <a:endParaRPr lang="en-US" dirty="0">
              <a:solidFill>
                <a:srgbClr val="58595B"/>
              </a:solidFill>
              <a:latin typeface="MyriadPro-Regular"/>
            </a:endParaRPr>
          </a:p>
          <a:p>
            <a:endParaRPr lang="en-US" dirty="0" smtClean="0">
              <a:solidFill>
                <a:srgbClr val="58595B"/>
              </a:solidFill>
              <a:latin typeface="MyriadPro-Regular"/>
            </a:endParaRPr>
          </a:p>
          <a:p>
            <a:endParaRPr lang="en-US" dirty="0">
              <a:solidFill>
                <a:srgbClr val="58595B"/>
              </a:solidFill>
              <a:latin typeface="MyriadPro-Regular"/>
            </a:endParaRPr>
          </a:p>
          <a:p>
            <a:endParaRPr lang="en-US" dirty="0">
              <a:solidFill>
                <a:srgbClr val="58595B"/>
              </a:solidFill>
              <a:latin typeface="MyriadPro-Regular"/>
            </a:endParaRPr>
          </a:p>
          <a:p>
            <a:endParaRPr lang="en-US" dirty="0" smtClean="0">
              <a:solidFill>
                <a:srgbClr val="58595B"/>
              </a:solidFill>
              <a:latin typeface="MyriadPro-Regular"/>
            </a:endParaRPr>
          </a:p>
          <a:p>
            <a:endParaRPr lang="en-US" dirty="0">
              <a:solidFill>
                <a:srgbClr val="58595B"/>
              </a:solidFill>
              <a:latin typeface="MyriadPro-Regular"/>
            </a:endParaRPr>
          </a:p>
          <a:p>
            <a:endParaRPr lang="en-US" dirty="0" smtClean="0">
              <a:solidFill>
                <a:srgbClr val="58595B"/>
              </a:solidFill>
              <a:latin typeface="MyriadPro-Regular"/>
            </a:endParaRPr>
          </a:p>
          <a:p>
            <a:endParaRPr lang="en-US" dirty="0">
              <a:solidFill>
                <a:srgbClr val="58595B"/>
              </a:solidFill>
              <a:latin typeface="MyriadPro-Regular"/>
            </a:endParaRPr>
          </a:p>
          <a:p>
            <a:endParaRPr lang="sv-SE" dirty="0" smtClean="0">
              <a:solidFill>
                <a:srgbClr val="58595B"/>
              </a:solidFill>
              <a:latin typeface="MyriadPro-Regular"/>
            </a:endParaRPr>
          </a:p>
          <a:p>
            <a:endParaRPr lang="sv-SE" dirty="0" smtClean="0">
              <a:solidFill>
                <a:srgbClr val="58595B"/>
              </a:solidFill>
              <a:latin typeface="MyriadPro-Regular"/>
            </a:endParaRPr>
          </a:p>
          <a:p>
            <a:endParaRPr lang="sv-SE" dirty="0">
              <a:solidFill>
                <a:srgbClr val="58595B"/>
              </a:solidFill>
              <a:latin typeface="MyriadPro-Regular"/>
            </a:endParaRPr>
          </a:p>
          <a:p>
            <a:endParaRPr lang="sv-SE" dirty="0" smtClean="0">
              <a:solidFill>
                <a:srgbClr val="58595B"/>
              </a:solidFill>
              <a:latin typeface="MyriadPro-Regular"/>
            </a:endParaRPr>
          </a:p>
          <a:p>
            <a:endParaRPr lang="sv-SE" dirty="0">
              <a:solidFill>
                <a:srgbClr val="58595B"/>
              </a:solidFill>
              <a:latin typeface="MyriadPro-Regular"/>
            </a:endParaRPr>
          </a:p>
          <a:p>
            <a:endParaRPr lang="sv-SE" dirty="0">
              <a:solidFill>
                <a:srgbClr val="58595B"/>
              </a:solidFill>
              <a:latin typeface="MyriadPro-Regular"/>
            </a:endParaRPr>
          </a:p>
          <a:p>
            <a:endParaRPr lang="sv-SE" dirty="0" smtClean="0">
              <a:solidFill>
                <a:srgbClr val="58595B"/>
              </a:solidFill>
              <a:latin typeface="MyriadPro-Regular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1143000"/>
            <a:ext cx="37338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/>
              <a:t>1.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rendahnya</a:t>
            </a:r>
            <a:r>
              <a:rPr lang="en-US" dirty="0" smtClean="0"/>
              <a:t> awareness </a:t>
            </a:r>
            <a:r>
              <a:rPr lang="en-US" dirty="0" err="1" smtClean="0"/>
              <a:t>destinasi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MICE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perlunya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r>
              <a:rPr lang="en-US" dirty="0" smtClean="0"/>
              <a:t> MICE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752600" y="2467927"/>
            <a:ext cx="37338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/>
              <a:t>2. </a:t>
            </a:r>
            <a:r>
              <a:rPr lang="en-US" dirty="0" err="1" smtClean="0"/>
              <a:t>Kurangnya</a:t>
            </a:r>
            <a:r>
              <a:rPr lang="en-US" dirty="0" smtClean="0"/>
              <a:t> database MICE yang online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200400" y="3903782"/>
            <a:ext cx="4953000" cy="1964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/>
              <a:t>3.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terbatasnya</a:t>
            </a:r>
            <a:r>
              <a:rPr lang="en-US" dirty="0" smtClean="0"/>
              <a:t> </a:t>
            </a:r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MICE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aksesibilitas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91247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763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/>
              <a:t>Segmentasi</a:t>
            </a:r>
            <a:r>
              <a:rPr lang="en-US" sz="2000" b="1" dirty="0"/>
              <a:t> </a:t>
            </a:r>
            <a:r>
              <a:rPr lang="en-US" sz="2000" b="1" dirty="0" err="1"/>
              <a:t>pasar</a:t>
            </a:r>
            <a:r>
              <a:rPr lang="en-US" sz="2000" b="1" dirty="0"/>
              <a:t> MICE (Meetings, Incentives, Conventions, and Exhibitions)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dibagi</a:t>
            </a:r>
            <a:r>
              <a:rPr lang="en-US" sz="2000" b="1" dirty="0"/>
              <a:t> </a:t>
            </a:r>
            <a:r>
              <a:rPr lang="en-US" sz="2000" b="1" dirty="0" err="1"/>
              <a:t>menjadi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kategori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memahami</a:t>
            </a:r>
            <a:r>
              <a:rPr lang="en-US" sz="2000" b="1" dirty="0"/>
              <a:t> </a:t>
            </a:r>
            <a:r>
              <a:rPr lang="en-US" sz="2000" b="1" dirty="0" err="1"/>
              <a:t>audiens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memenuhi</a:t>
            </a:r>
            <a:r>
              <a:rPr lang="en-US" sz="2000" b="1" dirty="0"/>
              <a:t> </a:t>
            </a:r>
            <a:r>
              <a:rPr lang="en-US" sz="2000" b="1" dirty="0" err="1"/>
              <a:t>kebutuhan</a:t>
            </a:r>
            <a:r>
              <a:rPr lang="en-US" sz="2000" b="1" dirty="0"/>
              <a:t> </a:t>
            </a:r>
            <a:r>
              <a:rPr lang="en-US" sz="2000" b="1" dirty="0" err="1"/>
              <a:t>mereka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lebih</a:t>
            </a:r>
            <a:r>
              <a:rPr lang="en-US" sz="2000" b="1" dirty="0"/>
              <a:t> </a:t>
            </a:r>
            <a:r>
              <a:rPr lang="en-US" sz="2000" b="1" dirty="0" err="1"/>
              <a:t>baik</a:t>
            </a:r>
            <a:r>
              <a:rPr lang="en-US" sz="2000" b="1" dirty="0"/>
              <a:t>. </a:t>
            </a:r>
            <a:r>
              <a:rPr lang="en-US" sz="2000" b="1" dirty="0" err="1"/>
              <a:t>Berikut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segmen</a:t>
            </a:r>
            <a:r>
              <a:rPr lang="en-US" sz="2000" b="1" dirty="0"/>
              <a:t> </a:t>
            </a:r>
            <a:r>
              <a:rPr lang="en-US" sz="2000" b="1" dirty="0" err="1"/>
              <a:t>utama</a:t>
            </a:r>
            <a:r>
              <a:rPr lang="en-US" sz="2000" b="1" dirty="0"/>
              <a:t>:</a:t>
            </a:r>
          </a:p>
          <a:p>
            <a:endParaRPr lang="en-US" sz="2000" dirty="0"/>
          </a:p>
          <a:p>
            <a:r>
              <a:rPr lang="en-US" sz="2000" dirty="0"/>
              <a:t>1. </a:t>
            </a:r>
            <a:endParaRPr lang="en-US" sz="2000" dirty="0" smtClean="0"/>
          </a:p>
          <a:p>
            <a:r>
              <a:rPr lang="en-US" sz="2000" dirty="0" smtClean="0"/>
              <a:t>   - </a:t>
            </a:r>
            <a:r>
              <a:rPr lang="en-US" sz="2000" dirty="0" err="1" smtClean="0"/>
              <a:t>Pertemuan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r>
              <a:rPr lang="en-US" sz="2000" dirty="0" smtClean="0"/>
              <a:t>: </a:t>
            </a:r>
            <a:r>
              <a:rPr lang="en-US" sz="2000" dirty="0" err="1"/>
              <a:t>Rapat</a:t>
            </a:r>
            <a:r>
              <a:rPr lang="en-US" sz="2000" dirty="0"/>
              <a:t> internal, seminar, workshop.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Konferensi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Kongres</a:t>
            </a:r>
            <a:r>
              <a:rPr lang="en-US" sz="2000" dirty="0" smtClean="0"/>
              <a:t>: </a:t>
            </a:r>
            <a:r>
              <a:rPr lang="en-US" sz="2000" dirty="0" err="1"/>
              <a:t>Acara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sesi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pembicara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Pameran</a:t>
            </a:r>
            <a:r>
              <a:rPr lang="en-US" sz="2000" dirty="0" smtClean="0"/>
              <a:t>: </a:t>
            </a:r>
            <a:r>
              <a:rPr lang="en-US" sz="2000" dirty="0" err="1"/>
              <a:t>Acara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memamerkan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layanan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Insentif</a:t>
            </a:r>
            <a:r>
              <a:rPr lang="en-US" sz="2000" dirty="0" smtClean="0"/>
              <a:t>: </a:t>
            </a:r>
            <a:r>
              <a:rPr lang="en-US" sz="2000" dirty="0"/>
              <a:t>Program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memberi</a:t>
            </a:r>
            <a:r>
              <a:rPr lang="en-US" sz="2000" dirty="0"/>
              <a:t> </a:t>
            </a:r>
            <a:r>
              <a:rPr lang="en-US" sz="2000" dirty="0" err="1"/>
              <a:t>penghargaan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karyawan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mitra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smtClean="0"/>
              <a:t>2.</a:t>
            </a:r>
          </a:p>
          <a:p>
            <a:endParaRPr lang="en-US" sz="2000" dirty="0"/>
          </a:p>
          <a:p>
            <a:r>
              <a:rPr lang="en-US" sz="2000" dirty="0" smtClean="0"/>
              <a:t>   - </a:t>
            </a:r>
            <a:r>
              <a:rPr lang="en-US" sz="2000" dirty="0" err="1" smtClean="0"/>
              <a:t>Korporat</a:t>
            </a:r>
            <a:r>
              <a:rPr lang="en-US" sz="2000" dirty="0" smtClean="0"/>
              <a:t>: </a:t>
            </a:r>
            <a:r>
              <a:rPr lang="en-US" sz="2000" dirty="0"/>
              <a:t>Perusahaan </a:t>
            </a:r>
            <a:r>
              <a:rPr lang="en-US" sz="2000" dirty="0" err="1"/>
              <a:t>besar</a:t>
            </a:r>
            <a:r>
              <a:rPr lang="en-US" sz="2000" dirty="0"/>
              <a:t>, </a:t>
            </a:r>
            <a:r>
              <a:rPr lang="en-US" sz="2000" dirty="0" err="1"/>
              <a:t>kecil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menengah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Pemerintah</a:t>
            </a:r>
            <a:r>
              <a:rPr lang="en-US" sz="2000" dirty="0" smtClean="0"/>
              <a:t>: </a:t>
            </a:r>
            <a:r>
              <a:rPr lang="en-US" sz="2000" dirty="0" err="1"/>
              <a:t>Acara</a:t>
            </a:r>
            <a:r>
              <a:rPr lang="en-US" sz="2000" dirty="0"/>
              <a:t> yang </a:t>
            </a:r>
            <a:r>
              <a:rPr lang="en-US" sz="2000" dirty="0" err="1"/>
              <a:t>diselenggarakan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lembaga</a:t>
            </a:r>
            <a:r>
              <a:rPr lang="en-US" sz="2000" dirty="0"/>
              <a:t> </a:t>
            </a:r>
            <a:r>
              <a:rPr lang="en-US" sz="2000" dirty="0" err="1"/>
              <a:t>pemerintah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smtClean="0"/>
              <a:t>: </a:t>
            </a:r>
            <a:r>
              <a:rPr lang="en-US" sz="2000" dirty="0"/>
              <a:t>Seminar, </a:t>
            </a:r>
            <a:r>
              <a:rPr lang="en-US" sz="2000" dirty="0" err="1"/>
              <a:t>konferensi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acara</a:t>
            </a:r>
            <a:r>
              <a:rPr lang="en-US" sz="2000" dirty="0"/>
              <a:t> </a:t>
            </a:r>
            <a:r>
              <a:rPr lang="en-US" sz="2000" dirty="0" err="1"/>
              <a:t>penggalangan</a:t>
            </a:r>
            <a:r>
              <a:rPr lang="en-US" sz="2000" dirty="0"/>
              <a:t> </a:t>
            </a:r>
            <a:r>
              <a:rPr lang="en-US" sz="2000" dirty="0" err="1"/>
              <a:t>dana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: </a:t>
            </a:r>
            <a:r>
              <a:rPr lang="en-US" sz="2000" dirty="0" err="1"/>
              <a:t>Universitas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institusi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Oval 3"/>
          <p:cNvSpPr/>
          <p:nvPr/>
        </p:nvSpPr>
        <p:spPr>
          <a:xfrm>
            <a:off x="685800" y="1773382"/>
            <a:ext cx="2001982" cy="4364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Acara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678873" y="3671455"/>
            <a:ext cx="2001982" cy="43641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Industri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35879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/>
              <a:t>Segmentasi</a:t>
            </a:r>
            <a:r>
              <a:rPr lang="en-US" sz="2000" b="1" dirty="0"/>
              <a:t> </a:t>
            </a:r>
            <a:r>
              <a:rPr lang="en-US" sz="2000" b="1" dirty="0" err="1"/>
              <a:t>pasar</a:t>
            </a:r>
            <a:r>
              <a:rPr lang="en-US" sz="2000" b="1" dirty="0"/>
              <a:t> MICE (Meetings, Incentives, Conventions, and Exhibitions)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dibagi</a:t>
            </a:r>
            <a:r>
              <a:rPr lang="en-US" sz="2000" b="1" dirty="0"/>
              <a:t> </a:t>
            </a:r>
            <a:r>
              <a:rPr lang="en-US" sz="2000" b="1" dirty="0" err="1"/>
              <a:t>menjadi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kategori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memahami</a:t>
            </a:r>
            <a:r>
              <a:rPr lang="en-US" sz="2000" b="1" dirty="0"/>
              <a:t> </a:t>
            </a:r>
            <a:r>
              <a:rPr lang="en-US" sz="2000" b="1" dirty="0" err="1"/>
              <a:t>audiens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memenuhi</a:t>
            </a:r>
            <a:r>
              <a:rPr lang="en-US" sz="2000" b="1" dirty="0"/>
              <a:t> </a:t>
            </a:r>
            <a:r>
              <a:rPr lang="en-US" sz="2000" b="1" dirty="0" err="1"/>
              <a:t>kebutuhan</a:t>
            </a:r>
            <a:r>
              <a:rPr lang="en-US" sz="2000" b="1" dirty="0"/>
              <a:t> </a:t>
            </a:r>
            <a:r>
              <a:rPr lang="en-US" sz="2000" b="1" dirty="0" err="1"/>
              <a:t>mereka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lebih</a:t>
            </a:r>
            <a:r>
              <a:rPr lang="en-US" sz="2000" b="1" dirty="0"/>
              <a:t> </a:t>
            </a:r>
            <a:r>
              <a:rPr lang="en-US" sz="2000" b="1" dirty="0" err="1"/>
              <a:t>baik</a:t>
            </a:r>
            <a:r>
              <a:rPr lang="en-US" sz="2000" b="1" dirty="0"/>
              <a:t>. </a:t>
            </a:r>
            <a:r>
              <a:rPr lang="en-US" sz="2000" b="1" dirty="0" err="1"/>
              <a:t>Berikut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segmen</a:t>
            </a:r>
            <a:r>
              <a:rPr lang="en-US" sz="2000" b="1" dirty="0"/>
              <a:t> </a:t>
            </a:r>
            <a:r>
              <a:rPr lang="en-US" sz="2000" b="1" dirty="0" err="1"/>
              <a:t>utama</a:t>
            </a:r>
            <a:r>
              <a:rPr lang="en-US" sz="2000" b="1" dirty="0"/>
              <a:t>:</a:t>
            </a:r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dirty="0"/>
              <a:t>3. </a:t>
            </a:r>
            <a:endParaRPr lang="en-US" sz="2000" dirty="0" smtClean="0"/>
          </a:p>
          <a:p>
            <a:r>
              <a:rPr lang="en-US" sz="2000" dirty="0" smtClean="0"/>
              <a:t>- </a:t>
            </a:r>
            <a:r>
              <a:rPr lang="en-US" sz="2000" dirty="0" err="1" smtClean="0"/>
              <a:t>Karyawan</a:t>
            </a:r>
            <a:r>
              <a:rPr lang="en-US" sz="2000" dirty="0" smtClean="0"/>
              <a:t> Perusahaan: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Mitra</a:t>
            </a:r>
            <a:r>
              <a:rPr lang="en-US" sz="2000" dirty="0" smtClean="0"/>
              <a:t>: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eksternal</a:t>
            </a:r>
            <a:r>
              <a:rPr lang="en-US" sz="2000" dirty="0"/>
              <a:t> yang </a:t>
            </a:r>
            <a:r>
              <a:rPr lang="en-US" sz="2000" dirty="0" err="1"/>
              <a:t>diundang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membangun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Pembicara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Panelis</a:t>
            </a:r>
            <a:r>
              <a:rPr lang="en-US" sz="2000" dirty="0" smtClean="0"/>
              <a:t>: </a:t>
            </a:r>
            <a:r>
              <a:rPr lang="en-US" sz="2000" dirty="0" err="1"/>
              <a:t>Ahli</a:t>
            </a:r>
            <a:r>
              <a:rPr lang="en-US" sz="2000" dirty="0"/>
              <a:t> yang </a:t>
            </a:r>
            <a:r>
              <a:rPr lang="en-US" sz="2000" dirty="0" err="1"/>
              <a:t>diundang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berbagi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Pengunjung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Delegasi</a:t>
            </a:r>
            <a:r>
              <a:rPr lang="en-US" sz="2000" dirty="0" smtClean="0"/>
              <a:t>: </a:t>
            </a:r>
            <a:r>
              <a:rPr lang="en-US" sz="2000" dirty="0" err="1"/>
              <a:t>Partisipan</a:t>
            </a:r>
            <a:r>
              <a:rPr lang="en-US" sz="2000" dirty="0"/>
              <a:t> yang </a:t>
            </a:r>
            <a:r>
              <a:rPr lang="en-US" sz="2000" dirty="0" err="1"/>
              <a:t>datang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berjejaring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/>
              <a:t>4.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- </a:t>
            </a:r>
            <a:r>
              <a:rPr lang="en-US" sz="2000" dirty="0" err="1" smtClean="0"/>
              <a:t>Pasar</a:t>
            </a:r>
            <a:r>
              <a:rPr lang="en-US" sz="2000" dirty="0" smtClean="0"/>
              <a:t> </a:t>
            </a:r>
            <a:r>
              <a:rPr lang="en-US" sz="2000" dirty="0" err="1" smtClean="0"/>
              <a:t>Lokal</a:t>
            </a:r>
            <a:r>
              <a:rPr lang="en-US" sz="2000" dirty="0" smtClean="0"/>
              <a:t>: </a:t>
            </a:r>
            <a:r>
              <a:rPr lang="en-US" sz="2000" dirty="0" err="1"/>
              <a:t>Acara</a:t>
            </a:r>
            <a:r>
              <a:rPr lang="en-US" sz="2000" dirty="0"/>
              <a:t> yang </a:t>
            </a:r>
            <a:r>
              <a:rPr lang="en-US" sz="2000" dirty="0" err="1"/>
              <a:t>diadakan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smtClean="0"/>
              <a:t>Regional: </a:t>
            </a:r>
            <a:r>
              <a:rPr lang="en-US" sz="2000" dirty="0" err="1"/>
              <a:t>Acara</a:t>
            </a:r>
            <a:r>
              <a:rPr lang="en-US" sz="2000" dirty="0"/>
              <a:t> yang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: </a:t>
            </a:r>
            <a:r>
              <a:rPr lang="en-US" sz="2000" dirty="0" err="1"/>
              <a:t>Acara</a:t>
            </a:r>
            <a:r>
              <a:rPr lang="en-US" sz="2000" dirty="0"/>
              <a:t> yang </a:t>
            </a:r>
            <a:r>
              <a:rPr lang="en-US" sz="2000" dirty="0" err="1"/>
              <a:t>mengundang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negara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3" name="Oval 2"/>
          <p:cNvSpPr/>
          <p:nvPr/>
        </p:nvSpPr>
        <p:spPr>
          <a:xfrm>
            <a:off x="381000" y="1752600"/>
            <a:ext cx="2057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81000" y="3998744"/>
            <a:ext cx="2057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Geografi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0575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763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/>
              <a:t>Segmentasi</a:t>
            </a:r>
            <a:r>
              <a:rPr lang="en-US" sz="2000" b="1" dirty="0"/>
              <a:t> </a:t>
            </a:r>
            <a:r>
              <a:rPr lang="en-US" sz="2000" b="1" dirty="0" err="1"/>
              <a:t>pasar</a:t>
            </a:r>
            <a:r>
              <a:rPr lang="en-US" sz="2000" b="1" dirty="0"/>
              <a:t> MICE (Meetings, Incentives, Conventions, and Exhibitions)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dibagi</a:t>
            </a:r>
            <a:r>
              <a:rPr lang="en-US" sz="2000" b="1" dirty="0"/>
              <a:t> </a:t>
            </a:r>
            <a:r>
              <a:rPr lang="en-US" sz="2000" b="1" dirty="0" err="1"/>
              <a:t>menjadi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kategori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memahami</a:t>
            </a:r>
            <a:r>
              <a:rPr lang="en-US" sz="2000" b="1" dirty="0"/>
              <a:t> </a:t>
            </a:r>
            <a:r>
              <a:rPr lang="en-US" sz="2000" b="1" dirty="0" err="1"/>
              <a:t>audiens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memenuhi</a:t>
            </a:r>
            <a:r>
              <a:rPr lang="en-US" sz="2000" b="1" dirty="0"/>
              <a:t> </a:t>
            </a:r>
            <a:r>
              <a:rPr lang="en-US" sz="2000" b="1" dirty="0" err="1"/>
              <a:t>kebutuhan</a:t>
            </a:r>
            <a:r>
              <a:rPr lang="en-US" sz="2000" b="1" dirty="0"/>
              <a:t> </a:t>
            </a:r>
            <a:r>
              <a:rPr lang="en-US" sz="2000" b="1" dirty="0" err="1"/>
              <a:t>mereka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lebih</a:t>
            </a:r>
            <a:r>
              <a:rPr lang="en-US" sz="2000" b="1" dirty="0"/>
              <a:t> </a:t>
            </a:r>
            <a:r>
              <a:rPr lang="en-US" sz="2000" b="1" dirty="0" err="1"/>
              <a:t>baik</a:t>
            </a:r>
            <a:r>
              <a:rPr lang="en-US" sz="2000" b="1" dirty="0"/>
              <a:t>. </a:t>
            </a:r>
            <a:r>
              <a:rPr lang="en-US" sz="2000" b="1" dirty="0" err="1"/>
              <a:t>Berikut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segmen</a:t>
            </a:r>
            <a:r>
              <a:rPr lang="en-US" sz="2000" b="1" dirty="0"/>
              <a:t> </a:t>
            </a:r>
            <a:r>
              <a:rPr lang="en-US" sz="2000" b="1" dirty="0" err="1"/>
              <a:t>utama</a:t>
            </a:r>
            <a:r>
              <a:rPr lang="en-US" sz="2000" b="1" dirty="0"/>
              <a:t>:</a:t>
            </a:r>
          </a:p>
          <a:p>
            <a:endParaRPr lang="en-US" sz="2000" dirty="0"/>
          </a:p>
          <a:p>
            <a:r>
              <a:rPr lang="en-US" sz="2000" dirty="0" smtClean="0"/>
              <a:t>5</a:t>
            </a:r>
            <a:r>
              <a:rPr lang="en-US" sz="2000" dirty="0"/>
              <a:t>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- </a:t>
            </a:r>
            <a:r>
              <a:rPr lang="en-US" sz="2000" dirty="0" err="1" smtClean="0"/>
              <a:t>Usia</a:t>
            </a:r>
            <a:r>
              <a:rPr lang="en-US" sz="2000" dirty="0" smtClean="0"/>
              <a:t>: </a:t>
            </a:r>
            <a:r>
              <a:rPr lang="en-US" sz="2000" dirty="0" err="1"/>
              <a:t>Acara</a:t>
            </a:r>
            <a:r>
              <a:rPr lang="en-US" sz="2000" dirty="0"/>
              <a:t> yang </a:t>
            </a:r>
            <a:r>
              <a:rPr lang="en-US" sz="2000" dirty="0" err="1"/>
              <a:t>ditujukan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usia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Jabatan</a:t>
            </a:r>
            <a:r>
              <a:rPr lang="en-US" sz="2000" dirty="0" smtClean="0"/>
              <a:t>: </a:t>
            </a:r>
            <a:r>
              <a:rPr lang="en-US" sz="2000" dirty="0" err="1"/>
              <a:t>Tingkatan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manajer</a:t>
            </a:r>
            <a:r>
              <a:rPr lang="en-US" sz="2000" dirty="0"/>
              <a:t>, </a:t>
            </a:r>
            <a:r>
              <a:rPr lang="en-US" sz="2000" dirty="0" err="1"/>
              <a:t>eksekutif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staf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/>
              <a:t>6.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- Networking: </a:t>
            </a:r>
            <a:r>
              <a:rPr lang="en-US" sz="2000" dirty="0" err="1"/>
              <a:t>Membangun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kolaborasi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Pelatihan</a:t>
            </a:r>
            <a:r>
              <a:rPr lang="en-US" sz="2000" dirty="0" smtClean="0"/>
              <a:t>: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keterampilan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.</a:t>
            </a:r>
          </a:p>
          <a:p>
            <a:r>
              <a:rPr lang="en-US" sz="2000" dirty="0"/>
              <a:t>   - </a:t>
            </a:r>
            <a:r>
              <a:rPr lang="en-US" sz="2000" dirty="0" err="1" smtClean="0"/>
              <a:t>Promosi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: </a:t>
            </a:r>
            <a:r>
              <a:rPr lang="en-US" sz="2000" dirty="0" err="1"/>
              <a:t>Memperkenalkan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layanan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segmentasi</a:t>
            </a:r>
            <a:r>
              <a:rPr lang="en-US" sz="2000" dirty="0"/>
              <a:t> </a:t>
            </a:r>
            <a:r>
              <a:rPr lang="en-US" sz="2000" dirty="0" err="1"/>
              <a:t>pasar</a:t>
            </a:r>
            <a:r>
              <a:rPr lang="en-US" sz="2000" dirty="0"/>
              <a:t> MICE, </a:t>
            </a:r>
            <a:r>
              <a:rPr lang="en-US" sz="2000" dirty="0" err="1"/>
              <a:t>penyelenggara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merancang</a:t>
            </a:r>
            <a:r>
              <a:rPr lang="en-US" sz="2000" dirty="0"/>
              <a:t> </a:t>
            </a:r>
            <a:r>
              <a:rPr lang="en-US" sz="2000" dirty="0" err="1"/>
              <a:t>acara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preferensi</a:t>
            </a:r>
            <a:r>
              <a:rPr lang="en-US" sz="2000" dirty="0"/>
              <a:t> </a:t>
            </a:r>
            <a:r>
              <a:rPr lang="en-US" sz="2000" dirty="0" err="1"/>
              <a:t>audiens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keberhasilan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dampak</a:t>
            </a:r>
            <a:r>
              <a:rPr lang="en-US" sz="2000" dirty="0"/>
              <a:t> </a:t>
            </a:r>
            <a:r>
              <a:rPr lang="en-US" sz="2000" dirty="0" err="1"/>
              <a:t>acara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.</a:t>
            </a:r>
          </a:p>
        </p:txBody>
      </p:sp>
      <p:sp>
        <p:nvSpPr>
          <p:cNvPr id="3" name="Oval 2"/>
          <p:cNvSpPr/>
          <p:nvPr/>
        </p:nvSpPr>
        <p:spPr>
          <a:xfrm>
            <a:off x="609600" y="1828800"/>
            <a:ext cx="2057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Demografi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16527" y="3352800"/>
            <a:ext cx="2057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0017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66800" y="2209800"/>
            <a:ext cx="6400800" cy="1752600"/>
          </a:xfrm>
        </p:spPr>
        <p:txBody>
          <a:bodyPr>
            <a:normAutofit/>
          </a:bodyPr>
          <a:lstStyle/>
          <a:p>
            <a:r>
              <a:rPr lang="en-US" sz="5400" i="1" dirty="0" smtClean="0">
                <a:solidFill>
                  <a:schemeClr val="tx1"/>
                </a:solidFill>
              </a:rPr>
              <a:t>Thank you </a:t>
            </a:r>
            <a:endParaRPr lang="en-US" sz="5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859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8915400" cy="1752600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Perkembangan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 MICE (Meeting, Incentive, </a:t>
            </a:r>
            <a:r>
              <a:rPr lang="en-US" sz="2000" dirty="0" smtClean="0">
                <a:solidFill>
                  <a:schemeClr val="tx1"/>
                </a:solidFill>
              </a:rPr>
              <a:t>Conference </a:t>
            </a:r>
            <a:r>
              <a:rPr lang="en-US" sz="2000" dirty="0">
                <a:solidFill>
                  <a:schemeClr val="tx1"/>
                </a:solidFill>
              </a:rPr>
              <a:t>and Exhibition) </a:t>
            </a:r>
            <a:r>
              <a:rPr lang="en-US" sz="2000" dirty="0" err="1">
                <a:solidFill>
                  <a:schemeClr val="tx1"/>
                </a:solidFill>
              </a:rPr>
              <a:t>telah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warna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beragam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terhadap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kegiatan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jasa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identik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pemberian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</a:t>
            </a:r>
            <a:r>
              <a:rPr lang="en-US" sz="2000" dirty="0">
                <a:solidFill>
                  <a:schemeClr val="tx1"/>
                </a:solidFill>
              </a:rPr>
              <a:t>/services.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MICE </a:t>
            </a:r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bisnis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kontribusi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tinggi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ekonomi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terlebih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negara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berkembang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Kualitas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mampu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kepuasan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setiap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peserta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MICE </a:t>
            </a:r>
            <a:r>
              <a:rPr lang="en-US" sz="2000" dirty="0" err="1">
                <a:solidFill>
                  <a:schemeClr val="tx1"/>
                </a:solidFill>
              </a:rPr>
              <a:t>mampu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memberikan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keuntungan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besar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</a:t>
            </a:r>
            <a:r>
              <a:rPr lang="en-US" sz="2000" dirty="0">
                <a:solidFill>
                  <a:schemeClr val="tx1"/>
                </a:solidFill>
              </a:rPr>
              <a:t> para </a:t>
            </a:r>
            <a:r>
              <a:rPr lang="en-US" sz="2000" dirty="0" err="1">
                <a:solidFill>
                  <a:schemeClr val="tx1"/>
                </a:solidFill>
              </a:rPr>
              <a:t>pelaku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usaha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tersebut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Berkembangnya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MICE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baru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menguntungkan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pihak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karena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MICE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kompleks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melibatkan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pihak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Alasan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inilah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menjadikan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tingkat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pertumbuhan</a:t>
            </a:r>
            <a:r>
              <a:rPr lang="en-US" sz="2000" dirty="0">
                <a:solidFill>
                  <a:schemeClr val="tx1"/>
                </a:solidFill>
              </a:rPr>
              <a:t> para </a:t>
            </a:r>
            <a:r>
              <a:rPr lang="en-US" sz="2000" dirty="0" err="1">
                <a:solidFill>
                  <a:schemeClr val="tx1"/>
                </a:solidFill>
              </a:rPr>
              <a:t>pengusaha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penyelenggara</a:t>
            </a:r>
            <a:r>
              <a:rPr lang="en-US" sz="2000" dirty="0">
                <a:solidFill>
                  <a:schemeClr val="tx1"/>
                </a:solidFill>
              </a:rPr>
              <a:t> MICE </a:t>
            </a:r>
            <a:r>
              <a:rPr lang="en-US" sz="2000" dirty="0" err="1">
                <a:solidFill>
                  <a:schemeClr val="tx1"/>
                </a:solidFill>
              </a:rPr>
              <a:t>bermunculan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sehingga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dipungkiri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MICE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industri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kini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diminati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oleh</a:t>
            </a:r>
            <a:r>
              <a:rPr lang="en-US" sz="2000" dirty="0">
                <a:solidFill>
                  <a:schemeClr val="tx1"/>
                </a:solidFill>
              </a:rPr>
              <a:t> para </a:t>
            </a:r>
            <a:r>
              <a:rPr lang="en-US" sz="2000" dirty="0" err="1">
                <a:solidFill>
                  <a:schemeClr val="tx1"/>
                </a:solidFill>
              </a:rPr>
              <a:t>pelaku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bisnis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72472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228600"/>
            <a:ext cx="9067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MICE (Meetings, Incentives, Conventions, and Exhibitions)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, </a:t>
            </a:r>
            <a:r>
              <a:rPr lang="en-US" dirty="0" err="1"/>
              <a:t>insentif</a:t>
            </a:r>
            <a:r>
              <a:rPr lang="en-US" dirty="0"/>
              <a:t>, </a:t>
            </a:r>
            <a:r>
              <a:rPr lang="en-US" dirty="0" err="1"/>
              <a:t>konferensi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pameran</a:t>
            </a:r>
            <a:r>
              <a:rPr lang="en-US" dirty="0"/>
              <a:t>.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 smtClean="0"/>
              <a:t>: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1244262"/>
            <a:ext cx="8915400" cy="5054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smtClean="0"/>
              <a:t>1.Meetings </a:t>
            </a:r>
            <a:r>
              <a:rPr lang="en-US" b="1" dirty="0"/>
              <a:t>(</a:t>
            </a:r>
            <a:r>
              <a:rPr lang="en-US" b="1" dirty="0" err="1"/>
              <a:t>Pertemuan</a:t>
            </a:r>
            <a:r>
              <a:rPr lang="en-US" dirty="0"/>
              <a:t>): </a:t>
            </a:r>
            <a:r>
              <a:rPr lang="en-US" dirty="0" err="1"/>
              <a:t>Aktivitas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orang-orang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membahas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seminar, </a:t>
            </a:r>
            <a:r>
              <a:rPr lang="en-US" dirty="0" err="1"/>
              <a:t>atau</a:t>
            </a:r>
            <a:r>
              <a:rPr lang="en-US" dirty="0"/>
              <a:t> workshop.</a:t>
            </a:r>
          </a:p>
          <a:p>
            <a:pPr algn="just"/>
            <a:endParaRPr lang="en-US" dirty="0"/>
          </a:p>
          <a:p>
            <a:pPr algn="just"/>
            <a:r>
              <a:rPr lang="en-US" b="1" dirty="0" smtClean="0"/>
              <a:t>2.Incentives </a:t>
            </a:r>
            <a:r>
              <a:rPr lang="en-US" b="1" dirty="0"/>
              <a:t>(</a:t>
            </a:r>
            <a:r>
              <a:rPr lang="en-US" b="1" dirty="0" err="1"/>
              <a:t>Insentif</a:t>
            </a:r>
            <a:r>
              <a:rPr lang="en-US" b="1" dirty="0"/>
              <a:t>)</a:t>
            </a:r>
            <a:r>
              <a:rPr lang="en-US" dirty="0"/>
              <a:t>: Program yang </a:t>
            </a:r>
            <a:r>
              <a:rPr lang="en-US" dirty="0" err="1"/>
              <a:t>dirancang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mitra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perjalanan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penghargaan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dirty="0" smtClean="0"/>
              <a:t>3.Conventions </a:t>
            </a:r>
            <a:r>
              <a:rPr lang="en-US" b="1" dirty="0"/>
              <a:t>(</a:t>
            </a:r>
            <a:r>
              <a:rPr lang="en-US" b="1" dirty="0" err="1"/>
              <a:t>Konvensi</a:t>
            </a:r>
            <a:r>
              <a:rPr lang="en-US" dirty="0"/>
              <a:t>): </a:t>
            </a:r>
            <a:r>
              <a:rPr lang="en-US" dirty="0" err="1"/>
              <a:t>Acara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orang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profesi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konferensi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kongres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 </a:t>
            </a:r>
            <a:r>
              <a:rPr lang="en-US" dirty="0" err="1"/>
              <a:t>Konvensi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, </a:t>
            </a:r>
            <a:r>
              <a:rPr lang="en-US" dirty="0" err="1"/>
              <a:t>diskusi</a:t>
            </a:r>
            <a:r>
              <a:rPr lang="en-US" dirty="0"/>
              <a:t> panel, </a:t>
            </a:r>
            <a:r>
              <a:rPr lang="en-US" dirty="0" err="1"/>
              <a:t>dan</a:t>
            </a:r>
            <a:r>
              <a:rPr lang="en-US" dirty="0"/>
              <a:t> networking.</a:t>
            </a:r>
          </a:p>
          <a:p>
            <a:pPr algn="just"/>
            <a:endParaRPr lang="en-US" dirty="0"/>
          </a:p>
          <a:p>
            <a:pPr algn="just"/>
            <a:r>
              <a:rPr lang="en-US" b="1" dirty="0"/>
              <a:t>4.Exhibitions (</a:t>
            </a:r>
            <a:r>
              <a:rPr lang="en-US" b="1" dirty="0" err="1"/>
              <a:t>Pameran</a:t>
            </a:r>
            <a:r>
              <a:rPr lang="en-US" dirty="0"/>
              <a:t>): </a:t>
            </a:r>
            <a:r>
              <a:rPr lang="en-US" dirty="0" err="1"/>
              <a:t>Acara</a:t>
            </a:r>
            <a:r>
              <a:rPr lang="en-US" dirty="0"/>
              <a:t> yang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memamerkan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target. 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stan</a:t>
            </a:r>
            <a:r>
              <a:rPr lang="en-US" dirty="0"/>
              <a:t>, </a:t>
            </a:r>
            <a:r>
              <a:rPr lang="en-US" dirty="0" err="1"/>
              <a:t>demonstrasi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pengunjung</a:t>
            </a:r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640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1295400"/>
            <a:ext cx="861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/>
              <a:t>Ruang</a:t>
            </a:r>
            <a:r>
              <a:rPr lang="en-US" sz="3200" dirty="0"/>
              <a:t> </a:t>
            </a:r>
            <a:r>
              <a:rPr lang="en-US" sz="3200" dirty="0" err="1"/>
              <a:t>lingkup</a:t>
            </a:r>
            <a:r>
              <a:rPr lang="en-US" sz="3200" dirty="0"/>
              <a:t> </a:t>
            </a:r>
            <a:r>
              <a:rPr lang="en-US" sz="3200" dirty="0" err="1"/>
              <a:t>bisnis</a:t>
            </a:r>
            <a:r>
              <a:rPr lang="en-US" sz="3200" dirty="0"/>
              <a:t> MICE </a:t>
            </a:r>
            <a:r>
              <a:rPr lang="en-US" sz="3200" dirty="0" err="1"/>
              <a:t>juga</a:t>
            </a:r>
            <a:r>
              <a:rPr lang="en-US" sz="3200" dirty="0"/>
              <a:t> </a:t>
            </a:r>
            <a:r>
              <a:rPr lang="en-US" sz="3200" dirty="0" err="1"/>
              <a:t>mencakup</a:t>
            </a:r>
            <a:r>
              <a:rPr lang="en-US" sz="3200" dirty="0"/>
              <a:t> </a:t>
            </a:r>
            <a:r>
              <a:rPr lang="en-US" sz="3200" dirty="0" err="1"/>
              <a:t>berbagai</a:t>
            </a:r>
            <a:r>
              <a:rPr lang="en-US" sz="3200" dirty="0"/>
              <a:t> </a:t>
            </a:r>
            <a:r>
              <a:rPr lang="en-US" sz="3200" dirty="0" err="1"/>
              <a:t>layanan</a:t>
            </a:r>
            <a:r>
              <a:rPr lang="en-US" sz="3200" dirty="0"/>
              <a:t> </a:t>
            </a:r>
            <a:r>
              <a:rPr lang="en-US" sz="3200" dirty="0" err="1"/>
              <a:t>pendukung</a:t>
            </a:r>
            <a:r>
              <a:rPr lang="en-US" sz="3200" dirty="0"/>
              <a:t>, </a:t>
            </a:r>
            <a:r>
              <a:rPr lang="en-US" sz="3200" dirty="0" err="1"/>
              <a:t>seperti</a:t>
            </a:r>
            <a:r>
              <a:rPr lang="en-US" sz="3200" dirty="0"/>
              <a:t> </a:t>
            </a:r>
            <a:r>
              <a:rPr lang="en-US" sz="3200" dirty="0" err="1"/>
              <a:t>manajemen</a:t>
            </a:r>
            <a:r>
              <a:rPr lang="en-US" sz="3200" dirty="0"/>
              <a:t> </a:t>
            </a:r>
            <a:r>
              <a:rPr lang="en-US" sz="3200" dirty="0" err="1"/>
              <a:t>acara</a:t>
            </a:r>
            <a:r>
              <a:rPr lang="en-US" sz="3200" dirty="0"/>
              <a:t>, </a:t>
            </a:r>
            <a:r>
              <a:rPr lang="en-US" sz="3200" dirty="0" err="1"/>
              <a:t>pemasaran</a:t>
            </a:r>
            <a:r>
              <a:rPr lang="en-US" sz="3200" dirty="0"/>
              <a:t>, </a:t>
            </a:r>
            <a:r>
              <a:rPr lang="en-US" sz="3200" dirty="0" err="1"/>
              <a:t>akomodasi</a:t>
            </a:r>
            <a:r>
              <a:rPr lang="en-US" sz="3200" dirty="0"/>
              <a:t>, </a:t>
            </a:r>
            <a:r>
              <a:rPr lang="en-US" sz="3200" dirty="0" err="1"/>
              <a:t>transportasi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teknologi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yang </a:t>
            </a:r>
            <a:r>
              <a:rPr lang="en-US" sz="3200" dirty="0" err="1"/>
              <a:t>diperlukan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menyelenggarakan</a:t>
            </a:r>
            <a:r>
              <a:rPr lang="en-US" sz="3200" dirty="0"/>
              <a:t> </a:t>
            </a:r>
            <a:r>
              <a:rPr lang="en-US" sz="3200" dirty="0" err="1"/>
              <a:t>acara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sukses</a:t>
            </a:r>
            <a:r>
              <a:rPr lang="en-US" sz="3200" dirty="0"/>
              <a:t>. </a:t>
            </a:r>
            <a:r>
              <a:rPr lang="en-US" sz="3200" dirty="0" err="1"/>
              <a:t>Sektor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berkontribusi</a:t>
            </a:r>
            <a:r>
              <a:rPr lang="en-US" sz="3200" dirty="0"/>
              <a:t> </a:t>
            </a:r>
            <a:r>
              <a:rPr lang="en-US" sz="3200" dirty="0" err="1"/>
              <a:t>besar</a:t>
            </a:r>
            <a:r>
              <a:rPr lang="en-US" sz="3200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ekonomi</a:t>
            </a:r>
            <a:r>
              <a:rPr lang="en-US" sz="3200" dirty="0"/>
              <a:t>, </a:t>
            </a:r>
            <a:r>
              <a:rPr lang="en-US" sz="3200" dirty="0" err="1"/>
              <a:t>terutama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sektor</a:t>
            </a:r>
            <a:r>
              <a:rPr lang="en-US" sz="3200" dirty="0"/>
              <a:t> </a:t>
            </a:r>
            <a:r>
              <a:rPr lang="en-US" sz="3200" dirty="0" err="1"/>
              <a:t>pariwisata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perhotelan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96445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458200" cy="1143000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>
                <a:solidFill>
                  <a:schemeClr val="tx1"/>
                </a:solidFill>
              </a:rPr>
              <a:t>Potensi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bisnis</a:t>
            </a:r>
            <a:r>
              <a:rPr lang="en-US" sz="1800" b="1" dirty="0">
                <a:solidFill>
                  <a:schemeClr val="tx1"/>
                </a:solidFill>
              </a:rPr>
              <a:t> MICE (Meetings, Incentives, Conventions, and Exhibitions) </a:t>
            </a:r>
            <a:r>
              <a:rPr lang="en-US" sz="1800" b="1" dirty="0" err="1">
                <a:solidFill>
                  <a:schemeClr val="tx1"/>
                </a:solidFill>
              </a:rPr>
              <a:t>sangat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besar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dapat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dilihat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dari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aspek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5864" y="1201881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1.Pertumbuhan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821132" y="1676400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32068" y="1075459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MICE </a:t>
            </a:r>
            <a:r>
              <a:rPr lang="en-US" dirty="0" err="1">
                <a:solidFill>
                  <a:schemeClr val="tx1"/>
                </a:solidFill>
              </a:rPr>
              <a:t>berkontribusi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signifikan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pertumbuhan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terutama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sektor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pariwisata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perhotelan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berinvestasi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MICE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89634" y="2722418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2.Permintaan Global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732068" y="2739736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globalisasi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permintaan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pertemuan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internasional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konferensi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</a:t>
            </a:r>
            <a:r>
              <a:rPr lang="en-US" dirty="0">
                <a:solidFill>
                  <a:schemeClr val="tx1"/>
                </a:solidFill>
              </a:rPr>
              <a:t>. Perusahaan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terhubung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klien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mitra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seluruh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dunia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2821132" y="3247159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17343" y="4339936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3.Pengembangan </a:t>
            </a:r>
            <a:r>
              <a:rPr lang="en-US" dirty="0" err="1" smtClean="0">
                <a:solidFill>
                  <a:schemeClr val="tx1"/>
                </a:solidFill>
              </a:rPr>
              <a:t>Destinasi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654136" y="4404013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kota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mengembangkan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fasilitas</a:t>
            </a:r>
            <a:r>
              <a:rPr lang="en-US" dirty="0">
                <a:solidFill>
                  <a:schemeClr val="tx1"/>
                </a:solidFill>
              </a:rPr>
              <a:t> MICE,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pusat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konferensi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hotel,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internasional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penyedia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812905" y="4933949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496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458200" cy="1143000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>
                <a:solidFill>
                  <a:schemeClr val="tx1"/>
                </a:solidFill>
              </a:rPr>
              <a:t>Potensi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bisnis</a:t>
            </a:r>
            <a:r>
              <a:rPr lang="en-US" sz="1800" b="1" dirty="0">
                <a:solidFill>
                  <a:schemeClr val="tx1"/>
                </a:solidFill>
              </a:rPr>
              <a:t> MICE (Meetings, Incentives, Conventions, and Exhibitions) </a:t>
            </a:r>
            <a:r>
              <a:rPr lang="en-US" sz="1800" b="1" dirty="0" err="1">
                <a:solidFill>
                  <a:schemeClr val="tx1"/>
                </a:solidFill>
              </a:rPr>
              <a:t>sangat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besar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dapat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dilihat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dari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aspek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5864" y="1201881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4.Inovasi </a:t>
            </a:r>
            <a:r>
              <a:rPr lang="en-US" dirty="0" err="1" smtClean="0"/>
              <a:t>Teknologi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821132" y="1676400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32068" y="1075459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platform virtual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hybrid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konferensi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membuka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penyelenggaraan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memungkinkan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jangkauan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luas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keterlibatan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634" y="2722418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5.Networking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Kolaborasi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732068" y="2739736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Acara</a:t>
            </a:r>
            <a:r>
              <a:rPr lang="en-US" dirty="0"/>
              <a:t> MICE </a:t>
            </a:r>
            <a:r>
              <a:rPr lang="en-US" dirty="0" err="1"/>
              <a:t>menyediakan</a:t>
            </a:r>
            <a:r>
              <a:rPr lang="en-US" dirty="0"/>
              <a:t> platform </a:t>
            </a:r>
            <a:r>
              <a:rPr lang="en-US" dirty="0" err="1"/>
              <a:t>untuk</a:t>
            </a:r>
            <a:r>
              <a:rPr lang="en-US" dirty="0"/>
              <a:t> networking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kolaborasi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kemitraan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821132" y="3247159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17343" y="4339936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6.Pengalaman </a:t>
            </a:r>
            <a:r>
              <a:rPr lang="en-US" dirty="0" err="1" smtClean="0">
                <a:solidFill>
                  <a:schemeClr val="tx1"/>
                </a:solidFill>
              </a:rPr>
              <a:t>Unik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654136" y="4404013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MICE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yang </a:t>
            </a:r>
            <a:r>
              <a:rPr lang="en-US" dirty="0" err="1"/>
              <a:t>unik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,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interaktif</a:t>
            </a:r>
            <a:r>
              <a:rPr lang="en-US" dirty="0"/>
              <a:t>, yang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tarik</a:t>
            </a:r>
            <a:r>
              <a:rPr lang="en-US" dirty="0"/>
              <a:t> </a:t>
            </a:r>
            <a:r>
              <a:rPr lang="en-US" dirty="0" err="1"/>
              <a:t>acara</a:t>
            </a:r>
            <a:r>
              <a:rPr lang="en-US" dirty="0"/>
              <a:t>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812905" y="4933949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103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458200" cy="1143000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>
                <a:solidFill>
                  <a:schemeClr val="tx1"/>
                </a:solidFill>
              </a:rPr>
              <a:t>Potensi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bisnis</a:t>
            </a:r>
            <a:r>
              <a:rPr lang="en-US" sz="1800" b="1" dirty="0">
                <a:solidFill>
                  <a:schemeClr val="tx1"/>
                </a:solidFill>
              </a:rPr>
              <a:t> MICE (Meetings, Incentives, Conventions, and Exhibitions) </a:t>
            </a:r>
            <a:r>
              <a:rPr lang="en-US" sz="1800" b="1" dirty="0" err="1">
                <a:solidFill>
                  <a:schemeClr val="tx1"/>
                </a:solidFill>
              </a:rPr>
              <a:t>sangat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besar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dapat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dilihat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dari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aspek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5864" y="1201881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7.Dampak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821132" y="1676400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32068" y="1075459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MICE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berfokus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keberlanjutan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yang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634" y="2722418"/>
            <a:ext cx="25146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8.Peningkatan </a:t>
            </a:r>
            <a:r>
              <a:rPr lang="en-US" dirty="0" err="1" smtClean="0">
                <a:solidFill>
                  <a:schemeClr val="tx1"/>
                </a:solidFill>
              </a:rPr>
              <a:t>kesadaran</a:t>
            </a:r>
            <a:r>
              <a:rPr lang="en-US" dirty="0" smtClean="0">
                <a:solidFill>
                  <a:schemeClr val="tx1"/>
                </a:solidFill>
              </a:rPr>
              <a:t> Brand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732068" y="2739736"/>
            <a:ext cx="5183332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Acara</a:t>
            </a:r>
            <a:r>
              <a:rPr lang="en-US" dirty="0"/>
              <a:t> MICE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platform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peluncuran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di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target.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821132" y="3247159"/>
            <a:ext cx="760268" cy="2459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39437" y="4618759"/>
            <a:ext cx="8271163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, </a:t>
            </a:r>
            <a:r>
              <a:rPr lang="en-US" dirty="0" err="1"/>
              <a:t>bisnis</a:t>
            </a:r>
            <a:r>
              <a:rPr lang="en-US" dirty="0"/>
              <a:t> MICE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beradaptasi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tren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yang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65963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763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b="1" dirty="0"/>
          </a:p>
          <a:p>
            <a:pPr algn="just"/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/>
              <a:t>faktor</a:t>
            </a:r>
            <a:r>
              <a:rPr lang="en-US" sz="2400" b="1" dirty="0"/>
              <a:t> yang </a:t>
            </a:r>
            <a:r>
              <a:rPr lang="en-US" sz="2400" b="1" dirty="0" err="1"/>
              <a:t>mendorong</a:t>
            </a:r>
            <a:r>
              <a:rPr lang="en-US" sz="2400" b="1" dirty="0"/>
              <a:t> </a:t>
            </a:r>
            <a:r>
              <a:rPr lang="en-US" sz="2400" b="1" dirty="0" err="1"/>
              <a:t>pertumbuhan</a:t>
            </a:r>
            <a:r>
              <a:rPr lang="en-US" sz="2400" b="1" dirty="0"/>
              <a:t> </a:t>
            </a:r>
            <a:r>
              <a:rPr lang="en-US" sz="2400" b="1" dirty="0" err="1"/>
              <a:t>ekonomi</a:t>
            </a:r>
            <a:r>
              <a:rPr lang="en-US" sz="2400" b="1" dirty="0"/>
              <a:t> </a:t>
            </a:r>
            <a:r>
              <a:rPr lang="en-US" sz="2400" b="1" dirty="0" err="1"/>
              <a:t>kreatif</a:t>
            </a:r>
            <a:r>
              <a:rPr lang="en-US" sz="2400" b="1" dirty="0"/>
              <a:t> </a:t>
            </a:r>
            <a:r>
              <a:rPr lang="en-US" sz="2400" b="1" dirty="0" err="1"/>
              <a:t>meliputi</a:t>
            </a:r>
            <a:r>
              <a:rPr lang="en-US" sz="2400" b="1" dirty="0"/>
              <a:t>:</a:t>
            </a:r>
          </a:p>
          <a:p>
            <a:pPr algn="just"/>
            <a:endParaRPr lang="en-US" sz="2400" b="1" dirty="0"/>
          </a:p>
          <a:p>
            <a:pPr algn="just"/>
            <a:r>
              <a:rPr lang="en-US" b="1" dirty="0"/>
              <a:t>1. </a:t>
            </a:r>
            <a:r>
              <a:rPr lang="en-US" b="1" dirty="0" err="1" smtClean="0"/>
              <a:t>Inovasi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 smtClean="0"/>
              <a:t>Kreativitas</a:t>
            </a:r>
            <a:r>
              <a:rPr lang="en-US" dirty="0" smtClean="0"/>
              <a:t>: </a:t>
            </a:r>
            <a:r>
              <a:rPr lang="en-US" dirty="0" err="1"/>
              <a:t>Keberanian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berinovasi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ide-ide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. </a:t>
            </a:r>
            <a:r>
              <a:rPr lang="en-US" dirty="0" err="1"/>
              <a:t>Sektor-sektor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seni</a:t>
            </a:r>
            <a:r>
              <a:rPr lang="en-US" dirty="0"/>
              <a:t>, </a:t>
            </a:r>
            <a:r>
              <a:rPr lang="en-US" dirty="0" err="1"/>
              <a:t>desain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kreativitas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dirty="0"/>
              <a:t>2. </a:t>
            </a:r>
            <a:r>
              <a:rPr lang="en-US" b="1" dirty="0" err="1" smtClean="0"/>
              <a:t>Teknologi</a:t>
            </a:r>
            <a:r>
              <a:rPr lang="en-US" b="1" dirty="0" smtClean="0"/>
              <a:t> Digital</a:t>
            </a:r>
            <a:r>
              <a:rPr lang="en-US" dirty="0" smtClean="0"/>
              <a:t>: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global,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kolaborasi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kreator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dirty="0"/>
              <a:t>3. </a:t>
            </a:r>
            <a:r>
              <a:rPr lang="en-US" b="1" dirty="0" err="1" smtClean="0"/>
              <a:t>Dukungan</a:t>
            </a:r>
            <a:r>
              <a:rPr lang="en-US" b="1" dirty="0" smtClean="0"/>
              <a:t> </a:t>
            </a:r>
            <a:r>
              <a:rPr lang="en-US" b="1" dirty="0" err="1" smtClean="0"/>
              <a:t>Pemerintah</a:t>
            </a:r>
            <a:r>
              <a:rPr lang="en-US" dirty="0" smtClean="0"/>
              <a:t>: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regulasi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insentif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, program </a:t>
            </a:r>
            <a:r>
              <a:rPr lang="en-US" dirty="0" err="1"/>
              <a:t>pelatihan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hibah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dirty="0"/>
              <a:t>4.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 smtClean="0"/>
              <a:t>Pelatihan</a:t>
            </a:r>
            <a:r>
              <a:rPr lang="en-US" dirty="0" smtClean="0"/>
              <a:t>: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memfokuskan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inovatif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terampil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bersaing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dirty="0"/>
              <a:t>5. </a:t>
            </a:r>
            <a:r>
              <a:rPr lang="en-US" b="1" dirty="0" err="1" smtClean="0"/>
              <a:t>Akses</a:t>
            </a:r>
            <a:r>
              <a:rPr lang="en-US" b="1" dirty="0" smtClean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 smtClean="0"/>
              <a:t>Pendanaan</a:t>
            </a:r>
            <a:r>
              <a:rPr lang="en-US" dirty="0" smtClean="0"/>
              <a:t>: </a:t>
            </a:r>
            <a:r>
              <a:rPr lang="en-US" dirty="0" err="1"/>
              <a:t>Pembiayaan</a:t>
            </a:r>
            <a:r>
              <a:rPr lang="en-US" dirty="0"/>
              <a:t> yang </a:t>
            </a:r>
            <a:r>
              <a:rPr lang="en-US" dirty="0" err="1"/>
              <a:t>memadai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investor, bank,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crowdfunding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kreator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ide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komersial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662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855" y="0"/>
            <a:ext cx="8763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000" b="1" dirty="0"/>
          </a:p>
          <a:p>
            <a:pPr algn="just"/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/>
              <a:t>faktor</a:t>
            </a:r>
            <a:r>
              <a:rPr lang="en-US" sz="2400" b="1" dirty="0"/>
              <a:t> yang </a:t>
            </a:r>
            <a:r>
              <a:rPr lang="en-US" sz="2400" b="1" dirty="0" err="1"/>
              <a:t>mendorong</a:t>
            </a:r>
            <a:r>
              <a:rPr lang="en-US" sz="2400" b="1" dirty="0"/>
              <a:t> </a:t>
            </a:r>
            <a:r>
              <a:rPr lang="en-US" sz="2400" b="1" dirty="0" err="1"/>
              <a:t>pertumbuhan</a:t>
            </a:r>
            <a:r>
              <a:rPr lang="en-US" sz="2400" b="1" dirty="0"/>
              <a:t> </a:t>
            </a:r>
            <a:r>
              <a:rPr lang="en-US" sz="2400" b="1" dirty="0" err="1"/>
              <a:t>ekonomi</a:t>
            </a:r>
            <a:r>
              <a:rPr lang="en-US" sz="2400" b="1" dirty="0"/>
              <a:t> </a:t>
            </a:r>
            <a:r>
              <a:rPr lang="en-US" sz="2400" b="1" dirty="0" err="1"/>
              <a:t>kreatif</a:t>
            </a:r>
            <a:r>
              <a:rPr lang="en-US" sz="2400" b="1" dirty="0"/>
              <a:t> </a:t>
            </a:r>
            <a:r>
              <a:rPr lang="en-US" sz="2400" b="1" dirty="0" err="1"/>
              <a:t>meliputi</a:t>
            </a:r>
            <a:r>
              <a:rPr lang="en-US" sz="2400" b="1" dirty="0"/>
              <a:t>:</a:t>
            </a:r>
          </a:p>
          <a:p>
            <a:pPr algn="just"/>
            <a:endParaRPr lang="en-US" sz="2000" b="1" dirty="0"/>
          </a:p>
          <a:p>
            <a:pPr algn="just"/>
            <a:r>
              <a:rPr lang="en-US" sz="2000" b="1" dirty="0" smtClean="0"/>
              <a:t>6. </a:t>
            </a:r>
            <a:r>
              <a:rPr lang="en-US" sz="2000" b="1" dirty="0" err="1" smtClean="0"/>
              <a:t>Jaringan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Komunitas</a:t>
            </a:r>
            <a:r>
              <a:rPr lang="en-US" sz="2000" dirty="0" smtClean="0"/>
              <a:t>: </a:t>
            </a:r>
            <a:r>
              <a:rPr lang="en-US" sz="2000" dirty="0" err="1" smtClean="0"/>
              <a:t>Keterhubungan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</a:t>
            </a:r>
            <a:r>
              <a:rPr lang="en-US" sz="2000" dirty="0" smtClean="0"/>
              <a:t> </a:t>
            </a:r>
            <a:r>
              <a:rPr lang="en-US" sz="2000" dirty="0" err="1" smtClean="0"/>
              <a:t>pelaku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kreatif</a:t>
            </a:r>
            <a:r>
              <a:rPr lang="en-US" sz="2000" dirty="0" smtClean="0"/>
              <a:t> </a:t>
            </a:r>
            <a:r>
              <a:rPr lang="en-US" sz="2000" dirty="0" err="1" smtClean="0"/>
              <a:t>melalui</a:t>
            </a:r>
            <a:r>
              <a:rPr lang="en-US" sz="2000" dirty="0" smtClean="0"/>
              <a:t> </a:t>
            </a:r>
            <a:r>
              <a:rPr lang="en-US" sz="2000" dirty="0" err="1" smtClean="0"/>
              <a:t>komunitas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jaringan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memfasilitasi</a:t>
            </a:r>
            <a:r>
              <a:rPr lang="en-US" sz="2000" dirty="0" smtClean="0"/>
              <a:t> </a:t>
            </a:r>
            <a:r>
              <a:rPr lang="en-US" sz="2000" dirty="0" err="1" smtClean="0"/>
              <a:t>kolaborasi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pertukaran</a:t>
            </a:r>
            <a:r>
              <a:rPr lang="en-US" sz="2000" dirty="0" smtClean="0"/>
              <a:t> ide.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b="1" dirty="0" smtClean="0"/>
              <a:t>7. </a:t>
            </a:r>
            <a:r>
              <a:rPr lang="en-US" sz="2000" b="1" dirty="0" err="1" smtClean="0"/>
              <a:t>Permintaan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Pasar</a:t>
            </a:r>
            <a:r>
              <a:rPr lang="en-US" sz="2000" dirty="0" smtClean="0"/>
              <a:t>: </a:t>
            </a:r>
            <a:r>
              <a:rPr lang="en-US" sz="2000" dirty="0" err="1" smtClean="0"/>
              <a:t>Meningkatnya</a:t>
            </a:r>
            <a:r>
              <a:rPr lang="en-US" sz="2000" dirty="0" smtClean="0"/>
              <a:t> </a:t>
            </a:r>
            <a:r>
              <a:rPr lang="en-US" sz="2000" dirty="0" err="1" smtClean="0"/>
              <a:t>permintaan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layanan</a:t>
            </a:r>
            <a:r>
              <a:rPr lang="en-US" sz="2000" dirty="0" smtClean="0"/>
              <a:t> </a:t>
            </a:r>
            <a:r>
              <a:rPr lang="en-US" sz="2000" dirty="0" err="1" smtClean="0"/>
              <a:t>kreatif</a:t>
            </a:r>
            <a:r>
              <a:rPr lang="en-US" sz="2000" dirty="0" smtClean="0"/>
              <a:t>, </a:t>
            </a:r>
            <a:r>
              <a:rPr lang="en-US" sz="2000" dirty="0" err="1" smtClean="0"/>
              <a:t>baik</a:t>
            </a:r>
            <a:r>
              <a:rPr lang="en-US" sz="2000" dirty="0" smtClean="0"/>
              <a:t> di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negeri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,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peluang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yang </a:t>
            </a:r>
            <a:r>
              <a:rPr lang="en-US" sz="2000" dirty="0" err="1" smtClean="0"/>
              <a:t>luas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b="1" dirty="0" smtClean="0"/>
              <a:t>8. </a:t>
            </a:r>
            <a:r>
              <a:rPr lang="en-US" sz="2000" b="1" dirty="0" err="1" smtClean="0"/>
              <a:t>Kesadaran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Penghargaan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Budaya</a:t>
            </a:r>
            <a:r>
              <a:rPr lang="en-US" sz="2000" dirty="0" smtClean="0"/>
              <a:t>: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menghargai</a:t>
            </a:r>
            <a:r>
              <a:rPr lang="en-US" sz="2000" dirty="0" smtClean="0"/>
              <a:t> </a:t>
            </a:r>
            <a:r>
              <a:rPr lang="en-US" sz="2000" dirty="0" err="1" smtClean="0"/>
              <a:t>seni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budaya</a:t>
            </a:r>
            <a:r>
              <a:rPr lang="en-US" sz="2000" dirty="0" smtClean="0"/>
              <a:t> </a:t>
            </a:r>
            <a:r>
              <a:rPr lang="en-US" sz="2000" dirty="0" err="1" smtClean="0"/>
              <a:t>mendorong</a:t>
            </a:r>
            <a:r>
              <a:rPr lang="en-US" sz="2000" dirty="0" smtClean="0"/>
              <a:t> 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sektor</a:t>
            </a:r>
            <a:r>
              <a:rPr lang="en-US" sz="2000" dirty="0" smtClean="0"/>
              <a:t> </a:t>
            </a:r>
            <a:r>
              <a:rPr lang="en-US" sz="2000" dirty="0" err="1" smtClean="0"/>
              <a:t>kreatif</a:t>
            </a:r>
            <a:r>
              <a:rPr lang="en-US" sz="2000" dirty="0" smtClean="0"/>
              <a:t>,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seni</a:t>
            </a:r>
            <a:r>
              <a:rPr lang="en-US" sz="2000" dirty="0" smtClean="0"/>
              <a:t> </a:t>
            </a:r>
            <a:r>
              <a:rPr lang="en-US" sz="2000" dirty="0" err="1" smtClean="0"/>
              <a:t>pertunjukan</a:t>
            </a:r>
            <a:r>
              <a:rPr lang="en-US" sz="2000" dirty="0" smtClean="0"/>
              <a:t>, film,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seni</a:t>
            </a:r>
            <a:r>
              <a:rPr lang="en-US" sz="2000" dirty="0" smtClean="0"/>
              <a:t> visual.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b="1" dirty="0" smtClean="0"/>
              <a:t>9. </a:t>
            </a:r>
            <a:r>
              <a:rPr lang="en-US" sz="2000" b="1" dirty="0" err="1" smtClean="0"/>
              <a:t>Globalisasi</a:t>
            </a:r>
            <a:r>
              <a:rPr lang="en-US" sz="2000" dirty="0" smtClean="0"/>
              <a:t>: </a:t>
            </a:r>
            <a:r>
              <a:rPr lang="en-US" sz="2000" dirty="0" err="1" smtClean="0"/>
              <a:t>Kesempatan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berkolaborasi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bertukar</a:t>
            </a:r>
            <a:r>
              <a:rPr lang="en-US" sz="2000" dirty="0" smtClean="0"/>
              <a:t> ide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kreator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memperkaya</a:t>
            </a:r>
            <a:r>
              <a:rPr lang="en-US" sz="2000" dirty="0" smtClean="0"/>
              <a:t> </a:t>
            </a:r>
            <a:r>
              <a:rPr lang="en-US" sz="2000" dirty="0" err="1" smtClean="0"/>
              <a:t>perspektif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memperluas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956298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4568</TotalTime>
  <Words>1354</Words>
  <Application>Microsoft Office PowerPoint</Application>
  <PresentationFormat>On-screen Show (4:3)</PresentationFormat>
  <Paragraphs>172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MyriadPro-Regular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551</cp:revision>
  <cp:lastPrinted>2017-08-29T02:54:51Z</cp:lastPrinted>
  <dcterms:created xsi:type="dcterms:W3CDTF">2010-04-18T12:06:30Z</dcterms:created>
  <dcterms:modified xsi:type="dcterms:W3CDTF">2024-10-01T08:50:37Z</dcterms:modified>
</cp:coreProperties>
</file>