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6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7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91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60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8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5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7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5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0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82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D63A183-C3C1-4244-8B17-DBA54FBFE75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8B171D-0906-4871-9E73-CD46520ECA1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40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4953152"/>
            <a:ext cx="4896544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Penerapan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Barisan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Deret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2200" y="5009211"/>
            <a:ext cx="2688332" cy="1470025"/>
          </a:xfrm>
        </p:spPr>
        <p:txBody>
          <a:bodyPr/>
          <a:lstStyle/>
          <a:p>
            <a:r>
              <a:rPr lang="en-US" dirty="0" err="1"/>
              <a:t>Radhita</a:t>
            </a:r>
            <a:r>
              <a:rPr lang="en-US" dirty="0"/>
              <a:t> </a:t>
            </a:r>
            <a:r>
              <a:rPr lang="en-US" dirty="0" err="1"/>
              <a:t>Asfarina</a:t>
            </a:r>
            <a:r>
              <a:rPr lang="en-US" dirty="0"/>
              <a:t> </a:t>
            </a:r>
            <a:r>
              <a:rPr lang="en-US" dirty="0" err="1"/>
              <a:t>Annizar</a:t>
            </a:r>
            <a:r>
              <a:rPr lang="en-US" dirty="0"/>
              <a:t>, </a:t>
            </a:r>
            <a:r>
              <a:rPr lang="en-US" dirty="0" err="1"/>
              <a:t>M.Sc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0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8096" y="836712"/>
            <a:ext cx="7290055" cy="5472648"/>
          </a:xfrm>
        </p:spPr>
        <p:txBody>
          <a:bodyPr>
            <a:normAutofit/>
          </a:bodyPr>
          <a:lstStyle/>
          <a:p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P(1+i)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modal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permulaan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</a:p>
          <a:p>
            <a:pPr marL="109728" indent="0">
              <a:buNone/>
            </a:pPr>
            <a:r>
              <a:rPr lang="en-US" dirty="0"/>
              <a:t>	P(1+i)</a:t>
            </a:r>
            <a:r>
              <a:rPr lang="en-US" baseline="30000" dirty="0"/>
              <a:t>2</a:t>
            </a:r>
            <a:r>
              <a:rPr lang="en-US" dirty="0"/>
              <a:t>i,</a:t>
            </a:r>
          </a:p>
          <a:p>
            <a:r>
              <a:rPr lang="en-US" dirty="0" err="1"/>
              <a:t>Sehingga</a:t>
            </a:r>
            <a:r>
              <a:rPr lang="en-US" dirty="0"/>
              <a:t> total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adalah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P(1+i)</a:t>
            </a:r>
            <a:r>
              <a:rPr lang="en-US" baseline="30000" dirty="0"/>
              <a:t>2</a:t>
            </a:r>
            <a:r>
              <a:rPr lang="en-US" dirty="0"/>
              <a:t> + P(1+i)</a:t>
            </a:r>
            <a:r>
              <a:rPr lang="en-US" baseline="30000" dirty="0"/>
              <a:t>2</a:t>
            </a:r>
            <a:r>
              <a:rPr lang="en-US" dirty="0"/>
              <a:t>i = P(1+i)</a:t>
            </a:r>
            <a:r>
              <a:rPr lang="en-US" baseline="30000" dirty="0"/>
              <a:t>2</a:t>
            </a:r>
            <a:r>
              <a:rPr lang="en-US" dirty="0"/>
              <a:t>(1+i) =P(1+i)</a:t>
            </a:r>
            <a:r>
              <a:rPr lang="en-US" baseline="30000" dirty="0"/>
              <a:t>3</a:t>
            </a:r>
            <a:endParaRPr lang="en-US" dirty="0"/>
          </a:p>
          <a:p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seterusnya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n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rumusnya</a:t>
            </a:r>
            <a:r>
              <a:rPr lang="en-US" dirty="0"/>
              <a:t> </a:t>
            </a:r>
            <a:r>
              <a:rPr lang="en-US" dirty="0" err="1"/>
              <a:t>adalah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</a:t>
            </a:r>
            <a:r>
              <a:rPr lang="en-US" dirty="0" err="1">
                <a:solidFill>
                  <a:srgbClr val="FF0000"/>
                </a:solidFill>
              </a:rPr>
              <a:t>F</a:t>
            </a:r>
            <a:r>
              <a:rPr lang="en-US" baseline="-25000" dirty="0" err="1">
                <a:solidFill>
                  <a:srgbClr val="FF0000"/>
                </a:solidFill>
              </a:rPr>
              <a:t>n</a:t>
            </a:r>
            <a:r>
              <a:rPr lang="en-US" dirty="0">
                <a:solidFill>
                  <a:srgbClr val="FF0000"/>
                </a:solidFill>
              </a:rPr>
              <a:t> = P(1+i)</a:t>
            </a:r>
            <a:r>
              <a:rPr lang="en-US" baseline="30000" dirty="0">
                <a:solidFill>
                  <a:srgbClr val="FF0000"/>
                </a:solidFill>
              </a:rPr>
              <a:t>n</a:t>
            </a:r>
          </a:p>
          <a:p>
            <a:pPr marL="109728" indent="0">
              <a:buNone/>
            </a:pPr>
            <a:r>
              <a:rPr lang="en-US" baseline="30000" dirty="0"/>
              <a:t>	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F</a:t>
            </a:r>
            <a:r>
              <a:rPr lang="en-US" baseline="30000" dirty="0" err="1"/>
              <a:t>n</a:t>
            </a:r>
            <a:r>
              <a:rPr lang="en-US" dirty="0"/>
              <a:t> =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datang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	    P  =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sekarang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	    i  = </a:t>
            </a:r>
            <a:r>
              <a:rPr lang="en-US" dirty="0" err="1"/>
              <a:t>bunga</a:t>
            </a:r>
            <a:r>
              <a:rPr lang="en-US" dirty="0"/>
              <a:t> per </a:t>
            </a:r>
            <a:r>
              <a:rPr lang="en-US" dirty="0" err="1"/>
              <a:t>tahun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	    n =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tahun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688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8096" y="1772816"/>
            <a:ext cx="8052376" cy="4536544"/>
          </a:xfrm>
        </p:spPr>
        <p:txBody>
          <a:bodyPr>
            <a:normAutofit fontScale="85000" lnSpcReduction="10000"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Bapak</a:t>
            </a:r>
            <a:r>
              <a:rPr lang="en-US" dirty="0"/>
              <a:t> James </a:t>
            </a:r>
            <a:r>
              <a:rPr lang="en-US" dirty="0" err="1"/>
              <a:t>mendepositokan</a:t>
            </a:r>
            <a:r>
              <a:rPr lang="en-US" dirty="0"/>
              <a:t> </a:t>
            </a:r>
            <a:r>
              <a:rPr lang="en-US" dirty="0" err="1"/>
              <a:t>uangnya</a:t>
            </a:r>
            <a:r>
              <a:rPr lang="en-US" dirty="0"/>
              <a:t> di Bank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. 5.000.000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belaku</a:t>
            </a:r>
            <a:r>
              <a:rPr lang="en-US" dirty="0"/>
              <a:t> 12 </a:t>
            </a:r>
            <a:r>
              <a:rPr lang="en-US" dirty="0" err="1"/>
              <a:t>presen</a:t>
            </a:r>
            <a:r>
              <a:rPr lang="en-US" dirty="0"/>
              <a:t> per tahun </a:t>
            </a:r>
            <a:r>
              <a:rPr lang="en-US" dirty="0" err="1"/>
              <a:t>dimajemukkan</a:t>
            </a:r>
            <a:r>
              <a:rPr lang="en-US" dirty="0"/>
              <a:t>,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total </a:t>
            </a:r>
            <a:r>
              <a:rPr lang="en-US" dirty="0" err="1"/>
              <a:t>deposito</a:t>
            </a:r>
            <a:r>
              <a:rPr lang="en-US" dirty="0"/>
              <a:t> Bapak James pada </a:t>
            </a:r>
            <a:r>
              <a:rPr lang="en-US" dirty="0" err="1"/>
              <a:t>akhir</a:t>
            </a:r>
            <a:r>
              <a:rPr lang="en-US" dirty="0"/>
              <a:t> tahun </a:t>
            </a:r>
            <a:r>
              <a:rPr lang="en-US" dirty="0" err="1"/>
              <a:t>ketiga</a:t>
            </a:r>
            <a:r>
              <a:rPr lang="en-US" dirty="0"/>
              <a:t>?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pula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bunganya</a:t>
            </a:r>
            <a:endParaRPr lang="en-US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Penyelesaian</a:t>
            </a:r>
            <a:r>
              <a:rPr lang="en-US" dirty="0"/>
              <a:t> :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Diketahui</a:t>
            </a:r>
            <a:r>
              <a:rPr lang="en-US" dirty="0"/>
              <a:t> P = </a:t>
            </a:r>
            <a:r>
              <a:rPr lang="en-US" dirty="0" err="1"/>
              <a:t>Rp</a:t>
            </a:r>
            <a:r>
              <a:rPr lang="en-US" dirty="0"/>
              <a:t>. 5.000.000; i=0.12 per </a:t>
            </a:r>
            <a:r>
              <a:rPr lang="en-US" dirty="0" err="1"/>
              <a:t>tahun</a:t>
            </a:r>
            <a:r>
              <a:rPr lang="en-US" dirty="0"/>
              <a:t> n=3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sz="2500" dirty="0" err="1"/>
              <a:t>F</a:t>
            </a:r>
            <a:r>
              <a:rPr lang="en-US" sz="2500" baseline="-25000" dirty="0" err="1"/>
              <a:t>n</a:t>
            </a:r>
            <a:r>
              <a:rPr lang="en-US" sz="2500" dirty="0"/>
              <a:t> = P(1+i)</a:t>
            </a:r>
            <a:r>
              <a:rPr lang="en-US" sz="2500" baseline="30000" dirty="0"/>
              <a:t>n</a:t>
            </a:r>
            <a:endParaRPr lang="en-US" sz="250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sz="2500" dirty="0"/>
              <a:t>F</a:t>
            </a:r>
            <a:r>
              <a:rPr lang="en-US" sz="2500" baseline="-25000" dirty="0"/>
              <a:t>3</a:t>
            </a:r>
            <a:r>
              <a:rPr lang="en-US" sz="2500" dirty="0"/>
              <a:t> = </a:t>
            </a:r>
            <a:r>
              <a:rPr lang="en-US" sz="2500" dirty="0" err="1"/>
              <a:t>Rp</a:t>
            </a:r>
            <a:r>
              <a:rPr lang="en-US" sz="2500" dirty="0"/>
              <a:t>. 5.000.000 (1+0.12)</a:t>
            </a:r>
            <a:r>
              <a:rPr lang="en-US" sz="2500" baseline="30000" dirty="0"/>
              <a:t>3</a:t>
            </a:r>
            <a:r>
              <a:rPr lang="en-US" sz="2500" dirty="0"/>
              <a:t> = </a:t>
            </a:r>
            <a:r>
              <a:rPr lang="en-US" sz="2500" dirty="0" err="1"/>
              <a:t>Rp</a:t>
            </a:r>
            <a:r>
              <a:rPr lang="en-US" sz="2500" dirty="0"/>
              <a:t> 5.000.000(1,12)</a:t>
            </a:r>
            <a:r>
              <a:rPr lang="en-US" sz="2500" baseline="30000" dirty="0"/>
              <a:t>3</a:t>
            </a:r>
            <a:endParaRPr lang="en-US" sz="250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sz="2500" dirty="0"/>
              <a:t>    =</a:t>
            </a:r>
            <a:r>
              <a:rPr lang="en-US" sz="2500" dirty="0" err="1"/>
              <a:t>Rp</a:t>
            </a:r>
            <a:r>
              <a:rPr lang="en-US" sz="2500" dirty="0"/>
              <a:t>. 7.024.640</a:t>
            </a:r>
          </a:p>
        </p:txBody>
      </p:sp>
    </p:spTree>
    <p:extLst>
      <p:ext uri="{BB962C8B-B14F-4D97-AF65-F5344CB8AC3E}">
        <p14:creationId xmlns:p14="http://schemas.microsoft.com/office/powerpoint/2010/main" val="1491128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836712"/>
                <a:ext cx="7290055" cy="4023360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US" dirty="0"/>
                  <a:t>Jika </a:t>
                </a:r>
                <a:r>
                  <a:rPr lang="en-US" dirty="0" err="1"/>
                  <a:t>pembayaran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kali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setahun</a:t>
                </a:r>
                <a:r>
                  <a:rPr lang="en-US" dirty="0"/>
                  <a:t> </a:t>
                </a:r>
                <a:r>
                  <a:rPr lang="en-US" dirty="0" err="1"/>
                  <a:t>melainkan</a:t>
                </a:r>
                <a:r>
                  <a:rPr lang="en-US" dirty="0"/>
                  <a:t> m kali,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masa </a:t>
                </a:r>
                <a:r>
                  <a:rPr lang="en-US" dirty="0" err="1"/>
                  <a:t>datangnya</a:t>
                </a:r>
                <a:r>
                  <a:rPr lang="en-US" dirty="0"/>
                  <a:t> adalah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Di </a:t>
                </a:r>
                <a:r>
                  <a:rPr lang="en-US" dirty="0" err="1"/>
                  <a:t>manaF</a:t>
                </a:r>
                <a:r>
                  <a:rPr lang="en-US" baseline="-25000" dirty="0" err="1"/>
                  <a:t>n</a:t>
                </a:r>
                <a:r>
                  <a:rPr lang="en-US" dirty="0"/>
                  <a:t>= Nilai masa datang</a:t>
                </a:r>
              </a:p>
              <a:p>
                <a:pPr marL="109728" indent="0">
                  <a:buNone/>
                </a:pPr>
                <a:r>
                  <a:rPr lang="en-US" dirty="0"/>
                  <a:t>		    P  = Nilai </a:t>
                </a:r>
                <a:r>
                  <a:rPr lang="en-US" dirty="0" err="1"/>
                  <a:t>sekarang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		    i  = </a:t>
                </a:r>
                <a:r>
                  <a:rPr lang="en-US" dirty="0" err="1"/>
                  <a:t>bunga</a:t>
                </a:r>
                <a:r>
                  <a:rPr lang="en-US" dirty="0"/>
                  <a:t> per </a:t>
                </a:r>
                <a:r>
                  <a:rPr lang="en-US" dirty="0" err="1"/>
                  <a:t>tahun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	   m = </a:t>
                </a:r>
                <a:r>
                  <a:rPr lang="en-US" dirty="0" err="1"/>
                  <a:t>frekuensi</a:t>
                </a:r>
                <a:r>
                  <a:rPr lang="en-US" dirty="0"/>
                  <a:t> </a:t>
                </a:r>
                <a:r>
                  <a:rPr lang="en-US" dirty="0" err="1"/>
                  <a:t>pembayaran</a:t>
                </a:r>
                <a:r>
                  <a:rPr lang="en-US" dirty="0"/>
                  <a:t> per tahun</a:t>
                </a:r>
              </a:p>
              <a:p>
                <a:pPr marL="109728" indent="0">
                  <a:buNone/>
                </a:pPr>
                <a:r>
                  <a:rPr lang="en-US"/>
                  <a:t>	    n </a:t>
                </a:r>
                <a:r>
                  <a:rPr lang="en-US" dirty="0"/>
                  <a:t>= </a:t>
                </a:r>
                <a:r>
                  <a:rPr lang="en-US" dirty="0" err="1"/>
                  <a:t>jumlah</a:t>
                </a:r>
                <a:r>
                  <a:rPr lang="en-US" dirty="0"/>
                  <a:t> tahun</a:t>
                </a:r>
              </a:p>
              <a:p>
                <a:pPr marL="109728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836712"/>
                <a:ext cx="7290055" cy="4023360"/>
              </a:xfrm>
              <a:blipFill>
                <a:blip r:embed="rId2"/>
                <a:stretch>
                  <a:fillRect t="-1515" r="-10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310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109728" indent="0">
                  <a:buNone/>
                </a:pPr>
                <a:r>
                  <a:rPr lang="en-US" dirty="0"/>
                  <a:t>Nona </a:t>
                </a:r>
                <a:r>
                  <a:rPr lang="en-US" dirty="0" err="1"/>
                  <a:t>ArfinainginmenabunguangnyaRp</a:t>
                </a:r>
                <a:r>
                  <a:rPr lang="en-US" dirty="0"/>
                  <a:t>. 1.500.000 di bank </a:t>
                </a:r>
                <a:r>
                  <a:rPr lang="en-US" dirty="0" err="1"/>
                  <a:t>dengantingkatsukubunga</a:t>
                </a:r>
                <a:r>
                  <a:rPr lang="en-US" dirty="0"/>
                  <a:t> yang </a:t>
                </a:r>
                <a:r>
                  <a:rPr lang="en-US" dirty="0" err="1"/>
                  <a:t>berlaku</a:t>
                </a:r>
                <a:r>
                  <a:rPr lang="en-US" dirty="0"/>
                  <a:t> 15% per </a:t>
                </a:r>
                <a:r>
                  <a:rPr lang="en-US" dirty="0" err="1"/>
                  <a:t>tahun</a:t>
                </a:r>
                <a:r>
                  <a:rPr lang="en-US" dirty="0"/>
                  <a:t> . </a:t>
                </a:r>
                <a:r>
                  <a:rPr lang="en-US" dirty="0" err="1"/>
                  <a:t>Berapakahnilaiuangnyadimasadatangsetelah</a:t>
                </a:r>
                <a:r>
                  <a:rPr lang="en-US" dirty="0"/>
                  <a:t> 10 </a:t>
                </a:r>
                <a:r>
                  <a:rPr lang="en-US" dirty="0" err="1"/>
                  <a:t>tahunkemudian</a:t>
                </a:r>
                <a:r>
                  <a:rPr lang="en-US" dirty="0"/>
                  <a:t>, </a:t>
                </a:r>
                <a:r>
                  <a:rPr lang="en-US" dirty="0" err="1"/>
                  <a:t>jikadibunga-majemukkansecara</a:t>
                </a:r>
                <a:r>
                  <a:rPr lang="en-US" dirty="0"/>
                  <a:t> :</a:t>
                </a:r>
              </a:p>
              <a:p>
                <a:pPr marL="624078" indent="-514350">
                  <a:buAutoNum type="alphaLcPeriod"/>
                </a:pPr>
                <a:r>
                  <a:rPr lang="en-US" dirty="0" err="1"/>
                  <a:t>Semesteran</a:t>
                </a:r>
                <a:r>
                  <a:rPr lang="en-US" dirty="0"/>
                  <a:t>		c. </a:t>
                </a:r>
                <a:r>
                  <a:rPr lang="en-US" dirty="0" err="1"/>
                  <a:t>Bulanan</a:t>
                </a:r>
                <a:endParaRPr lang="en-US" dirty="0"/>
              </a:p>
              <a:p>
                <a:pPr marL="624078" indent="-514350">
                  <a:buAutoNum type="alphaLcPeriod"/>
                </a:pPr>
                <a:r>
                  <a:rPr lang="en-US" dirty="0" err="1"/>
                  <a:t>Kuartalan</a:t>
                </a:r>
                <a:r>
                  <a:rPr lang="en-US" dirty="0"/>
                  <a:t>		d. </a:t>
                </a:r>
                <a:r>
                  <a:rPr lang="en-US" dirty="0" err="1"/>
                  <a:t>Harian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Penyelesaian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Diketahui</a:t>
                </a:r>
                <a:r>
                  <a:rPr lang="en-US" dirty="0"/>
                  <a:t>: P= </a:t>
                </a:r>
                <a:r>
                  <a:rPr lang="en-US" dirty="0" err="1"/>
                  <a:t>Rp</a:t>
                </a:r>
                <a:r>
                  <a:rPr lang="en-US" dirty="0"/>
                  <a:t>. 1.500.000; I =0,15 </a:t>
                </a:r>
                <a:r>
                  <a:rPr lang="en-US" dirty="0" err="1"/>
                  <a:t>pertahun</a:t>
                </a:r>
                <a:r>
                  <a:rPr lang="en-US" dirty="0"/>
                  <a:t>; n=10</a:t>
                </a:r>
              </a:p>
              <a:p>
                <a:pPr marL="624078" indent="-514350">
                  <a:buAutoNum type="alphaLcPeriod"/>
                </a:pPr>
                <a:r>
                  <a:rPr lang="en-US" dirty="0" err="1"/>
                  <a:t>Pembayaranbungamajemuksemesteran</a:t>
                </a:r>
                <a:r>
                  <a:rPr lang="en-US" dirty="0"/>
                  <a:t> (m=2)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0,15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(10)(2)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1,075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=</a:t>
                </a:r>
                <a:r>
                  <a:rPr lang="en-US" dirty="0" err="1"/>
                  <a:t>Rp</a:t>
                </a:r>
                <a:r>
                  <a:rPr lang="en-US" dirty="0"/>
                  <a:t>. 6.371776,65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480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109728" indent="0">
                  <a:buNone/>
                </a:pPr>
                <a:r>
                  <a:rPr lang="en-US" sz="2200" dirty="0"/>
                  <a:t>b. Pembayaran </a:t>
                </a:r>
                <a:r>
                  <a:rPr lang="en-US" sz="2200" dirty="0" err="1"/>
                  <a:t>bungamajemukkuartalan</a:t>
                </a:r>
                <a:r>
                  <a:rPr lang="en-US" sz="2200" dirty="0"/>
                  <a:t>(m=4)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0,15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(10)(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1,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0375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  <a:p>
                <a:pPr marL="109728" indent="0">
                  <a:buNone/>
                </a:pPr>
                <a:r>
                  <a:rPr lang="en-US" sz="2200" dirty="0"/>
                  <a:t>     = </a:t>
                </a:r>
                <a:r>
                  <a:rPr lang="en-US" sz="2200" dirty="0" err="1"/>
                  <a:t>Rp</a:t>
                </a:r>
                <a:r>
                  <a:rPr lang="en-US" sz="2200" dirty="0"/>
                  <a:t>. 6.540.568,14</a:t>
                </a:r>
              </a:p>
              <a:p>
                <a:pPr marL="109728" indent="0">
                  <a:buNone/>
                </a:pPr>
                <a:r>
                  <a:rPr lang="en-US" sz="2200" dirty="0"/>
                  <a:t>c. Pembayaran </a:t>
                </a:r>
                <a:r>
                  <a:rPr lang="en-US" sz="2200" dirty="0" err="1"/>
                  <a:t>bungamajemukbulanan</a:t>
                </a:r>
                <a:r>
                  <a:rPr lang="en-US" sz="2200" dirty="0"/>
                  <a:t>(m=12)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10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=1.500.000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latin typeface="Cambria Math"/>
                                  </a:rPr>
                                  <m:t>0,15</m:t>
                                </m:r>
                              </m:num>
                              <m:den>
                                <m:r>
                                  <a:rPr lang="en-US" sz="22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2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(10)(</m:t>
                        </m:r>
                        <m:r>
                          <a:rPr lang="en-US" sz="2200" b="0" i="1" smtClean="0">
                            <a:latin typeface="Cambria Math"/>
                          </a:rPr>
                          <m:t>12</m:t>
                        </m:r>
                        <m:r>
                          <a:rPr lang="en-US" sz="2200" i="1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=1.500.000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1,0</m:t>
                            </m:r>
                            <m:r>
                              <a:rPr lang="en-US" sz="2200" b="0" i="1" smtClean="0">
                                <a:latin typeface="Cambria Math"/>
                              </a:rPr>
                              <m:t>125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  <m:r>
                          <a:rPr lang="en-US" sz="2200" i="1">
                            <a:latin typeface="Cambria Math"/>
                          </a:rPr>
                          <m:t>20</m:t>
                        </m:r>
                      </m:sup>
                    </m:sSup>
                  </m:oMath>
                </a14:m>
                <a:r>
                  <a:rPr lang="en-US" sz="2200" dirty="0"/>
                  <a:t> 	     =</a:t>
                </a:r>
                <a:r>
                  <a:rPr lang="en-US" sz="2200" dirty="0" err="1"/>
                  <a:t>Rp</a:t>
                </a:r>
                <a:r>
                  <a:rPr lang="en-US" sz="2200" dirty="0"/>
                  <a:t>. 6.660319,85</a:t>
                </a:r>
              </a:p>
              <a:p>
                <a:pPr marL="109728" indent="0">
                  <a:buNone/>
                </a:pPr>
                <a:r>
                  <a:rPr lang="en-US" sz="2200" dirty="0"/>
                  <a:t>d. Pembayaran </a:t>
                </a:r>
                <a:r>
                  <a:rPr lang="en-US" sz="2200" dirty="0" err="1"/>
                  <a:t>bungamajemukharian</a:t>
                </a:r>
                <a:r>
                  <a:rPr lang="en-US" sz="2200" dirty="0"/>
                  <a:t>(m=364)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0,15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364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(10)(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364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=1.500.000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1,0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004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364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  <a:p>
                <a:pPr marL="109728" indent="0">
                  <a:buNone/>
                </a:pPr>
                <a:r>
                  <a:rPr lang="en-US" sz="2200" dirty="0"/>
                  <a:t>     = </a:t>
                </a:r>
                <a:r>
                  <a:rPr lang="en-US" sz="2200" dirty="0" err="1"/>
                  <a:t>Rp</a:t>
                </a:r>
                <a:r>
                  <a:rPr lang="en-US" sz="2200" dirty="0"/>
                  <a:t>. 6.720.458,94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27" r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254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Majemuk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109728" indent="0">
                  <a:buNone/>
                </a:pPr>
                <a:r>
                  <a:rPr lang="en-US" dirty="0"/>
                  <a:t>Nilai </a:t>
                </a:r>
                <a:r>
                  <a:rPr lang="en-US" dirty="0" err="1"/>
                  <a:t>sekarangdenganbungamajemukdarisuatunilaimasadatangadalah</a:t>
                </a:r>
                <a:endParaRPr lang="en-US" dirty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𝑎𝑡𝑎𝑢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1+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Di </a:t>
                </a:r>
                <a:r>
                  <a:rPr lang="en-US" dirty="0" err="1"/>
                  <a:t>mana</a:t>
                </a:r>
                <a:r>
                  <a:rPr lang="en-US" dirty="0"/>
                  <a:t>P  = </a:t>
                </a:r>
                <a:r>
                  <a:rPr lang="en-US" dirty="0" err="1"/>
                  <a:t>Nilaisekarang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F</a:t>
                </a:r>
                <a:r>
                  <a:rPr lang="en-US" baseline="-25000" dirty="0" err="1"/>
                  <a:t>n</a:t>
                </a:r>
                <a:r>
                  <a:rPr lang="en-US" dirty="0"/>
                  <a:t>= </a:t>
                </a:r>
                <a:r>
                  <a:rPr lang="en-US" dirty="0" err="1"/>
                  <a:t>Nilaimasadatang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i  = </a:t>
                </a:r>
                <a:r>
                  <a:rPr lang="en-US" dirty="0" err="1"/>
                  <a:t>bunga</a:t>
                </a:r>
                <a:r>
                  <a:rPr lang="en-US" dirty="0"/>
                  <a:t> per </a:t>
                </a:r>
                <a:r>
                  <a:rPr lang="en-US" dirty="0" err="1"/>
                  <a:t>tahun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n = </a:t>
                </a:r>
                <a:r>
                  <a:rPr lang="en-US" dirty="0" err="1"/>
                  <a:t>jumlahtahun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Jikafrekuensipembayaranbungadalamsetahunadalah</a:t>
                </a:r>
                <a:r>
                  <a:rPr lang="en-US" dirty="0"/>
                  <a:t> m kali, </a:t>
                </a:r>
                <a:r>
                  <a:rPr lang="en-US" dirty="0" err="1"/>
                  <a:t>makarumusuntukmenghitungnilaisekarangadalah</a:t>
                </a:r>
                <a:endParaRPr lang="en-US" dirty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)(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𝑎𝑡𝑎𝑢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1+</m:t>
                                      </m:r>
                                      <m:f>
                                        <m:f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num>
                                        <m:den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𝑚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)(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)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endParaRPr lang="en-US" dirty="0"/>
              </a:p>
              <a:p>
                <a:pPr marL="109728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965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en-US" dirty="0"/>
                  <a:t>Nona </a:t>
                </a:r>
                <a:r>
                  <a:rPr lang="en-US" dirty="0" err="1"/>
                  <a:t>Ellymerencanakanuangtabungannya</a:t>
                </a:r>
                <a:r>
                  <a:rPr lang="en-US" dirty="0"/>
                  <a:t> di Bank </a:t>
                </a:r>
                <a:r>
                  <a:rPr lang="en-US" dirty="0" err="1"/>
                  <a:t>padatahunketigaakanberjumlahRp</a:t>
                </a:r>
                <a:r>
                  <a:rPr lang="en-US" dirty="0"/>
                  <a:t>. 30.000.000. Tingkat </a:t>
                </a:r>
                <a:r>
                  <a:rPr lang="en-US" dirty="0" err="1"/>
                  <a:t>bunga</a:t>
                </a:r>
                <a:r>
                  <a:rPr lang="en-US" dirty="0"/>
                  <a:t> yang </a:t>
                </a:r>
                <a:r>
                  <a:rPr lang="en-US" dirty="0" err="1"/>
                  <a:t>berlaku</a:t>
                </a:r>
                <a:r>
                  <a:rPr lang="en-US" dirty="0"/>
                  <a:t> 15% per </a:t>
                </a:r>
                <a:r>
                  <a:rPr lang="en-US" dirty="0" err="1"/>
                  <a:t>tahun</a:t>
                </a:r>
                <a:r>
                  <a:rPr lang="en-US" dirty="0"/>
                  <a:t>. </a:t>
                </a:r>
                <a:r>
                  <a:rPr lang="en-US" dirty="0" err="1"/>
                  <a:t>Berapakahjumlahuangtabungan</a:t>
                </a:r>
                <a:r>
                  <a:rPr lang="en-US" dirty="0"/>
                  <a:t> Nona </a:t>
                </a:r>
                <a:r>
                  <a:rPr lang="en-US" dirty="0" err="1"/>
                  <a:t>Ellysaatini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Penyelesaian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Diketahui</a:t>
                </a:r>
                <a:r>
                  <a:rPr lang="en-US" dirty="0"/>
                  <a:t>: F</a:t>
                </a:r>
                <a:r>
                  <a:rPr lang="en-US" baseline="-25000" dirty="0"/>
                  <a:t>3</a:t>
                </a:r>
                <a:r>
                  <a:rPr lang="en-US" dirty="0"/>
                  <a:t> = 30.000.000; i=0,15;n=3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30.000.000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1+0,15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30.000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1,15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r>
                  <a:rPr lang="en-US" dirty="0"/>
                  <a:t>	= </a:t>
                </a:r>
                <a:r>
                  <a:rPr lang="en-US" dirty="0" err="1"/>
                  <a:t>Rp</a:t>
                </a:r>
                <a:r>
                  <a:rPr lang="en-US" dirty="0"/>
                  <a:t>. 19.725.486,97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515" r="-1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6402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US" dirty="0"/>
                  <a:t>Bapak </a:t>
                </a:r>
                <a:r>
                  <a:rPr lang="en-US" dirty="0" err="1"/>
                  <a:t>Vecky</a:t>
                </a:r>
                <a:r>
                  <a:rPr lang="en-US" dirty="0"/>
                  <a:t> seorang </a:t>
                </a:r>
                <a:r>
                  <a:rPr lang="en-US" dirty="0" err="1"/>
                  <a:t>pengusaha</a:t>
                </a:r>
                <a:r>
                  <a:rPr lang="en-US" dirty="0"/>
                  <a:t> </a:t>
                </a:r>
                <a:r>
                  <a:rPr lang="en-US" dirty="0" err="1"/>
                  <a:t>berharap</a:t>
                </a:r>
                <a:r>
                  <a:rPr lang="en-US" dirty="0"/>
                  <a:t> lima tahun </a:t>
                </a:r>
                <a:r>
                  <a:rPr lang="en-US" dirty="0" err="1"/>
                  <a:t>kemudian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mendapatkan</a:t>
                </a:r>
                <a:r>
                  <a:rPr lang="en-US" dirty="0"/>
                  <a:t> </a:t>
                </a:r>
                <a:r>
                  <a:rPr lang="en-US" dirty="0" err="1"/>
                  <a:t>laba</a:t>
                </a:r>
                <a:r>
                  <a:rPr lang="en-US" dirty="0"/>
                  <a:t> </a:t>
                </a:r>
                <a:r>
                  <a:rPr lang="en-US" dirty="0" err="1"/>
                  <a:t>dariusahanyasebanyakRp</a:t>
                </a:r>
                <a:r>
                  <a:rPr lang="en-US" dirty="0"/>
                  <a:t>. 25.000.000. </a:t>
                </a:r>
                <a:r>
                  <a:rPr lang="en-US" dirty="0" err="1"/>
                  <a:t>Jikatingkatbunga</a:t>
                </a:r>
                <a:r>
                  <a:rPr lang="en-US" dirty="0"/>
                  <a:t> yang </a:t>
                </a:r>
                <a:r>
                  <a:rPr lang="en-US" dirty="0" err="1"/>
                  <a:t>berlakusaatini</a:t>
                </a:r>
                <a:r>
                  <a:rPr lang="en-US" dirty="0"/>
                  <a:t> 12 </a:t>
                </a:r>
                <a:r>
                  <a:rPr lang="en-US" dirty="0" err="1"/>
                  <a:t>persen</a:t>
                </a:r>
                <a:r>
                  <a:rPr lang="en-US" dirty="0"/>
                  <a:t> per </a:t>
                </a:r>
                <a:r>
                  <a:rPr lang="en-US" dirty="0" err="1"/>
                  <a:t>tahundandibayarkansecarakuartal</a:t>
                </a:r>
                <a:r>
                  <a:rPr lang="en-US" dirty="0"/>
                  <a:t>, </a:t>
                </a:r>
                <a:r>
                  <a:rPr lang="en-US" dirty="0" err="1"/>
                  <a:t>berapakahjumlahlabaBapakveckysaatini</a:t>
                </a:r>
                <a:r>
                  <a:rPr lang="en-US" dirty="0"/>
                  <a:t>?</a:t>
                </a:r>
              </a:p>
              <a:p>
                <a:pPr marL="109728" indent="0">
                  <a:buNone/>
                </a:pPr>
                <a:r>
                  <a:rPr lang="en-US" dirty="0" err="1"/>
                  <a:t>Penyelesaian</a:t>
                </a:r>
                <a:endParaRPr lang="en-US" dirty="0"/>
              </a:p>
              <a:p>
                <a:pPr marL="109728" indent="0">
                  <a:buNone/>
                </a:pPr>
                <a:r>
                  <a:rPr lang="en-US" dirty="0" err="1"/>
                  <a:t>Diketahui</a:t>
                </a:r>
                <a:r>
                  <a:rPr lang="en-US" dirty="0"/>
                  <a:t> F</a:t>
                </a:r>
                <a:r>
                  <a:rPr lang="en-US" baseline="-25000" dirty="0"/>
                  <a:t>5</a:t>
                </a:r>
                <a:r>
                  <a:rPr lang="en-US" dirty="0"/>
                  <a:t> = </a:t>
                </a:r>
                <a:r>
                  <a:rPr lang="en-US" dirty="0" err="1"/>
                  <a:t>Rp</a:t>
                </a:r>
                <a:r>
                  <a:rPr lang="en-US" dirty="0"/>
                  <a:t>. 25.000.000; i=0,12 </a:t>
                </a:r>
                <a:r>
                  <a:rPr lang="en-US" dirty="0" err="1"/>
                  <a:t>pertahun</a:t>
                </a:r>
                <a:r>
                  <a:rPr lang="en-US" dirty="0"/>
                  <a:t>; m=4; n=5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𝑖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𝑚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)(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25.000.000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0,12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</a:rPr>
                              <m:t>(4)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25.000.000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1,03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=</a:t>
                </a:r>
                <a:r>
                  <a:rPr lang="en-US" dirty="0" err="1"/>
                  <a:t>Rp</a:t>
                </a:r>
                <a:r>
                  <a:rPr lang="en-US" dirty="0"/>
                  <a:t>. 13.841.903,32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138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654692"/>
          </a:xfrm>
        </p:spPr>
        <p:txBody>
          <a:bodyPr/>
          <a:lstStyle/>
          <a:p>
            <a:pPr algn="ctr"/>
            <a:r>
              <a:rPr lang="id-ID" dirty="0"/>
              <a:t>Terima Kasih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548640"/>
            <a:ext cx="8640960" cy="1529635"/>
          </a:xfrm>
        </p:spPr>
        <p:txBody>
          <a:bodyPr>
            <a:normAutofit/>
          </a:bodyPr>
          <a:lstStyle/>
          <a:p>
            <a:pPr algn="ctr"/>
            <a:r>
              <a:rPr lang="en-US" sz="3400" b="1" dirty="0" err="1"/>
              <a:t>Bunga</a:t>
            </a:r>
            <a:r>
              <a:rPr lang="en-US" sz="3400" b="1" dirty="0"/>
              <a:t> </a:t>
            </a:r>
            <a:r>
              <a:rPr lang="en-US" sz="3400" b="1" dirty="0" err="1"/>
              <a:t>Sederhana</a:t>
            </a:r>
            <a:r>
              <a:rPr lang="en-US" sz="3400" b="1" dirty="0"/>
              <a:t> </a:t>
            </a:r>
            <a:r>
              <a:rPr lang="en-US" sz="3400" b="1" dirty="0" err="1"/>
              <a:t>dan</a:t>
            </a:r>
            <a:r>
              <a:rPr lang="en-US" sz="3400" b="1" dirty="0"/>
              <a:t> </a:t>
            </a:r>
            <a:r>
              <a:rPr lang="en-US" sz="3400" b="1" dirty="0" err="1"/>
              <a:t>Potongan</a:t>
            </a:r>
            <a:r>
              <a:rPr lang="en-US" sz="3400" b="1" dirty="0"/>
              <a:t> </a:t>
            </a:r>
            <a:r>
              <a:rPr lang="en-US" sz="3400" b="1" dirty="0" err="1"/>
              <a:t>Sederhana</a:t>
            </a:r>
            <a:endParaRPr lang="en-US" sz="3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2078274"/>
            <a:ext cx="8352928" cy="4231085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US" sz="1800" dirty="0"/>
              <a:t>	Bunga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balas</a:t>
            </a:r>
            <a:r>
              <a:rPr lang="en-US" sz="1800" dirty="0"/>
              <a:t> </a:t>
            </a:r>
            <a:r>
              <a:rPr lang="en-US" sz="1800" dirty="0" err="1"/>
              <a:t>jasa</a:t>
            </a:r>
            <a:r>
              <a:rPr lang="en-US" sz="1800" dirty="0"/>
              <a:t> yang </a:t>
            </a:r>
            <a:r>
              <a:rPr lang="en-US" sz="1800" dirty="0" err="1"/>
              <a:t>dibayarkan</a:t>
            </a:r>
            <a:r>
              <a:rPr lang="en-US" sz="1800" dirty="0"/>
              <a:t> </a:t>
            </a:r>
            <a:r>
              <a:rPr lang="en-US" sz="1800" dirty="0" err="1"/>
              <a:t>bilamana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uang. Jika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meminjam</a:t>
            </a:r>
            <a:r>
              <a:rPr lang="en-US" sz="1800" dirty="0"/>
              <a:t> uang </a:t>
            </a:r>
            <a:r>
              <a:rPr lang="en-US" sz="1800" dirty="0" err="1"/>
              <a:t>dari</a:t>
            </a:r>
            <a:r>
              <a:rPr lang="en-US" sz="1800" dirty="0"/>
              <a:t> bank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membayar</a:t>
            </a:r>
            <a:r>
              <a:rPr lang="en-US" sz="1800" dirty="0"/>
              <a:t> </a:t>
            </a:r>
            <a:r>
              <a:rPr lang="en-US" sz="1800" dirty="0" err="1"/>
              <a:t>bunga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pihak</a:t>
            </a:r>
            <a:r>
              <a:rPr lang="en-US" sz="1800" dirty="0"/>
              <a:t> bank </a:t>
            </a:r>
            <a:r>
              <a:rPr lang="en-US" sz="1800" dirty="0" err="1"/>
              <a:t>tersebut</a:t>
            </a:r>
            <a:r>
              <a:rPr lang="en-US" sz="1800" dirty="0"/>
              <a:t>. Jika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menginvestasikan</a:t>
            </a:r>
            <a:r>
              <a:rPr lang="en-US" sz="1800" dirty="0"/>
              <a:t> uang </a:t>
            </a:r>
            <a:r>
              <a:rPr lang="en-US" sz="1800" dirty="0" err="1"/>
              <a:t>berupa</a:t>
            </a:r>
            <a:r>
              <a:rPr lang="en-US" sz="1800" dirty="0"/>
              <a:t> </a:t>
            </a:r>
            <a:r>
              <a:rPr lang="en-US" sz="1800" dirty="0" err="1"/>
              <a:t>tabungan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deposito</a:t>
            </a:r>
            <a:r>
              <a:rPr lang="en-US" sz="1800" dirty="0"/>
              <a:t> di bank </a:t>
            </a:r>
            <a:r>
              <a:rPr lang="en-US" sz="1800" dirty="0" err="1"/>
              <a:t>maka</a:t>
            </a:r>
            <a:r>
              <a:rPr lang="en-US" sz="1800" dirty="0"/>
              <a:t> bank </a:t>
            </a:r>
            <a:r>
              <a:rPr lang="en-US" sz="1800" dirty="0" err="1"/>
              <a:t>membayar</a:t>
            </a:r>
            <a:r>
              <a:rPr lang="en-US" sz="1800" dirty="0"/>
              <a:t> </a:t>
            </a:r>
            <a:r>
              <a:rPr lang="en-US" sz="1800" dirty="0" err="1"/>
              <a:t>bunga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. </a:t>
            </a:r>
            <a:r>
              <a:rPr lang="en-US" sz="1800" dirty="0" err="1"/>
              <a:t>Jumlah</a:t>
            </a:r>
            <a:r>
              <a:rPr lang="en-US" sz="1800" dirty="0"/>
              <a:t> uang yang </a:t>
            </a:r>
            <a:r>
              <a:rPr lang="en-US" sz="1800" dirty="0" err="1"/>
              <a:t>dipinjamkan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diinvestasikan</a:t>
            </a:r>
            <a:r>
              <a:rPr lang="en-US" sz="1800" dirty="0"/>
              <a:t> di bank </a:t>
            </a:r>
            <a:r>
              <a:rPr lang="en-US" sz="1800" dirty="0" err="1"/>
              <a:t>disebut</a:t>
            </a:r>
            <a:r>
              <a:rPr lang="en-US" sz="1800" dirty="0"/>
              <a:t> modal awal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pinjaman</a:t>
            </a:r>
            <a:r>
              <a:rPr lang="en-US" sz="1800" dirty="0"/>
              <a:t> </a:t>
            </a:r>
            <a:r>
              <a:rPr lang="en-US" sz="1800" dirty="0" err="1"/>
              <a:t>pokok</a:t>
            </a:r>
            <a:r>
              <a:rPr lang="en-US" sz="1800" dirty="0"/>
              <a:t> (</a:t>
            </a:r>
            <a:r>
              <a:rPr lang="en-US" sz="1800" i="1" dirty="0"/>
              <a:t>principal</a:t>
            </a:r>
            <a:r>
              <a:rPr lang="en-US" sz="1800" dirty="0"/>
              <a:t>). 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sz="1800" dirty="0"/>
              <a:t>	Bunga </a:t>
            </a:r>
            <a:r>
              <a:rPr lang="en-US" sz="1800" dirty="0" err="1"/>
              <a:t>dilihat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satu</a:t>
            </a:r>
            <a:r>
              <a:rPr lang="en-US" sz="1800" dirty="0"/>
              <a:t> </a:t>
            </a:r>
            <a:r>
              <a:rPr lang="en-US" sz="1800" dirty="0" err="1"/>
              <a:t>pihak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pendapatan</a:t>
            </a:r>
            <a:r>
              <a:rPr lang="en-US" sz="1800" dirty="0"/>
              <a:t> </a:t>
            </a:r>
            <a:r>
              <a:rPr lang="en-US" sz="1800" dirty="0" err="1"/>
              <a:t>tetapi</a:t>
            </a:r>
            <a:r>
              <a:rPr lang="en-US" sz="1800" dirty="0"/>
              <a:t> di lain </a:t>
            </a:r>
            <a:r>
              <a:rPr lang="en-US" sz="1800" dirty="0" err="1"/>
              <a:t>pihak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biaya</a:t>
            </a:r>
            <a:r>
              <a:rPr lang="en-US" sz="1800" dirty="0"/>
              <a:t>. Di </a:t>
            </a:r>
            <a:r>
              <a:rPr lang="en-US" sz="1800" dirty="0" err="1"/>
              <a:t>pihak</a:t>
            </a:r>
            <a:r>
              <a:rPr lang="en-US" sz="1800" dirty="0"/>
              <a:t> yang </a:t>
            </a:r>
            <a:r>
              <a:rPr lang="en-US" sz="1800" dirty="0" err="1"/>
              <a:t>meminjamkan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pendapatan</a:t>
            </a:r>
            <a:r>
              <a:rPr lang="en-US" sz="1800" dirty="0"/>
              <a:t>, </a:t>
            </a:r>
            <a:r>
              <a:rPr lang="en-US" sz="1800" dirty="0" err="1"/>
              <a:t>sedang</a:t>
            </a:r>
            <a:r>
              <a:rPr lang="en-US" sz="1800" dirty="0"/>
              <a:t> di </a:t>
            </a:r>
            <a:r>
              <a:rPr lang="en-US" sz="1800" dirty="0" err="1"/>
              <a:t>pihak</a:t>
            </a:r>
            <a:r>
              <a:rPr lang="en-US" sz="1800" dirty="0"/>
              <a:t>  yang </a:t>
            </a:r>
            <a:r>
              <a:rPr lang="en-US" sz="1800" dirty="0" err="1"/>
              <a:t>meminjam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biaya</a:t>
            </a:r>
            <a:r>
              <a:rPr lang="en-US" sz="1800" dirty="0"/>
              <a:t> </a:t>
            </a:r>
          </a:p>
          <a:p>
            <a:pPr marL="109728" indent="0">
              <a:buNone/>
            </a:pPr>
            <a:endParaRPr lang="en-US" sz="1800" dirty="0"/>
          </a:p>
          <a:p>
            <a:pPr marL="109728" indent="0" algn="just">
              <a:lnSpc>
                <a:spcPct val="15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7067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836712"/>
            <a:ext cx="7992888" cy="4752528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berinvestasi</a:t>
            </a:r>
            <a:r>
              <a:rPr lang="en-US" dirty="0"/>
              <a:t> p rupiah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tahunan</a:t>
            </a:r>
            <a:r>
              <a:rPr lang="en-US" dirty="0"/>
              <a:t> i,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pada </a:t>
            </a:r>
            <a:r>
              <a:rPr lang="en-US" dirty="0" err="1"/>
              <a:t>akhir</a:t>
            </a:r>
            <a:r>
              <a:rPr lang="en-US" dirty="0"/>
              <a:t> tahun </a:t>
            </a:r>
            <a:r>
              <a:rPr lang="en-US" dirty="0" err="1"/>
              <a:t>pertama</a:t>
            </a:r>
            <a:r>
              <a:rPr lang="en-US" dirty="0"/>
              <a:t> adalah Pi,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akumulasi</a:t>
            </a:r>
            <a:r>
              <a:rPr lang="en-US" dirty="0"/>
              <a:t> tahun </a:t>
            </a:r>
            <a:r>
              <a:rPr lang="en-US" dirty="0" err="1"/>
              <a:t>pertama</a:t>
            </a:r>
            <a:r>
              <a:rPr lang="en-US" dirty="0"/>
              <a:t> adalah </a:t>
            </a:r>
          </a:p>
          <a:p>
            <a:pPr marL="109728" indent="0" algn="just">
              <a:buNone/>
            </a:pPr>
            <a:r>
              <a:rPr lang="en-US" dirty="0"/>
              <a:t>P + Pi</a:t>
            </a:r>
          </a:p>
          <a:p>
            <a:pPr marL="109728" indent="0" algn="just">
              <a:buNone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 P+P(2i)</a:t>
            </a:r>
          </a:p>
          <a:p>
            <a:pPr marL="109728" indent="0" algn="just">
              <a:buNone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 + P(3i)</a:t>
            </a:r>
          </a:p>
          <a:p>
            <a:pPr marL="109728" indent="0" algn="just">
              <a:buNone/>
            </a:pP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seterusnya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n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akumulasinya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P+P(</a:t>
            </a:r>
            <a:r>
              <a:rPr lang="en-US" dirty="0" err="1"/>
              <a:t>ni</a:t>
            </a:r>
            <a:r>
              <a:rPr lang="en-US" dirty="0"/>
              <a:t>)</a:t>
            </a:r>
          </a:p>
          <a:p>
            <a:pPr marL="109728" indent="0" algn="just">
              <a:buNone/>
            </a:pP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modal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42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692696"/>
            <a:ext cx="8064896" cy="5832648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US" dirty="0"/>
              <a:t>Nilai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tahunnya</a:t>
            </a:r>
            <a:r>
              <a:rPr lang="en-US" dirty="0"/>
              <a:t>.</a:t>
            </a:r>
          </a:p>
          <a:p>
            <a:pPr marL="109728" indent="0">
              <a:buNone/>
            </a:pP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marL="109728" indent="0">
              <a:buNone/>
            </a:pPr>
            <a:r>
              <a:rPr lang="en-US" dirty="0">
                <a:solidFill>
                  <a:srgbClr val="FF0000"/>
                </a:solidFill>
              </a:rPr>
              <a:t>I = Pin</a:t>
            </a:r>
          </a:p>
          <a:p>
            <a:pPr marL="109728" indent="0">
              <a:buNone/>
            </a:pPr>
            <a:r>
              <a:rPr lang="en-US" dirty="0" err="1"/>
              <a:t>Dengan</a:t>
            </a:r>
            <a:r>
              <a:rPr lang="en-US" dirty="0"/>
              <a:t> I =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P =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investasi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i =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tahunan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n = </a:t>
            </a:r>
            <a:r>
              <a:rPr lang="en-US" dirty="0" err="1"/>
              <a:t>jumlah</a:t>
            </a:r>
            <a:r>
              <a:rPr lang="en-US" dirty="0"/>
              <a:t> tahun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Nilai </a:t>
            </a:r>
            <a:r>
              <a:rPr lang="en-US" dirty="0" err="1"/>
              <a:t>dari</a:t>
            </a:r>
            <a:r>
              <a:rPr lang="en-US" dirty="0"/>
              <a:t> modal awal pada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ke n (</a:t>
            </a:r>
            <a:r>
              <a:rPr lang="en-US" dirty="0" err="1"/>
              <a:t>F</a:t>
            </a:r>
            <a:r>
              <a:rPr lang="en-US" baseline="-25000" dirty="0" err="1"/>
              <a:t>n</a:t>
            </a:r>
            <a:r>
              <a:rPr lang="en-US" baseline="-25000" dirty="0"/>
              <a:t> </a:t>
            </a:r>
            <a:r>
              <a:rPr lang="en-US" dirty="0"/>
              <a:t>)adalah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modal awal P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waktu ke –n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err="1">
                <a:solidFill>
                  <a:srgbClr val="FF0000"/>
                </a:solidFill>
              </a:rPr>
              <a:t>F</a:t>
            </a:r>
            <a:r>
              <a:rPr lang="en-US" baseline="-25000" dirty="0" err="1">
                <a:solidFill>
                  <a:srgbClr val="FF0000"/>
                </a:solidFill>
              </a:rPr>
              <a:t>n</a:t>
            </a:r>
            <a:r>
              <a:rPr lang="en-US" dirty="0">
                <a:solidFill>
                  <a:srgbClr val="FF0000"/>
                </a:solidFill>
              </a:rPr>
              <a:t> = P + Pin 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8096" y="1664272"/>
            <a:ext cx="7836352" cy="4608512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Hitunglah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terakumulasi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. 12.000.000 yang </a:t>
            </a:r>
            <a:r>
              <a:rPr lang="en-US" dirty="0" err="1"/>
              <a:t>diinvestasikan</a:t>
            </a:r>
            <a:r>
              <a:rPr lang="en-US" dirty="0"/>
              <a:t> di Bank </a:t>
            </a:r>
            <a:r>
              <a:rPr lang="en-US" dirty="0" err="1"/>
              <a:t>selama</a:t>
            </a:r>
            <a:r>
              <a:rPr lang="en-US" dirty="0"/>
              <a:t> 4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15% per </a:t>
            </a:r>
            <a:r>
              <a:rPr lang="en-US" dirty="0" err="1"/>
              <a:t>tahun</a:t>
            </a:r>
            <a:endParaRPr lang="en-US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Diketahui</a:t>
            </a:r>
            <a:r>
              <a:rPr lang="en-US" dirty="0"/>
              <a:t> : P = </a:t>
            </a:r>
            <a:r>
              <a:rPr lang="en-US" dirty="0" err="1"/>
              <a:t>Rp</a:t>
            </a:r>
            <a:r>
              <a:rPr lang="en-US" dirty="0"/>
              <a:t>. 12.000.000; n = 4; I = 0.15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/>
              <a:t>I = Pin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/>
              <a:t>I = </a:t>
            </a:r>
            <a:r>
              <a:rPr lang="en-US" dirty="0" err="1"/>
              <a:t>Rp</a:t>
            </a:r>
            <a:r>
              <a:rPr lang="en-US" dirty="0"/>
              <a:t>. 12.000.000 (4)(0.15) = </a:t>
            </a:r>
            <a:r>
              <a:rPr lang="en-US" dirty="0" err="1"/>
              <a:t>Rp</a:t>
            </a:r>
            <a:r>
              <a:rPr lang="en-US" dirty="0"/>
              <a:t>. 7.200.000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terakumulasi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ke-4 </a:t>
            </a:r>
            <a:r>
              <a:rPr lang="en-US" dirty="0" err="1"/>
              <a:t>adalah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7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6972" y="836712"/>
            <a:ext cx="7290055" cy="4023360"/>
          </a:xfrm>
        </p:spPr>
        <p:txBody>
          <a:bodyPr/>
          <a:lstStyle/>
          <a:p>
            <a:pPr marL="109728" indent="0">
              <a:buNone/>
            </a:pPr>
            <a:r>
              <a:rPr lang="en-US" dirty="0" err="1"/>
              <a:t>F</a:t>
            </a:r>
            <a:r>
              <a:rPr lang="en-US" baseline="-25000" dirty="0" err="1"/>
              <a:t>n</a:t>
            </a:r>
            <a:r>
              <a:rPr lang="en-US" baseline="-25000" dirty="0"/>
              <a:t>	</a:t>
            </a:r>
            <a:r>
              <a:rPr lang="en-US" dirty="0"/>
              <a:t>= P + Pin</a:t>
            </a:r>
          </a:p>
          <a:p>
            <a:pPr marL="109728" indent="0">
              <a:buNone/>
            </a:pPr>
            <a:r>
              <a:rPr lang="en-US" dirty="0"/>
              <a:t>	= </a:t>
            </a:r>
            <a:r>
              <a:rPr lang="en-US" dirty="0" err="1"/>
              <a:t>Rp</a:t>
            </a:r>
            <a:r>
              <a:rPr lang="en-US" dirty="0"/>
              <a:t>. 12.000.000 + 7.200.000</a:t>
            </a:r>
          </a:p>
          <a:p>
            <a:pPr marL="109728" indent="0">
              <a:buNone/>
            </a:pPr>
            <a:r>
              <a:rPr lang="en-US" dirty="0"/>
              <a:t>	= </a:t>
            </a:r>
            <a:r>
              <a:rPr lang="en-US" dirty="0" err="1"/>
              <a:t>Rp</a:t>
            </a:r>
            <a:r>
              <a:rPr lang="en-US" dirty="0"/>
              <a:t>. 19.200.000</a:t>
            </a:r>
          </a:p>
        </p:txBody>
      </p:sp>
    </p:spTree>
    <p:extLst>
      <p:ext uri="{BB962C8B-B14F-4D97-AF65-F5344CB8AC3E}">
        <p14:creationId xmlns:p14="http://schemas.microsoft.com/office/powerpoint/2010/main" val="228346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Potongan</a:t>
            </a:r>
            <a:r>
              <a:rPr lang="en-US" sz="4000" dirty="0"/>
              <a:t> </a:t>
            </a:r>
            <a:r>
              <a:rPr lang="en-US" sz="4000" dirty="0" err="1"/>
              <a:t>Sederhana</a:t>
            </a:r>
            <a:r>
              <a:rPr lang="en-US" sz="4000" dirty="0"/>
              <a:t> (Simple discount)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8096" y="1772816"/>
                <a:ext cx="7290055" cy="4536544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US" dirty="0"/>
                  <a:t>Proses yang </a:t>
                </a:r>
                <a:r>
                  <a:rPr lang="en-US" dirty="0" err="1"/>
                  <a:t>digunakan</a:t>
                </a:r>
                <a:r>
                  <a:rPr lang="en-US" dirty="0"/>
                  <a:t> untuk </a:t>
                </a:r>
                <a:r>
                  <a:rPr lang="en-US" dirty="0" err="1"/>
                  <a:t>memperoleh</a:t>
                </a:r>
                <a:r>
                  <a:rPr lang="en-US" dirty="0"/>
                  <a:t> </a:t>
                </a:r>
                <a:r>
                  <a:rPr lang="en-US" dirty="0" err="1"/>
                  <a:t>perhitungan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sekarang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suatu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masa datang </a:t>
                </a:r>
                <a:r>
                  <a:rPr lang="en-US" dirty="0" err="1"/>
                  <a:t>tertentu</a:t>
                </a:r>
                <a:r>
                  <a:rPr lang="en-US" dirty="0"/>
                  <a:t>.</a:t>
                </a:r>
              </a:p>
              <a:p>
                <a:pPr marL="109728" indent="0">
                  <a:buNone/>
                </a:pPr>
                <a:r>
                  <a:rPr lang="en-US" dirty="0"/>
                  <a:t>Bila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darimasa</a:t>
                </a:r>
                <a:r>
                  <a:rPr lang="en-US" dirty="0"/>
                  <a:t> datang (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n</a:t>
                </a:r>
                <a:r>
                  <a:rPr lang="en-US" dirty="0"/>
                  <a:t>), Tingkat </a:t>
                </a:r>
                <a:r>
                  <a:rPr lang="en-US" dirty="0" err="1"/>
                  <a:t>bunga</a:t>
                </a:r>
                <a:r>
                  <a:rPr lang="en-US" dirty="0"/>
                  <a:t> (i) dan </a:t>
                </a:r>
                <a:r>
                  <a:rPr lang="en-US" dirty="0" err="1"/>
                  <a:t>jumlah</a:t>
                </a:r>
                <a:r>
                  <a:rPr lang="en-US" dirty="0"/>
                  <a:t> tahun (n) telah </a:t>
                </a:r>
                <a:r>
                  <a:rPr lang="en-US" dirty="0" err="1"/>
                  <a:t>diketahui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untuk </a:t>
                </a:r>
                <a:r>
                  <a:rPr lang="en-US" dirty="0" err="1"/>
                  <a:t>memperoleh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sekarang</a:t>
                </a:r>
                <a:r>
                  <a:rPr lang="en-US" dirty="0"/>
                  <a:t> (P) adalah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berikut</a:t>
                </a:r>
                <a:r>
                  <a:rPr lang="en-US" dirty="0"/>
                  <a:t>: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𝑖𝑛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 err="1"/>
                  <a:t>atau</a:t>
                </a:r>
                <a:endParaRPr lang="en-US" dirty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(1+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𝑖𝑛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109728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8096" y="1772816"/>
                <a:ext cx="7290055" cy="4536544"/>
              </a:xfrm>
              <a:blipFill>
                <a:blip r:embed="rId2"/>
                <a:stretch>
                  <a:fillRect t="-1478" r="-1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00204" y="5157174"/>
            <a:ext cx="464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P=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Sekarang</a:t>
            </a:r>
            <a:endParaRPr lang="en-US" sz="2000" dirty="0"/>
          </a:p>
          <a:p>
            <a:r>
              <a:rPr lang="en-US" sz="2000" dirty="0" err="1"/>
              <a:t>F</a:t>
            </a:r>
            <a:r>
              <a:rPr lang="en-US" sz="2000" baseline="-25000" dirty="0" err="1"/>
              <a:t>n</a:t>
            </a:r>
            <a:r>
              <a:rPr lang="en-US" sz="2000" dirty="0"/>
              <a:t> =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masa</a:t>
            </a:r>
            <a:r>
              <a:rPr lang="en-US" sz="2000" dirty="0"/>
              <a:t> </a:t>
            </a:r>
            <a:r>
              <a:rPr lang="en-US" sz="2000" dirty="0" err="1"/>
              <a:t>datang</a:t>
            </a:r>
            <a:r>
              <a:rPr lang="en-US" sz="2000" dirty="0"/>
              <a:t> </a:t>
            </a:r>
            <a:r>
              <a:rPr lang="en-US" sz="2000" dirty="0" err="1"/>
              <a:t>tahun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– n</a:t>
            </a:r>
          </a:p>
          <a:p>
            <a:r>
              <a:rPr lang="en-US" sz="2000" dirty="0"/>
              <a:t>I = Tingkat </a:t>
            </a:r>
            <a:r>
              <a:rPr lang="en-US" sz="2000" dirty="0" err="1"/>
              <a:t>bunga</a:t>
            </a:r>
            <a:endParaRPr lang="en-US" sz="2000" dirty="0"/>
          </a:p>
          <a:p>
            <a:r>
              <a:rPr lang="en-US" sz="2000" dirty="0"/>
              <a:t>N =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tahun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198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48199" y="1772816"/>
                <a:ext cx="8124384" cy="4023360"/>
              </a:xfrm>
            </p:spPr>
            <p:txBody>
              <a:bodyPr>
                <a:normAutofit/>
              </a:bodyPr>
              <a:lstStyle/>
              <a:p>
                <a:pPr marL="109728" indent="0" algn="just">
                  <a:buNone/>
                </a:pPr>
                <a:r>
                  <a:rPr lang="en-US" dirty="0"/>
                  <a:t>Nona Lisa </a:t>
                </a:r>
                <a:r>
                  <a:rPr lang="en-US" dirty="0" err="1"/>
                  <a:t>ingin</a:t>
                </a:r>
                <a:r>
                  <a:rPr lang="en-US" dirty="0"/>
                  <a:t> </a:t>
                </a:r>
                <a:r>
                  <a:rPr lang="en-US" dirty="0" err="1"/>
                  <a:t>mengetahui</a:t>
                </a:r>
                <a:r>
                  <a:rPr lang="en-US" dirty="0"/>
                  <a:t> </a:t>
                </a:r>
                <a:r>
                  <a:rPr lang="en-US" dirty="0" err="1"/>
                  <a:t>berapa</a:t>
                </a:r>
                <a:r>
                  <a:rPr lang="en-US" dirty="0"/>
                  <a:t> </a:t>
                </a:r>
                <a:r>
                  <a:rPr lang="en-US" dirty="0" err="1"/>
                  <a:t>banyak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uang yang harus </a:t>
                </a:r>
                <a:r>
                  <a:rPr lang="en-US" dirty="0" err="1"/>
                  <a:t>diinvestasikan</a:t>
                </a:r>
                <a:r>
                  <a:rPr lang="en-US" dirty="0"/>
                  <a:t> di Bank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, </a:t>
                </a:r>
                <a:r>
                  <a:rPr lang="en-US" dirty="0" err="1"/>
                  <a:t>jika</a:t>
                </a:r>
                <a:r>
                  <a:rPr lang="en-US" dirty="0"/>
                  <a:t> Tingkat </a:t>
                </a:r>
                <a:r>
                  <a:rPr lang="en-US" dirty="0" err="1"/>
                  <a:t>bunga</a:t>
                </a:r>
                <a:r>
                  <a:rPr lang="en-US" dirty="0"/>
                  <a:t> di Bank per tahun 15 </a:t>
                </a:r>
                <a:r>
                  <a:rPr lang="en-US" dirty="0" err="1"/>
                  <a:t>persen</a:t>
                </a:r>
                <a:r>
                  <a:rPr lang="en-US" dirty="0"/>
                  <a:t> (bukan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majemuk</a:t>
                </a:r>
                <a:r>
                  <a:rPr lang="en-US" dirty="0"/>
                  <a:t>) agar pada </a:t>
                </a:r>
                <a:r>
                  <a:rPr lang="en-US" dirty="0" err="1"/>
                  <a:t>akhir</a:t>
                </a:r>
                <a:r>
                  <a:rPr lang="en-US" dirty="0"/>
                  <a:t> tahun </a:t>
                </a:r>
                <a:r>
                  <a:rPr lang="en-US" dirty="0" err="1"/>
                  <a:t>kelima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uangnya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Rp. 20.000.000</a:t>
                </a:r>
              </a:p>
              <a:p>
                <a:pPr marL="109728" indent="0" algn="just">
                  <a:buNone/>
                </a:pPr>
                <a:r>
                  <a:rPr lang="en-US" dirty="0" err="1"/>
                  <a:t>Penyelesaian</a:t>
                </a:r>
                <a:endParaRPr lang="en-US" dirty="0"/>
              </a:p>
              <a:p>
                <a:pPr marL="109728" indent="0" algn="just">
                  <a:buNone/>
                </a:pPr>
                <a:r>
                  <a:rPr lang="en-US" dirty="0" err="1"/>
                  <a:t>Diketahui</a:t>
                </a:r>
                <a:r>
                  <a:rPr lang="en-US" dirty="0"/>
                  <a:t> : F</a:t>
                </a:r>
                <a:r>
                  <a:rPr lang="en-US" baseline="-25000" dirty="0"/>
                  <a:t>5</a:t>
                </a:r>
                <a:r>
                  <a:rPr lang="en-US" dirty="0"/>
                  <a:t> = </a:t>
                </a:r>
                <a:r>
                  <a:rPr lang="en-US" dirty="0" err="1"/>
                  <a:t>Rp</a:t>
                </a:r>
                <a:r>
                  <a:rPr lang="en-US" dirty="0"/>
                  <a:t>. 20.000.000; I = 0.15 </a:t>
                </a:r>
                <a:r>
                  <a:rPr lang="en-US" dirty="0" err="1"/>
                  <a:t>pertahun</a:t>
                </a:r>
                <a:r>
                  <a:rPr lang="en-US" dirty="0"/>
                  <a:t>; n = 5</a:t>
                </a:r>
              </a:p>
              <a:p>
                <a:pPr marL="109728" indent="0" algn="just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𝑃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1+</m:t>
                            </m:r>
                            <m:r>
                              <a:rPr lang="en-US" i="1">
                                <a:latin typeface="Cambria Math"/>
                              </a:rPr>
                              <m:t>𝑖𝑛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20.000.000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(1+5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0,15</m:t>
                            </m:r>
                          </m:e>
                        </m:d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20.000.000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1,75</m:t>
                        </m:r>
                      </m:den>
                    </m:f>
                    <m:r>
                      <a:rPr lang="en-US" b="0" i="1" dirty="0" smtClean="0">
                        <a:latin typeface="Cambria Math"/>
                      </a:rPr>
                      <m:t>=11.428.571,429</m:t>
                    </m:r>
                  </m:oMath>
                </a14:m>
                <a:endParaRPr lang="en-US" dirty="0"/>
              </a:p>
              <a:p>
                <a:pPr marL="109728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8199" y="1772816"/>
                <a:ext cx="8124384" cy="4023360"/>
              </a:xfrm>
              <a:blipFill>
                <a:blip r:embed="rId2"/>
                <a:stretch>
                  <a:fillRect t="-1667" r="-1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778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Majemuk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8096" y="1772816"/>
            <a:ext cx="7290055" cy="4536544"/>
          </a:xfrm>
        </p:spPr>
        <p:txBody>
          <a:bodyPr>
            <a:normAutofit/>
          </a:bodyPr>
          <a:lstStyle/>
          <a:p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 rupiah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I per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Pi, </a:t>
            </a:r>
          </a:p>
          <a:p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nila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menjadi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P + Pi = P (1 + i)</a:t>
            </a:r>
          </a:p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P(1+i)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modal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permulaan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adalah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	P(1+i)I</a:t>
            </a:r>
          </a:p>
          <a:p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adalah</a:t>
            </a:r>
            <a:endParaRPr lang="en-US" dirty="0"/>
          </a:p>
          <a:p>
            <a:pPr marL="630936" lvl="2" indent="0">
              <a:buNone/>
            </a:pPr>
            <a:r>
              <a:rPr lang="en-US" sz="2700" dirty="0"/>
              <a:t>	P(1+i) + P(1+i)I = </a:t>
            </a:r>
            <a:r>
              <a:rPr lang="en-US" sz="2700" dirty="0" err="1"/>
              <a:t>P+Pi+Pi+Pii</a:t>
            </a:r>
            <a:endParaRPr lang="en-US" sz="2700" dirty="0"/>
          </a:p>
          <a:p>
            <a:pPr marL="914400" lvl="3" indent="0">
              <a:buNone/>
            </a:pPr>
            <a:r>
              <a:rPr lang="en-US" sz="2700" dirty="0"/>
              <a:t>		      = P(1+2+i</a:t>
            </a:r>
            <a:r>
              <a:rPr lang="en-US" sz="2700" baseline="30000" dirty="0"/>
              <a:t>2</a:t>
            </a:r>
            <a:r>
              <a:rPr lang="en-US" sz="2700" dirty="0"/>
              <a:t>) = P(1+i)</a:t>
            </a:r>
            <a:r>
              <a:rPr lang="en-US" sz="2700" baseline="30000" dirty="0"/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184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1753</TotalTime>
  <Words>1180</Words>
  <Application>Microsoft Office PowerPoint</Application>
  <PresentationFormat>On-screen Show (4:3)</PresentationFormat>
  <Paragraphs>118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Cambria Math</vt:lpstr>
      <vt:lpstr>Tw Cen MT</vt:lpstr>
      <vt:lpstr>Tw Cen MT Condensed</vt:lpstr>
      <vt:lpstr>Wingdings 3</vt:lpstr>
      <vt:lpstr>Integral</vt:lpstr>
      <vt:lpstr>Penerapan  Barisan dan Deret</vt:lpstr>
      <vt:lpstr>Bunga Sederhana dan Potongan Sederhana</vt:lpstr>
      <vt:lpstr>PowerPoint Presentation</vt:lpstr>
      <vt:lpstr>PowerPoint Presentation</vt:lpstr>
      <vt:lpstr>Contoh</vt:lpstr>
      <vt:lpstr>PowerPoint Presentation</vt:lpstr>
      <vt:lpstr>Potongan Sederhana (Simple discount)</vt:lpstr>
      <vt:lpstr>Contoh</vt:lpstr>
      <vt:lpstr>Bunga Majemuk</vt:lpstr>
      <vt:lpstr>PowerPoint Presentation</vt:lpstr>
      <vt:lpstr>Contoh</vt:lpstr>
      <vt:lpstr>PowerPoint Presentation</vt:lpstr>
      <vt:lpstr>Contoh</vt:lpstr>
      <vt:lpstr>PowerPoint Presentation</vt:lpstr>
      <vt:lpstr>Nilai Sekarang dengan Bunga Majemuk</vt:lpstr>
      <vt:lpstr>Contoh</vt:lpstr>
      <vt:lpstr>Contoh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Penerapan  Barisan dan Deret</dc:title>
  <dc:creator>Mama Tasha Farisi</dc:creator>
  <cp:lastModifiedBy>Admin</cp:lastModifiedBy>
  <cp:revision>29</cp:revision>
  <dcterms:created xsi:type="dcterms:W3CDTF">2011-11-24T02:57:37Z</dcterms:created>
  <dcterms:modified xsi:type="dcterms:W3CDTF">2024-12-23T06:11:59Z</dcterms:modified>
</cp:coreProperties>
</file>