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5"/>
  </p:handoutMasterIdLst>
  <p:sldIdLst>
    <p:sldId id="256" r:id="rId3"/>
    <p:sldId id="279" r:id="rId5"/>
    <p:sldId id="317" r:id="rId6"/>
    <p:sldId id="332" r:id="rId7"/>
    <p:sldId id="334" r:id="rId8"/>
    <p:sldId id="337" r:id="rId9"/>
    <p:sldId id="338" r:id="rId10"/>
    <p:sldId id="336" r:id="rId11"/>
    <p:sldId id="339" r:id="rId12"/>
    <p:sldId id="289" r:id="rId13"/>
    <p:sldId id="275" r:id="rId14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49"/>
        <p:guide pos="284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742248"/>
            <a:ext cx="748982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INTERFACING PERIPHERAL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39190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20416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6385" y="351790"/>
            <a:ext cx="2123440" cy="87439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714375"/>
            <a:ext cx="8608695" cy="313055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(teori):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400" dirty="0"/>
              <a:t> </a:t>
            </a:r>
            <a:endParaRPr lang="en-US" sz="1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Can you wrap your mainline function within a try except statement? </a:t>
            </a:r>
            <a:r>
              <a:rPr lang="en-US" sz="2400" dirty="0">
                <a:sym typeface="+mn-ea"/>
              </a:rPr>
              <a:t>Explained</a:t>
            </a:r>
            <a:endParaRPr lang="en-US" sz="2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I’ve heard I can raise my own exceptions. Is that true? </a:t>
            </a:r>
            <a:r>
              <a:rPr lang="en-US" sz="2400" dirty="0">
                <a:sym typeface="+mn-ea"/>
              </a:rPr>
              <a:t>Explained</a:t>
            </a:r>
            <a:endParaRPr lang="en-US" sz="24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Shape 81"/>
          <p:cNvSpPr>
            <a:spLocks noGrp="1"/>
          </p:cNvSpPr>
          <p:nvPr/>
        </p:nvSpPr>
        <p:spPr>
          <a:xfrm>
            <a:off x="268605" y="4033520"/>
            <a:ext cx="8608695" cy="18999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(prakt):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000" dirty="0"/>
              <a:t>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ym typeface="+mn-ea"/>
              </a:rPr>
              <a:t>Lakukan perakitan komponen pada gambar di Modul Jobsheet 14 dan gunakan script program Python untuk menghidupkan lampu LED menggunakan Potensiometer.</a:t>
            </a:r>
            <a:endParaRPr lang="en-US" sz="2400" dirty="0"/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85534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1709420"/>
            <a:ext cx="8608695" cy="384429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Python Try Except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- </a:t>
            </a:r>
            <a:r>
              <a:rPr lang="en-US" sz="3000">
                <a:latin typeface="Arial" panose="020B0704020202020204" pitchFamily="34" charset="0"/>
                <a:cs typeface="Arial" panose="020B0704020202020204" pitchFamily="34" charset="0"/>
                <a:sym typeface="+mn-ea"/>
              </a:rPr>
              <a:t>Many Exceptions</a:t>
            </a:r>
            <a:endParaRPr lang="en-US" sz="3000">
              <a:latin typeface="Arial" panose="020B0704020202020204" pitchFamily="34" charset="0"/>
              <a:cs typeface="Arial" panose="020B0704020202020204" pitchFamily="34" charset="0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latin typeface="Arial" panose="020B0704020202020204" pitchFamily="34" charset="0"/>
                <a:cs typeface="Arial" panose="020B0704020202020204" pitchFamily="34" charset="0"/>
                <a:sym typeface="+mn-ea"/>
              </a:rPr>
              <a:t>- Else</a:t>
            </a:r>
            <a:endParaRPr lang="en-US" sz="3000">
              <a:latin typeface="Arial" panose="020B0704020202020204" pitchFamily="34" charset="0"/>
              <a:cs typeface="Arial" panose="020B0704020202020204" pitchFamily="34" charset="0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latin typeface="Arial" panose="020B0704020202020204" pitchFamily="34" charset="0"/>
                <a:cs typeface="Arial" panose="020B0704020202020204" pitchFamily="34" charset="0"/>
                <a:sym typeface="+mn-ea"/>
              </a:rPr>
              <a:t>- Finally</a:t>
            </a:r>
            <a:endParaRPr lang="en-US" sz="3000">
              <a:latin typeface="Arial" panose="020B0704020202020204" pitchFamily="34" charset="0"/>
              <a:cs typeface="Arial" panose="020B0704020202020204" pitchFamily="34" charset="0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latin typeface="Arial" panose="020B0704020202020204" pitchFamily="34" charset="0"/>
                <a:cs typeface="Arial" panose="020B0704020202020204" pitchFamily="34" charset="0"/>
                <a:sym typeface="+mn-ea"/>
              </a:rPr>
              <a:t>- Raise an exception</a:t>
            </a:r>
            <a:endParaRPr lang="en-US" sz="3000">
              <a:latin typeface="Arial" panose="020B0704020202020204" pitchFamily="34" charset="0"/>
              <a:cs typeface="Arial" panose="020B0704020202020204" pitchFamily="34" charset="0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Tugas Mandiri</a:t>
            </a:r>
            <a:endParaRPr lang="zh-CN" altLang="x-none" sz="3000">
              <a:solidFill>
                <a:srgbClr val="000000"/>
              </a:solidFill>
              <a:cs typeface="SimSun" charset="0"/>
              <a:sym typeface="Arial" panose="020B07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ct val="0"/>
              </a:spcBef>
              <a:buClrTx/>
              <a:buSzPct val="25000"/>
              <a:buNone/>
            </a:pPr>
            <a:r>
              <a:rPr lang="en-US" sz="3000" i="1" dirty="0">
                <a:solidFill>
                  <a:srgbClr val="000000"/>
                </a:solidFill>
                <a:latin typeface="Arial" panose="020B0704020202020204" pitchFamily="34" charset="0"/>
                <a:sym typeface="Arial" panose="020B0704020202020204" pitchFamily="34" charset="0"/>
              </a:rPr>
              <a:t>	</a:t>
            </a:r>
            <a:endParaRPr lang="en-US" sz="3000" i="1" dirty="0">
              <a:solidFill>
                <a:srgbClr val="000000"/>
              </a:solidFill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39725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Python Try Except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08735"/>
            <a:ext cx="858901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The </a:t>
            </a:r>
            <a:r>
              <a:rPr lang="en-US" sz="2400">
                <a:solidFill>
                  <a:schemeClr val="accent6">
                    <a:lumMod val="75000"/>
                  </a:schemeClr>
                </a:solidFill>
              </a:rPr>
              <a:t>try </a:t>
            </a:r>
            <a:r>
              <a:rPr lang="en-US" sz="2400"/>
              <a:t>block lets you test a block of code for errors.</a:t>
            </a:r>
            <a:endParaRPr lang="en-US" sz="2400"/>
          </a:p>
          <a:p>
            <a:r>
              <a:rPr lang="en-US" sz="2400"/>
              <a:t>The </a:t>
            </a:r>
            <a:r>
              <a:rPr lang="en-US" sz="2400">
                <a:solidFill>
                  <a:schemeClr val="accent6">
                    <a:lumMod val="75000"/>
                  </a:schemeClr>
                </a:solidFill>
              </a:rPr>
              <a:t>except </a:t>
            </a:r>
            <a:r>
              <a:rPr lang="en-US" sz="2400"/>
              <a:t>block lets you handle the error.</a:t>
            </a:r>
            <a:endParaRPr lang="en-US" sz="2400"/>
          </a:p>
          <a:p>
            <a:r>
              <a:rPr lang="en-US" sz="2400"/>
              <a:t>The </a:t>
            </a:r>
            <a:r>
              <a:rPr lang="en-US" sz="2400">
                <a:solidFill>
                  <a:schemeClr val="accent6">
                    <a:lumMod val="75000"/>
                  </a:schemeClr>
                </a:solidFill>
              </a:rPr>
              <a:t>else </a:t>
            </a:r>
            <a:r>
              <a:rPr lang="en-US" sz="2400"/>
              <a:t>block lets you execute code when there is no error.</a:t>
            </a:r>
            <a:endParaRPr lang="en-US" sz="2400"/>
          </a:p>
          <a:p>
            <a:r>
              <a:rPr lang="en-US" sz="2400"/>
              <a:t>The </a:t>
            </a:r>
            <a:r>
              <a:rPr lang="en-US" sz="2400">
                <a:solidFill>
                  <a:schemeClr val="accent6">
                    <a:lumMod val="75000"/>
                  </a:schemeClr>
                </a:solidFill>
              </a:rPr>
              <a:t>finally </a:t>
            </a:r>
            <a:r>
              <a:rPr lang="en-US" sz="2400"/>
              <a:t>block lets you execute code, regardless of the result of the try- and except blocks.</a:t>
            </a:r>
            <a:endParaRPr lang="en-US" sz="2400"/>
          </a:p>
        </p:txBody>
      </p:sp>
      <p:sp>
        <p:nvSpPr>
          <p:cNvPr id="17" name="Text Box 16"/>
          <p:cNvSpPr txBox="1"/>
          <p:nvPr/>
        </p:nvSpPr>
        <p:spPr>
          <a:xfrm>
            <a:off x="363855" y="3357880"/>
            <a:ext cx="841565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When an error occurs, or exception as we call it, Python will normally stop and generate an error message. These exceptions can be handled using the try statement:</a:t>
            </a:r>
            <a:endParaRPr lang="en-US" sz="2400"/>
          </a:p>
        </p:txBody>
      </p:sp>
      <p:pic>
        <p:nvPicPr>
          <p:cNvPr id="18" name="Picture 17" descr="Screen Shot 2022-02-01 at 09.01.5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16735" y="4640580"/>
            <a:ext cx="5276215" cy="193929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Many Exceptions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48920" y="1416685"/>
            <a:ext cx="858901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You can define as many exception blocks as you want, e.g. if you want to execute a special block of code for a special kind of error:</a:t>
            </a:r>
            <a:endParaRPr lang="en-US" sz="2400"/>
          </a:p>
          <a:p>
            <a:endParaRPr lang="en-US" sz="2400"/>
          </a:p>
        </p:txBody>
      </p:sp>
      <p:pic>
        <p:nvPicPr>
          <p:cNvPr id="9" name="Picture 8" descr="Screen Shot 2022-02-01 at 09.03.4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5450" y="2868930"/>
            <a:ext cx="8293735" cy="30988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Else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48920" y="141668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You can use the else keyword to define a block of code to be executed if no errors were raised:</a:t>
            </a:r>
            <a:endParaRPr lang="en-US" sz="2400"/>
          </a:p>
        </p:txBody>
      </p:sp>
      <p:pic>
        <p:nvPicPr>
          <p:cNvPr id="10" name="Picture 9" descr="Screen Shot 2022-02-01 at 09.04.4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8925" y="2707640"/>
            <a:ext cx="5969000" cy="31242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Finally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48920" y="1416685"/>
            <a:ext cx="858901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The finally block, if specified, will be executed regardless if the try block raises an error or not.</a:t>
            </a:r>
            <a:endParaRPr lang="en-US" sz="2400"/>
          </a:p>
          <a:p>
            <a:endParaRPr lang="en-US" sz="2400"/>
          </a:p>
        </p:txBody>
      </p:sp>
      <p:pic>
        <p:nvPicPr>
          <p:cNvPr id="3" name="Picture 2" descr="Screen Shot 2022-02-01 at 09.05.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6755" y="2872105"/>
            <a:ext cx="4813300" cy="25781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Finally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48920" y="1416685"/>
            <a:ext cx="85890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This can be useful to close objects and clean up resources:</a:t>
            </a:r>
            <a:endParaRPr lang="en-US" sz="2400"/>
          </a:p>
        </p:txBody>
      </p:sp>
      <p:pic>
        <p:nvPicPr>
          <p:cNvPr id="2" name="Picture 1" descr="Screen Shot 2022-02-01 at 09.06.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4700" y="2073275"/>
            <a:ext cx="6998335" cy="42291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Raise an exception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13180"/>
            <a:ext cx="858901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As a Python developer you can choose to throw an exception if a condition occurs.</a:t>
            </a:r>
            <a:endParaRPr lang="en-US" sz="2400"/>
          </a:p>
          <a:p>
            <a:endParaRPr lang="en-US" sz="2400"/>
          </a:p>
          <a:p>
            <a:r>
              <a:rPr lang="en-US" sz="2400"/>
              <a:t>To throw (or raise) an exception, use the raise keyword.</a:t>
            </a:r>
            <a:endParaRPr lang="en-US" sz="2400"/>
          </a:p>
          <a:p>
            <a:endParaRPr lang="en-US" sz="2400"/>
          </a:p>
        </p:txBody>
      </p:sp>
      <p:pic>
        <p:nvPicPr>
          <p:cNvPr id="10" name="Picture 9" descr="Screen Shot 2022-02-01 at 09.07.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37005" y="3404235"/>
            <a:ext cx="5892800" cy="24892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Raise an exception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13180"/>
            <a:ext cx="858901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The raise keyword is used to raise an exception.</a:t>
            </a:r>
            <a:endParaRPr lang="en-US" sz="2400"/>
          </a:p>
          <a:p>
            <a:endParaRPr lang="en-US" sz="2400"/>
          </a:p>
          <a:p>
            <a:r>
              <a:rPr lang="en-US" sz="2400"/>
              <a:t>You can define what kind of error to raise, and the text to print to the user.</a:t>
            </a:r>
            <a:endParaRPr lang="en-US" sz="2400"/>
          </a:p>
        </p:txBody>
      </p:sp>
      <p:pic>
        <p:nvPicPr>
          <p:cNvPr id="2" name="Picture 1" descr="Screen Shot 2022-02-01 at 09.08.4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3075" y="3052445"/>
            <a:ext cx="5600700" cy="25146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2072</Words>
  <Application>WPS Writer</Application>
  <PresentationFormat>On-screen Show (4:3)</PresentationFormat>
  <Paragraphs>115</Paragraphs>
  <Slides>11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7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SimSun</vt:lpstr>
      <vt:lpstr>宋体-简</vt:lpstr>
      <vt:lpstr>Arial Black</vt:lpstr>
      <vt:lpstr>微软雅黑</vt:lpstr>
      <vt:lpstr>汉仪旗黑</vt:lpstr>
      <vt:lpstr>Arial Unicode MS</vt:lpstr>
      <vt:lpstr>Office Theme</vt:lpstr>
      <vt:lpstr>PowerPoint 演示文稿</vt:lpstr>
      <vt:lpstr>Tables of Content</vt:lpstr>
      <vt:lpstr>Chapter 14</vt:lpstr>
      <vt:lpstr>Chapter 14</vt:lpstr>
      <vt:lpstr>Chapter 14</vt:lpstr>
      <vt:lpstr>Chapter 14</vt:lpstr>
      <vt:lpstr>Chapter 14</vt:lpstr>
      <vt:lpstr>Chapter 14</vt:lpstr>
      <vt:lpstr>Chapter 14</vt:lpstr>
      <vt:lpstr>Chapter 14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369</cp:revision>
  <dcterms:created xsi:type="dcterms:W3CDTF">2023-12-27T03:53:20Z</dcterms:created>
  <dcterms:modified xsi:type="dcterms:W3CDTF">2023-12-27T03:53:20Z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